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21"/>
  </p:notesMasterIdLst>
  <p:handoutMasterIdLst>
    <p:handoutMasterId r:id="rId22"/>
  </p:handoutMasterIdLst>
  <p:sldIdLst>
    <p:sldId id="257" r:id="rId2"/>
    <p:sldId id="539" r:id="rId3"/>
    <p:sldId id="541" r:id="rId4"/>
    <p:sldId id="538" r:id="rId5"/>
    <p:sldId id="543" r:id="rId6"/>
    <p:sldId id="544" r:id="rId7"/>
    <p:sldId id="546" r:id="rId8"/>
    <p:sldId id="542" r:id="rId9"/>
    <p:sldId id="2639" r:id="rId10"/>
    <p:sldId id="2637" r:id="rId11"/>
    <p:sldId id="947" r:id="rId12"/>
    <p:sldId id="303" r:id="rId13"/>
    <p:sldId id="362" r:id="rId14"/>
    <p:sldId id="545" r:id="rId15"/>
    <p:sldId id="2643" r:id="rId16"/>
    <p:sldId id="876" r:id="rId17"/>
    <p:sldId id="2635" r:id="rId18"/>
    <p:sldId id="2642" r:id="rId19"/>
    <p:sldId id="2636" r:id="rId20"/>
  </p:sldIdLst>
  <p:sldSz cx="9144000" cy="6858000" type="screen4x3"/>
  <p:notesSz cx="7010400" cy="92964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84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rosoft Office User" initials="MOU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82A3F"/>
    <a:srgbClr val="ED293D"/>
    <a:srgbClr val="C938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4AB9A29-E3C6-43B4-BD47-130A964F83C7}" v="3" dt="2023-05-04T18:07:10.17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345" autoAdjust="0"/>
    <p:restoredTop sz="86401"/>
  </p:normalViewPr>
  <p:slideViewPr>
    <p:cSldViewPr snapToGrid="0" snapToObjects="1">
      <p:cViewPr varScale="1">
        <p:scale>
          <a:sx n="130" d="100"/>
          <a:sy n="130" d="100"/>
        </p:scale>
        <p:origin x="1380" y="126"/>
      </p:cViewPr>
      <p:guideLst>
        <p:guide orient="horz" pos="1584"/>
        <p:guide pos="2880"/>
      </p:guideLst>
    </p:cSldViewPr>
  </p:slideViewPr>
  <p:outlineViewPr>
    <p:cViewPr>
      <p:scale>
        <a:sx n="33" d="100"/>
        <a:sy n="33" d="100"/>
      </p:scale>
      <p:origin x="0" y="-75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ommentAuthors" Target="commentAuthors.xml"/><Relationship Id="rId28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hane mcewen" userId="d1375232c0e938b7" providerId="LiveId" clId="{F4AB9A29-E3C6-43B4-BD47-130A964F83C7}"/>
    <pc:docChg chg="custSel addSld delSld modSld sldOrd">
      <pc:chgData name="shane mcewen" userId="d1375232c0e938b7" providerId="LiveId" clId="{F4AB9A29-E3C6-43B4-BD47-130A964F83C7}" dt="2023-05-04T18:07:10.177" v="41"/>
      <pc:docMkLst>
        <pc:docMk/>
      </pc:docMkLst>
      <pc:sldChg chg="modSp mod">
        <pc:chgData name="shane mcewen" userId="d1375232c0e938b7" providerId="LiveId" clId="{F4AB9A29-E3C6-43B4-BD47-130A964F83C7}" dt="2023-05-04T16:00:29.536" v="31" actId="20577"/>
        <pc:sldMkLst>
          <pc:docMk/>
          <pc:sldMk cId="1766818167" sldId="257"/>
        </pc:sldMkLst>
        <pc:spChg chg="mod">
          <ac:chgData name="shane mcewen" userId="d1375232c0e938b7" providerId="LiveId" clId="{F4AB9A29-E3C6-43B4-BD47-130A964F83C7}" dt="2023-05-04T16:00:29.536" v="31" actId="20577"/>
          <ac:spMkLst>
            <pc:docMk/>
            <pc:sldMk cId="1766818167" sldId="257"/>
            <ac:spMk id="11" creationId="{0EE555C7-1BC9-944F-B319-F2E6AC433766}"/>
          </ac:spMkLst>
        </pc:spChg>
      </pc:sldChg>
      <pc:sldChg chg="del">
        <pc:chgData name="shane mcewen" userId="d1375232c0e938b7" providerId="LiveId" clId="{F4AB9A29-E3C6-43B4-BD47-130A964F83C7}" dt="2023-05-04T17:44:54.023" v="37" actId="47"/>
        <pc:sldMkLst>
          <pc:docMk/>
          <pc:sldMk cId="1364663207" sldId="556"/>
        </pc:sldMkLst>
      </pc:sldChg>
      <pc:sldChg chg="delSp del mod">
        <pc:chgData name="shane mcewen" userId="d1375232c0e938b7" providerId="LiveId" clId="{F4AB9A29-E3C6-43B4-BD47-130A964F83C7}" dt="2023-05-04T17:44:51.385" v="36" actId="47"/>
        <pc:sldMkLst>
          <pc:docMk/>
          <pc:sldMk cId="1168681574" sldId="881"/>
        </pc:sldMkLst>
        <pc:spChg chg="del">
          <ac:chgData name="shane mcewen" userId="d1375232c0e938b7" providerId="LiveId" clId="{F4AB9A29-E3C6-43B4-BD47-130A964F83C7}" dt="2023-05-04T17:44:39.022" v="33" actId="21"/>
          <ac:spMkLst>
            <pc:docMk/>
            <pc:sldMk cId="1168681574" sldId="881"/>
            <ac:spMk id="2" creationId="{785841A4-F3A8-1CBB-AE3A-CC3CB383AA82}"/>
          </ac:spMkLst>
        </pc:spChg>
        <pc:spChg chg="del">
          <ac:chgData name="shane mcewen" userId="d1375232c0e938b7" providerId="LiveId" clId="{F4AB9A29-E3C6-43B4-BD47-130A964F83C7}" dt="2023-05-04T17:44:39.022" v="33" actId="21"/>
          <ac:spMkLst>
            <pc:docMk/>
            <pc:sldMk cId="1168681574" sldId="881"/>
            <ac:spMk id="3" creationId="{73090065-2032-96C8-F869-07172EA9D783}"/>
          </ac:spMkLst>
        </pc:spChg>
      </pc:sldChg>
      <pc:sldChg chg="addSp delSp modSp mod">
        <pc:chgData name="shane mcewen" userId="d1375232c0e938b7" providerId="LiveId" clId="{F4AB9A29-E3C6-43B4-BD47-130A964F83C7}" dt="2023-05-04T18:07:10.177" v="41"/>
        <pc:sldMkLst>
          <pc:docMk/>
          <pc:sldMk cId="4025832986" sldId="2639"/>
        </pc:sldMkLst>
        <pc:picChg chg="del">
          <ac:chgData name="shane mcewen" userId="d1375232c0e938b7" providerId="LiveId" clId="{F4AB9A29-E3C6-43B4-BD47-130A964F83C7}" dt="2023-05-04T18:07:08.920" v="40" actId="478"/>
          <ac:picMkLst>
            <pc:docMk/>
            <pc:sldMk cId="4025832986" sldId="2639"/>
            <ac:picMk id="4" creationId="{938F9619-9C63-6A16-68CF-A41D52C65D1A}"/>
          </ac:picMkLst>
        </pc:picChg>
        <pc:picChg chg="add mod">
          <ac:chgData name="shane mcewen" userId="d1375232c0e938b7" providerId="LiveId" clId="{F4AB9A29-E3C6-43B4-BD47-130A964F83C7}" dt="2023-05-04T18:07:10.177" v="41"/>
          <ac:picMkLst>
            <pc:docMk/>
            <pc:sldMk cId="4025832986" sldId="2639"/>
            <ac:picMk id="5" creationId="{42E674A4-C324-224F-9E2C-A6943DC9C2B4}"/>
          </ac:picMkLst>
        </pc:picChg>
      </pc:sldChg>
      <pc:sldChg chg="addSp delSp modSp add mod ord">
        <pc:chgData name="shane mcewen" userId="d1375232c0e938b7" providerId="LiveId" clId="{F4AB9A29-E3C6-43B4-BD47-130A964F83C7}" dt="2023-05-04T17:45:04.619" v="39"/>
        <pc:sldMkLst>
          <pc:docMk/>
          <pc:sldMk cId="2126475021" sldId="2643"/>
        </pc:sldMkLst>
        <pc:spChg chg="add mod">
          <ac:chgData name="shane mcewen" userId="d1375232c0e938b7" providerId="LiveId" clId="{F4AB9A29-E3C6-43B4-BD47-130A964F83C7}" dt="2023-05-04T17:44:43.963" v="35"/>
          <ac:spMkLst>
            <pc:docMk/>
            <pc:sldMk cId="2126475021" sldId="2643"/>
            <ac:spMk id="2" creationId="{88FA39C3-EC37-06EC-7879-8FD172044B87}"/>
          </ac:spMkLst>
        </pc:spChg>
        <pc:spChg chg="del">
          <ac:chgData name="shane mcewen" userId="d1375232c0e938b7" providerId="LiveId" clId="{F4AB9A29-E3C6-43B4-BD47-130A964F83C7}" dt="2023-05-04T17:44:42.605" v="34" actId="478"/>
          <ac:spMkLst>
            <pc:docMk/>
            <pc:sldMk cId="2126475021" sldId="2643"/>
            <ac:spMk id="6" creationId="{5ACD9144-C8BA-3EE7-52A8-8E826C9B1A5B}"/>
          </ac:spMkLst>
        </pc:spChg>
        <pc:spChg chg="add mod">
          <ac:chgData name="shane mcewen" userId="d1375232c0e938b7" providerId="LiveId" clId="{F4AB9A29-E3C6-43B4-BD47-130A964F83C7}" dt="2023-05-04T17:44:43.963" v="35"/>
          <ac:spMkLst>
            <pc:docMk/>
            <pc:sldMk cId="2126475021" sldId="2643"/>
            <ac:spMk id="15" creationId="{A75F2C71-FAFC-9F80-8023-327EF33CEEA4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17163118-8FB6-A94A-8057-F7882784503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C4AE92D-8078-FC4E-9B26-3AE0A4EF116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21E87F8-4FB7-E043-ABD4-4C0B9E8DCA5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BCEB595-F287-0B4D-849F-E29822E4379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ACA5229D-CB1A-BA45-BF33-9FF452FB91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0543715"/>
      </p:ext>
    </p:extLst>
  </p:cSld>
  <p:clrMap bg1="lt1" tx1="dk1" bg2="lt2" tx2="dk2" accent1="accent1" accent2="accent2" accent3="accent3" accent4="accent4" accent5="accent5" accent6="accent6" hlink="hlink" folHlink="folHlink"/>
  <p:hf sldNum="0"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14463" y="1162050"/>
            <a:ext cx="4181475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73F6F91C-FB4B-914D-AF24-B0200CF09D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4023645"/>
      </p:ext>
    </p:extLst>
  </p:cSld>
  <p:clrMap bg1="lt1" tx1="dk1" bg2="lt2" tx2="dk2" accent1="accent1" accent2="accent2" accent3="accent3" accent4="accent4" accent5="accent5" accent6="accent6" hlink="hlink" folHlink="folHlink"/>
  <p:hf sldNum="0"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01805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12875" y="317500"/>
            <a:ext cx="4184650" cy="31384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4BFC71-E253-8A4C-8972-A78DDBBE6A9E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7259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84278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7/10/19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www.rkiinstruments.com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657720-9A28-7A47-A386-AE844C10C4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0796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7/10/19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www.rkiinstruments.com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657720-9A28-7A47-A386-AE844C10C4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6687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7/10/19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www.rkiinstruments.com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657720-9A28-7A47-A386-AE844C10C4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1284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4648200" y="1981200"/>
            <a:ext cx="3810000" cy="4114800"/>
          </a:xfrm>
        </p:spPr>
        <p:txBody>
          <a:bodyPr rtlCol="0">
            <a:normAutofit/>
          </a:bodyPr>
          <a:lstStyle/>
          <a:p>
            <a:pPr lvl="0"/>
            <a:r>
              <a:rPr lang="en-US" noProof="0"/>
              <a:t>Click icon to add chart</a:t>
            </a:r>
            <a:endParaRPr lang="en-US" noProof="0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7/10/19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www.rkiinstruments.com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657720-9A28-7A47-A386-AE844C10C4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557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7/10/19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www.rkiinstruments.com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657720-9A28-7A47-A386-AE844C10C4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970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7/10/19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www.rkiinstruments.com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657720-9A28-7A47-A386-AE844C10C4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6982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6"/>
            <a:ext cx="7772400" cy="1500187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7/10/19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www.rkiinstruments.com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657720-9A28-7A47-A386-AE844C10C4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9764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3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3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7/10/19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www.rkiinstruments.com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657720-9A28-7A47-A386-AE844C10C4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6997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2" y="1535113"/>
            <a:ext cx="4040188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2" y="2174875"/>
            <a:ext cx="4040188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7/10/19</a:t>
            </a: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www.rkiinstruments.com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657720-9A28-7A47-A386-AE844C10C4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9708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7/10/19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www.rkiinstruments.com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657720-9A28-7A47-A386-AE844C10C4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779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7/10/19</a:t>
            </a: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www.rkiinstruments.com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657720-9A28-7A47-A386-AE844C10C4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5299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1" y="273053"/>
            <a:ext cx="5111751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7/10/19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www.rkiinstruments.com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657720-9A28-7A47-A386-AE844C10C4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3302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7/10/19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www.rkiinstruments.com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657720-9A28-7A47-A386-AE844C10C4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572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1069975" y="301627"/>
            <a:ext cx="77724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2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7/10/19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www.rkiinstruments.com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657720-9A28-7A47-A386-AE844C10C4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39690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  <p:hf sldNum="0" hdr="0" ftr="0" dt="0"/>
  <p:txStyles>
    <p:titleStyle>
      <a:lvl1pPr algn="ctr" defTabSz="342900" rtl="0" eaLnBrk="1" fontAlgn="base" hangingPunct="1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ctr" defTabSz="342900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entury Gothic" charset="0"/>
          <a:ea typeface="ＭＳ Ｐゴシック" charset="0"/>
          <a:cs typeface="ＭＳ Ｐゴシック" charset="0"/>
        </a:defRPr>
      </a:lvl2pPr>
      <a:lvl3pPr algn="ctr" defTabSz="342900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entury Gothic" charset="0"/>
          <a:ea typeface="ＭＳ Ｐゴシック" charset="0"/>
          <a:cs typeface="ＭＳ Ｐゴシック" charset="0"/>
        </a:defRPr>
      </a:lvl3pPr>
      <a:lvl4pPr algn="ctr" defTabSz="342900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entury Gothic" charset="0"/>
          <a:ea typeface="ＭＳ Ｐゴシック" charset="0"/>
          <a:cs typeface="ＭＳ Ｐゴシック" charset="0"/>
        </a:defRPr>
      </a:lvl4pPr>
      <a:lvl5pPr algn="ctr" defTabSz="342900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entury Gothic" charset="0"/>
          <a:ea typeface="ＭＳ Ｐゴシック" charset="0"/>
          <a:cs typeface="ＭＳ Ｐゴシック" charset="0"/>
        </a:defRPr>
      </a:lvl5pPr>
      <a:lvl6pPr marL="342900" algn="ctr" defTabSz="342900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entury Gothic" charset="0"/>
          <a:ea typeface="ＭＳ Ｐゴシック" charset="0"/>
          <a:cs typeface="ＭＳ Ｐゴシック" charset="0"/>
        </a:defRPr>
      </a:lvl6pPr>
      <a:lvl7pPr marL="685800" algn="ctr" defTabSz="342900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entury Gothic" charset="0"/>
          <a:ea typeface="ＭＳ Ｐゴシック" charset="0"/>
          <a:cs typeface="ＭＳ Ｐゴシック" charset="0"/>
        </a:defRPr>
      </a:lvl7pPr>
      <a:lvl8pPr marL="1028700" algn="ctr" defTabSz="342900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entury Gothic" charset="0"/>
          <a:ea typeface="ＭＳ Ｐゴシック" charset="0"/>
          <a:cs typeface="ＭＳ Ｐゴシック" charset="0"/>
        </a:defRPr>
      </a:lvl8pPr>
      <a:lvl9pPr marL="1371600" algn="ctr" defTabSz="342900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entury Gothic" charset="0"/>
          <a:ea typeface="ＭＳ Ｐゴシック" charset="0"/>
          <a:cs typeface="ＭＳ Ｐゴシック" charset="0"/>
        </a:defRPr>
      </a:lvl9pPr>
    </p:titleStyle>
    <p:bodyStyle>
      <a:lvl1pPr marL="257175" indent="-257175" algn="l" defTabSz="3429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557213" indent="-214313" algn="l" defTabSz="3429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1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857250" indent="-171450" algn="l" defTabSz="3429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18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200150" indent="-171450" algn="l" defTabSz="3429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5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1543050" indent="-171450" algn="l" defTabSz="3429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5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18859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openxmlformats.org/officeDocument/2006/relationships/image" Target="../media/image51.png"/><Relationship Id="rId18" Type="http://schemas.openxmlformats.org/officeDocument/2006/relationships/image" Target="../media/image56.png"/><Relationship Id="rId26" Type="http://schemas.openxmlformats.org/officeDocument/2006/relationships/image" Target="../media/image64.png"/><Relationship Id="rId3" Type="http://schemas.openxmlformats.org/officeDocument/2006/relationships/image" Target="../media/image41.png"/><Relationship Id="rId21" Type="http://schemas.openxmlformats.org/officeDocument/2006/relationships/image" Target="../media/image59.png"/><Relationship Id="rId7" Type="http://schemas.openxmlformats.org/officeDocument/2006/relationships/image" Target="../media/image45.png"/><Relationship Id="rId12" Type="http://schemas.openxmlformats.org/officeDocument/2006/relationships/image" Target="../media/image50.png"/><Relationship Id="rId17" Type="http://schemas.openxmlformats.org/officeDocument/2006/relationships/image" Target="../media/image55.png"/><Relationship Id="rId25" Type="http://schemas.openxmlformats.org/officeDocument/2006/relationships/image" Target="../media/image63.png"/><Relationship Id="rId2" Type="http://schemas.openxmlformats.org/officeDocument/2006/relationships/image" Target="../media/image40.png"/><Relationship Id="rId16" Type="http://schemas.openxmlformats.org/officeDocument/2006/relationships/image" Target="../media/image54.png"/><Relationship Id="rId20" Type="http://schemas.openxmlformats.org/officeDocument/2006/relationships/image" Target="../media/image58.png"/><Relationship Id="rId29" Type="http://schemas.openxmlformats.org/officeDocument/2006/relationships/image" Target="../media/image6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11" Type="http://schemas.openxmlformats.org/officeDocument/2006/relationships/image" Target="../media/image49.png"/><Relationship Id="rId24" Type="http://schemas.openxmlformats.org/officeDocument/2006/relationships/image" Target="../media/image62.png"/><Relationship Id="rId32" Type="http://schemas.openxmlformats.org/officeDocument/2006/relationships/image" Target="../media/image70.png"/><Relationship Id="rId5" Type="http://schemas.openxmlformats.org/officeDocument/2006/relationships/image" Target="../media/image43.png"/><Relationship Id="rId15" Type="http://schemas.openxmlformats.org/officeDocument/2006/relationships/image" Target="../media/image53.png"/><Relationship Id="rId23" Type="http://schemas.openxmlformats.org/officeDocument/2006/relationships/image" Target="../media/image61.png"/><Relationship Id="rId28" Type="http://schemas.openxmlformats.org/officeDocument/2006/relationships/image" Target="../media/image66.png"/><Relationship Id="rId10" Type="http://schemas.openxmlformats.org/officeDocument/2006/relationships/image" Target="../media/image48.png"/><Relationship Id="rId19" Type="http://schemas.openxmlformats.org/officeDocument/2006/relationships/image" Target="../media/image57.png"/><Relationship Id="rId31" Type="http://schemas.openxmlformats.org/officeDocument/2006/relationships/image" Target="../media/image69.png"/><Relationship Id="rId4" Type="http://schemas.openxmlformats.org/officeDocument/2006/relationships/image" Target="../media/image42.png"/><Relationship Id="rId9" Type="http://schemas.openxmlformats.org/officeDocument/2006/relationships/image" Target="../media/image47.png"/><Relationship Id="rId14" Type="http://schemas.openxmlformats.org/officeDocument/2006/relationships/image" Target="../media/image52.png"/><Relationship Id="rId22" Type="http://schemas.openxmlformats.org/officeDocument/2006/relationships/image" Target="../media/image60.jpeg"/><Relationship Id="rId27" Type="http://schemas.openxmlformats.org/officeDocument/2006/relationships/image" Target="../media/image65.png"/><Relationship Id="rId30" Type="http://schemas.openxmlformats.org/officeDocument/2006/relationships/image" Target="../media/image6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png"/><Relationship Id="rId13" Type="http://schemas.openxmlformats.org/officeDocument/2006/relationships/image" Target="../media/image82.png"/><Relationship Id="rId18" Type="http://schemas.openxmlformats.org/officeDocument/2006/relationships/image" Target="../media/image87.png"/><Relationship Id="rId3" Type="http://schemas.openxmlformats.org/officeDocument/2006/relationships/image" Target="../media/image72.png"/><Relationship Id="rId7" Type="http://schemas.openxmlformats.org/officeDocument/2006/relationships/image" Target="../media/image76.jpeg"/><Relationship Id="rId12" Type="http://schemas.openxmlformats.org/officeDocument/2006/relationships/image" Target="../media/image81.png"/><Relationship Id="rId17" Type="http://schemas.openxmlformats.org/officeDocument/2006/relationships/image" Target="../media/image86.png"/><Relationship Id="rId2" Type="http://schemas.openxmlformats.org/officeDocument/2006/relationships/image" Target="../media/image71.png"/><Relationship Id="rId16" Type="http://schemas.openxmlformats.org/officeDocument/2006/relationships/image" Target="../media/image8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5.png"/><Relationship Id="rId11" Type="http://schemas.openxmlformats.org/officeDocument/2006/relationships/image" Target="../media/image80.png"/><Relationship Id="rId5" Type="http://schemas.openxmlformats.org/officeDocument/2006/relationships/image" Target="../media/image74.png"/><Relationship Id="rId15" Type="http://schemas.openxmlformats.org/officeDocument/2006/relationships/image" Target="../media/image84.png"/><Relationship Id="rId10" Type="http://schemas.openxmlformats.org/officeDocument/2006/relationships/image" Target="../media/image79.png"/><Relationship Id="rId19" Type="http://schemas.openxmlformats.org/officeDocument/2006/relationships/image" Target="../media/image88.png"/><Relationship Id="rId4" Type="http://schemas.openxmlformats.org/officeDocument/2006/relationships/image" Target="../media/image73.png"/><Relationship Id="rId9" Type="http://schemas.openxmlformats.org/officeDocument/2006/relationships/image" Target="../media/image78.png"/><Relationship Id="rId14" Type="http://schemas.openxmlformats.org/officeDocument/2006/relationships/image" Target="../media/image8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6.png"/><Relationship Id="rId13" Type="http://schemas.openxmlformats.org/officeDocument/2006/relationships/image" Target="../media/image99.png"/><Relationship Id="rId3" Type="http://schemas.openxmlformats.org/officeDocument/2006/relationships/image" Target="../media/image91.png"/><Relationship Id="rId7" Type="http://schemas.openxmlformats.org/officeDocument/2006/relationships/image" Target="../media/image95.png"/><Relationship Id="rId12" Type="http://schemas.openxmlformats.org/officeDocument/2006/relationships/image" Target="../media/image9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4.png"/><Relationship Id="rId11" Type="http://schemas.openxmlformats.org/officeDocument/2006/relationships/hyperlink" Target="https://www.orioncase.com/product-category/intrinsically-safe-mobile-device-cases" TargetMode="External"/><Relationship Id="rId5" Type="http://schemas.openxmlformats.org/officeDocument/2006/relationships/image" Target="../media/image93.jpeg"/><Relationship Id="rId10" Type="http://schemas.openxmlformats.org/officeDocument/2006/relationships/hyperlink" Target="https://www.xciel.com/rugged-iphones" TargetMode="External"/><Relationship Id="rId4" Type="http://schemas.openxmlformats.org/officeDocument/2006/relationships/image" Target="../media/image92.png"/><Relationship Id="rId9" Type="http://schemas.openxmlformats.org/officeDocument/2006/relationships/image" Target="../media/image9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4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03.sv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.xml"/><Relationship Id="rId6" Type="http://schemas.openxmlformats.org/officeDocument/2006/relationships/image" Target="../media/image102.png"/><Relationship Id="rId11" Type="http://schemas.openxmlformats.org/officeDocument/2006/relationships/image" Target="../media/image107.svg"/><Relationship Id="rId5" Type="http://schemas.openxmlformats.org/officeDocument/2006/relationships/image" Target="../media/image101.emf"/><Relationship Id="rId10" Type="http://schemas.openxmlformats.org/officeDocument/2006/relationships/image" Target="../media/image106.png"/><Relationship Id="rId4" Type="http://schemas.openxmlformats.org/officeDocument/2006/relationships/oleObject" Target="../embeddings/oleObject1.bin"/><Relationship Id="rId9" Type="http://schemas.openxmlformats.org/officeDocument/2006/relationships/image" Target="../media/image105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0.svg"/><Relationship Id="rId18" Type="http://schemas.openxmlformats.org/officeDocument/2006/relationships/image" Target="../media/image25.png"/><Relationship Id="rId26" Type="http://schemas.openxmlformats.org/officeDocument/2006/relationships/image" Target="../media/image33.png"/><Relationship Id="rId3" Type="http://schemas.openxmlformats.org/officeDocument/2006/relationships/image" Target="../media/image10.png"/><Relationship Id="rId21" Type="http://schemas.openxmlformats.org/officeDocument/2006/relationships/image" Target="../media/image28.svg"/><Relationship Id="rId7" Type="http://schemas.openxmlformats.org/officeDocument/2006/relationships/image" Target="../media/image14.emf"/><Relationship Id="rId12" Type="http://schemas.openxmlformats.org/officeDocument/2006/relationships/image" Target="../media/image19.png"/><Relationship Id="rId17" Type="http://schemas.openxmlformats.org/officeDocument/2006/relationships/image" Target="../media/image24.svg"/><Relationship Id="rId25" Type="http://schemas.openxmlformats.org/officeDocument/2006/relationships/image" Target="../media/image32.svg"/><Relationship Id="rId2" Type="http://schemas.openxmlformats.org/officeDocument/2006/relationships/image" Target="../media/image9.emf"/><Relationship Id="rId16" Type="http://schemas.openxmlformats.org/officeDocument/2006/relationships/image" Target="../media/image23.png"/><Relationship Id="rId20" Type="http://schemas.openxmlformats.org/officeDocument/2006/relationships/image" Target="../media/image27.png"/><Relationship Id="rId29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svg"/><Relationship Id="rId11" Type="http://schemas.openxmlformats.org/officeDocument/2006/relationships/image" Target="../media/image18.svg"/><Relationship Id="rId24" Type="http://schemas.openxmlformats.org/officeDocument/2006/relationships/image" Target="../media/image31.png"/><Relationship Id="rId5" Type="http://schemas.openxmlformats.org/officeDocument/2006/relationships/image" Target="../media/image12.png"/><Relationship Id="rId15" Type="http://schemas.openxmlformats.org/officeDocument/2006/relationships/image" Target="../media/image22.png"/><Relationship Id="rId23" Type="http://schemas.openxmlformats.org/officeDocument/2006/relationships/image" Target="../media/image30.svg"/><Relationship Id="rId28" Type="http://schemas.openxmlformats.org/officeDocument/2006/relationships/image" Target="../media/image35.png"/><Relationship Id="rId10" Type="http://schemas.openxmlformats.org/officeDocument/2006/relationships/image" Target="../media/image17.png"/><Relationship Id="rId19" Type="http://schemas.openxmlformats.org/officeDocument/2006/relationships/image" Target="../media/image26.svg"/><Relationship Id="rId31" Type="http://schemas.openxmlformats.org/officeDocument/2006/relationships/image" Target="../media/image38.png"/><Relationship Id="rId4" Type="http://schemas.openxmlformats.org/officeDocument/2006/relationships/image" Target="../media/image11.svg"/><Relationship Id="rId9" Type="http://schemas.openxmlformats.org/officeDocument/2006/relationships/image" Target="../media/image16.svg"/><Relationship Id="rId14" Type="http://schemas.openxmlformats.org/officeDocument/2006/relationships/image" Target="../media/image21.png"/><Relationship Id="rId22" Type="http://schemas.openxmlformats.org/officeDocument/2006/relationships/image" Target="../media/image29.png"/><Relationship Id="rId27" Type="http://schemas.openxmlformats.org/officeDocument/2006/relationships/image" Target="../media/image34.png"/><Relationship Id="rId30" Type="http://schemas.openxmlformats.org/officeDocument/2006/relationships/image" Target="../media/image3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ubtitle 2">
            <a:extLst>
              <a:ext uri="{FF2B5EF4-FFF2-40B4-BE49-F238E27FC236}">
                <a16:creationId xmlns:a16="http://schemas.microsoft.com/office/drawing/2014/main" id="{0EE555C7-1BC9-944F-B319-F2E6AC433766}"/>
              </a:ext>
            </a:extLst>
          </p:cNvPr>
          <p:cNvSpPr txBox="1">
            <a:spLocks/>
          </p:cNvSpPr>
          <p:nvPr/>
        </p:nvSpPr>
        <p:spPr bwMode="auto">
          <a:xfrm>
            <a:off x="2731356" y="5187657"/>
            <a:ext cx="4005751" cy="784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defTabSz="3429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342900" indent="0" algn="ctr" defTabSz="3429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1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2pPr>
            <a:lvl3pPr marL="685800" indent="0" algn="ctr" defTabSz="3429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3pPr>
            <a:lvl4pPr marL="1028700" indent="0" algn="ctr" defTabSz="3429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5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4pPr>
            <a:lvl5pPr marL="1371600" indent="0" algn="ctr" defTabSz="342900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5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5pPr>
            <a:lvl6pPr marL="1714500" indent="0" algn="ctr" defTabSz="342900" rtl="0" eaLnBrk="1" latinLnBrk="0" hangingPunct="1">
              <a:spcBef>
                <a:spcPct val="20000"/>
              </a:spcBef>
              <a:buFont typeface="Arial"/>
              <a:buNone/>
              <a:defRPr sz="1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342900" rtl="0" eaLnBrk="1" latinLnBrk="0" hangingPunct="1">
              <a:spcBef>
                <a:spcPct val="20000"/>
              </a:spcBef>
              <a:buFont typeface="Arial"/>
              <a:buNone/>
              <a:defRPr sz="1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342900" rtl="0" eaLnBrk="1" latinLnBrk="0" hangingPunct="1">
              <a:spcBef>
                <a:spcPct val="20000"/>
              </a:spcBef>
              <a:buFont typeface="Arial"/>
              <a:buNone/>
              <a:defRPr sz="1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342900" rtl="0" eaLnBrk="1" latinLnBrk="0" hangingPunct="1">
              <a:spcBef>
                <a:spcPct val="20000"/>
              </a:spcBef>
              <a:buFont typeface="Arial"/>
              <a:buNone/>
              <a:defRPr sz="1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3429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tint val="75000"/>
                  </a:sysClr>
                </a:solidFill>
                <a:effectLst/>
                <a:uLnTx/>
                <a:uFillTx/>
                <a:latin typeface="Century Gothic"/>
                <a:ea typeface="ＭＳ Ｐゴシック" charset="0"/>
              </a:rPr>
              <a:t>Connected Worker Safety 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31727D7D-AEC3-B846-9F4D-6A0E0485DA5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3977" y="2277291"/>
            <a:ext cx="2156043" cy="2303418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979CF39D-B824-C842-9025-B2C50EF6B3B9}"/>
              </a:ext>
            </a:extLst>
          </p:cNvPr>
          <p:cNvSpPr/>
          <p:nvPr/>
        </p:nvSpPr>
        <p:spPr>
          <a:xfrm>
            <a:off x="82296" y="0"/>
            <a:ext cx="1106424" cy="116128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67D5047-AA80-BF44-A19B-161F5AB3BF94}"/>
              </a:ext>
            </a:extLst>
          </p:cNvPr>
          <p:cNvSpPr/>
          <p:nvPr/>
        </p:nvSpPr>
        <p:spPr>
          <a:xfrm>
            <a:off x="7562088" y="6181344"/>
            <a:ext cx="1581912" cy="676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6818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7540619-F40A-8140-BE4D-919F18606F93}"/>
              </a:ext>
            </a:extLst>
          </p:cNvPr>
          <p:cNvSpPr txBox="1"/>
          <p:nvPr/>
        </p:nvSpPr>
        <p:spPr>
          <a:xfrm>
            <a:off x="775063" y="600891"/>
            <a:ext cx="5904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b="1" dirty="0">
                <a:latin typeface="Verdana" panose="020B0604030504040204" pitchFamily="34" charset="0"/>
                <a:ea typeface="Verdana" panose="020B0604030504040204" pitchFamily="34" charset="0"/>
              </a:rPr>
              <a:t>Trusted by 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7D9AFED-0D51-69FF-4FF8-1A55550AC7D8}"/>
              </a:ext>
            </a:extLst>
          </p:cNvPr>
          <p:cNvSpPr/>
          <p:nvPr/>
        </p:nvSpPr>
        <p:spPr>
          <a:xfrm>
            <a:off x="661851" y="600891"/>
            <a:ext cx="113212" cy="369332"/>
          </a:xfrm>
          <a:prstGeom prst="rect">
            <a:avLst/>
          </a:prstGeom>
          <a:solidFill>
            <a:srgbClr val="ED293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2" name="Content Placeholder 61">
            <a:extLst>
              <a:ext uri="{FF2B5EF4-FFF2-40B4-BE49-F238E27FC236}">
                <a16:creationId xmlns:a16="http://schemas.microsoft.com/office/drawing/2014/main" id="{C7F4C6CA-F0F1-4ECC-5E33-359A45E0F50F}"/>
              </a:ext>
            </a:extLst>
          </p:cNvPr>
          <p:cNvPicPr>
            <a:picLocks noChangeAspect="1"/>
          </p:cNvPicPr>
          <p:nvPr/>
        </p:nvPicPr>
        <p:blipFill>
          <a:blip r:embed="rId2">
            <a:grayscl/>
          </a:blip>
          <a:stretch>
            <a:fillRect/>
          </a:stretch>
        </p:blipFill>
        <p:spPr>
          <a:xfrm>
            <a:off x="5020418" y="3957667"/>
            <a:ext cx="836645" cy="501987"/>
          </a:xfrm>
          <a:prstGeom prst="rect">
            <a:avLst/>
          </a:prstGeom>
        </p:spPr>
      </p:pic>
      <p:pic>
        <p:nvPicPr>
          <p:cNvPr id="3" name="Content Placeholder 71">
            <a:extLst>
              <a:ext uri="{FF2B5EF4-FFF2-40B4-BE49-F238E27FC236}">
                <a16:creationId xmlns:a16="http://schemas.microsoft.com/office/drawing/2014/main" id="{DE2D6523-F667-BAFA-0AB1-07670D45AE7F}"/>
              </a:ext>
            </a:extLst>
          </p:cNvPr>
          <p:cNvPicPr>
            <a:picLocks noChangeAspect="1"/>
          </p:cNvPicPr>
          <p:nvPr/>
        </p:nvPicPr>
        <p:blipFill>
          <a:blip r:embed="rId3">
            <a:grayscl/>
          </a:blip>
          <a:stretch>
            <a:fillRect/>
          </a:stretch>
        </p:blipFill>
        <p:spPr>
          <a:xfrm>
            <a:off x="5354157" y="6165710"/>
            <a:ext cx="1129027" cy="32017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DA4E221-7FF7-656F-F402-CA6CD7DE4B60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78679" y="5711910"/>
            <a:ext cx="706050" cy="290363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C9543A3-AF55-95D1-F1FE-565EE7376E11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34961" y="4002886"/>
            <a:ext cx="836645" cy="96690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85DBB40E-190D-5417-0170-FB21A2BF47D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54" t="21568" r="54" b="31187"/>
          <a:stretch/>
        </p:blipFill>
        <p:spPr>
          <a:xfrm>
            <a:off x="4678924" y="2005066"/>
            <a:ext cx="1920187" cy="907202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537CA92-FB78-4DA7-D4F1-484F4E44FA98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55728" y="5339868"/>
            <a:ext cx="1085192" cy="54683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89AA2E12-230F-C264-47B0-E3DF36EEBAC5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78" t="29546" r="-378" b="32671"/>
          <a:stretch/>
        </p:blipFill>
        <p:spPr>
          <a:xfrm>
            <a:off x="5064531" y="4578895"/>
            <a:ext cx="1418653" cy="536016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D22C9D2D-4054-8BA3-A11D-479E7E50A7F6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2795" y="6148497"/>
            <a:ext cx="1302696" cy="398784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7589929D-B4E3-DA31-C9AA-24E0AA16F0C5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89540" y="5456096"/>
            <a:ext cx="925168" cy="275636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76D11478-569C-144C-263E-4DB9C70D2FD1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40636" y="5135024"/>
            <a:ext cx="757207" cy="220625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63161E68-B532-8220-63D8-C4FB3C8F9A18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43731" y="3408693"/>
            <a:ext cx="1854112" cy="649331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84E9F13A-FEDC-8FC9-D4E0-0810E597BFCD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1052" y="3370421"/>
            <a:ext cx="1572449" cy="628979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302DC1C0-DED7-1B17-286A-DF4949F9FBB2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64411" y="3425812"/>
            <a:ext cx="1375427" cy="357082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24A7C870-8B53-61DC-3715-B1B4E1D790AD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9007" y="5399533"/>
            <a:ext cx="877439" cy="388762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F93211DA-BBDF-3070-98C8-B13608E66765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9599" y="2572987"/>
            <a:ext cx="1778624" cy="418965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1F164ED5-489F-6B30-7201-CD2CD9882B70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65651" y="4676567"/>
            <a:ext cx="1617102" cy="458457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DAAAFFAA-C5D8-334C-4DEA-F525CD034FA0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12219" y="6430184"/>
            <a:ext cx="1160704" cy="266682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B67A4156-4661-304F-0846-12C4E0380645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74398" y="4306300"/>
            <a:ext cx="1617102" cy="439007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A0678B9D-ADC3-AEAC-14DB-CBFB21B9E7AA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4973" y="1439002"/>
            <a:ext cx="1227809" cy="262908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94A9E7A6-B9AA-F993-6241-2DB8EB5717B0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04512" y="2936486"/>
            <a:ext cx="914970" cy="986399"/>
          </a:xfrm>
          <a:prstGeom prst="rect">
            <a:avLst/>
          </a:prstGeom>
        </p:spPr>
      </p:pic>
      <p:pic>
        <p:nvPicPr>
          <p:cNvPr id="32" name="Picture 2">
            <a:extLst>
              <a:ext uri="{FF2B5EF4-FFF2-40B4-BE49-F238E27FC236}">
                <a16:creationId xmlns:a16="http://schemas.microsoft.com/office/drawing/2014/main" id="{02A1324F-4FF6-8598-FEA0-516A5B409C3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98" t="9325" r="10534" b="10108"/>
          <a:stretch/>
        </p:blipFill>
        <p:spPr bwMode="auto">
          <a:xfrm>
            <a:off x="601503" y="1701910"/>
            <a:ext cx="1378769" cy="610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EF5BCF48-8512-55A1-49E1-5EF5214B20D0}"/>
              </a:ext>
            </a:extLst>
          </p:cNvPr>
          <p:cNvPicPr>
            <a:picLocks noChangeAspect="1"/>
          </p:cNvPicPr>
          <p:nvPr/>
        </p:nvPicPr>
        <p:blipFill rotWithShape="1"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690" b="10059"/>
          <a:stretch/>
        </p:blipFill>
        <p:spPr>
          <a:xfrm>
            <a:off x="339697" y="4356522"/>
            <a:ext cx="698337" cy="560422"/>
          </a:xfrm>
          <a:prstGeom prst="rect">
            <a:avLst/>
          </a:prstGeom>
        </p:spPr>
      </p:pic>
      <p:pic>
        <p:nvPicPr>
          <p:cNvPr id="34" name="Picture 2" descr="CenterPoint Energy - Natural Gas Service, Electric Transmission">
            <a:extLst>
              <a:ext uri="{FF2B5EF4-FFF2-40B4-BE49-F238E27FC236}">
                <a16:creationId xmlns:a16="http://schemas.microsoft.com/office/drawing/2014/main" id="{F592F6C2-6025-0418-D0BA-BCF57FD323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9886" y="1615421"/>
            <a:ext cx="1572449" cy="633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7A7EA4C5-C03A-F039-0F59-C23B39F22EF2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6725391" y="1835133"/>
            <a:ext cx="653880" cy="344309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CA6CF8F6-C9AC-E240-62E0-137263601F9F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799623" y="5702537"/>
            <a:ext cx="1108016" cy="623259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362E6149-95A7-E84A-9EAF-4FA633700F23}"/>
              </a:ext>
            </a:extLst>
          </p:cNvPr>
          <p:cNvPicPr>
            <a:picLocks noChangeAspect="1"/>
          </p:cNvPicPr>
          <p:nvPr/>
        </p:nvPicPr>
        <p:blipFill rotWithShape="1">
          <a:blip r:embed="rId27"/>
          <a:srcRect t="25086" b="24427"/>
          <a:stretch/>
        </p:blipFill>
        <p:spPr>
          <a:xfrm>
            <a:off x="7739137" y="1641326"/>
            <a:ext cx="1166435" cy="327168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EEA1C675-C675-E270-76CE-780460CE0F82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2528953" y="1386524"/>
            <a:ext cx="653880" cy="392328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9BD90CF2-8758-096F-61D2-3B70C57B07D8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7478679" y="2494382"/>
            <a:ext cx="1188488" cy="314273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FC7F9D69-7038-55CA-9508-63B3D1BA26F6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456714" y="6079348"/>
            <a:ext cx="846010" cy="475458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A07E39FB-B54B-DA9B-8653-F5EA4D2C1FD0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3135120" y="2767619"/>
            <a:ext cx="884119" cy="268183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93ECAB8A-CA32-E18B-6C4E-097E9F0BE844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6622438" y="4069563"/>
            <a:ext cx="536635" cy="264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8196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B1FF2660-957B-1EBC-A2D6-665B4F0C97C3}"/>
              </a:ext>
            </a:extLst>
          </p:cNvPr>
          <p:cNvSpPr txBox="1"/>
          <p:nvPr/>
        </p:nvSpPr>
        <p:spPr>
          <a:xfrm>
            <a:off x="775063" y="600891"/>
            <a:ext cx="5904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b="1" dirty="0">
                <a:latin typeface="Verdana" panose="020B0604030504040204" pitchFamily="34" charset="0"/>
                <a:ea typeface="Verdana" panose="020B0604030504040204" pitchFamily="34" charset="0"/>
              </a:rPr>
              <a:t>Awards:2019-2022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6BD08B30-5D13-2347-AD82-B56A4C3F13E2}"/>
              </a:ext>
            </a:extLst>
          </p:cNvPr>
          <p:cNvSpPr/>
          <p:nvPr/>
        </p:nvSpPr>
        <p:spPr>
          <a:xfrm>
            <a:off x="661851" y="600891"/>
            <a:ext cx="113212" cy="369332"/>
          </a:xfrm>
          <a:prstGeom prst="rect">
            <a:avLst/>
          </a:prstGeom>
          <a:solidFill>
            <a:srgbClr val="ED293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2CBC6872-B345-9F5A-AB50-4E3F251D5E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840" y="464514"/>
            <a:ext cx="1023831" cy="533314"/>
          </a:xfrm>
          <a:prstGeom prst="rect">
            <a:avLst/>
          </a:prstGeom>
        </p:spPr>
      </p:pic>
      <p:pic>
        <p:nvPicPr>
          <p:cNvPr id="23" name="Picture 7">
            <a:extLst>
              <a:ext uri="{FF2B5EF4-FFF2-40B4-BE49-F238E27FC236}">
                <a16:creationId xmlns:a16="http://schemas.microsoft.com/office/drawing/2014/main" id="{37AF0674-FE08-3BDE-0734-6F1F36BCC0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88478" y="398903"/>
            <a:ext cx="683522" cy="664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Content Placeholder 22" descr="A picture containing text&#10;&#10;Description automatically generated">
            <a:extLst>
              <a:ext uri="{FF2B5EF4-FFF2-40B4-BE49-F238E27FC236}">
                <a16:creationId xmlns:a16="http://schemas.microsoft.com/office/drawing/2014/main" id="{B287794C-5CAE-0AB1-331B-C1E1A2B1DB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52508" y="2184735"/>
            <a:ext cx="725995" cy="654587"/>
          </a:xfrm>
          <a:prstGeom prst="rect">
            <a:avLst/>
          </a:prstGeom>
        </p:spPr>
      </p:pic>
      <p:grpSp>
        <p:nvGrpSpPr>
          <p:cNvPr id="26" name="Group 25">
            <a:extLst>
              <a:ext uri="{FF2B5EF4-FFF2-40B4-BE49-F238E27FC236}">
                <a16:creationId xmlns:a16="http://schemas.microsoft.com/office/drawing/2014/main" id="{921F7343-B3EE-5502-4D15-58DD017615B1}"/>
              </a:ext>
            </a:extLst>
          </p:cNvPr>
          <p:cNvGrpSpPr/>
          <p:nvPr/>
        </p:nvGrpSpPr>
        <p:grpSpPr>
          <a:xfrm>
            <a:off x="1589807" y="1997571"/>
            <a:ext cx="4532455" cy="1065010"/>
            <a:chOff x="748540" y="1092337"/>
            <a:chExt cx="8658109" cy="2034431"/>
          </a:xfrm>
        </p:grpSpPr>
        <p:pic>
          <p:nvPicPr>
            <p:cNvPr id="27" name="Picture 26" descr="Logo&#10;&#10;Description automatically generated">
              <a:extLst>
                <a:ext uri="{FF2B5EF4-FFF2-40B4-BE49-F238E27FC236}">
                  <a16:creationId xmlns:a16="http://schemas.microsoft.com/office/drawing/2014/main" id="{9EB9CAAC-8A6C-7F58-C430-F0744E71660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8540" y="1388441"/>
              <a:ext cx="1171355" cy="1442223"/>
            </a:xfrm>
            <a:prstGeom prst="rect">
              <a:avLst/>
            </a:prstGeom>
          </p:spPr>
        </p:pic>
        <p:pic>
          <p:nvPicPr>
            <p:cNvPr id="28" name="Picture 2">
              <a:extLst>
                <a:ext uri="{FF2B5EF4-FFF2-40B4-BE49-F238E27FC236}">
                  <a16:creationId xmlns:a16="http://schemas.microsoft.com/office/drawing/2014/main" id="{1A6EA3A0-1F4E-1E89-BCA5-68D7E4A78A5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45678" y="1395441"/>
              <a:ext cx="1428223" cy="14282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" name="Picture 10" descr="World Changing Ideas - Standard Logo">
              <a:extLst>
                <a:ext uri="{FF2B5EF4-FFF2-40B4-BE49-F238E27FC236}">
                  <a16:creationId xmlns:a16="http://schemas.microsoft.com/office/drawing/2014/main" id="{F3962321-D154-AB02-214C-227A598269A4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806" r="17181"/>
            <a:stretch/>
          </p:blipFill>
          <p:spPr bwMode="auto">
            <a:xfrm>
              <a:off x="5946192" y="1219030"/>
              <a:ext cx="1171355" cy="17810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" name="Picture 14" descr="Veo Robotics Named to the 2022 CB Insights' Advanced Manufacturing 50 List">
              <a:extLst>
                <a:ext uri="{FF2B5EF4-FFF2-40B4-BE49-F238E27FC236}">
                  <a16:creationId xmlns:a16="http://schemas.microsoft.com/office/drawing/2014/main" id="{4735CEF8-9834-62AA-AB24-517F19ABE5A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99684" y="1472260"/>
              <a:ext cx="1320725" cy="12745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" name="Picture 18">
              <a:extLst>
                <a:ext uri="{FF2B5EF4-FFF2-40B4-BE49-F238E27FC236}">
                  <a16:creationId xmlns:a16="http://schemas.microsoft.com/office/drawing/2014/main" id="{39D1E325-8072-A066-C729-71D4BB926CD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16" r="3495"/>
            <a:stretch/>
          </p:blipFill>
          <p:spPr bwMode="auto">
            <a:xfrm>
              <a:off x="7543330" y="1092337"/>
              <a:ext cx="1863319" cy="20344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ECD9D51-0C87-F138-C596-6C0830ECE86B}"/>
              </a:ext>
            </a:extLst>
          </p:cNvPr>
          <p:cNvGrpSpPr/>
          <p:nvPr/>
        </p:nvGrpSpPr>
        <p:grpSpPr>
          <a:xfrm>
            <a:off x="3020702" y="4594184"/>
            <a:ext cx="4725117" cy="1009017"/>
            <a:chOff x="1614384" y="4849393"/>
            <a:chExt cx="9026141" cy="1927472"/>
          </a:xfrm>
        </p:grpSpPr>
        <p:pic>
          <p:nvPicPr>
            <p:cNvPr id="33" name="Picture 32" descr="A red sign with white text&#10;&#10;Description automatically generated with low confidence">
              <a:extLst>
                <a:ext uri="{FF2B5EF4-FFF2-40B4-BE49-F238E27FC236}">
                  <a16:creationId xmlns:a16="http://schemas.microsoft.com/office/drawing/2014/main" id="{01B74238-C439-B0FB-7833-DF252EE3BA7A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37149" y="5019889"/>
              <a:ext cx="1192934" cy="1586480"/>
            </a:xfrm>
            <a:prstGeom prst="rect">
              <a:avLst/>
            </a:prstGeom>
          </p:spPr>
        </p:pic>
        <p:pic>
          <p:nvPicPr>
            <p:cNvPr id="34" name="Picture 4">
              <a:extLst>
                <a:ext uri="{FF2B5EF4-FFF2-40B4-BE49-F238E27FC236}">
                  <a16:creationId xmlns:a16="http://schemas.microsoft.com/office/drawing/2014/main" id="{96458DB6-E3FC-E4F1-D49D-633C6FF747D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4384" y="4849393"/>
              <a:ext cx="1927472" cy="19274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" name="Picture 6">
              <a:extLst>
                <a:ext uri="{FF2B5EF4-FFF2-40B4-BE49-F238E27FC236}">
                  <a16:creationId xmlns:a16="http://schemas.microsoft.com/office/drawing/2014/main" id="{F861BF43-83C9-F81D-3DAC-F09B170A8F5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39963" y="4862848"/>
              <a:ext cx="1900562" cy="19005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6" name="Picture 20" descr="Double win for Bluewater in Fast Company's 2019 World Changing Ideas Awards  | Bluewater US">
              <a:extLst>
                <a:ext uri="{FF2B5EF4-FFF2-40B4-BE49-F238E27FC236}">
                  <a16:creationId xmlns:a16="http://schemas.microsoft.com/office/drawing/2014/main" id="{721E1DD1-B689-05C4-0968-C13A2ED6907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51737" y="5019889"/>
              <a:ext cx="1275531" cy="15864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F2CFC0CB-CB01-3729-CA32-6008CB0ED23F}"/>
              </a:ext>
            </a:extLst>
          </p:cNvPr>
          <p:cNvGrpSpPr/>
          <p:nvPr/>
        </p:nvGrpSpPr>
        <p:grpSpPr>
          <a:xfrm>
            <a:off x="2789778" y="3410072"/>
            <a:ext cx="5189617" cy="656551"/>
            <a:chOff x="1139011" y="3281812"/>
            <a:chExt cx="9913450" cy="1254175"/>
          </a:xfrm>
        </p:grpSpPr>
        <p:pic>
          <p:nvPicPr>
            <p:cNvPr id="38" name="Picture 37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743E55F6-051D-B85E-431D-9CB3E9809C62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9011" y="3314177"/>
              <a:ext cx="1809746" cy="1189444"/>
            </a:xfrm>
            <a:prstGeom prst="rect">
              <a:avLst/>
            </a:prstGeom>
          </p:spPr>
        </p:pic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15885CA1-FFF7-CFCE-6555-DC5FA6627141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3625627" y="3526864"/>
              <a:ext cx="1925458" cy="764071"/>
            </a:xfrm>
            <a:prstGeom prst="rect">
              <a:avLst/>
            </a:prstGeom>
          </p:spPr>
        </p:pic>
        <p:pic>
          <p:nvPicPr>
            <p:cNvPr id="40" name="Picture 12">
              <a:extLst>
                <a:ext uri="{FF2B5EF4-FFF2-40B4-BE49-F238E27FC236}">
                  <a16:creationId xmlns:a16="http://schemas.microsoft.com/office/drawing/2014/main" id="{A01B26E1-37E9-E18C-FA62-A4A97716A95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27955" y="3281812"/>
              <a:ext cx="1254175" cy="12541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1" name="Picture 40" descr="Graphical user interface&#10;&#10;Description automatically generated with medium confidence">
              <a:extLst>
                <a:ext uri="{FF2B5EF4-FFF2-40B4-BE49-F238E27FC236}">
                  <a16:creationId xmlns:a16="http://schemas.microsoft.com/office/drawing/2014/main" id="{2ED00AB1-F295-34FD-9AA4-BB7020178686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/>
            <a:stretch>
              <a:fillRect/>
            </a:stretch>
          </p:blipFill>
          <p:spPr>
            <a:xfrm>
              <a:off x="8081453" y="3556949"/>
              <a:ext cx="2971008" cy="703900"/>
            </a:xfrm>
            <a:prstGeom prst="rect">
              <a:avLst/>
            </a:prstGeom>
          </p:spPr>
        </p:pic>
      </p:grpSp>
      <p:pic>
        <p:nvPicPr>
          <p:cNvPr id="42" name="Picture 41" descr="A green sign with white text&#10;&#10;Description automatically generated with medium confidence">
            <a:extLst>
              <a:ext uri="{FF2B5EF4-FFF2-40B4-BE49-F238E27FC236}">
                <a16:creationId xmlns:a16="http://schemas.microsoft.com/office/drawing/2014/main" id="{35103C8F-A6E2-3BD2-AE7A-2A278BCEB2AB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483194" y="3410072"/>
            <a:ext cx="952248" cy="622665"/>
          </a:xfrm>
          <a:prstGeom prst="rect">
            <a:avLst/>
          </a:prstGeom>
        </p:spPr>
      </p:pic>
      <p:pic>
        <p:nvPicPr>
          <p:cNvPr id="43" name="Picture 42" descr="Logo&#10;&#10;Description automatically generated">
            <a:extLst>
              <a:ext uri="{FF2B5EF4-FFF2-40B4-BE49-F238E27FC236}">
                <a16:creationId xmlns:a16="http://schemas.microsoft.com/office/drawing/2014/main" id="{6AA74884-E9A2-E530-1A7A-166D53830CA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510363" y="4809605"/>
            <a:ext cx="925079" cy="578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8879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4621" y="1600906"/>
            <a:ext cx="7772400" cy="676275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en-US" b="1" dirty="0"/>
              <a:t>Questions?</a:t>
            </a:r>
          </a:p>
        </p:txBody>
      </p:sp>
      <p:pic>
        <p:nvPicPr>
          <p:cNvPr id="5" name="Picture 4" descr="question-mark-guy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90869" y="2445630"/>
            <a:ext cx="3426450" cy="2966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607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54C59C1-D99D-2444-B26A-6079B1A181A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80386" y="2016323"/>
            <a:ext cx="2183228" cy="2825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58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2EACD077-EEE7-9F00-23A4-255B3D7A676C}"/>
              </a:ext>
            </a:extLst>
          </p:cNvPr>
          <p:cNvGrpSpPr/>
          <p:nvPr/>
        </p:nvGrpSpPr>
        <p:grpSpPr>
          <a:xfrm>
            <a:off x="3792393" y="3244334"/>
            <a:ext cx="3370218" cy="369332"/>
            <a:chOff x="2830285" y="3244334"/>
            <a:chExt cx="3370218" cy="369332"/>
          </a:xfrm>
        </p:grpSpPr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1B3E0CC2-16D2-B3D4-49D3-CEC6ABB70536}"/>
                </a:ext>
              </a:extLst>
            </p:cNvPr>
            <p:cNvSpPr txBox="1"/>
            <p:nvPr/>
          </p:nvSpPr>
          <p:spPr>
            <a:xfrm>
              <a:off x="2943497" y="3244334"/>
              <a:ext cx="32570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b="1" dirty="0">
                  <a:latin typeface="Verdana" panose="020B0604030504040204" pitchFamily="34" charset="0"/>
                  <a:ea typeface="Verdana" panose="020B0604030504040204" pitchFamily="34" charset="0"/>
                </a:rPr>
                <a:t>Appendix </a:t>
              </a:r>
            </a:p>
          </p:txBody>
        </p:sp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65E1006E-96DB-15E9-E5EB-B52F7E5D4F29}"/>
                </a:ext>
              </a:extLst>
            </p:cNvPr>
            <p:cNvSpPr/>
            <p:nvPr/>
          </p:nvSpPr>
          <p:spPr>
            <a:xfrm>
              <a:off x="2830285" y="3244334"/>
              <a:ext cx="113212" cy="369332"/>
            </a:xfrm>
            <a:prstGeom prst="rect">
              <a:avLst/>
            </a:prstGeom>
            <a:solidFill>
              <a:srgbClr val="ED293D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</p:spTree>
    <p:extLst>
      <p:ext uri="{BB962C8B-B14F-4D97-AF65-F5344CB8AC3E}">
        <p14:creationId xmlns:p14="http://schemas.microsoft.com/office/powerpoint/2010/main" val="4034147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itle 1">
            <a:extLst>
              <a:ext uri="{FF2B5EF4-FFF2-40B4-BE49-F238E27FC236}">
                <a16:creationId xmlns:a16="http://schemas.microsoft.com/office/drawing/2014/main" id="{DEC21ECD-512A-31C0-7223-CCD4BB5A5AEB}"/>
              </a:ext>
            </a:extLst>
          </p:cNvPr>
          <p:cNvSpPr txBox="1">
            <a:spLocks/>
          </p:cNvSpPr>
          <p:nvPr/>
        </p:nvSpPr>
        <p:spPr>
          <a:xfrm>
            <a:off x="4266378" y="1345071"/>
            <a:ext cx="1159070" cy="530509"/>
          </a:xfrm>
          <a:prstGeom prst="rect">
            <a:avLst/>
          </a:prstGeom>
        </p:spPr>
        <p:txBody>
          <a:bodyPr/>
          <a:lstStyle>
            <a:lvl1pPr algn="ctr" defTabSz="342900" rtl="0" eaLnBrk="1" fontAlgn="base" hangingPunct="1">
              <a:spcBef>
                <a:spcPct val="0"/>
              </a:spcBef>
              <a:spcAft>
                <a:spcPct val="0"/>
              </a:spcAft>
              <a:defRPr sz="33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342900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342900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342900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342900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342900" algn="ctr" defTabSz="342900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685800" algn="ctr" defTabSz="342900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028700" algn="ctr" defTabSz="342900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371600" algn="ctr" defTabSz="342900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endParaRPr kumimoji="0" lang="en-CA" sz="1600" b="1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6975B21-A0B2-342E-914B-72DACF5C06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99913" y="703278"/>
            <a:ext cx="1190149" cy="1400175"/>
          </a:xfrm>
          <a:prstGeom prst="rect">
            <a:avLst/>
          </a:prstGeom>
        </p:spPr>
      </p:pic>
      <p:pic>
        <p:nvPicPr>
          <p:cNvPr id="1026" name="Picture 2" descr="AppleiPhone 13">
            <a:extLst>
              <a:ext uri="{FF2B5EF4-FFF2-40B4-BE49-F238E27FC236}">
                <a16:creationId xmlns:a16="http://schemas.microsoft.com/office/drawing/2014/main" id="{3CD24559-A8FF-F29C-D513-CFC52FC7E3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8726" y="826433"/>
            <a:ext cx="822968" cy="1277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062E04C2-1FB9-7566-69E3-3E7405C0BF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267" y="761830"/>
            <a:ext cx="1276296" cy="1276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F959DB6-7B9B-8C79-E987-889CD833B3F0}"/>
              </a:ext>
            </a:extLst>
          </p:cNvPr>
          <p:cNvSpPr txBox="1"/>
          <p:nvPr/>
        </p:nvSpPr>
        <p:spPr>
          <a:xfrm>
            <a:off x="2539127" y="2038126"/>
            <a:ext cx="94110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000" dirty="0" err="1"/>
              <a:t>Sonim</a:t>
            </a:r>
            <a:r>
              <a:rPr lang="en-CA" sz="1000" dirty="0"/>
              <a:t> XP8 &amp; XP10</a:t>
            </a:r>
            <a:r>
              <a:rPr lang="en-CA" sz="1000" dirty="0">
                <a:solidFill>
                  <a:srgbClr val="FF0000"/>
                </a:solidFill>
              </a:rPr>
              <a:t> </a:t>
            </a:r>
          </a:p>
          <a:p>
            <a:r>
              <a:rPr lang="en-CA" sz="1000" dirty="0"/>
              <a:t>Android</a:t>
            </a:r>
          </a:p>
          <a:p>
            <a:r>
              <a:rPr lang="en-CA" sz="1000" dirty="0"/>
              <a:t>Intrinsically Safe Device  </a:t>
            </a:r>
          </a:p>
          <a:p>
            <a:endParaRPr lang="en-CA" sz="1200" dirty="0"/>
          </a:p>
          <a:p>
            <a:endParaRPr lang="en-CA" sz="1600" dirty="0"/>
          </a:p>
          <a:p>
            <a:endParaRPr lang="en-CA" sz="1600" dirty="0"/>
          </a:p>
          <a:p>
            <a:endParaRPr lang="en-CA" sz="1600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CA" sz="16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94FF0F4-80F2-406B-ECD9-37F267E96077}"/>
              </a:ext>
            </a:extLst>
          </p:cNvPr>
          <p:cNvSpPr txBox="1"/>
          <p:nvPr/>
        </p:nvSpPr>
        <p:spPr>
          <a:xfrm>
            <a:off x="5075228" y="2038126"/>
            <a:ext cx="94110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000" dirty="0"/>
              <a:t>Nokia XR20 </a:t>
            </a:r>
          </a:p>
          <a:p>
            <a:r>
              <a:rPr lang="en-CA" sz="1000" dirty="0"/>
              <a:t>Android </a:t>
            </a:r>
          </a:p>
          <a:p>
            <a:endParaRPr lang="en-CA" sz="1600" dirty="0"/>
          </a:p>
          <a:p>
            <a:endParaRPr lang="en-CA" sz="1600" dirty="0"/>
          </a:p>
          <a:p>
            <a:endParaRPr lang="en-CA" sz="1600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CA" sz="16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686B4CE-1B39-0864-DC74-2AA62BD3326A}"/>
              </a:ext>
            </a:extLst>
          </p:cNvPr>
          <p:cNvSpPr txBox="1"/>
          <p:nvPr/>
        </p:nvSpPr>
        <p:spPr>
          <a:xfrm>
            <a:off x="1291210" y="2038126"/>
            <a:ext cx="94110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000" dirty="0" err="1"/>
              <a:t>Iphone</a:t>
            </a:r>
            <a:endParaRPr lang="en-CA" sz="1000" dirty="0"/>
          </a:p>
          <a:p>
            <a:r>
              <a:rPr lang="en-US" sz="1000" dirty="0"/>
              <a:t>11-13, and iOS 15.6 and up</a:t>
            </a:r>
            <a:endParaRPr lang="en-CA" sz="1000" dirty="0"/>
          </a:p>
          <a:p>
            <a:endParaRPr lang="en-CA" sz="1600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7EB2626-1F5C-D958-D596-F6AB89CD0D0E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1254" t="27655" r="72262" b="43163"/>
          <a:stretch/>
        </p:blipFill>
        <p:spPr>
          <a:xfrm>
            <a:off x="3698196" y="807217"/>
            <a:ext cx="825497" cy="1238463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4061360-6F7D-2E70-2271-5682E3C5FA51}"/>
              </a:ext>
            </a:extLst>
          </p:cNvPr>
          <p:cNvSpPr txBox="1"/>
          <p:nvPr/>
        </p:nvSpPr>
        <p:spPr>
          <a:xfrm>
            <a:off x="3698197" y="2090916"/>
            <a:ext cx="105672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000" dirty="0" err="1"/>
              <a:t>i.Safe</a:t>
            </a:r>
            <a:r>
              <a:rPr lang="en-CA" sz="1000" dirty="0"/>
              <a:t> IS530 </a:t>
            </a:r>
          </a:p>
          <a:p>
            <a:r>
              <a:rPr lang="en-CA" sz="1000" dirty="0"/>
              <a:t>Android </a:t>
            </a:r>
          </a:p>
          <a:p>
            <a:r>
              <a:rPr lang="en-CA" sz="1000" dirty="0"/>
              <a:t>Intrinsically safe device </a:t>
            </a:r>
          </a:p>
          <a:p>
            <a:endParaRPr lang="en-CA" sz="1600" dirty="0"/>
          </a:p>
          <a:p>
            <a:endParaRPr lang="en-CA" sz="1600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CA" sz="16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384609B-5C9B-7F27-221C-3A4BEFFCDCEA}"/>
              </a:ext>
            </a:extLst>
          </p:cNvPr>
          <p:cNvSpPr txBox="1"/>
          <p:nvPr/>
        </p:nvSpPr>
        <p:spPr>
          <a:xfrm>
            <a:off x="6349910" y="2028936"/>
            <a:ext cx="941109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000" dirty="0"/>
              <a:t>Cat</a:t>
            </a:r>
          </a:p>
          <a:p>
            <a:r>
              <a:rPr lang="en-CA" sz="1000" dirty="0"/>
              <a:t>S62 Pro </a:t>
            </a:r>
          </a:p>
          <a:p>
            <a:r>
              <a:rPr lang="en-CA" sz="1000" dirty="0"/>
              <a:t>Android </a:t>
            </a:r>
          </a:p>
          <a:p>
            <a:endParaRPr lang="en-CA" sz="1600" dirty="0"/>
          </a:p>
          <a:p>
            <a:endParaRPr lang="en-CA" sz="1600" dirty="0"/>
          </a:p>
          <a:p>
            <a:endParaRPr lang="en-CA" sz="1600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CA" sz="16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BBC5E93-683B-7809-F732-8F87A03E4BE1}"/>
              </a:ext>
            </a:extLst>
          </p:cNvPr>
          <p:cNvSpPr txBox="1"/>
          <p:nvPr/>
        </p:nvSpPr>
        <p:spPr>
          <a:xfrm>
            <a:off x="7369759" y="2028936"/>
            <a:ext cx="94110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000" dirty="0"/>
              <a:t>CAT</a:t>
            </a:r>
          </a:p>
          <a:p>
            <a:r>
              <a:rPr lang="en-CA" sz="1000" dirty="0"/>
              <a:t>S42 H+  </a:t>
            </a:r>
          </a:p>
          <a:p>
            <a:r>
              <a:rPr lang="en-CA" sz="1000" dirty="0"/>
              <a:t>Android </a:t>
            </a:r>
          </a:p>
          <a:p>
            <a:endParaRPr lang="en-CA" sz="1000" dirty="0"/>
          </a:p>
          <a:p>
            <a:endParaRPr lang="en-CA" sz="1600" dirty="0"/>
          </a:p>
          <a:p>
            <a:endParaRPr lang="en-CA" sz="1600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CA" sz="16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4B47B77-291F-C229-74FF-29EB359DBA7C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28036" t="5460" r="28435" b="6404"/>
          <a:stretch/>
        </p:blipFill>
        <p:spPr>
          <a:xfrm>
            <a:off x="7400768" y="752640"/>
            <a:ext cx="596200" cy="120715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CE6C7719-6745-2021-FB4D-42606A0E8276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26890" t="4651" r="27429" b="4651"/>
          <a:stretch/>
        </p:blipFill>
        <p:spPr>
          <a:xfrm>
            <a:off x="6369333" y="761830"/>
            <a:ext cx="627866" cy="124659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79B0FFB-1A7A-BF53-9146-A7B77803D77B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80733" t="37770" r="17767" b="54489"/>
          <a:stretch/>
        </p:blipFill>
        <p:spPr>
          <a:xfrm>
            <a:off x="1360066" y="3116786"/>
            <a:ext cx="721572" cy="124078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3FBEC762-B194-DF72-C581-04808D7F7662}"/>
              </a:ext>
            </a:extLst>
          </p:cNvPr>
          <p:cNvSpPr txBox="1"/>
          <p:nvPr/>
        </p:nvSpPr>
        <p:spPr>
          <a:xfrm>
            <a:off x="1291210" y="4451825"/>
            <a:ext cx="1671909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200" dirty="0" err="1"/>
              <a:t>Iphone</a:t>
            </a:r>
            <a:endParaRPr lang="en-CA" sz="1200" dirty="0"/>
          </a:p>
          <a:p>
            <a:r>
              <a:rPr lang="en-US" sz="1200" dirty="0"/>
              <a:t>Intrinsically Safe cases </a:t>
            </a:r>
          </a:p>
          <a:p>
            <a:r>
              <a:rPr lang="en-US" sz="1200" dirty="0"/>
              <a:t>$700 -$850 </a:t>
            </a:r>
          </a:p>
          <a:p>
            <a:endParaRPr lang="en-US" sz="1200" dirty="0"/>
          </a:p>
          <a:p>
            <a:r>
              <a:rPr lang="en-CA" sz="800" dirty="0">
                <a:hlinkClick r:id="rId10"/>
              </a:rPr>
              <a:t>https://intrinsicallysafestore.com/product-category/mobility/intrinsically-safe-cases/</a:t>
            </a:r>
          </a:p>
          <a:p>
            <a:endParaRPr lang="en-CA" sz="800" dirty="0">
              <a:hlinkClick r:id="rId10"/>
            </a:endParaRPr>
          </a:p>
          <a:p>
            <a:r>
              <a:rPr lang="en-CA" sz="800" dirty="0">
                <a:hlinkClick r:id="rId10"/>
              </a:rPr>
              <a:t>https://www.xciel.com/rugged-iphones</a:t>
            </a:r>
            <a:endParaRPr lang="en-CA" sz="800" dirty="0"/>
          </a:p>
          <a:p>
            <a:endParaRPr lang="en-CA" sz="800" dirty="0"/>
          </a:p>
          <a:p>
            <a:r>
              <a:rPr lang="en-CA" sz="800" dirty="0">
                <a:hlinkClick r:id="rId11"/>
              </a:rPr>
              <a:t>https://www.orioncase.com/product-category/intrinsically-safe-mobile-device-cases</a:t>
            </a:r>
            <a:endParaRPr lang="en-CA" sz="800" dirty="0"/>
          </a:p>
          <a:p>
            <a:endParaRPr lang="en-CA" sz="800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BFE4A625-8CD8-F04E-46A4-894949423D74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426763" y="3027563"/>
            <a:ext cx="1200150" cy="1419225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3126B5F8-EB6C-3897-A8AB-A9130B748F27}"/>
              </a:ext>
            </a:extLst>
          </p:cNvPr>
          <p:cNvSpPr txBox="1"/>
          <p:nvPr/>
        </p:nvSpPr>
        <p:spPr>
          <a:xfrm>
            <a:off x="3606273" y="4596821"/>
            <a:ext cx="105672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200" dirty="0" err="1"/>
              <a:t>Iphone</a:t>
            </a:r>
            <a:r>
              <a:rPr lang="en-CA" sz="1200" dirty="0"/>
              <a:t> 12 IS case </a:t>
            </a:r>
          </a:p>
          <a:p>
            <a:r>
              <a:rPr lang="en-US" sz="1200" dirty="0"/>
              <a:t>$725 </a:t>
            </a:r>
          </a:p>
          <a:p>
            <a:endParaRPr lang="en-US" sz="1200" dirty="0"/>
          </a:p>
          <a:p>
            <a:r>
              <a:rPr lang="en-CA" sz="800" dirty="0"/>
              <a:t>https://www.orioncase.com/product/iphone-12-case-c1d2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BFF5AE0-31A2-397D-0D3C-C027C2CEBF58}"/>
              </a:ext>
            </a:extLst>
          </p:cNvPr>
          <p:cNvSpPr txBox="1"/>
          <p:nvPr/>
        </p:nvSpPr>
        <p:spPr>
          <a:xfrm>
            <a:off x="5112923" y="4596821"/>
            <a:ext cx="105672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200" dirty="0" err="1"/>
              <a:t>Iphone</a:t>
            </a:r>
            <a:r>
              <a:rPr lang="en-CA" sz="1200" dirty="0"/>
              <a:t> XR IS case </a:t>
            </a:r>
          </a:p>
          <a:p>
            <a:r>
              <a:rPr lang="en-US" sz="1200" dirty="0"/>
              <a:t>$685 </a:t>
            </a:r>
          </a:p>
          <a:p>
            <a:endParaRPr lang="en-US" sz="1200" dirty="0"/>
          </a:p>
          <a:p>
            <a:r>
              <a:rPr lang="en-CA" sz="800" dirty="0"/>
              <a:t>https://www.orioncase.com/product/iphone-xr-case-c1d2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6E0C5032-32D1-CBF2-12AB-6BE28602E48D}"/>
              </a:ext>
            </a:extLst>
          </p:cNvPr>
          <p:cNvPicPr>
            <a:picLocks noChangeAspect="1"/>
          </p:cNvPicPr>
          <p:nvPr/>
        </p:nvPicPr>
        <p:blipFill rotWithShape="1">
          <a:blip r:embed="rId13"/>
          <a:srcRect l="5942" r="48248"/>
          <a:stretch/>
        </p:blipFill>
        <p:spPr>
          <a:xfrm>
            <a:off x="5190093" y="3103763"/>
            <a:ext cx="724641" cy="1370271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1184CE5B-0BB5-21E3-3DFF-A7AAFBFB2D19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507974" y="3027563"/>
            <a:ext cx="1200150" cy="1419225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CA035E83-FF5B-C542-5554-B5D28FE72D26}"/>
              </a:ext>
            </a:extLst>
          </p:cNvPr>
          <p:cNvSpPr txBox="1"/>
          <p:nvPr/>
        </p:nvSpPr>
        <p:spPr>
          <a:xfrm>
            <a:off x="6687484" y="4596821"/>
            <a:ext cx="105672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200" dirty="0" err="1"/>
              <a:t>Iphone</a:t>
            </a:r>
            <a:r>
              <a:rPr lang="en-CA" sz="1200" dirty="0"/>
              <a:t> 11 IS case </a:t>
            </a:r>
          </a:p>
          <a:p>
            <a:r>
              <a:rPr lang="en-US" sz="1200" dirty="0"/>
              <a:t>$725 </a:t>
            </a:r>
          </a:p>
          <a:p>
            <a:endParaRPr lang="en-US" sz="1200" dirty="0"/>
          </a:p>
          <a:p>
            <a:r>
              <a:rPr lang="en-CA" sz="800" dirty="0"/>
              <a:t>https://www.orioncase.com/product/iphone-11-case-c1d2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8FA39C3-EC37-06EC-7879-8FD172044B87}"/>
              </a:ext>
            </a:extLst>
          </p:cNvPr>
          <p:cNvSpPr txBox="1"/>
          <p:nvPr/>
        </p:nvSpPr>
        <p:spPr>
          <a:xfrm>
            <a:off x="451253" y="212959"/>
            <a:ext cx="42422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b="1" dirty="0">
                <a:latin typeface="Verdana" panose="020B0604030504040204" pitchFamily="34" charset="0"/>
                <a:ea typeface="Verdana" panose="020B0604030504040204" pitchFamily="34" charset="0"/>
              </a:rPr>
              <a:t>Device Compatibility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75F2C71-FAFC-9F80-8023-327EF33CEEA4}"/>
              </a:ext>
            </a:extLst>
          </p:cNvPr>
          <p:cNvSpPr/>
          <p:nvPr/>
        </p:nvSpPr>
        <p:spPr>
          <a:xfrm>
            <a:off x="338041" y="212959"/>
            <a:ext cx="113212" cy="369332"/>
          </a:xfrm>
          <a:prstGeom prst="rect">
            <a:avLst/>
          </a:prstGeom>
          <a:solidFill>
            <a:srgbClr val="ED293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126475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itle 1">
            <a:extLst>
              <a:ext uri="{FF2B5EF4-FFF2-40B4-BE49-F238E27FC236}">
                <a16:creationId xmlns:a16="http://schemas.microsoft.com/office/drawing/2014/main" id="{DEC21ECD-512A-31C0-7223-CCD4BB5A5AEB}"/>
              </a:ext>
            </a:extLst>
          </p:cNvPr>
          <p:cNvSpPr txBox="1">
            <a:spLocks/>
          </p:cNvSpPr>
          <p:nvPr/>
        </p:nvSpPr>
        <p:spPr>
          <a:xfrm>
            <a:off x="4891852" y="2036800"/>
            <a:ext cx="1159070" cy="530509"/>
          </a:xfrm>
          <a:prstGeom prst="rect">
            <a:avLst/>
          </a:prstGeom>
        </p:spPr>
        <p:txBody>
          <a:bodyPr/>
          <a:lstStyle>
            <a:lvl1pPr algn="ctr" defTabSz="342900" rtl="0" eaLnBrk="1" fontAlgn="base" hangingPunct="1">
              <a:spcBef>
                <a:spcPct val="0"/>
              </a:spcBef>
              <a:spcAft>
                <a:spcPct val="0"/>
              </a:spcAft>
              <a:defRPr sz="33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342900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342900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342900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342900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342900" algn="ctr" defTabSz="342900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685800" algn="ctr" defTabSz="342900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028700" algn="ctr" defTabSz="342900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371600" algn="ctr" defTabSz="342900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endParaRPr kumimoji="0" lang="en-CA" sz="1600" b="1" dirty="0"/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91ADB24A-7407-E78C-3378-5CFDE6CD5582}"/>
              </a:ext>
            </a:extLst>
          </p:cNvPr>
          <p:cNvSpPr txBox="1">
            <a:spLocks/>
          </p:cNvSpPr>
          <p:nvPr/>
        </p:nvSpPr>
        <p:spPr bwMode="auto">
          <a:xfrm>
            <a:off x="2781017" y="2197827"/>
            <a:ext cx="2555727" cy="5305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342900" rtl="0" eaLnBrk="1" fontAlgn="base" hangingPunct="1">
              <a:spcBef>
                <a:spcPct val="0"/>
              </a:spcBef>
              <a:spcAft>
                <a:spcPct val="0"/>
              </a:spcAft>
              <a:defRPr sz="3600" b="1" i="0" kern="1200">
                <a:solidFill>
                  <a:schemeClr val="tx1"/>
                </a:solidFill>
                <a:latin typeface="Rockwell" panose="02060603020205020403" pitchFamily="18" charset="77"/>
                <a:ea typeface="ＭＳ Ｐゴシック" charset="0"/>
                <a:cs typeface="Rockwell" panose="02060603020205020403" pitchFamily="18" charset="77"/>
              </a:defRPr>
            </a:lvl1pPr>
            <a:lvl2pPr algn="ctr" defTabSz="342900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342900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342900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342900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342900" algn="ctr" defTabSz="342900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685800" algn="ctr" defTabSz="342900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028700" algn="ctr" defTabSz="342900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371600" algn="ctr" defTabSz="342900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endParaRPr lang="en-CA" sz="1600" dirty="0"/>
          </a:p>
        </p:txBody>
      </p:sp>
      <p:sp>
        <p:nvSpPr>
          <p:cNvPr id="43" name="Title 1">
            <a:extLst>
              <a:ext uri="{FF2B5EF4-FFF2-40B4-BE49-F238E27FC236}">
                <a16:creationId xmlns:a16="http://schemas.microsoft.com/office/drawing/2014/main" id="{34CF61BF-A58E-0817-E8CF-5397F0C09C63}"/>
              </a:ext>
            </a:extLst>
          </p:cNvPr>
          <p:cNvSpPr txBox="1">
            <a:spLocks/>
          </p:cNvSpPr>
          <p:nvPr/>
        </p:nvSpPr>
        <p:spPr bwMode="auto">
          <a:xfrm>
            <a:off x="5641756" y="2203519"/>
            <a:ext cx="2555727" cy="5305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342900" rtl="0" eaLnBrk="1" fontAlgn="base" hangingPunct="1">
              <a:spcBef>
                <a:spcPct val="0"/>
              </a:spcBef>
              <a:spcAft>
                <a:spcPct val="0"/>
              </a:spcAft>
              <a:defRPr sz="3600" b="1" i="0" kern="1200">
                <a:solidFill>
                  <a:schemeClr val="tx1"/>
                </a:solidFill>
                <a:latin typeface="Rockwell" panose="02060603020205020403" pitchFamily="18" charset="77"/>
                <a:ea typeface="ＭＳ Ｐゴシック" charset="0"/>
                <a:cs typeface="Rockwell" panose="02060603020205020403" pitchFamily="18" charset="77"/>
              </a:defRPr>
            </a:lvl1pPr>
            <a:lvl2pPr algn="ctr" defTabSz="342900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342900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342900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342900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342900" algn="ctr" defTabSz="342900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685800" algn="ctr" defTabSz="342900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028700" algn="ctr" defTabSz="342900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371600" algn="ctr" defTabSz="342900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endParaRPr lang="en-CA" sz="16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83A0AD0-96BB-3342-DB3A-99590B15B80E}"/>
              </a:ext>
            </a:extLst>
          </p:cNvPr>
          <p:cNvSpPr txBox="1"/>
          <p:nvPr/>
        </p:nvSpPr>
        <p:spPr>
          <a:xfrm>
            <a:off x="625425" y="74459"/>
            <a:ext cx="20655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b="1" dirty="0">
                <a:latin typeface="Verdana" panose="020B0604030504040204" pitchFamily="34" charset="0"/>
                <a:ea typeface="Verdana" panose="020B0604030504040204" pitchFamily="34" charset="0"/>
              </a:rPr>
              <a:t>Pricing and part numbers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4F29F1E-284C-16A0-3732-1FEBD366C599}"/>
              </a:ext>
            </a:extLst>
          </p:cNvPr>
          <p:cNvSpPr/>
          <p:nvPr/>
        </p:nvSpPr>
        <p:spPr>
          <a:xfrm>
            <a:off x="338041" y="212959"/>
            <a:ext cx="113212" cy="369332"/>
          </a:xfrm>
          <a:prstGeom prst="rect">
            <a:avLst/>
          </a:prstGeom>
          <a:solidFill>
            <a:srgbClr val="ED293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8B2C57C-9D6C-A44C-144B-9100A969C5E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2952" t="12071" r="16762" b="18640"/>
          <a:stretch/>
        </p:blipFill>
        <p:spPr>
          <a:xfrm>
            <a:off x="2781017" y="77577"/>
            <a:ext cx="5889937" cy="6705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7638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63FE9920-EE33-28BD-E9B5-5D3859541FC0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192" y="858441"/>
          <a:ext cx="920" cy="11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7772400" imgH="10058400" progId="TCLayout.ActiveDocument.1">
                  <p:embed/>
                </p:oleObj>
              </mc:Choice>
              <mc:Fallback>
                <p:oleObj name="think-cell Slide" r:id="rId4" imgW="7772400" imgH="10058400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63FE9920-EE33-28BD-E9B5-5D3859541FC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92" y="858441"/>
                        <a:ext cx="920" cy="11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3DDAF7-3643-8867-D2F9-0741878E2C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787B9-B4F1-45D2-9C05-EBCAE653A4AD}" type="slidenum">
              <a:rPr lang="en-US" smtClean="0"/>
              <a:t>17</a:t>
            </a:fld>
            <a:endParaRPr lang="en-US"/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7187FF77-79EA-112C-9585-4FEFCB941418}"/>
              </a:ext>
            </a:extLst>
          </p:cNvPr>
          <p:cNvGrpSpPr/>
          <p:nvPr/>
        </p:nvGrpSpPr>
        <p:grpSpPr>
          <a:xfrm>
            <a:off x="712419" y="1420140"/>
            <a:ext cx="1942696" cy="861463"/>
            <a:chOff x="921705" y="1859388"/>
            <a:chExt cx="2952463" cy="1439936"/>
          </a:xfrm>
        </p:grpSpPr>
        <p:sp>
          <p:nvSpPr>
            <p:cNvPr id="26" name="Rounded Rectangle 25">
              <a:extLst>
                <a:ext uri="{FF2B5EF4-FFF2-40B4-BE49-F238E27FC236}">
                  <a16:creationId xmlns:a16="http://schemas.microsoft.com/office/drawing/2014/main" id="{933D0FE7-C9B1-D150-3FF3-A05DB7B6B892}"/>
                </a:ext>
              </a:extLst>
            </p:cNvPr>
            <p:cNvSpPr/>
            <p:nvPr/>
          </p:nvSpPr>
          <p:spPr>
            <a:xfrm>
              <a:off x="921705" y="1859388"/>
              <a:ext cx="2952463" cy="1439936"/>
            </a:xfrm>
            <a:prstGeom prst="roundRect">
              <a:avLst>
                <a:gd name="adj" fmla="val 6902"/>
              </a:avLst>
            </a:prstGeom>
            <a:solidFill>
              <a:srgbClr val="FFFFFF">
                <a:alpha val="948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kumimoji="0" lang="en-US" sz="1350" kern="0">
                <a:solidFill>
                  <a:srgbClr val="FFFFFF"/>
                </a:solidFill>
                <a:latin typeface="Avenir Next LT Pro"/>
                <a:sym typeface="Factoria W00 Bold"/>
              </a:endParaRPr>
            </a:p>
          </p:txBody>
        </p:sp>
        <p:sp>
          <p:nvSpPr>
            <p:cNvPr id="28" name="Title 1">
              <a:extLst>
                <a:ext uri="{FF2B5EF4-FFF2-40B4-BE49-F238E27FC236}">
                  <a16:creationId xmlns:a16="http://schemas.microsoft.com/office/drawing/2014/main" id="{EAD00210-BAD5-E96C-7832-D4739624B96C}"/>
                </a:ext>
              </a:extLst>
            </p:cNvPr>
            <p:cNvSpPr txBox="1">
              <a:spLocks/>
            </p:cNvSpPr>
            <p:nvPr/>
          </p:nvSpPr>
          <p:spPr>
            <a:xfrm>
              <a:off x="1347919" y="2377320"/>
              <a:ext cx="2289956" cy="727144"/>
            </a:xfrm>
            <a:prstGeom prst="rect">
              <a:avLst/>
            </a:prstGeom>
          </p:spPr>
          <p:txBody>
            <a:bodyPr lIns="68580" tIns="34290" rIns="68580" bIns="34290" anchor="t"/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000" b="1" kern="120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defTabSz="685800">
                <a:lnSpc>
                  <a:spcPct val="100000"/>
                </a:lnSpc>
                <a:spcAft>
                  <a:spcPts val="900"/>
                </a:spcAft>
                <a:defRPr/>
              </a:pPr>
              <a:r>
                <a:rPr lang="en-US" sz="1350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sym typeface="Factoria W00 Bold"/>
                </a:rPr>
                <a:t>Compliance</a:t>
              </a:r>
              <a:endParaRPr kumimoji="0" lang="en-US" sz="135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sym typeface="Factoria W00 Bold"/>
              </a:endParaRPr>
            </a:p>
          </p:txBody>
        </p:sp>
      </p:grpSp>
      <p:sp>
        <p:nvSpPr>
          <p:cNvPr id="52" name="Rounded Rectangle 51">
            <a:extLst>
              <a:ext uri="{FF2B5EF4-FFF2-40B4-BE49-F238E27FC236}">
                <a16:creationId xmlns:a16="http://schemas.microsoft.com/office/drawing/2014/main" id="{5636B3AE-C408-6BB5-4552-52BDE5CC11F9}"/>
              </a:ext>
            </a:extLst>
          </p:cNvPr>
          <p:cNvSpPr/>
          <p:nvPr/>
        </p:nvSpPr>
        <p:spPr>
          <a:xfrm>
            <a:off x="2758941" y="1489471"/>
            <a:ext cx="5937976" cy="861463"/>
          </a:xfrm>
          <a:prstGeom prst="roundRect">
            <a:avLst>
              <a:gd name="adj" fmla="val 6902"/>
            </a:avLst>
          </a:prstGeom>
          <a:solidFill>
            <a:srgbClr val="FFFFFF">
              <a:alpha val="948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128588" indent="-128588">
              <a:buFont typeface="Arial" panose="020B0604020202020204" pitchFamily="34" charset="0"/>
              <a:buChar char="•"/>
              <a:defRPr/>
            </a:pPr>
            <a:r>
              <a:rPr kumimoji="0" lang="en-US" sz="1100" b="1" kern="0" dirty="0">
                <a:latin typeface="Verdana" panose="020B0604030504040204" pitchFamily="34" charset="0"/>
                <a:ea typeface="Verdana" panose="020B0604030504040204" pitchFamily="34" charset="0"/>
                <a:sym typeface="Factoria W00 Bold"/>
              </a:rPr>
              <a:t>Designed for GDPR </a:t>
            </a:r>
            <a:r>
              <a:rPr lang="en-US" sz="1100" b="1" kern="0" dirty="0">
                <a:latin typeface="Verdana" panose="020B0604030504040204" pitchFamily="34" charset="0"/>
                <a:ea typeface="Verdana" panose="020B0604030504040204" pitchFamily="34" charset="0"/>
                <a:sym typeface="Factoria W00 Bold"/>
              </a:rPr>
              <a:t>compliance</a:t>
            </a:r>
          </a:p>
          <a:p>
            <a:pPr marL="128588" indent="-128588">
              <a:buFont typeface="Arial" panose="020B0604020202020204" pitchFamily="34" charset="0"/>
              <a:buChar char="•"/>
              <a:defRPr/>
            </a:pPr>
            <a:r>
              <a:rPr lang="en-US" sz="1100" b="1" kern="0" dirty="0">
                <a:latin typeface="Verdana" panose="020B0604030504040204" pitchFamily="34" charset="0"/>
                <a:ea typeface="Verdana" panose="020B0604030504040204" pitchFamily="34" charset="0"/>
                <a:cs typeface="+mn-lt"/>
                <a:sym typeface="Factoria W00 Bold"/>
              </a:rPr>
              <a:t>Data localization and sovereignty: </a:t>
            </a:r>
            <a:r>
              <a:rPr lang="en-US" sz="1100" kern="0" dirty="0">
                <a:latin typeface="Verdana" panose="020B0604030504040204" pitchFamily="34" charset="0"/>
                <a:ea typeface="Verdana" panose="020B0604030504040204" pitchFamily="34" charset="0"/>
                <a:cs typeface="+mn-lt"/>
                <a:sym typeface="Factoria W00 Bold"/>
              </a:rPr>
              <a:t>Compliant with data localization requirements by leveraging dedicated instances, data lakes, and resources in every region we operate in</a:t>
            </a:r>
          </a:p>
          <a:p>
            <a:pPr marL="128588" indent="-128588">
              <a:buFont typeface="Arial" panose="020B0604020202020204" pitchFamily="34" charset="0"/>
              <a:buChar char="•"/>
              <a:defRPr/>
            </a:pPr>
            <a:r>
              <a:rPr lang="en-US" sz="1100" b="1" kern="0" dirty="0">
                <a:latin typeface="Verdana" panose="020B0604030504040204" pitchFamily="34" charset="0"/>
                <a:ea typeface="Verdana" panose="020B0604030504040204" pitchFamily="34" charset="0"/>
                <a:cs typeface="+mn-lt"/>
                <a:sym typeface="Factoria W00 Bold"/>
              </a:rPr>
              <a:t>Apple and Google Play store privacy requirements</a:t>
            </a:r>
            <a:endParaRPr lang="en-US" sz="1100" b="1" kern="0" dirty="0">
              <a:latin typeface="Verdana" panose="020B0604030504040204" pitchFamily="34" charset="0"/>
              <a:ea typeface="Verdana" panose="020B0604030504040204" pitchFamily="34" charset="0"/>
              <a:cs typeface="+mn-lt"/>
            </a:endParaRPr>
          </a:p>
          <a:p>
            <a:pPr marL="128588" indent="-128588">
              <a:buFont typeface="Arial" panose="020B0604020202020204" pitchFamily="34" charset="0"/>
              <a:buChar char="•"/>
              <a:defRPr/>
            </a:pPr>
            <a:r>
              <a:rPr lang="en-US" sz="1100" b="1" kern="0" dirty="0">
                <a:latin typeface="Verdana" panose="020B0604030504040204" pitchFamily="34" charset="0"/>
                <a:ea typeface="Verdana" panose="020B0604030504040204" pitchFamily="34" charset="0"/>
                <a:sym typeface="Factoria W00 Bold"/>
              </a:rPr>
              <a:t>SOC II Type 1:</a:t>
            </a:r>
            <a:r>
              <a:rPr lang="en-US" sz="1100" b="1" i="1" kern="0" dirty="0">
                <a:latin typeface="Verdana" panose="020B0604030504040204" pitchFamily="34" charset="0"/>
                <a:ea typeface="Verdana" panose="020B0604030504040204" pitchFamily="34" charset="0"/>
                <a:sym typeface="Factoria W00 Bold"/>
              </a:rPr>
              <a:t> </a:t>
            </a:r>
            <a:r>
              <a:rPr lang="en-US" sz="1100" kern="0" dirty="0">
                <a:latin typeface="Verdana" panose="020B0604030504040204" pitchFamily="34" charset="0"/>
                <a:ea typeface="Verdana" panose="020B0604030504040204" pitchFamily="34" charset="0"/>
                <a:sym typeface="Factoria W00 Bold"/>
              </a:rPr>
              <a:t>achieved Dec. 2021</a:t>
            </a:r>
            <a:endParaRPr lang="en-US" sz="1100" kern="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128588" indent="-128588">
              <a:buFont typeface="Arial" panose="020B0604020202020204" pitchFamily="34" charset="0"/>
              <a:buChar char="•"/>
              <a:defRPr/>
            </a:pPr>
            <a:r>
              <a:rPr lang="en-US" sz="1100" b="1" kern="0" dirty="0">
                <a:latin typeface="Verdana" panose="020B0604030504040204" pitchFamily="34" charset="0"/>
                <a:ea typeface="Verdana" panose="020B0604030504040204" pitchFamily="34" charset="0"/>
                <a:sym typeface="Factoria W00 Bold"/>
              </a:rPr>
              <a:t>SOC II Type 2</a:t>
            </a:r>
            <a:r>
              <a:rPr lang="en-US" sz="1100" kern="0" dirty="0">
                <a:latin typeface="Verdana" panose="020B0604030504040204" pitchFamily="34" charset="0"/>
                <a:ea typeface="Verdana" panose="020B0604030504040204" pitchFamily="34" charset="0"/>
                <a:sym typeface="Factoria W00 Bold"/>
              </a:rPr>
              <a:t>: achieved Dec. 2022</a:t>
            </a:r>
            <a:endParaRPr lang="en-US" sz="1100" kern="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C8D10BDF-4D63-391C-0F90-38350394B61B}"/>
              </a:ext>
            </a:extLst>
          </p:cNvPr>
          <p:cNvGrpSpPr/>
          <p:nvPr/>
        </p:nvGrpSpPr>
        <p:grpSpPr>
          <a:xfrm>
            <a:off x="691279" y="3168188"/>
            <a:ext cx="1942696" cy="1073615"/>
            <a:chOff x="921706" y="3533654"/>
            <a:chExt cx="3026214" cy="1439936"/>
          </a:xfrm>
        </p:grpSpPr>
        <p:sp>
          <p:nvSpPr>
            <p:cNvPr id="37" name="Rounded Rectangle 36">
              <a:extLst>
                <a:ext uri="{FF2B5EF4-FFF2-40B4-BE49-F238E27FC236}">
                  <a16:creationId xmlns:a16="http://schemas.microsoft.com/office/drawing/2014/main" id="{458302D2-8D59-7DC0-BB0C-E6333B39252E}"/>
                </a:ext>
              </a:extLst>
            </p:cNvPr>
            <p:cNvSpPr/>
            <p:nvPr/>
          </p:nvSpPr>
          <p:spPr>
            <a:xfrm>
              <a:off x="921706" y="3533654"/>
              <a:ext cx="3026214" cy="1439936"/>
            </a:xfrm>
            <a:prstGeom prst="roundRect">
              <a:avLst>
                <a:gd name="adj" fmla="val 6902"/>
              </a:avLst>
            </a:prstGeom>
            <a:solidFill>
              <a:srgbClr val="FFFFFF">
                <a:alpha val="948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kumimoji="0" lang="en-US" sz="1350" kern="0">
                <a:solidFill>
                  <a:srgbClr val="FFFFFF"/>
                </a:solidFill>
                <a:latin typeface="Avenir Next LT Pro"/>
                <a:sym typeface="Factoria W00 Bold"/>
              </a:endParaRPr>
            </a:p>
          </p:txBody>
        </p:sp>
        <p:sp>
          <p:nvSpPr>
            <p:cNvPr id="39" name="Title 1">
              <a:extLst>
                <a:ext uri="{FF2B5EF4-FFF2-40B4-BE49-F238E27FC236}">
                  <a16:creationId xmlns:a16="http://schemas.microsoft.com/office/drawing/2014/main" id="{5229D70B-D5C2-A05C-9FB9-720ADF7C6645}"/>
                </a:ext>
              </a:extLst>
            </p:cNvPr>
            <p:cNvSpPr txBox="1">
              <a:spLocks/>
            </p:cNvSpPr>
            <p:nvPr/>
          </p:nvSpPr>
          <p:spPr>
            <a:xfrm>
              <a:off x="1358568" y="3890049"/>
              <a:ext cx="2589352" cy="727145"/>
            </a:xfrm>
            <a:prstGeom prst="rect">
              <a:avLst/>
            </a:prstGeom>
          </p:spPr>
          <p:txBody>
            <a:bodyPr/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000" b="1" kern="120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defTabSz="685800">
                <a:lnSpc>
                  <a:spcPct val="100000"/>
                </a:lnSpc>
                <a:spcAft>
                  <a:spcPts val="900"/>
                </a:spcAft>
                <a:defRPr/>
              </a:pPr>
              <a:r>
                <a:rPr lang="en-US" sz="1350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sym typeface="Factoria W00 Bold"/>
                </a:rPr>
                <a:t>Platform design considerations</a:t>
              </a:r>
              <a:endParaRPr kumimoji="0" lang="en-US" sz="135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sym typeface="Factoria W00 Bold"/>
              </a:endParaRPr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37C279D1-7A72-3727-A689-D56D65D64BE2}"/>
              </a:ext>
            </a:extLst>
          </p:cNvPr>
          <p:cNvGrpSpPr/>
          <p:nvPr/>
        </p:nvGrpSpPr>
        <p:grpSpPr>
          <a:xfrm>
            <a:off x="734742" y="4957055"/>
            <a:ext cx="1942696" cy="1252502"/>
            <a:chOff x="921706" y="5072771"/>
            <a:chExt cx="3026214" cy="1439936"/>
          </a:xfrm>
        </p:grpSpPr>
        <p:sp>
          <p:nvSpPr>
            <p:cNvPr id="42" name="Rounded Rectangle 41">
              <a:extLst>
                <a:ext uri="{FF2B5EF4-FFF2-40B4-BE49-F238E27FC236}">
                  <a16:creationId xmlns:a16="http://schemas.microsoft.com/office/drawing/2014/main" id="{51B695B4-77E4-2C8A-5C11-1DEACBF29050}"/>
                </a:ext>
              </a:extLst>
            </p:cNvPr>
            <p:cNvSpPr/>
            <p:nvPr/>
          </p:nvSpPr>
          <p:spPr>
            <a:xfrm>
              <a:off x="921706" y="5072771"/>
              <a:ext cx="3026214" cy="1439936"/>
            </a:xfrm>
            <a:prstGeom prst="roundRect">
              <a:avLst>
                <a:gd name="adj" fmla="val 6902"/>
              </a:avLst>
            </a:prstGeom>
            <a:solidFill>
              <a:srgbClr val="FFFFFF">
                <a:alpha val="948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kumimoji="0" lang="en-US" sz="1350" kern="0">
                <a:solidFill>
                  <a:srgbClr val="FFFFFF"/>
                </a:solidFill>
                <a:latin typeface="Avenir Next LT Pro"/>
                <a:sym typeface="Factoria W00 Bold"/>
              </a:endParaRPr>
            </a:p>
          </p:txBody>
        </p:sp>
        <p:sp>
          <p:nvSpPr>
            <p:cNvPr id="44" name="Title 1">
              <a:extLst>
                <a:ext uri="{FF2B5EF4-FFF2-40B4-BE49-F238E27FC236}">
                  <a16:creationId xmlns:a16="http://schemas.microsoft.com/office/drawing/2014/main" id="{4B42D2EF-1E63-23F8-A311-478B04A2788C}"/>
                </a:ext>
              </a:extLst>
            </p:cNvPr>
            <p:cNvSpPr txBox="1">
              <a:spLocks/>
            </p:cNvSpPr>
            <p:nvPr/>
          </p:nvSpPr>
          <p:spPr>
            <a:xfrm>
              <a:off x="1353955" y="5568994"/>
              <a:ext cx="2347158" cy="457813"/>
            </a:xfrm>
            <a:prstGeom prst="rect">
              <a:avLst/>
            </a:prstGeom>
          </p:spPr>
          <p:txBody>
            <a:bodyPr/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000" b="1" kern="120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defTabSz="685800">
                <a:lnSpc>
                  <a:spcPct val="100000"/>
                </a:lnSpc>
                <a:spcAft>
                  <a:spcPts val="900"/>
                </a:spcAft>
                <a:defRPr/>
              </a:pPr>
              <a:r>
                <a:rPr lang="en-US" sz="1350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sym typeface="Factoria W00 Bold"/>
                </a:rPr>
                <a:t>User features and capabilities</a:t>
              </a:r>
              <a:endParaRPr kumimoji="0" lang="en-US" sz="135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sym typeface="Factoria W00 Bold"/>
              </a:endParaRPr>
            </a:p>
          </p:txBody>
        </p:sp>
      </p:grpSp>
      <p:sp>
        <p:nvSpPr>
          <p:cNvPr id="54" name="Rounded Rectangle 53">
            <a:extLst>
              <a:ext uri="{FF2B5EF4-FFF2-40B4-BE49-F238E27FC236}">
                <a16:creationId xmlns:a16="http://schemas.microsoft.com/office/drawing/2014/main" id="{F13AB119-E646-FF5F-A418-EC58C7A4E1B6}"/>
              </a:ext>
            </a:extLst>
          </p:cNvPr>
          <p:cNvSpPr/>
          <p:nvPr/>
        </p:nvSpPr>
        <p:spPr>
          <a:xfrm>
            <a:off x="2748824" y="3229473"/>
            <a:ext cx="5937976" cy="1073615"/>
          </a:xfrm>
          <a:prstGeom prst="roundRect">
            <a:avLst>
              <a:gd name="adj" fmla="val 6902"/>
            </a:avLst>
          </a:prstGeom>
          <a:solidFill>
            <a:srgbClr val="FFFFFF">
              <a:alpha val="948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128588" indent="-128588" defTabSz="685800">
              <a:buFont typeface="Arial" panose="020B0604020202020204" pitchFamily="34" charset="0"/>
              <a:buChar char="•"/>
              <a:defRPr/>
            </a:pPr>
            <a:r>
              <a:rPr kumimoji="0" lang="en-US" sz="1100" b="1" kern="0" dirty="0">
                <a:latin typeface="Verdana" panose="020B0604030504040204" pitchFamily="34" charset="0"/>
                <a:ea typeface="Verdana" panose="020B0604030504040204" pitchFamily="34" charset="0"/>
                <a:sym typeface="Factoria W00 Bold"/>
              </a:rPr>
              <a:t>End-to-end encryption: </a:t>
            </a:r>
            <a:r>
              <a:rPr kumimoji="0" lang="en-US" sz="1100" i="1" kern="0" dirty="0">
                <a:latin typeface="Verdana" panose="020B0604030504040204" pitchFamily="34" charset="0"/>
                <a:ea typeface="Verdana" panose="020B0604030504040204" pitchFamily="34" charset="0"/>
                <a:sym typeface="Factoria W00 Bold"/>
              </a:rPr>
              <a:t>PSK on </a:t>
            </a:r>
            <a:r>
              <a:rPr kumimoji="0" lang="en-US" sz="1100" i="1" kern="0" dirty="0" err="1">
                <a:latin typeface="Verdana" panose="020B0604030504040204" pitchFamily="34" charset="0"/>
                <a:ea typeface="Verdana" panose="020B0604030504040204" pitchFamily="34" charset="0"/>
                <a:sym typeface="Factoria W00 Bold"/>
              </a:rPr>
              <a:t>Wifi</a:t>
            </a:r>
            <a:r>
              <a:rPr kumimoji="0" lang="en-US" sz="1100" i="1" kern="0" dirty="0">
                <a:latin typeface="Verdana" panose="020B0604030504040204" pitchFamily="34" charset="0"/>
                <a:ea typeface="Verdana" panose="020B0604030504040204" pitchFamily="34" charset="0"/>
                <a:sym typeface="Factoria W00 Bold"/>
              </a:rPr>
              <a:t>, LTE encryption, HTTPS encryption, SSL encryption, support a wide range enterprise encryption options (PEAP, MS-CHAPv2, </a:t>
            </a:r>
            <a:r>
              <a:rPr kumimoji="0" lang="en-US" sz="1100" i="1" kern="0" dirty="0" err="1">
                <a:latin typeface="Verdana" panose="020B0604030504040204" pitchFamily="34" charset="0"/>
                <a:ea typeface="Verdana" panose="020B0604030504040204" pitchFamily="34" charset="0"/>
                <a:sym typeface="Factoria W00 Bold"/>
              </a:rPr>
              <a:t>etc</a:t>
            </a:r>
            <a:r>
              <a:rPr kumimoji="0" lang="en-US" sz="1100" i="1" kern="0" dirty="0">
                <a:latin typeface="Verdana" panose="020B0604030504040204" pitchFamily="34" charset="0"/>
                <a:ea typeface="Verdana" panose="020B0604030504040204" pitchFamily="34" charset="0"/>
                <a:sym typeface="Factoria W00 Bold"/>
              </a:rPr>
              <a:t>)</a:t>
            </a:r>
          </a:p>
          <a:p>
            <a:pPr marL="128588" indent="-128588">
              <a:buFont typeface="Arial" panose="020B0604020202020204" pitchFamily="34" charset="0"/>
              <a:buChar char="•"/>
              <a:defRPr/>
            </a:pPr>
            <a:r>
              <a:rPr lang="en-US" sz="1100" b="1" kern="0" dirty="0">
                <a:latin typeface="Verdana" panose="020B0604030504040204" pitchFamily="34" charset="0"/>
                <a:ea typeface="Verdana" panose="020B0604030504040204" pitchFamily="34" charset="0"/>
                <a:sym typeface="Factoria W00 Bold"/>
              </a:rPr>
              <a:t>Single tenancy and/or on-prem: </a:t>
            </a:r>
            <a:r>
              <a:rPr lang="en-US" sz="1100" i="1" kern="0" dirty="0">
                <a:latin typeface="Verdana" panose="020B0604030504040204" pitchFamily="34" charset="0"/>
                <a:ea typeface="Verdana" panose="020B0604030504040204" pitchFamily="34" charset="0"/>
                <a:sym typeface="Factoria W00 Bold"/>
              </a:rPr>
              <a:t>Single tenant option for each customer and/or each site to enable full data isolation</a:t>
            </a:r>
          </a:p>
          <a:p>
            <a:pPr marL="128588" indent="-128588">
              <a:buFont typeface="Arial" panose="020B0604020202020204" pitchFamily="34" charset="0"/>
              <a:buChar char="•"/>
              <a:defRPr/>
            </a:pPr>
            <a:r>
              <a:rPr lang="en-US" sz="1100" b="1" kern="0" dirty="0">
                <a:latin typeface="Verdana" panose="020B0604030504040204" pitchFamily="34" charset="0"/>
                <a:ea typeface="Verdana" panose="020B0604030504040204" pitchFamily="34" charset="0"/>
                <a:sym typeface="Factoria W00 Bold"/>
              </a:rPr>
              <a:t>Open-source monitoring: </a:t>
            </a:r>
            <a:r>
              <a:rPr lang="en-US" sz="1100" i="1" kern="0" dirty="0">
                <a:latin typeface="Verdana" panose="020B0604030504040204" pitchFamily="34" charset="0"/>
                <a:ea typeface="Verdana" panose="020B0604030504040204" pitchFamily="34" charset="0"/>
              </a:rPr>
              <a:t>Vulnerability Scanning integrated in CI/CD pipeline and dynamically at runtime</a:t>
            </a:r>
            <a:endParaRPr lang="en-US" sz="1100" i="1" kern="0" dirty="0">
              <a:latin typeface="Verdana" panose="020B0604030504040204" pitchFamily="34" charset="0"/>
              <a:ea typeface="Verdana" panose="020B0604030504040204" pitchFamily="34" charset="0"/>
              <a:sym typeface="Factoria W00 Bold"/>
            </a:endParaRPr>
          </a:p>
          <a:p>
            <a:pPr marL="128588" indent="-128588">
              <a:buFont typeface="Arial" panose="020B0604020202020204" pitchFamily="34" charset="0"/>
              <a:buChar char="•"/>
              <a:defRPr/>
            </a:pPr>
            <a:r>
              <a:rPr lang="en-US" sz="1100" b="1" kern="0" dirty="0">
                <a:latin typeface="Verdana" panose="020B0604030504040204" pitchFamily="34" charset="0"/>
                <a:ea typeface="Verdana" panose="020B0604030504040204" pitchFamily="34" charset="0"/>
              </a:rPr>
              <a:t>Breach and uptime monitoring: </a:t>
            </a:r>
            <a:r>
              <a:rPr lang="en-US" sz="1100" i="1" kern="0" dirty="0">
                <a:latin typeface="Verdana" panose="020B0604030504040204" pitchFamily="34" charset="0"/>
                <a:ea typeface="Verdana" panose="020B0604030504040204" pitchFamily="34" charset="0"/>
                <a:sym typeface="Factoria W00 Bold"/>
              </a:rPr>
              <a:t>Real time SOC monitored by full time staff to monitor all live instances and react in real time to any security concerns</a:t>
            </a:r>
          </a:p>
          <a:p>
            <a:pPr marL="128588" indent="-128588">
              <a:buFont typeface="Arial" panose="020B0604020202020204" pitchFamily="34" charset="0"/>
              <a:buChar char="•"/>
              <a:defRPr/>
            </a:pPr>
            <a:r>
              <a:rPr lang="en-US" sz="1100" b="1" kern="0" dirty="0">
                <a:latin typeface="Verdana" panose="020B0604030504040204" pitchFamily="34" charset="0"/>
                <a:ea typeface="Verdana" panose="020B0604030504040204" pitchFamily="34" charset="0"/>
                <a:sym typeface="Factoria W00 Bold"/>
              </a:rPr>
              <a:t>Proxy ID assignments: </a:t>
            </a:r>
            <a:r>
              <a:rPr lang="en-US" sz="1100" i="1" kern="0" dirty="0">
                <a:latin typeface="Verdana" panose="020B0604030504040204" pitchFamily="34" charset="0"/>
                <a:ea typeface="Verdana" panose="020B0604030504040204" pitchFamily="34" charset="0"/>
                <a:sym typeface="Factoria W00 Bold"/>
              </a:rPr>
              <a:t>Ability to associate devices anonymously to individuals, roles, or pseudonyms</a:t>
            </a:r>
          </a:p>
        </p:txBody>
      </p:sp>
      <p:sp>
        <p:nvSpPr>
          <p:cNvPr id="55" name="Rounded Rectangle 54">
            <a:extLst>
              <a:ext uri="{FF2B5EF4-FFF2-40B4-BE49-F238E27FC236}">
                <a16:creationId xmlns:a16="http://schemas.microsoft.com/office/drawing/2014/main" id="{7A919549-071C-002C-E299-BC4AA296BCD6}"/>
              </a:ext>
            </a:extLst>
          </p:cNvPr>
          <p:cNvSpPr/>
          <p:nvPr/>
        </p:nvSpPr>
        <p:spPr>
          <a:xfrm>
            <a:off x="2780080" y="5160655"/>
            <a:ext cx="5937976" cy="1252502"/>
          </a:xfrm>
          <a:prstGeom prst="roundRect">
            <a:avLst>
              <a:gd name="adj" fmla="val 6902"/>
            </a:avLst>
          </a:prstGeom>
          <a:solidFill>
            <a:srgbClr val="FFFFFF">
              <a:alpha val="948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128588" indent="-128588">
              <a:buFont typeface="Arial" panose="020B0604020202020204" pitchFamily="34" charset="0"/>
              <a:buChar char="•"/>
              <a:defRPr/>
            </a:pPr>
            <a:r>
              <a:rPr lang="en-US" sz="1100" b="1" kern="0" dirty="0">
                <a:latin typeface="Verdana" panose="020B0604030504040204" pitchFamily="34" charset="0"/>
                <a:ea typeface="Verdana" panose="020B0604030504040204" pitchFamily="34" charset="0"/>
              </a:rPr>
              <a:t>Role based access control: </a:t>
            </a:r>
            <a:r>
              <a:rPr lang="en-US" sz="1100" i="1" kern="0" dirty="0">
                <a:latin typeface="Verdana" panose="020B0604030504040204" pitchFamily="34" charset="0"/>
                <a:ea typeface="Verdana" panose="020B0604030504040204" pitchFamily="34" charset="0"/>
              </a:rPr>
              <a:t>Accessible via secure User ID, Password, and Encrypted Key as needed for higher levels of administration</a:t>
            </a:r>
          </a:p>
          <a:p>
            <a:pPr marL="128588" indent="-128588">
              <a:buFont typeface="Arial" panose="020B0604020202020204" pitchFamily="34" charset="0"/>
              <a:buChar char="•"/>
              <a:defRPr/>
            </a:pPr>
            <a:r>
              <a:rPr lang="en-US" sz="1100" b="1" kern="0" dirty="0">
                <a:latin typeface="Verdana" panose="020B0604030504040204" pitchFamily="34" charset="0"/>
                <a:ea typeface="Verdana" panose="020B0604030504040204" pitchFamily="34" charset="0"/>
                <a:sym typeface="Factoria W00 Bold"/>
              </a:rPr>
              <a:t>Flexible consent process: </a:t>
            </a:r>
            <a:r>
              <a:rPr lang="en-US" sz="1100" kern="0" dirty="0">
                <a:latin typeface="Verdana" panose="020B0604030504040204" pitchFamily="34" charset="0"/>
                <a:ea typeface="Verdana" panose="020B0604030504040204" pitchFamily="34" charset="0"/>
                <a:sym typeface="Factoria W00 Bold"/>
              </a:rPr>
              <a:t>Customer driven with all data owned by customer, Guardhat exists as a processor only</a:t>
            </a:r>
          </a:p>
          <a:p>
            <a:pPr marL="128588" indent="-128588">
              <a:buFont typeface="Arial" panose="020B0604020202020204" pitchFamily="34" charset="0"/>
              <a:buChar char="•"/>
              <a:defRPr/>
            </a:pPr>
            <a:r>
              <a:rPr lang="en-US" sz="1100" b="1" kern="0" dirty="0">
                <a:latin typeface="Verdana" panose="020B0604030504040204" pitchFamily="34" charset="0"/>
                <a:ea typeface="Verdana" panose="020B0604030504040204" pitchFamily="34" charset="0"/>
              </a:rPr>
              <a:t>”Blackout” zone configuration: </a:t>
            </a:r>
            <a:r>
              <a:rPr lang="en-US" sz="1100" i="1" kern="0" dirty="0">
                <a:latin typeface="Verdana" panose="020B0604030504040204" pitchFamily="34" charset="0"/>
                <a:ea typeface="Verdana" panose="020B0604030504040204" pitchFamily="34" charset="0"/>
                <a:sym typeface="Factoria W00 Bold"/>
              </a:rPr>
              <a:t>Ability to set geo-fences that limit or restrict any data capture from devices or people inside them</a:t>
            </a:r>
          </a:p>
          <a:p>
            <a:pPr marL="128588" indent="-128588">
              <a:buFont typeface="Arial" panose="020B0604020202020204" pitchFamily="34" charset="0"/>
              <a:buChar char="•"/>
              <a:defRPr/>
            </a:pPr>
            <a:r>
              <a:rPr lang="en-US" sz="1100" b="1" kern="0" dirty="0">
                <a:latin typeface="Verdana" panose="020B0604030504040204" pitchFamily="34" charset="0"/>
                <a:ea typeface="Verdana" panose="020B0604030504040204" pitchFamily="34" charset="0"/>
                <a:sym typeface="Factoria W00 Bold"/>
              </a:rPr>
              <a:t>User controlled audio/video</a:t>
            </a:r>
            <a:r>
              <a:rPr lang="en-US" sz="1100" kern="0" dirty="0">
                <a:latin typeface="Verdana" panose="020B0604030504040204" pitchFamily="34" charset="0"/>
                <a:ea typeface="Verdana" panose="020B0604030504040204" pitchFamily="34" charset="0"/>
                <a:sym typeface="Factoria W00 Bold"/>
              </a:rPr>
              <a:t>: Only the worker can activate the microphone or video functionality</a:t>
            </a:r>
          </a:p>
        </p:txBody>
      </p:sp>
      <p:grpSp>
        <p:nvGrpSpPr>
          <p:cNvPr id="62" name="Group 61">
            <a:extLst>
              <a:ext uri="{FF2B5EF4-FFF2-40B4-BE49-F238E27FC236}">
                <a16:creationId xmlns:a16="http://schemas.microsoft.com/office/drawing/2014/main" id="{A793E296-CA1B-1CEC-53F1-66DAEC18305A}"/>
              </a:ext>
            </a:extLst>
          </p:cNvPr>
          <p:cNvGrpSpPr/>
          <p:nvPr/>
        </p:nvGrpSpPr>
        <p:grpSpPr>
          <a:xfrm>
            <a:off x="447084" y="1614002"/>
            <a:ext cx="530670" cy="530670"/>
            <a:chOff x="567925" y="1919005"/>
            <a:chExt cx="707560" cy="707560"/>
          </a:xfrm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C9FE2887-501B-7D52-DA00-166D4111A3EC}"/>
                </a:ext>
              </a:extLst>
            </p:cNvPr>
            <p:cNvSpPr/>
            <p:nvPr/>
          </p:nvSpPr>
          <p:spPr>
            <a:xfrm>
              <a:off x="567925" y="1919005"/>
              <a:ext cx="707560" cy="707560"/>
            </a:xfrm>
            <a:prstGeom prst="ellipse">
              <a:avLst/>
            </a:prstGeom>
            <a:solidFill>
              <a:srgbClr val="0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kumimoji="0" lang="en-US" sz="1350" kern="0">
                <a:solidFill>
                  <a:srgbClr val="FFFFFF"/>
                </a:solidFill>
                <a:latin typeface="Avenir Next LT Pro"/>
                <a:sym typeface="Factoria W00 Bold"/>
              </a:endParaRPr>
            </a:p>
          </p:txBody>
        </p:sp>
        <p:pic>
          <p:nvPicPr>
            <p:cNvPr id="57" name="Graphic 56" descr="Clipboard Badge outline">
              <a:extLst>
                <a:ext uri="{FF2B5EF4-FFF2-40B4-BE49-F238E27FC236}">
                  <a16:creationId xmlns:a16="http://schemas.microsoft.com/office/drawing/2014/main" id="{142C7EBE-8DA0-B974-5F0B-FD129481816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624373" y="1978668"/>
              <a:ext cx="594664" cy="594664"/>
            </a:xfrm>
            <a:prstGeom prst="rect">
              <a:avLst/>
            </a:prstGeom>
          </p:spPr>
        </p:pic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45279BBE-3158-B0A0-5151-55DCB02A5709}"/>
              </a:ext>
            </a:extLst>
          </p:cNvPr>
          <p:cNvGrpSpPr/>
          <p:nvPr/>
        </p:nvGrpSpPr>
        <p:grpSpPr>
          <a:xfrm>
            <a:off x="425944" y="3425174"/>
            <a:ext cx="530670" cy="530670"/>
            <a:chOff x="567925" y="3126228"/>
            <a:chExt cx="707560" cy="707560"/>
          </a:xfrm>
        </p:grpSpPr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08D44B44-9C7E-3D38-0A9D-23C2EFF6F4C2}"/>
                </a:ext>
              </a:extLst>
            </p:cNvPr>
            <p:cNvSpPr/>
            <p:nvPr/>
          </p:nvSpPr>
          <p:spPr>
            <a:xfrm>
              <a:off x="567925" y="3126228"/>
              <a:ext cx="707560" cy="707560"/>
            </a:xfrm>
            <a:prstGeom prst="ellipse">
              <a:avLst/>
            </a:prstGeom>
            <a:solidFill>
              <a:srgbClr val="0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kumimoji="0" lang="en-US" sz="1350" kern="0">
                <a:solidFill>
                  <a:srgbClr val="FFFFFF"/>
                </a:solidFill>
                <a:latin typeface="Avenir Next LT Pro"/>
                <a:sym typeface="Factoria W00 Bold"/>
              </a:endParaRPr>
            </a:p>
          </p:txBody>
        </p:sp>
        <p:pic>
          <p:nvPicPr>
            <p:cNvPr id="59" name="Graphic 58" descr="Layers Design outline">
              <a:extLst>
                <a:ext uri="{FF2B5EF4-FFF2-40B4-BE49-F238E27FC236}">
                  <a16:creationId xmlns:a16="http://schemas.microsoft.com/office/drawing/2014/main" id="{6FEA579D-451C-2F5A-C148-FD7BD003CD0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625876" y="3186986"/>
              <a:ext cx="588835" cy="588835"/>
            </a:xfrm>
            <a:prstGeom prst="rect">
              <a:avLst/>
            </a:prstGeom>
          </p:spPr>
        </p:pic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C9AFE970-7816-1DAC-7715-F5440AB3F5C6}"/>
              </a:ext>
            </a:extLst>
          </p:cNvPr>
          <p:cNvGrpSpPr/>
          <p:nvPr/>
        </p:nvGrpSpPr>
        <p:grpSpPr>
          <a:xfrm>
            <a:off x="469407" y="5317971"/>
            <a:ext cx="530670" cy="530670"/>
            <a:chOff x="567925" y="5004412"/>
            <a:chExt cx="707560" cy="707560"/>
          </a:xfrm>
        </p:grpSpPr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D11E7CDB-C5C3-2817-E769-08C71CAFD8B8}"/>
                </a:ext>
              </a:extLst>
            </p:cNvPr>
            <p:cNvSpPr/>
            <p:nvPr/>
          </p:nvSpPr>
          <p:spPr>
            <a:xfrm>
              <a:off x="567925" y="5004412"/>
              <a:ext cx="707560" cy="707560"/>
            </a:xfrm>
            <a:prstGeom prst="ellipse">
              <a:avLst/>
            </a:prstGeom>
            <a:solidFill>
              <a:srgbClr val="0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endParaRPr kumimoji="0" lang="en-US" sz="1350" kern="0">
                <a:solidFill>
                  <a:srgbClr val="FFFFFF"/>
                </a:solidFill>
                <a:latin typeface="Avenir Next LT Pro"/>
                <a:sym typeface="Factoria W00 Bold"/>
              </a:endParaRPr>
            </a:p>
          </p:txBody>
        </p:sp>
        <p:pic>
          <p:nvPicPr>
            <p:cNvPr id="61" name="Graphic 60" descr="Shield Tick outline">
              <a:extLst>
                <a:ext uri="{FF2B5EF4-FFF2-40B4-BE49-F238E27FC236}">
                  <a16:creationId xmlns:a16="http://schemas.microsoft.com/office/drawing/2014/main" id="{6B39C03F-22F3-5C79-73F9-017BA7659B37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596111" y="5041812"/>
              <a:ext cx="648363" cy="648363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CE0E670F-0154-F849-4F0C-5CB40FAA1551}"/>
              </a:ext>
            </a:extLst>
          </p:cNvPr>
          <p:cNvSpPr txBox="1"/>
          <p:nvPr/>
        </p:nvSpPr>
        <p:spPr>
          <a:xfrm>
            <a:off x="775063" y="600891"/>
            <a:ext cx="42422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b="1" dirty="0" err="1">
                <a:latin typeface="Verdana" panose="020B0604030504040204" pitchFamily="34" charset="0"/>
                <a:ea typeface="Verdana" panose="020B0604030504040204" pitchFamily="34" charset="0"/>
              </a:rPr>
              <a:t>IIoP</a:t>
            </a:r>
            <a:r>
              <a:rPr lang="en-CA" b="1" dirty="0">
                <a:latin typeface="Verdana" panose="020B0604030504040204" pitchFamily="34" charset="0"/>
                <a:ea typeface="Verdana" panose="020B0604030504040204" pitchFamily="34" charset="0"/>
              </a:rPr>
              <a:t> Privacy &amp; Security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DA10E4C-24C0-6CA1-A276-4A4AE1F0BC1C}"/>
              </a:ext>
            </a:extLst>
          </p:cNvPr>
          <p:cNvSpPr/>
          <p:nvPr/>
        </p:nvSpPr>
        <p:spPr>
          <a:xfrm>
            <a:off x="661851" y="600891"/>
            <a:ext cx="113212" cy="369332"/>
          </a:xfrm>
          <a:prstGeom prst="rect">
            <a:avLst/>
          </a:prstGeom>
          <a:solidFill>
            <a:srgbClr val="ED293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781944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itle 1">
            <a:extLst>
              <a:ext uri="{FF2B5EF4-FFF2-40B4-BE49-F238E27FC236}">
                <a16:creationId xmlns:a16="http://schemas.microsoft.com/office/drawing/2014/main" id="{DEC21ECD-512A-31C0-7223-CCD4BB5A5AEB}"/>
              </a:ext>
            </a:extLst>
          </p:cNvPr>
          <p:cNvSpPr txBox="1">
            <a:spLocks/>
          </p:cNvSpPr>
          <p:nvPr/>
        </p:nvSpPr>
        <p:spPr>
          <a:xfrm>
            <a:off x="4891852" y="2036800"/>
            <a:ext cx="1159070" cy="530509"/>
          </a:xfrm>
          <a:prstGeom prst="rect">
            <a:avLst/>
          </a:prstGeom>
        </p:spPr>
        <p:txBody>
          <a:bodyPr/>
          <a:lstStyle>
            <a:lvl1pPr algn="ctr" defTabSz="342900" rtl="0" eaLnBrk="1" fontAlgn="base" hangingPunct="1">
              <a:spcBef>
                <a:spcPct val="0"/>
              </a:spcBef>
              <a:spcAft>
                <a:spcPct val="0"/>
              </a:spcAft>
              <a:defRPr sz="3300" kern="1200">
                <a:solidFill>
                  <a:schemeClr val="tx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ctr" defTabSz="342900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342900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342900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342900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342900" algn="ctr" defTabSz="342900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685800" algn="ctr" defTabSz="342900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028700" algn="ctr" defTabSz="342900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371600" algn="ctr" defTabSz="342900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endParaRPr kumimoji="0" lang="en-CA" sz="1600" b="1" dirty="0"/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91ADB24A-7407-E78C-3378-5CFDE6CD5582}"/>
              </a:ext>
            </a:extLst>
          </p:cNvPr>
          <p:cNvSpPr txBox="1">
            <a:spLocks/>
          </p:cNvSpPr>
          <p:nvPr/>
        </p:nvSpPr>
        <p:spPr bwMode="auto">
          <a:xfrm>
            <a:off x="2781017" y="2197827"/>
            <a:ext cx="2555727" cy="5305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342900" rtl="0" eaLnBrk="1" fontAlgn="base" hangingPunct="1">
              <a:spcBef>
                <a:spcPct val="0"/>
              </a:spcBef>
              <a:spcAft>
                <a:spcPct val="0"/>
              </a:spcAft>
              <a:defRPr sz="3600" b="1" i="0" kern="1200">
                <a:solidFill>
                  <a:schemeClr val="tx1"/>
                </a:solidFill>
                <a:latin typeface="Rockwell" panose="02060603020205020403" pitchFamily="18" charset="77"/>
                <a:ea typeface="ＭＳ Ｐゴシック" charset="0"/>
                <a:cs typeface="Rockwell" panose="02060603020205020403" pitchFamily="18" charset="77"/>
              </a:defRPr>
            </a:lvl1pPr>
            <a:lvl2pPr algn="ctr" defTabSz="342900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342900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342900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342900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342900" algn="ctr" defTabSz="342900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685800" algn="ctr" defTabSz="342900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028700" algn="ctr" defTabSz="342900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371600" algn="ctr" defTabSz="342900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endParaRPr lang="en-CA" sz="1600" dirty="0"/>
          </a:p>
        </p:txBody>
      </p:sp>
      <p:sp>
        <p:nvSpPr>
          <p:cNvPr id="43" name="Title 1">
            <a:extLst>
              <a:ext uri="{FF2B5EF4-FFF2-40B4-BE49-F238E27FC236}">
                <a16:creationId xmlns:a16="http://schemas.microsoft.com/office/drawing/2014/main" id="{34CF61BF-A58E-0817-E8CF-5397F0C09C63}"/>
              </a:ext>
            </a:extLst>
          </p:cNvPr>
          <p:cNvSpPr txBox="1">
            <a:spLocks/>
          </p:cNvSpPr>
          <p:nvPr/>
        </p:nvSpPr>
        <p:spPr bwMode="auto">
          <a:xfrm>
            <a:off x="5641756" y="2203519"/>
            <a:ext cx="2555727" cy="5305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342900" rtl="0" eaLnBrk="1" fontAlgn="base" hangingPunct="1">
              <a:spcBef>
                <a:spcPct val="0"/>
              </a:spcBef>
              <a:spcAft>
                <a:spcPct val="0"/>
              </a:spcAft>
              <a:defRPr sz="3600" b="1" i="0" kern="1200">
                <a:solidFill>
                  <a:schemeClr val="tx1"/>
                </a:solidFill>
                <a:latin typeface="Rockwell" panose="02060603020205020403" pitchFamily="18" charset="77"/>
                <a:ea typeface="ＭＳ Ｐゴシック" charset="0"/>
                <a:cs typeface="Rockwell" panose="02060603020205020403" pitchFamily="18" charset="77"/>
              </a:defRPr>
            </a:lvl1pPr>
            <a:lvl2pPr algn="ctr" defTabSz="342900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342900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342900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342900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342900" algn="ctr" defTabSz="342900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685800" algn="ctr" defTabSz="342900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028700" algn="ctr" defTabSz="342900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371600" algn="ctr" defTabSz="342900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endParaRPr lang="en-CA" sz="1600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25E45EC3-52AD-7140-15D6-8841CF7F04E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4248"/>
          <a:stretch/>
        </p:blipFill>
        <p:spPr>
          <a:xfrm>
            <a:off x="7924527" y="1741"/>
            <a:ext cx="545912" cy="815621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098FD1FF-D01F-107C-7A88-FAA296F200F9}"/>
              </a:ext>
            </a:extLst>
          </p:cNvPr>
          <p:cNvSpPr txBox="1">
            <a:spLocks/>
          </p:cNvSpPr>
          <p:nvPr/>
        </p:nvSpPr>
        <p:spPr bwMode="auto">
          <a:xfrm>
            <a:off x="1198141" y="2089807"/>
            <a:ext cx="2555727" cy="5305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342900" rtl="0" eaLnBrk="1" fontAlgn="base" hangingPunct="1">
              <a:spcBef>
                <a:spcPct val="0"/>
              </a:spcBef>
              <a:spcAft>
                <a:spcPct val="0"/>
              </a:spcAft>
              <a:defRPr sz="3600" b="1" i="0" kern="1200">
                <a:solidFill>
                  <a:schemeClr val="tx1"/>
                </a:solidFill>
                <a:latin typeface="Rockwell" panose="02060603020205020403" pitchFamily="18" charset="77"/>
                <a:ea typeface="ＭＳ Ｐゴシック" charset="0"/>
                <a:cs typeface="Rockwell" panose="02060603020205020403" pitchFamily="18" charset="77"/>
              </a:defRPr>
            </a:lvl1pPr>
            <a:lvl2pPr algn="ctr" defTabSz="342900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2pPr>
            <a:lvl3pPr algn="ctr" defTabSz="342900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3pPr>
            <a:lvl4pPr algn="ctr" defTabSz="342900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4pPr>
            <a:lvl5pPr algn="ctr" defTabSz="342900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5pPr>
            <a:lvl6pPr marL="342900" algn="ctr" defTabSz="342900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6pPr>
            <a:lvl7pPr marL="685800" algn="ctr" defTabSz="342900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7pPr>
            <a:lvl8pPr marL="1028700" algn="ctr" defTabSz="342900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8pPr>
            <a:lvl9pPr marL="1371600" algn="ctr" defTabSz="342900" rtl="0" eaLnBrk="1" fontAlgn="base" hangingPunct="1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entury Gothic" charset="0"/>
                <a:ea typeface="ＭＳ Ｐゴシック" charset="0"/>
                <a:cs typeface="ＭＳ Ｐゴシック" charset="0"/>
              </a:defRPr>
            </a:lvl9pPr>
          </a:lstStyle>
          <a:p>
            <a:endParaRPr lang="en-CA" sz="1600" dirty="0"/>
          </a:p>
        </p:txBody>
      </p:sp>
      <p:graphicFrame>
        <p:nvGraphicFramePr>
          <p:cNvPr id="16" name="Table 16">
            <a:extLst>
              <a:ext uri="{FF2B5EF4-FFF2-40B4-BE49-F238E27FC236}">
                <a16:creationId xmlns:a16="http://schemas.microsoft.com/office/drawing/2014/main" id="{47CE063C-1E63-521D-B302-DFF9B8B71D48}"/>
              </a:ext>
            </a:extLst>
          </p:cNvPr>
          <p:cNvGraphicFramePr>
            <a:graphicFrameLocks noGrp="1"/>
          </p:cNvGraphicFramePr>
          <p:nvPr/>
        </p:nvGraphicFramePr>
        <p:xfrm>
          <a:off x="301990" y="899991"/>
          <a:ext cx="8688876" cy="5653071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448146">
                  <a:extLst>
                    <a:ext uri="{9D8B030D-6E8A-4147-A177-3AD203B41FA5}">
                      <a16:colId xmlns:a16="http://schemas.microsoft.com/office/drawing/2014/main" val="946727153"/>
                    </a:ext>
                  </a:extLst>
                </a:gridCol>
                <a:gridCol w="1448146">
                  <a:extLst>
                    <a:ext uri="{9D8B030D-6E8A-4147-A177-3AD203B41FA5}">
                      <a16:colId xmlns:a16="http://schemas.microsoft.com/office/drawing/2014/main" val="1908994730"/>
                    </a:ext>
                  </a:extLst>
                </a:gridCol>
                <a:gridCol w="1448146">
                  <a:extLst>
                    <a:ext uri="{9D8B030D-6E8A-4147-A177-3AD203B41FA5}">
                      <a16:colId xmlns:a16="http://schemas.microsoft.com/office/drawing/2014/main" val="885051595"/>
                    </a:ext>
                  </a:extLst>
                </a:gridCol>
                <a:gridCol w="1448146">
                  <a:extLst>
                    <a:ext uri="{9D8B030D-6E8A-4147-A177-3AD203B41FA5}">
                      <a16:colId xmlns:a16="http://schemas.microsoft.com/office/drawing/2014/main" val="3071858658"/>
                    </a:ext>
                  </a:extLst>
                </a:gridCol>
                <a:gridCol w="1448146">
                  <a:extLst>
                    <a:ext uri="{9D8B030D-6E8A-4147-A177-3AD203B41FA5}">
                      <a16:colId xmlns:a16="http://schemas.microsoft.com/office/drawing/2014/main" val="3679835467"/>
                    </a:ext>
                  </a:extLst>
                </a:gridCol>
                <a:gridCol w="1448146">
                  <a:extLst>
                    <a:ext uri="{9D8B030D-6E8A-4147-A177-3AD203B41FA5}">
                      <a16:colId xmlns:a16="http://schemas.microsoft.com/office/drawing/2014/main" val="1574893192"/>
                    </a:ext>
                  </a:extLst>
                </a:gridCol>
              </a:tblGrid>
              <a:tr h="450717">
                <a:tc>
                  <a:txBody>
                    <a:bodyPr/>
                    <a:lstStyle/>
                    <a:p>
                      <a:pPr algn="ctr"/>
                      <a:r>
                        <a:rPr lang="en-CA" sz="1000" dirty="0"/>
                        <a:t>Solution Value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000" dirty="0"/>
                        <a:t>RKI </a:t>
                      </a:r>
                    </a:p>
                    <a:p>
                      <a:pPr algn="ctr"/>
                      <a:r>
                        <a:rPr lang="en-CA" sz="1000" dirty="0"/>
                        <a:t>GX-3R Pro  </a:t>
                      </a:r>
                    </a:p>
                    <a:p>
                      <a:pPr algn="ctr"/>
                      <a:endParaRPr lang="en-CA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000" dirty="0"/>
                        <a:t>G7 Blackline </a:t>
                      </a:r>
                    </a:p>
                    <a:p>
                      <a:pPr algn="ctr"/>
                      <a:r>
                        <a:rPr lang="en-CA" sz="1000" dirty="0"/>
                        <a:t>safety </a:t>
                      </a:r>
                    </a:p>
                    <a:p>
                      <a:pPr algn="ctr"/>
                      <a:endParaRPr lang="en-CA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CA" sz="1000" b="1" dirty="0"/>
                        <a:t>MSA </a:t>
                      </a:r>
                    </a:p>
                    <a:p>
                      <a:pPr algn="ctr"/>
                      <a:r>
                        <a:rPr kumimoji="0" lang="en-CA" sz="1000" b="1" dirty="0"/>
                        <a:t>Altair IO4 </a:t>
                      </a:r>
                      <a:endParaRPr lang="en-CA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000" dirty="0"/>
                        <a:t>ISC Ventis </a:t>
                      </a:r>
                    </a:p>
                    <a:p>
                      <a:pPr algn="ctr"/>
                      <a:r>
                        <a:rPr lang="en-CA" sz="1000" dirty="0"/>
                        <a:t>Pro 5  </a:t>
                      </a:r>
                    </a:p>
                    <a:p>
                      <a:pPr algn="ctr"/>
                      <a:endParaRPr lang="en-CA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000" dirty="0"/>
                        <a:t>Honeywell </a:t>
                      </a:r>
                    </a:p>
                    <a:p>
                      <a:pPr algn="ctr"/>
                      <a:r>
                        <a:rPr lang="en-CA" sz="1000" dirty="0"/>
                        <a:t>BW Flex </a:t>
                      </a:r>
                    </a:p>
                    <a:p>
                      <a:pPr algn="ctr"/>
                      <a:endParaRPr lang="en-CA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05291083"/>
                  </a:ext>
                </a:extLst>
              </a:tr>
              <a:tr h="375597">
                <a:tc>
                  <a:txBody>
                    <a:bodyPr/>
                    <a:lstStyle/>
                    <a:p>
                      <a:r>
                        <a:rPr lang="en-CA" sz="900" dirty="0"/>
                        <a:t>Worker incident Management with location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900" dirty="0"/>
                        <a:t>Yes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900" dirty="0"/>
                        <a:t>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900" dirty="0"/>
                        <a:t>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900" dirty="0"/>
                        <a:t>Yes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900" dirty="0"/>
                        <a:t>Yes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2628670"/>
                  </a:ext>
                </a:extLst>
              </a:tr>
              <a:tr h="332481">
                <a:tc>
                  <a:txBody>
                    <a:bodyPr/>
                    <a:lstStyle/>
                    <a:p>
                      <a:r>
                        <a:rPr lang="en-US" sz="900" dirty="0"/>
                        <a:t>Remote collaboration with video, audio &amp; text </a:t>
                      </a:r>
                      <a:endParaRPr lang="en-CA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900" dirty="0"/>
                        <a:t>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900" dirty="0"/>
                        <a:t>Partial (Audio and text)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900" dirty="0"/>
                        <a:t>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900" dirty="0"/>
                        <a:t>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900" dirty="0"/>
                        <a:t>Partial (audio only through cell or Motorola radio)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77235885"/>
                  </a:ext>
                </a:extLst>
              </a:tr>
              <a:tr h="223943">
                <a:tc>
                  <a:txBody>
                    <a:bodyPr/>
                    <a:lstStyle/>
                    <a:p>
                      <a:r>
                        <a:rPr lang="en-CA" sz="900" dirty="0"/>
                        <a:t>Work process management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900" dirty="0"/>
                        <a:t>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900" dirty="0"/>
                        <a:t>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900" dirty="0"/>
                        <a:t>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900" dirty="0"/>
                        <a:t>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900" dirty="0"/>
                        <a:t>No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55645461"/>
                  </a:ext>
                </a:extLst>
              </a:tr>
              <a:tr h="220999">
                <a:tc>
                  <a:txBody>
                    <a:bodyPr/>
                    <a:lstStyle/>
                    <a:p>
                      <a:r>
                        <a:rPr lang="en-CA" sz="900" dirty="0"/>
                        <a:t>False Alarm reduction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900" dirty="0"/>
                        <a:t>Yes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900" dirty="0"/>
                        <a:t>Partial (Yellow alarm)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900" dirty="0"/>
                        <a:t>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900" dirty="0"/>
                        <a:t>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900" dirty="0"/>
                        <a:t>No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39703477"/>
                  </a:ext>
                </a:extLst>
              </a:tr>
              <a:tr h="275438">
                <a:tc>
                  <a:txBody>
                    <a:bodyPr/>
                    <a:lstStyle/>
                    <a:p>
                      <a:r>
                        <a:rPr lang="en-CA" sz="900" dirty="0"/>
                        <a:t>Biometrics, Collision avoidance, Radiation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900" dirty="0"/>
                        <a:t>Yes (optional)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900" dirty="0"/>
                        <a:t>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900" dirty="0"/>
                        <a:t>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900" dirty="0"/>
                        <a:t>No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900" dirty="0"/>
                        <a:t>No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41359074"/>
                  </a:ext>
                </a:extLst>
              </a:tr>
              <a:tr h="220999">
                <a:tc>
                  <a:txBody>
                    <a:bodyPr/>
                    <a:lstStyle/>
                    <a:p>
                      <a:r>
                        <a:rPr lang="en-CA" sz="900" dirty="0"/>
                        <a:t>Wear in breathing zone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900" dirty="0"/>
                        <a:t>Yes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900" dirty="0"/>
                        <a:t>Extremely difficult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900" dirty="0"/>
                        <a:t>Difficult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900" dirty="0"/>
                        <a:t>Difficult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900" dirty="0"/>
                        <a:t>Difficult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16418079"/>
                  </a:ext>
                </a:extLst>
              </a:tr>
              <a:tr h="220999">
                <a:tc>
                  <a:txBody>
                    <a:bodyPr/>
                    <a:lstStyle/>
                    <a:p>
                      <a:r>
                        <a:rPr lang="en-CA" sz="900" dirty="0"/>
                        <a:t>Worker Area restriction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900" dirty="0"/>
                        <a:t>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900" dirty="0"/>
                        <a:t>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900" dirty="0"/>
                        <a:t>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900" dirty="0"/>
                        <a:t>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900" dirty="0"/>
                        <a:t>limited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60364832"/>
                  </a:ext>
                </a:extLst>
              </a:tr>
              <a:tr h="220999">
                <a:tc>
                  <a:txBody>
                    <a:bodyPr/>
                    <a:lstStyle/>
                    <a:p>
                      <a:r>
                        <a:rPr lang="en-CA" sz="900" dirty="0"/>
                        <a:t>Worker Privacy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900" dirty="0"/>
                        <a:t>Yes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900" dirty="0"/>
                        <a:t>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900" dirty="0"/>
                        <a:t>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900" dirty="0"/>
                        <a:t>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900" dirty="0"/>
                        <a:t>No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2513898"/>
                  </a:ext>
                </a:extLst>
              </a:tr>
              <a:tr h="275438">
                <a:tc>
                  <a:txBody>
                    <a:bodyPr/>
                    <a:lstStyle/>
                    <a:p>
                      <a:r>
                        <a:rPr lang="en-CA" sz="900" dirty="0"/>
                        <a:t>Flexible Data center options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900" dirty="0"/>
                        <a:t>In cloud or on premise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900" dirty="0"/>
                        <a:t>Cloud only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900" dirty="0"/>
                        <a:t>Cloud only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3429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900" dirty="0"/>
                        <a:t>In cloud or on premise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3429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900" dirty="0"/>
                        <a:t>In cloud or on premise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1271456"/>
                  </a:ext>
                </a:extLst>
              </a:tr>
              <a:tr h="220999">
                <a:tc>
                  <a:txBody>
                    <a:bodyPr/>
                    <a:lstStyle/>
                    <a:p>
                      <a:r>
                        <a:rPr lang="en-CA" sz="900" dirty="0"/>
                        <a:t>Worker productivity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900" dirty="0"/>
                        <a:t>Yes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900" dirty="0"/>
                        <a:t>Yes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900" dirty="0"/>
                        <a:t>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900" dirty="0"/>
                        <a:t>(partial)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900" dirty="0"/>
                        <a:t>No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26388975"/>
                  </a:ext>
                </a:extLst>
              </a:tr>
              <a:tr h="275438">
                <a:tc>
                  <a:txBody>
                    <a:bodyPr/>
                    <a:lstStyle/>
                    <a:p>
                      <a:r>
                        <a:rPr lang="en-CA" sz="900" dirty="0"/>
                        <a:t>Worker incident local awareness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900" dirty="0"/>
                        <a:t>,Yes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900" dirty="0"/>
                        <a:t>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900" dirty="0"/>
                        <a:t>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900" dirty="0"/>
                        <a:t>Yes with LENS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900" dirty="0"/>
                        <a:t>No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45103945"/>
                  </a:ext>
                </a:extLst>
              </a:tr>
              <a:tr h="220999">
                <a:tc>
                  <a:txBody>
                    <a:bodyPr/>
                    <a:lstStyle/>
                    <a:p>
                      <a:r>
                        <a:rPr lang="en-CA" sz="900" dirty="0"/>
                        <a:t>Low cost of ownership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900" dirty="0"/>
                        <a:t>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900" dirty="0"/>
                        <a:t>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900" dirty="0"/>
                        <a:t>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900" dirty="0"/>
                        <a:t>No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900" dirty="0"/>
                        <a:t>No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29375156"/>
                  </a:ext>
                </a:extLst>
              </a:tr>
              <a:tr h="375597">
                <a:tc>
                  <a:txBody>
                    <a:bodyPr/>
                    <a:lstStyle/>
                    <a:p>
                      <a:r>
                        <a:rPr lang="en-CA" sz="900" dirty="0"/>
                        <a:t>Runtime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900" dirty="0"/>
                        <a:t>23 hours </a:t>
                      </a:r>
                    </a:p>
                    <a:p>
                      <a:pPr algn="ctr"/>
                      <a:r>
                        <a:rPr lang="en-CA" sz="900" dirty="0"/>
                        <a:t>Li-Ion or Alkaline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900" dirty="0"/>
                        <a:t>18 hrs</a:t>
                      </a:r>
                    </a:p>
                    <a:p>
                      <a:pPr algn="ctr"/>
                      <a:r>
                        <a:rPr lang="en-CA" sz="900" dirty="0"/>
                        <a:t>Li-Ion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900" dirty="0"/>
                        <a:t>20 hrs Li-Ion</a:t>
                      </a:r>
                    </a:p>
                    <a:p>
                      <a:pPr algn="ctr"/>
                      <a:r>
                        <a:rPr lang="en-CA" sz="900" dirty="0"/>
                        <a:t>&amp; Alkaline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900" dirty="0"/>
                        <a:t>18 hrs</a:t>
                      </a:r>
                    </a:p>
                    <a:p>
                      <a:pPr algn="ctr"/>
                      <a:r>
                        <a:rPr lang="en-CA" sz="900" dirty="0"/>
                        <a:t>Li-ion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900" dirty="0"/>
                        <a:t>15 hrs</a:t>
                      </a:r>
                    </a:p>
                    <a:p>
                      <a:pPr marL="0" marR="0" lvl="0" indent="0" algn="ctr" defTabSz="3429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900" dirty="0"/>
                        <a:t>Li-ion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31422596"/>
                  </a:ext>
                </a:extLst>
              </a:tr>
              <a:tr h="375597">
                <a:tc>
                  <a:txBody>
                    <a:bodyPr/>
                    <a:lstStyle/>
                    <a:p>
                      <a:r>
                        <a:rPr lang="en-CA" sz="900" dirty="0"/>
                        <a:t>Size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900" dirty="0"/>
                        <a:t>2.9 x 2.6 x 1.0”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900" dirty="0"/>
                        <a:t>5.8 x 3.3 x 1.6”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900" dirty="0"/>
                        <a:t>6.6 x 3.4 x 1.7”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900" dirty="0"/>
                        <a:t>4.4 x 3.0 x 1.4”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3429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900" dirty="0"/>
                        <a:t>4.2 x 2.4 x 1.7 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18811423"/>
                  </a:ext>
                </a:extLst>
              </a:tr>
              <a:tr h="375597">
                <a:tc>
                  <a:txBody>
                    <a:bodyPr/>
                    <a:lstStyle/>
                    <a:p>
                      <a:r>
                        <a:rPr lang="en-CA" sz="900" dirty="0"/>
                        <a:t>Weight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900" dirty="0"/>
                        <a:t>4.58 oz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900" dirty="0"/>
                        <a:t>14.5 oz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900" dirty="0"/>
                        <a:t>16 oz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900" dirty="0"/>
                        <a:t>8 oz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3429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900" dirty="0"/>
                        <a:t>6.7 oz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28671456"/>
                  </a:ext>
                </a:extLst>
              </a:tr>
            </a:tbl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23DE6F2E-3C12-3012-BFB7-145F43605F6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9864" r="81329"/>
          <a:stretch/>
        </p:blipFill>
        <p:spPr>
          <a:xfrm>
            <a:off x="2185530" y="409552"/>
            <a:ext cx="647058" cy="49048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B613C79-7A30-2D15-6187-41E6CED3F3C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4184" r="62427"/>
          <a:stretch/>
        </p:blipFill>
        <p:spPr>
          <a:xfrm>
            <a:off x="3696268" y="1741"/>
            <a:ext cx="464024" cy="81562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15E3804-1E9D-B130-691F-F4E33AD57C3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4661" r="39587"/>
          <a:stretch/>
        </p:blipFill>
        <p:spPr>
          <a:xfrm>
            <a:off x="5092860" y="0"/>
            <a:ext cx="545911" cy="81562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71058DC-0382-06DD-07DE-DE04378A205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5052" r="17621"/>
          <a:stretch/>
        </p:blipFill>
        <p:spPr>
          <a:xfrm>
            <a:off x="6571339" y="-1"/>
            <a:ext cx="600501" cy="81562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2FEC992-00FF-F5E3-DA50-C8374A2DC28F}"/>
              </a:ext>
            </a:extLst>
          </p:cNvPr>
          <p:cNvSpPr txBox="1"/>
          <p:nvPr/>
        </p:nvSpPr>
        <p:spPr>
          <a:xfrm>
            <a:off x="451253" y="212959"/>
            <a:ext cx="42422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b="1" dirty="0">
                <a:latin typeface="Verdana" panose="020B0604030504040204" pitchFamily="34" charset="0"/>
                <a:ea typeface="Verdana" panose="020B0604030504040204" pitchFamily="34" charset="0"/>
              </a:rPr>
              <a:t>Competition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898E6C7-2926-7B4A-DE80-4551BDDC60D7}"/>
              </a:ext>
            </a:extLst>
          </p:cNvPr>
          <p:cNvSpPr/>
          <p:nvPr/>
        </p:nvSpPr>
        <p:spPr>
          <a:xfrm>
            <a:off x="338041" y="212959"/>
            <a:ext cx="113212" cy="369332"/>
          </a:xfrm>
          <a:prstGeom prst="rect">
            <a:avLst/>
          </a:prstGeom>
          <a:solidFill>
            <a:srgbClr val="ED293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291015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A1461FF8-64D7-1169-4386-4980A24FDCF4}"/>
              </a:ext>
            </a:extLst>
          </p:cNvPr>
          <p:cNvGrpSpPr/>
          <p:nvPr/>
        </p:nvGrpSpPr>
        <p:grpSpPr>
          <a:xfrm>
            <a:off x="613493" y="1986423"/>
            <a:ext cx="1869324" cy="3571415"/>
            <a:chOff x="613493" y="1986423"/>
            <a:chExt cx="1869324" cy="3571415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586204B1-4289-1E4F-48C1-ED40D0691A1A}"/>
                </a:ext>
              </a:extLst>
            </p:cNvPr>
            <p:cNvSpPr/>
            <p:nvPr/>
          </p:nvSpPr>
          <p:spPr>
            <a:xfrm>
              <a:off x="613493" y="1986423"/>
              <a:ext cx="1869324" cy="3571415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sz="1350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9E57A381-7130-CA11-C873-C9920636CB9A}"/>
                </a:ext>
              </a:extLst>
            </p:cNvPr>
            <p:cNvSpPr txBox="1"/>
            <p:nvPr/>
          </p:nvSpPr>
          <p:spPr>
            <a:xfrm>
              <a:off x="734076" y="2101839"/>
              <a:ext cx="1667995" cy="33239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ctr"/>
              <a:r>
                <a:rPr lang="en-US" sz="1050" dirty="0">
                  <a:solidFill>
                    <a:srgbClr val="000000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Worker Incident Management  </a:t>
              </a:r>
            </a:p>
            <a:p>
              <a:pPr fontAlgn="ctr"/>
              <a:endParaRPr lang="en-US" sz="75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  <a:p>
              <a:pPr fontAlgn="ctr"/>
              <a:r>
                <a:rPr lang="en-US" sz="750" dirty="0">
                  <a:solidFill>
                    <a:srgbClr val="000000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Quickly locate worker during gas release, panic, fall/no motion events via GPS and cloud enabled software. </a:t>
              </a:r>
            </a:p>
            <a:p>
              <a:pPr fontAlgn="ctr"/>
              <a:endParaRPr lang="en-CA" sz="105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  <a:p>
              <a:pPr fontAlgn="ctr"/>
              <a:r>
                <a:rPr lang="en-US" sz="1050" dirty="0">
                  <a:solidFill>
                    <a:srgbClr val="000000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Proactive safety management </a:t>
              </a:r>
            </a:p>
            <a:p>
              <a:pPr fontAlgn="ctr"/>
              <a:endParaRPr lang="en-CA" sz="105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  <a:p>
              <a:pPr fontAlgn="ctr"/>
              <a:r>
                <a:rPr lang="en-US" sz="750" dirty="0">
                  <a:solidFill>
                    <a:srgbClr val="000000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Data analytics identifies incident trends and occurrences are proactively reduced through behavior change management. </a:t>
              </a:r>
              <a:endParaRPr lang="en-CA" sz="75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  <a:p>
              <a:pPr fontAlgn="ctr"/>
              <a:endParaRPr lang="en-CA" sz="105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  <a:p>
              <a:pPr fontAlgn="ctr"/>
              <a:r>
                <a:rPr lang="en-CA" sz="1050" dirty="0">
                  <a:solidFill>
                    <a:srgbClr val="000000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Live monitoring  </a:t>
              </a:r>
            </a:p>
            <a:p>
              <a:pPr fontAlgn="ctr"/>
              <a:endParaRPr lang="en-CA" sz="750" dirty="0">
                <a:latin typeface="Verdana" panose="020B0604030504040204" pitchFamily="34" charset="0"/>
                <a:ea typeface="Verdana" panose="020B0604030504040204" pitchFamily="34" charset="0"/>
              </a:endParaRPr>
            </a:p>
            <a:p>
              <a:pPr fontAlgn="ctr"/>
              <a:r>
                <a:rPr lang="en-CA" sz="750" dirty="0">
                  <a:latin typeface="Verdana" panose="020B0604030504040204" pitchFamily="34" charset="0"/>
                  <a:ea typeface="Verdana" panose="020B0604030504040204" pitchFamily="34" charset="0"/>
                </a:rPr>
                <a:t>With experienced monitoring teams help is on the way  </a:t>
              </a:r>
            </a:p>
            <a:p>
              <a:pPr fontAlgn="ctr"/>
              <a:endParaRPr lang="en-US" sz="75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  <a:p>
              <a:pPr fontAlgn="ctr"/>
              <a:endParaRPr lang="en-CA" sz="1050" dirty="0">
                <a:latin typeface="Verdana" panose="020B0604030504040204" pitchFamily="34" charset="0"/>
                <a:ea typeface="Verdana" panose="020B0604030504040204" pitchFamily="34" charset="0"/>
              </a:endParaRPr>
            </a:p>
            <a:p>
              <a:pPr fontAlgn="ctr"/>
              <a:endParaRPr lang="en-CA" sz="1050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554FCBE0-F843-B500-FDFE-976991A823EA}"/>
              </a:ext>
            </a:extLst>
          </p:cNvPr>
          <p:cNvGrpSpPr/>
          <p:nvPr/>
        </p:nvGrpSpPr>
        <p:grpSpPr>
          <a:xfrm>
            <a:off x="2635517" y="1986422"/>
            <a:ext cx="1869324" cy="3693320"/>
            <a:chOff x="2635517" y="1986422"/>
            <a:chExt cx="1869324" cy="3693320"/>
          </a:xfrm>
        </p:grpSpPr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F2B163D6-0280-513C-8EFB-632E85BF0DB9}"/>
                </a:ext>
              </a:extLst>
            </p:cNvPr>
            <p:cNvSpPr/>
            <p:nvPr/>
          </p:nvSpPr>
          <p:spPr>
            <a:xfrm>
              <a:off x="2635517" y="1986422"/>
              <a:ext cx="1869324" cy="3571415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sz="1350"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68BBDEC8-2746-E8CD-9E75-A6E6CD52BC22}"/>
                </a:ext>
              </a:extLst>
            </p:cNvPr>
            <p:cNvSpPr txBox="1"/>
            <p:nvPr/>
          </p:nvSpPr>
          <p:spPr>
            <a:xfrm>
              <a:off x="2749130" y="2101839"/>
              <a:ext cx="1686453" cy="35779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ctr"/>
              <a:r>
                <a:rPr lang="en-CA" sz="1050" dirty="0">
                  <a:solidFill>
                    <a:srgbClr val="000000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Trustworthy alarms   </a:t>
              </a:r>
            </a:p>
            <a:p>
              <a:pPr fontAlgn="ctr"/>
              <a:endParaRPr lang="en-CA" sz="75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  <a:p>
              <a:pPr fontAlgn="ctr"/>
              <a:r>
                <a:rPr lang="en-US" sz="750" dirty="0">
                  <a:solidFill>
                    <a:srgbClr val="000000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With specialized alarm levels the system is trustworthy and alarm fatigue is reduced.  </a:t>
              </a:r>
            </a:p>
            <a:p>
              <a:pPr fontAlgn="ctr"/>
              <a:r>
                <a:rPr lang="en-CA" sz="1050" dirty="0">
                  <a:solidFill>
                    <a:srgbClr val="000000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 </a:t>
              </a:r>
              <a:endParaRPr lang="en-CA" sz="1050" dirty="0">
                <a:latin typeface="Verdana" panose="020B0604030504040204" pitchFamily="34" charset="0"/>
                <a:ea typeface="Verdana" panose="020B0604030504040204" pitchFamily="34" charset="0"/>
              </a:endParaRPr>
            </a:p>
            <a:p>
              <a:pPr fontAlgn="ctr"/>
              <a:r>
                <a:rPr lang="en-CA" sz="1050" dirty="0">
                  <a:solidFill>
                    <a:srgbClr val="000000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Local incident awareness </a:t>
              </a:r>
            </a:p>
            <a:p>
              <a:pPr fontAlgn="ctr"/>
              <a:endParaRPr lang="en-CA" sz="75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  <a:p>
              <a:pPr fontAlgn="ctr"/>
              <a:r>
                <a:rPr lang="en-US" sz="750" dirty="0">
                  <a:solidFill>
                    <a:srgbClr val="000000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Immediately notify local personnel to incidents through the connected worker solution </a:t>
              </a:r>
            </a:p>
            <a:p>
              <a:pPr fontAlgn="ctr"/>
              <a:endParaRPr lang="en-CA" sz="1050" dirty="0">
                <a:latin typeface="Verdana" panose="020B0604030504040204" pitchFamily="34" charset="0"/>
                <a:ea typeface="Verdana" panose="020B0604030504040204" pitchFamily="34" charset="0"/>
              </a:endParaRPr>
            </a:p>
            <a:p>
              <a:pPr fontAlgn="ctr"/>
              <a:r>
                <a:rPr lang="en-CA" sz="1050" dirty="0">
                  <a:solidFill>
                    <a:srgbClr val="000000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Easy panic activation </a:t>
              </a:r>
            </a:p>
            <a:p>
              <a:pPr fontAlgn="ctr"/>
              <a:endParaRPr lang="en-US" sz="75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  <a:p>
              <a:pPr fontAlgn="ctr"/>
              <a:r>
                <a:rPr lang="en-US" sz="750" dirty="0">
                  <a:solidFill>
                    <a:srgbClr val="000000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Even when in jeopardy panic alarms are easily activated </a:t>
              </a:r>
            </a:p>
            <a:p>
              <a:pPr fontAlgn="ctr"/>
              <a:endParaRPr lang="en-CA" sz="75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  <a:p>
              <a:pPr fontAlgn="ctr"/>
              <a:r>
                <a:rPr lang="en-CA" sz="1050" dirty="0">
                  <a:solidFill>
                    <a:srgbClr val="000000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Protection where required </a:t>
              </a:r>
            </a:p>
            <a:p>
              <a:pPr fontAlgn="ctr"/>
              <a:endParaRPr lang="en-CA" sz="750" dirty="0">
                <a:latin typeface="Verdana" panose="020B0604030504040204" pitchFamily="34" charset="0"/>
                <a:ea typeface="Verdana" panose="020B0604030504040204" pitchFamily="34" charset="0"/>
              </a:endParaRPr>
            </a:p>
            <a:p>
              <a:pPr fontAlgn="ctr"/>
              <a:r>
                <a:rPr lang="en-CA" sz="750" dirty="0">
                  <a:latin typeface="Verdana" panose="020B0604030504040204" pitchFamily="34" charset="0"/>
                  <a:ea typeface="Verdana" panose="020B0604030504040204" pitchFamily="34" charset="0"/>
                </a:rPr>
                <a:t>With the smallest unit in the market category breath safely </a:t>
              </a:r>
            </a:p>
            <a:p>
              <a:pPr fontAlgn="ctr"/>
              <a:endParaRPr lang="en-CA" sz="750" dirty="0">
                <a:latin typeface="Verdana" panose="020B0604030504040204" pitchFamily="34" charset="0"/>
                <a:ea typeface="Verdana" panose="020B0604030504040204" pitchFamily="34" charset="0"/>
              </a:endParaRPr>
            </a:p>
            <a:p>
              <a:pPr fontAlgn="ctr"/>
              <a:endParaRPr lang="en-CA" sz="750" dirty="0">
                <a:latin typeface="Verdana" panose="020B0604030504040204" pitchFamily="34" charset="0"/>
                <a:ea typeface="Verdana" panose="020B0604030504040204" pitchFamily="34" charset="0"/>
              </a:endParaRPr>
            </a:p>
            <a:p>
              <a:pPr fontAlgn="ctr"/>
              <a:endParaRPr lang="en-CA" sz="750" dirty="0">
                <a:latin typeface="Verdana" panose="020B0604030504040204" pitchFamily="34" charset="0"/>
                <a:ea typeface="Verdana" panose="020B0604030504040204" pitchFamily="34" charset="0"/>
              </a:endParaRPr>
            </a:p>
            <a:p>
              <a:pPr fontAlgn="ctr"/>
              <a:endParaRPr lang="en-CA" sz="750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95F3FC9C-6AD9-2652-7F0E-751D591C765E}"/>
              </a:ext>
            </a:extLst>
          </p:cNvPr>
          <p:cNvGrpSpPr/>
          <p:nvPr/>
        </p:nvGrpSpPr>
        <p:grpSpPr>
          <a:xfrm>
            <a:off x="4657542" y="1968169"/>
            <a:ext cx="1869324" cy="3780822"/>
            <a:chOff x="4657542" y="1968169"/>
            <a:chExt cx="1869324" cy="3780822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395A8352-028C-467E-7C5C-81374E22A49D}"/>
                </a:ext>
              </a:extLst>
            </p:cNvPr>
            <p:cNvSpPr/>
            <p:nvPr/>
          </p:nvSpPr>
          <p:spPr>
            <a:xfrm>
              <a:off x="4657542" y="1968169"/>
              <a:ext cx="1869324" cy="3589668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sz="1350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C0880E5C-216D-EB1F-BF22-518BA6D8D59F}"/>
                </a:ext>
              </a:extLst>
            </p:cNvPr>
            <p:cNvSpPr txBox="1"/>
            <p:nvPr/>
          </p:nvSpPr>
          <p:spPr>
            <a:xfrm>
              <a:off x="4771155" y="2101839"/>
              <a:ext cx="1649906" cy="36471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ctr"/>
              <a:r>
                <a:rPr lang="en-CA" sz="1050" dirty="0">
                  <a:solidFill>
                    <a:srgbClr val="000000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Remote Experienced Direction </a:t>
              </a:r>
            </a:p>
            <a:p>
              <a:pPr fontAlgn="ctr"/>
              <a:endParaRPr lang="en-CA" sz="105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  <a:p>
              <a:pPr fontAlgn="ctr"/>
              <a:r>
                <a:rPr lang="en-US" sz="750" dirty="0">
                  <a:solidFill>
                    <a:srgbClr val="000000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Increase worker productivity with remote experienced personnel through the video and audio connected worker solution </a:t>
              </a:r>
            </a:p>
            <a:p>
              <a:pPr fontAlgn="ctr"/>
              <a:endParaRPr lang="en-CA" sz="1050" dirty="0">
                <a:latin typeface="Verdana" panose="020B0604030504040204" pitchFamily="34" charset="0"/>
                <a:ea typeface="Verdana" panose="020B0604030504040204" pitchFamily="34" charset="0"/>
              </a:endParaRPr>
            </a:p>
            <a:p>
              <a:pPr fontAlgn="ctr"/>
              <a:r>
                <a:rPr lang="en-US" sz="1050" dirty="0">
                  <a:solidFill>
                    <a:srgbClr val="000000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Work process management </a:t>
              </a:r>
            </a:p>
            <a:p>
              <a:pPr fontAlgn="ctr"/>
              <a:endParaRPr lang="en-US" sz="75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  <a:p>
              <a:pPr fontAlgn="ctr"/>
              <a:r>
                <a:rPr lang="en-US" sz="750" dirty="0">
                  <a:solidFill>
                    <a:srgbClr val="000000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Work flows are streamlined when video and images are added for audits, maintenance and troubleshooting. </a:t>
              </a:r>
            </a:p>
            <a:p>
              <a:pPr fontAlgn="ctr"/>
              <a:endParaRPr lang="en-CA" sz="1050" dirty="0">
                <a:latin typeface="Verdana" panose="020B0604030504040204" pitchFamily="34" charset="0"/>
                <a:ea typeface="Verdana" panose="020B0604030504040204" pitchFamily="34" charset="0"/>
              </a:endParaRPr>
            </a:p>
            <a:p>
              <a:pPr fontAlgn="ctr"/>
              <a:r>
                <a:rPr lang="en-CA" sz="1050" dirty="0">
                  <a:solidFill>
                    <a:srgbClr val="000000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Increased worker efficiency </a:t>
              </a:r>
            </a:p>
            <a:p>
              <a:pPr fontAlgn="ctr"/>
              <a:endParaRPr lang="en-CA" sz="105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  <a:p>
              <a:pPr fontAlgn="ctr"/>
              <a:r>
                <a:rPr lang="en-US" sz="750" dirty="0">
                  <a:solidFill>
                    <a:srgbClr val="000000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Use data analytics to understand what challenges teams face with productivity and create efficiency </a:t>
              </a:r>
            </a:p>
            <a:p>
              <a:pPr fontAlgn="ctr"/>
              <a:endParaRPr lang="en-CA" sz="105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  <a:p>
              <a:pPr fontAlgn="ctr"/>
              <a:endParaRPr lang="en-CA" sz="1050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ACA92DFD-57D1-2899-B3F2-272C1510DB73}"/>
              </a:ext>
            </a:extLst>
          </p:cNvPr>
          <p:cNvGrpSpPr/>
          <p:nvPr/>
        </p:nvGrpSpPr>
        <p:grpSpPr>
          <a:xfrm>
            <a:off x="6679567" y="1968168"/>
            <a:ext cx="1888883" cy="3589668"/>
            <a:chOff x="6679567" y="1968168"/>
            <a:chExt cx="1888883" cy="3589668"/>
          </a:xfrm>
        </p:grpSpPr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844C56E9-9589-A812-7C09-EE9B3A480EF9}"/>
                </a:ext>
              </a:extLst>
            </p:cNvPr>
            <p:cNvSpPr/>
            <p:nvPr/>
          </p:nvSpPr>
          <p:spPr>
            <a:xfrm>
              <a:off x="6679567" y="1968168"/>
              <a:ext cx="1869324" cy="3589668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sz="1350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EFB87E9A-421C-573B-3D0A-A2B9FBA1C6DA}"/>
                </a:ext>
              </a:extLst>
            </p:cNvPr>
            <p:cNvSpPr txBox="1"/>
            <p:nvPr/>
          </p:nvSpPr>
          <p:spPr>
            <a:xfrm>
              <a:off x="6793180" y="2101839"/>
              <a:ext cx="1775270" cy="34394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ctr"/>
              <a:r>
                <a:rPr lang="en-CA" sz="1050" dirty="0">
                  <a:solidFill>
                    <a:srgbClr val="000000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False alarm reduction </a:t>
              </a:r>
            </a:p>
            <a:p>
              <a:pPr fontAlgn="ctr"/>
              <a:endParaRPr lang="en-US" sz="75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  <a:p>
              <a:pPr fontAlgn="ctr"/>
              <a:r>
                <a:rPr lang="en-US" sz="750" dirty="0">
                  <a:solidFill>
                    <a:srgbClr val="000000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With specialized alarm levels expensive incorrect emergency response can be minimized and  thousands can be saved </a:t>
              </a:r>
            </a:p>
            <a:p>
              <a:pPr fontAlgn="ctr"/>
              <a:endParaRPr lang="en-US" sz="75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  <a:p>
              <a:pPr fontAlgn="ctr"/>
              <a:r>
                <a:rPr lang="en-CA" sz="1050" dirty="0">
                  <a:solidFill>
                    <a:srgbClr val="000000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Reduced worker downtime  </a:t>
              </a:r>
            </a:p>
            <a:p>
              <a:pPr fontAlgn="ctr"/>
              <a:endParaRPr lang="en-US" sz="105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  <a:p>
              <a:pPr fontAlgn="ctr"/>
              <a:r>
                <a:rPr lang="en-US" sz="750" dirty="0">
                  <a:solidFill>
                    <a:srgbClr val="000000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With the longest battery life in the category and replaceable alkaline batteries the work shift is secure.   </a:t>
              </a:r>
            </a:p>
            <a:p>
              <a:pPr fontAlgn="ctr"/>
              <a:endParaRPr lang="en-CA" sz="1050" dirty="0">
                <a:latin typeface="Verdana" panose="020B0604030504040204" pitchFamily="34" charset="0"/>
                <a:ea typeface="Verdana" panose="020B0604030504040204" pitchFamily="34" charset="0"/>
              </a:endParaRPr>
            </a:p>
            <a:p>
              <a:pPr fontAlgn="ctr"/>
              <a:r>
                <a:rPr lang="en-CA" sz="1050" dirty="0">
                  <a:solidFill>
                    <a:srgbClr val="000000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Efficient Evacuation Drills </a:t>
              </a:r>
            </a:p>
            <a:p>
              <a:pPr fontAlgn="ctr"/>
              <a:endParaRPr lang="en-US" sz="105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  <a:p>
              <a:pPr fontAlgn="ctr"/>
              <a:r>
                <a:rPr lang="en-US" sz="750" dirty="0">
                  <a:solidFill>
                    <a:srgbClr val="000000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Utilizing zone technology around muster areas evacuation drills can be performed 50% faster saving $100s of thousands per year </a:t>
              </a:r>
            </a:p>
            <a:p>
              <a:pPr fontAlgn="ctr"/>
              <a:endParaRPr lang="en-CA" sz="1050" dirty="0">
                <a:latin typeface="Verdana" panose="020B0604030504040204" pitchFamily="34" charset="0"/>
                <a:ea typeface="Verdana" panose="020B0604030504040204" pitchFamily="34" charset="0"/>
              </a:endParaRPr>
            </a:p>
            <a:p>
              <a:pPr fontAlgn="ctr"/>
              <a:endParaRPr lang="en-CA" sz="1050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27540619-F40A-8140-BE4D-919F18606F93}"/>
              </a:ext>
            </a:extLst>
          </p:cNvPr>
          <p:cNvSpPr txBox="1"/>
          <p:nvPr/>
        </p:nvSpPr>
        <p:spPr>
          <a:xfrm>
            <a:off x="775063" y="600891"/>
            <a:ext cx="5904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b="1" dirty="0">
                <a:latin typeface="Verdana" panose="020B0604030504040204" pitchFamily="34" charset="0"/>
                <a:ea typeface="Verdana" panose="020B0604030504040204" pitchFamily="34" charset="0"/>
              </a:rPr>
              <a:t>Increased productivity &amp; Enhanced safety  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7D9AFED-0D51-69FF-4FF8-1A55550AC7D8}"/>
              </a:ext>
            </a:extLst>
          </p:cNvPr>
          <p:cNvSpPr/>
          <p:nvPr/>
        </p:nvSpPr>
        <p:spPr>
          <a:xfrm>
            <a:off x="661851" y="600891"/>
            <a:ext cx="113212" cy="369332"/>
          </a:xfrm>
          <a:prstGeom prst="rect">
            <a:avLst/>
          </a:prstGeom>
          <a:solidFill>
            <a:srgbClr val="ED293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24120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5E1006E-96DB-15E9-E5EB-B52F7E5D4F29}"/>
              </a:ext>
            </a:extLst>
          </p:cNvPr>
          <p:cNvSpPr/>
          <p:nvPr/>
        </p:nvSpPr>
        <p:spPr>
          <a:xfrm>
            <a:off x="661851" y="600891"/>
            <a:ext cx="113212" cy="369332"/>
          </a:xfrm>
          <a:prstGeom prst="rect">
            <a:avLst/>
          </a:prstGeom>
          <a:solidFill>
            <a:srgbClr val="ED293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57A381-7130-CA11-C873-C9920636CB9A}"/>
              </a:ext>
            </a:extLst>
          </p:cNvPr>
          <p:cNvSpPr txBox="1"/>
          <p:nvPr/>
        </p:nvSpPr>
        <p:spPr>
          <a:xfrm>
            <a:off x="706621" y="1640461"/>
            <a:ext cx="3958991" cy="5047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en-CA" sz="1400" b="0" i="0" u="none" strike="noStrike" kern="12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Increased productivity through enhanced safety </a:t>
            </a:r>
          </a:p>
          <a:p>
            <a:pPr fontAlgn="ctr"/>
            <a:endParaRPr lang="en-CA" sz="1400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fontAlgn="ctr"/>
            <a:r>
              <a:rPr lang="en-CA" sz="14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Proactively change behaviors and optimize safety through data analytics</a:t>
            </a:r>
          </a:p>
          <a:p>
            <a:pPr fontAlgn="ctr"/>
            <a:endParaRPr lang="en-CA" sz="1400" b="0" i="0" u="none" strike="noStrike" kern="1200" dirty="0">
              <a:solidFill>
                <a:srgbClr val="000000"/>
              </a:solidFill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fontAlgn="ctr"/>
            <a:r>
              <a:rPr lang="en-CA" sz="1400" b="0" i="0" u="none" strike="noStrike" kern="12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Gain operational insight into what barriers exist that affect productivity and modify them  </a:t>
            </a:r>
          </a:p>
          <a:p>
            <a:pPr marL="0" algn="l" rtl="0" eaLnBrk="1" fontAlgn="ctr" latinLnBrk="0" hangingPunct="1">
              <a:spcBef>
                <a:spcPts val="0"/>
              </a:spcBef>
              <a:spcAft>
                <a:spcPts val="0"/>
              </a:spcAft>
            </a:pPr>
            <a:endParaRPr lang="en-CA" sz="1400" b="0" i="0" u="none" strike="noStrike" kern="1200" dirty="0">
              <a:solidFill>
                <a:srgbClr val="000000"/>
              </a:solidFill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algn="l" rtl="0" eaLnBrk="1" fontAlgn="ctr" latinLnBrk="0" hangingPunct="1">
              <a:spcBef>
                <a:spcPts val="0"/>
              </a:spcBef>
              <a:spcAft>
                <a:spcPts val="0"/>
              </a:spcAft>
            </a:pPr>
            <a:r>
              <a:rPr lang="en-CA" sz="1400" b="0" i="0" u="none" strike="noStrike" kern="12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Real time location monitoring of workers in duress leads to a safer wo</a:t>
            </a:r>
            <a:r>
              <a:rPr lang="en-CA" sz="14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rkforce &amp; </a:t>
            </a:r>
            <a:r>
              <a:rPr lang="en-CA" sz="1400" b="0" i="0" u="none" strike="noStrike" kern="12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reduced financial &amp; medical burden</a:t>
            </a:r>
          </a:p>
          <a:p>
            <a:pPr marL="0" algn="l" rtl="0" eaLnBrk="1" fontAlgn="ctr" latinLnBrk="0" hangingPunct="1">
              <a:spcBef>
                <a:spcPts val="0"/>
              </a:spcBef>
              <a:spcAft>
                <a:spcPts val="0"/>
              </a:spcAft>
            </a:pPr>
            <a:endParaRPr lang="en-CA" sz="1400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algn="l" rtl="0" eaLnBrk="1" fontAlgn="ctr" latinLnBrk="0" hangingPunct="1">
              <a:spcBef>
                <a:spcPts val="0"/>
              </a:spcBef>
              <a:spcAft>
                <a:spcPts val="0"/>
              </a:spcAft>
            </a:pPr>
            <a:r>
              <a:rPr lang="en-CA" sz="14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Increase worker efficiency with remote collaboration and workflow process management </a:t>
            </a:r>
          </a:p>
          <a:p>
            <a:pPr marL="0" algn="l" rtl="0" eaLnBrk="1" fontAlgn="ctr" latinLnBrk="0" hangingPunct="1">
              <a:spcBef>
                <a:spcPts val="0"/>
              </a:spcBef>
              <a:spcAft>
                <a:spcPts val="0"/>
              </a:spcAft>
            </a:pPr>
            <a:endParaRPr lang="en-CA" sz="1400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algn="l" rtl="0" eaLnBrk="1" fontAlgn="ctr" latinLnBrk="0" hangingPunct="1">
              <a:spcBef>
                <a:spcPts val="0"/>
              </a:spcBef>
              <a:spcAft>
                <a:spcPts val="0"/>
              </a:spcAft>
            </a:pPr>
            <a:r>
              <a:rPr lang="en-CA" sz="14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Increased safety with nearby worker assistance mode &amp; 24/7 live monitoring </a:t>
            </a:r>
          </a:p>
          <a:p>
            <a:pPr marL="0" algn="l" rtl="0" eaLnBrk="1" fontAlgn="ctr" latinLnBrk="0" hangingPunct="1">
              <a:spcBef>
                <a:spcPts val="0"/>
              </a:spcBef>
              <a:spcAft>
                <a:spcPts val="0"/>
              </a:spcAft>
            </a:pPr>
            <a:endParaRPr lang="en-CA" sz="1400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fontAlgn="ctr"/>
            <a:endParaRPr lang="en-CA" sz="1400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algn="l" rtl="0" eaLnBrk="1" fontAlgn="ctr" latinLnBrk="0" hangingPunct="1">
              <a:spcBef>
                <a:spcPts val="0"/>
              </a:spcBef>
              <a:spcAft>
                <a:spcPts val="0"/>
              </a:spcAft>
            </a:pPr>
            <a:endParaRPr lang="en-CA" sz="1400" b="0" i="0" u="none" strike="noStrike" kern="1200" dirty="0">
              <a:solidFill>
                <a:srgbClr val="000000"/>
              </a:solidFill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77B4328-1C3F-C62E-24A8-B0E4179ED3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68225" y="1974601"/>
            <a:ext cx="2833225" cy="326530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92134A7-CFAE-2773-8F8F-AA18E9972301}"/>
              </a:ext>
            </a:extLst>
          </p:cNvPr>
          <p:cNvSpPr txBox="1"/>
          <p:nvPr/>
        </p:nvSpPr>
        <p:spPr>
          <a:xfrm>
            <a:off x="827315" y="600891"/>
            <a:ext cx="32221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b="1" dirty="0">
                <a:latin typeface="Verdana" panose="020B0604030504040204" pitchFamily="34" charset="0"/>
                <a:ea typeface="Verdana" panose="020B0604030504040204" pitchFamily="34" charset="0"/>
              </a:rPr>
              <a:t>Connected Worker </a:t>
            </a:r>
          </a:p>
        </p:txBody>
      </p:sp>
    </p:spTree>
    <p:extLst>
      <p:ext uri="{BB962C8B-B14F-4D97-AF65-F5344CB8AC3E}">
        <p14:creationId xmlns:p14="http://schemas.microsoft.com/office/powerpoint/2010/main" val="3759864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B3E0CC2-16D2-B3D4-49D3-CEC6ABB70536}"/>
              </a:ext>
            </a:extLst>
          </p:cNvPr>
          <p:cNvSpPr txBox="1"/>
          <p:nvPr/>
        </p:nvSpPr>
        <p:spPr>
          <a:xfrm>
            <a:off x="775063" y="600891"/>
            <a:ext cx="26386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b="1" dirty="0">
                <a:latin typeface="Verdana" panose="020B0604030504040204" pitchFamily="34" charset="0"/>
                <a:ea typeface="Verdana" panose="020B0604030504040204" pitchFamily="34" charset="0"/>
              </a:rPr>
              <a:t>Enhanced Safety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5E1006E-96DB-15E9-E5EB-B52F7E5D4F29}"/>
              </a:ext>
            </a:extLst>
          </p:cNvPr>
          <p:cNvSpPr/>
          <p:nvPr/>
        </p:nvSpPr>
        <p:spPr>
          <a:xfrm>
            <a:off x="661851" y="600891"/>
            <a:ext cx="113212" cy="369332"/>
          </a:xfrm>
          <a:prstGeom prst="rect">
            <a:avLst/>
          </a:prstGeom>
          <a:solidFill>
            <a:srgbClr val="ED293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57A381-7130-CA11-C873-C9920636CB9A}"/>
              </a:ext>
            </a:extLst>
          </p:cNvPr>
          <p:cNvSpPr txBox="1"/>
          <p:nvPr/>
        </p:nvSpPr>
        <p:spPr>
          <a:xfrm>
            <a:off x="775063" y="1548128"/>
            <a:ext cx="3588033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l" rtl="0" eaLnBrk="1" fontAlgn="ctr" latinLnBrk="0" hangingPunct="1">
              <a:spcBef>
                <a:spcPts val="0"/>
              </a:spcBef>
              <a:spcAft>
                <a:spcPts val="0"/>
              </a:spcAft>
            </a:pPr>
            <a:r>
              <a:rPr lang="en-US" sz="1600" i="0" u="none" strike="noStrike" kern="12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Worker Incident Management  </a:t>
            </a:r>
          </a:p>
          <a:p>
            <a:pPr marL="0" algn="l" rtl="0" eaLnBrk="1" fontAlgn="ctr" latinLnBrk="0" hangingPunct="1">
              <a:spcBef>
                <a:spcPts val="0"/>
              </a:spcBef>
              <a:spcAft>
                <a:spcPts val="0"/>
              </a:spcAft>
            </a:pPr>
            <a:br>
              <a:rPr lang="en-US" sz="1400" b="0" i="0" u="none" strike="noStrike" kern="12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en-US" sz="1400" b="0" i="0" u="none" strike="noStrike" kern="12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Quickly locate worker during gas release, panic, fall/no motion events via GPS and cloud enabled software. </a:t>
            </a:r>
          </a:p>
          <a:p>
            <a:pPr marL="0" algn="l" rtl="0" eaLnBrk="1" fontAlgn="ctr" latinLnBrk="0" hangingPunct="1">
              <a:spcBef>
                <a:spcPts val="0"/>
              </a:spcBef>
              <a:spcAft>
                <a:spcPts val="0"/>
              </a:spcAft>
            </a:pPr>
            <a:endParaRPr lang="en-CA" sz="1400" b="0" i="0" u="none" strike="noStrike" kern="1200" dirty="0">
              <a:solidFill>
                <a:srgbClr val="000000"/>
              </a:solidFill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fontAlgn="ctr"/>
            <a:r>
              <a:rPr lang="en-US" sz="1600" i="0" u="none" strike="noStrike" kern="12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Proactive safety management </a:t>
            </a:r>
          </a:p>
          <a:p>
            <a:pPr marL="0" algn="l" rtl="0" eaLnBrk="1" fontAlgn="ctr" latinLnBrk="0" hangingPunct="1">
              <a:spcBef>
                <a:spcPts val="0"/>
              </a:spcBef>
              <a:spcAft>
                <a:spcPts val="0"/>
              </a:spcAft>
            </a:pPr>
            <a:endParaRPr lang="en-CA" sz="1400" b="0" i="0" u="none" strike="noStrike" kern="1200" dirty="0">
              <a:solidFill>
                <a:srgbClr val="000000"/>
              </a:solidFill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algn="l" rtl="0" eaLnBrk="1" fontAlgn="ctr" latinLnBrk="0" hangingPunct="1">
              <a:spcBef>
                <a:spcPts val="0"/>
              </a:spcBef>
              <a:spcAft>
                <a:spcPts val="0"/>
              </a:spcAft>
            </a:pPr>
            <a:r>
              <a:rPr lang="en-US" sz="1400" b="0" i="0" u="none" strike="noStrike" kern="12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Data analytics identifies incident trends and occurrences are proactively reduced through behavior change management. </a:t>
            </a:r>
            <a:endParaRPr lang="en-CA" sz="1400" b="0" i="0" u="none" strike="noStrike" kern="1200" dirty="0">
              <a:solidFill>
                <a:srgbClr val="000000"/>
              </a:solidFill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algn="l" rtl="0" eaLnBrk="1" fontAlgn="ctr" latinLnBrk="0" hangingPunct="1">
              <a:spcBef>
                <a:spcPts val="0"/>
              </a:spcBef>
              <a:spcAft>
                <a:spcPts val="0"/>
              </a:spcAft>
            </a:pPr>
            <a:endParaRPr lang="en-CA" sz="1400" b="0" i="0" u="none" strike="noStrike" kern="1200" dirty="0">
              <a:solidFill>
                <a:srgbClr val="000000"/>
              </a:solidFill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algn="l" rtl="0" eaLnBrk="1" fontAlgn="ctr" latinLnBrk="0" hangingPunct="1">
              <a:spcBef>
                <a:spcPts val="0"/>
              </a:spcBef>
              <a:spcAft>
                <a:spcPts val="0"/>
              </a:spcAft>
            </a:pPr>
            <a:r>
              <a:rPr lang="en-CA" sz="1600" i="0" u="none" strike="noStrike" kern="12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Live monitoring  </a:t>
            </a:r>
          </a:p>
          <a:p>
            <a:pPr marL="0" algn="l" rtl="0" eaLnBrk="1" fontAlgn="ctr" latinLnBrk="0" hangingPunct="1">
              <a:spcBef>
                <a:spcPts val="0"/>
              </a:spcBef>
              <a:spcAft>
                <a:spcPts val="0"/>
              </a:spcAft>
            </a:pPr>
            <a:endParaRPr lang="en-CA" sz="1400" b="0" i="0" u="none" strike="noStrike" dirty="0"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algn="l" rtl="0" eaLnBrk="1" fontAlgn="ctr" latinLnBrk="0" hangingPunct="1">
              <a:spcBef>
                <a:spcPts val="0"/>
              </a:spcBef>
              <a:spcAft>
                <a:spcPts val="0"/>
              </a:spcAft>
            </a:pPr>
            <a:r>
              <a:rPr lang="en-CA" sz="1400" dirty="0">
                <a:latin typeface="Verdana" panose="020B0604030504040204" pitchFamily="34" charset="0"/>
                <a:ea typeface="Verdana" panose="020B0604030504040204" pitchFamily="34" charset="0"/>
              </a:rPr>
              <a:t>With experienced monitoring teams, already protecting fire and police services, help is on the way  </a:t>
            </a:r>
          </a:p>
          <a:p>
            <a:pPr marL="0" algn="l" rtl="0" eaLnBrk="1" fontAlgn="ctr" latinLnBrk="0" hangingPunct="1">
              <a:spcBef>
                <a:spcPts val="0"/>
              </a:spcBef>
              <a:spcAft>
                <a:spcPts val="0"/>
              </a:spcAft>
            </a:pPr>
            <a:endParaRPr lang="en-US" sz="1400" b="0" i="0" u="none" strike="noStrike" kern="1200" dirty="0">
              <a:solidFill>
                <a:srgbClr val="000000"/>
              </a:solidFill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algn="l" rtl="0" eaLnBrk="1" fontAlgn="ctr" latinLnBrk="0" hangingPunct="1">
              <a:spcBef>
                <a:spcPts val="0"/>
              </a:spcBef>
              <a:spcAft>
                <a:spcPts val="0"/>
              </a:spcAft>
            </a:pPr>
            <a:endParaRPr lang="en-CA" sz="1400" b="0" i="0" u="none" strike="noStrike" dirty="0"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algn="l" rtl="0" eaLnBrk="1" fontAlgn="ctr" latinLnBrk="0" hangingPunct="1">
              <a:spcBef>
                <a:spcPts val="0"/>
              </a:spcBef>
              <a:spcAft>
                <a:spcPts val="0"/>
              </a:spcAft>
            </a:pPr>
            <a:endParaRPr lang="en-CA" sz="1400" b="0" i="0" u="none" strike="noStrike" dirty="0"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174FFC98-3035-3647-62D4-39F0A3055640}"/>
              </a:ext>
            </a:extLst>
          </p:cNvPr>
          <p:cNvGrpSpPr/>
          <p:nvPr/>
        </p:nvGrpSpPr>
        <p:grpSpPr>
          <a:xfrm>
            <a:off x="4572000" y="2137144"/>
            <a:ext cx="4193008" cy="2396453"/>
            <a:chOff x="1071459" y="1570660"/>
            <a:chExt cx="6177129" cy="3530449"/>
          </a:xfrm>
        </p:grpSpPr>
        <p:pic>
          <p:nvPicPr>
            <p:cNvPr id="14" name="Picture 13" descr="A picture containing text, monitor, screenshot, screen&#10;&#10;Description automatically generated">
              <a:extLst>
                <a:ext uri="{FF2B5EF4-FFF2-40B4-BE49-F238E27FC236}">
                  <a16:creationId xmlns:a16="http://schemas.microsoft.com/office/drawing/2014/main" id="{B124413E-EB3E-E903-0E77-612D72C894C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71459" y="1570660"/>
              <a:ext cx="6177129" cy="3530449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398A58EB-0A51-BDB3-3EAA-BE996002F61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171285" y="1981656"/>
              <a:ext cx="392568" cy="35221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6289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B3E0CC2-16D2-B3D4-49D3-CEC6ABB70536}"/>
              </a:ext>
            </a:extLst>
          </p:cNvPr>
          <p:cNvSpPr txBox="1"/>
          <p:nvPr/>
        </p:nvSpPr>
        <p:spPr>
          <a:xfrm>
            <a:off x="775063" y="600891"/>
            <a:ext cx="25167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b="1" dirty="0">
                <a:latin typeface="Verdana" panose="020B0604030504040204" pitchFamily="34" charset="0"/>
                <a:ea typeface="Verdana" panose="020B0604030504040204" pitchFamily="34" charset="0"/>
              </a:rPr>
              <a:t>Enhanced Safety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5E1006E-96DB-15E9-E5EB-B52F7E5D4F29}"/>
              </a:ext>
            </a:extLst>
          </p:cNvPr>
          <p:cNvSpPr/>
          <p:nvPr/>
        </p:nvSpPr>
        <p:spPr>
          <a:xfrm>
            <a:off x="661851" y="600891"/>
            <a:ext cx="113212" cy="369332"/>
          </a:xfrm>
          <a:prstGeom prst="rect">
            <a:avLst/>
          </a:prstGeom>
          <a:solidFill>
            <a:srgbClr val="ED293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57A381-7130-CA11-C873-C9920636CB9A}"/>
              </a:ext>
            </a:extLst>
          </p:cNvPr>
          <p:cNvSpPr txBox="1"/>
          <p:nvPr/>
        </p:nvSpPr>
        <p:spPr>
          <a:xfrm>
            <a:off x="775063" y="1315133"/>
            <a:ext cx="3481415" cy="4370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l" rtl="0" eaLnBrk="1" fontAlgn="ctr" latinLnBrk="0" hangingPunct="1">
              <a:spcBef>
                <a:spcPts val="0"/>
              </a:spcBef>
              <a:spcAft>
                <a:spcPts val="0"/>
              </a:spcAft>
            </a:pPr>
            <a:endParaRPr lang="en-CA" sz="1400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algn="l" rtl="0" eaLnBrk="1" fontAlgn="ctr" latinLnBrk="0" hangingPunct="1">
              <a:spcBef>
                <a:spcPts val="0"/>
              </a:spcBef>
              <a:spcAft>
                <a:spcPts val="0"/>
              </a:spcAft>
            </a:pPr>
            <a:r>
              <a:rPr lang="en-CA" sz="1400" b="0" i="0" u="none" strike="noStrike" kern="12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Trustworthy alarms   </a:t>
            </a:r>
          </a:p>
          <a:p>
            <a:pPr marL="0" algn="l" rtl="0" eaLnBrk="1" fontAlgn="ctr" latinLnBrk="0" hangingPunct="1">
              <a:spcBef>
                <a:spcPts val="0"/>
              </a:spcBef>
              <a:spcAft>
                <a:spcPts val="0"/>
              </a:spcAft>
            </a:pPr>
            <a:endParaRPr lang="en-CA" sz="1000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algn="l" rtl="0" eaLnBrk="1" fontAlgn="ctr" latinLnBrk="0" hangingPunct="1">
              <a:spcBef>
                <a:spcPts val="0"/>
              </a:spcBef>
              <a:spcAft>
                <a:spcPts val="0"/>
              </a:spcAft>
            </a:pPr>
            <a:r>
              <a:rPr lang="en-US" sz="1000" b="0" i="0" u="none" strike="noStrike" kern="12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With specialized alarm levels the system is trustworthy and alarm fatigue is reduced.  </a:t>
            </a:r>
          </a:p>
          <a:p>
            <a:pPr marL="0" algn="l" rtl="0" eaLnBrk="1" fontAlgn="ctr" latinLnBrk="0" hangingPunct="1">
              <a:spcBef>
                <a:spcPts val="0"/>
              </a:spcBef>
              <a:spcAft>
                <a:spcPts val="0"/>
              </a:spcAft>
            </a:pPr>
            <a:r>
              <a:rPr lang="en-CA" sz="1400" b="0" i="0" u="none" strike="noStrike" kern="12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endParaRPr lang="en-CA" sz="1400" b="0" i="0" u="none" strike="noStrike" dirty="0"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algn="l" rtl="0" eaLnBrk="1" fontAlgn="ctr" latinLnBrk="0" hangingPunct="1">
              <a:spcBef>
                <a:spcPts val="0"/>
              </a:spcBef>
              <a:spcAft>
                <a:spcPts val="0"/>
              </a:spcAft>
            </a:pPr>
            <a:r>
              <a:rPr lang="en-CA" sz="1400" b="0" i="0" u="none" strike="noStrike" kern="12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Local incident awareness </a:t>
            </a:r>
          </a:p>
          <a:p>
            <a:pPr marL="0" algn="l" rtl="0" eaLnBrk="1" fontAlgn="ctr" latinLnBrk="0" hangingPunct="1">
              <a:spcBef>
                <a:spcPts val="0"/>
              </a:spcBef>
              <a:spcAft>
                <a:spcPts val="0"/>
              </a:spcAft>
            </a:pPr>
            <a:endParaRPr lang="en-CA" sz="1000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fontAlgn="ctr"/>
            <a:r>
              <a:rPr lang="en-US" sz="1000" b="0" i="0" u="none" strike="noStrike" kern="12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Immediately notify </a:t>
            </a:r>
            <a:r>
              <a:rPr lang="en-US" sz="10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local personnel to incidents through the connected worker solution </a:t>
            </a:r>
          </a:p>
          <a:p>
            <a:pPr marL="0" algn="l" rtl="0" eaLnBrk="1" fontAlgn="ctr" latinLnBrk="0" hangingPunct="1">
              <a:spcBef>
                <a:spcPts val="0"/>
              </a:spcBef>
              <a:spcAft>
                <a:spcPts val="0"/>
              </a:spcAft>
            </a:pPr>
            <a:endParaRPr lang="en-CA" sz="1400" b="0" i="0" u="none" strike="noStrike" dirty="0"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algn="l" rtl="0" eaLnBrk="1" fontAlgn="ctr" latinLnBrk="0" hangingPunct="1">
              <a:spcBef>
                <a:spcPts val="0"/>
              </a:spcBef>
              <a:spcAft>
                <a:spcPts val="0"/>
              </a:spcAft>
            </a:pPr>
            <a:r>
              <a:rPr lang="en-CA" sz="1400" b="0" i="0" u="none" strike="noStrike" kern="12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Easy panic activation </a:t>
            </a:r>
          </a:p>
          <a:p>
            <a:pPr fontAlgn="ctr"/>
            <a:endParaRPr lang="en-US" sz="1000" b="0" i="0" u="none" strike="noStrike" kern="1200" dirty="0">
              <a:solidFill>
                <a:srgbClr val="000000"/>
              </a:solidFill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fontAlgn="ctr"/>
            <a:r>
              <a:rPr lang="en-US" sz="10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Even when in jeopardy panic alarms are easily activated </a:t>
            </a:r>
          </a:p>
          <a:p>
            <a:pPr marL="0" algn="l" rtl="0" eaLnBrk="1" fontAlgn="ctr" latinLnBrk="0" hangingPunct="1">
              <a:spcBef>
                <a:spcPts val="0"/>
              </a:spcBef>
              <a:spcAft>
                <a:spcPts val="0"/>
              </a:spcAft>
            </a:pPr>
            <a:endParaRPr lang="en-CA" sz="1000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algn="l" rtl="0" eaLnBrk="1" fontAlgn="ctr" latinLnBrk="0" hangingPunct="1">
              <a:spcBef>
                <a:spcPts val="0"/>
              </a:spcBef>
              <a:spcAft>
                <a:spcPts val="0"/>
              </a:spcAft>
            </a:pPr>
            <a:r>
              <a:rPr lang="en-CA" sz="1400" b="0" i="0" u="none" strike="noStrike" kern="12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Protection where required </a:t>
            </a:r>
          </a:p>
          <a:p>
            <a:pPr marL="0" algn="l" rtl="0" eaLnBrk="1" fontAlgn="ctr" latinLnBrk="0" hangingPunct="1">
              <a:spcBef>
                <a:spcPts val="0"/>
              </a:spcBef>
              <a:spcAft>
                <a:spcPts val="0"/>
              </a:spcAft>
            </a:pPr>
            <a:endParaRPr lang="en-CA" sz="1000" b="0" i="0" u="none" strike="noStrike" dirty="0"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algn="l" rtl="0" eaLnBrk="1" fontAlgn="ctr" latinLnBrk="0" hangingPunct="1">
              <a:spcBef>
                <a:spcPts val="0"/>
              </a:spcBef>
              <a:spcAft>
                <a:spcPts val="0"/>
              </a:spcAft>
            </a:pPr>
            <a:r>
              <a:rPr lang="en-CA" sz="1000" dirty="0">
                <a:latin typeface="Verdana" panose="020B0604030504040204" pitchFamily="34" charset="0"/>
                <a:ea typeface="Verdana" panose="020B0604030504040204" pitchFamily="34" charset="0"/>
              </a:rPr>
              <a:t>With the smallest unit in the market category breath safely </a:t>
            </a:r>
          </a:p>
          <a:p>
            <a:pPr marL="0" algn="l" rtl="0" eaLnBrk="1" fontAlgn="ctr" latinLnBrk="0" hangingPunct="1">
              <a:spcBef>
                <a:spcPts val="0"/>
              </a:spcBef>
              <a:spcAft>
                <a:spcPts val="0"/>
              </a:spcAft>
            </a:pPr>
            <a:endParaRPr lang="en-CA" sz="1000" b="0" i="0" u="none" strike="noStrike" dirty="0"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algn="l" rtl="0" eaLnBrk="1" fontAlgn="ctr" latinLnBrk="0" hangingPunct="1">
              <a:spcBef>
                <a:spcPts val="0"/>
              </a:spcBef>
              <a:spcAft>
                <a:spcPts val="0"/>
              </a:spcAft>
            </a:pPr>
            <a:endParaRPr lang="en-CA" sz="10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algn="l" rtl="0" eaLnBrk="1" fontAlgn="ctr" latinLnBrk="0" hangingPunct="1">
              <a:spcBef>
                <a:spcPts val="0"/>
              </a:spcBef>
              <a:spcAft>
                <a:spcPts val="0"/>
              </a:spcAft>
            </a:pPr>
            <a:endParaRPr lang="en-CA" sz="1000" b="0" i="0" u="none" strike="noStrike" dirty="0"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algn="l" rtl="0" eaLnBrk="1" fontAlgn="ctr" latinLnBrk="0" hangingPunct="1">
              <a:spcBef>
                <a:spcPts val="0"/>
              </a:spcBef>
              <a:spcAft>
                <a:spcPts val="0"/>
              </a:spcAft>
            </a:pPr>
            <a:endParaRPr lang="en-CA" sz="1000" b="0" i="0" u="none" strike="noStrike" dirty="0"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8192151-4517-6872-9906-CFDBB16EB8B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2499"/>
          <a:stretch/>
        </p:blipFill>
        <p:spPr>
          <a:xfrm>
            <a:off x="3174033" y="5174831"/>
            <a:ext cx="2611063" cy="1683168"/>
          </a:xfrm>
          <a:prstGeom prst="rect">
            <a:avLst/>
          </a:prstGeom>
        </p:spPr>
      </p:pic>
      <p:pic>
        <p:nvPicPr>
          <p:cNvPr id="6" name="Picture 5" descr="A person wearing a hard hat and safety goggles&#10;&#10;Description automatically generated with medium confidence">
            <a:extLst>
              <a:ext uri="{FF2B5EF4-FFF2-40B4-BE49-F238E27FC236}">
                <a16:creationId xmlns:a16="http://schemas.microsoft.com/office/drawing/2014/main" id="{7786067C-9ADA-5197-6190-BDD4E1FD1A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5195" y="1892595"/>
            <a:ext cx="2332627" cy="2359134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946862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B3E0CC2-16D2-B3D4-49D3-CEC6ABB70536}"/>
              </a:ext>
            </a:extLst>
          </p:cNvPr>
          <p:cNvSpPr txBox="1"/>
          <p:nvPr/>
        </p:nvSpPr>
        <p:spPr>
          <a:xfrm>
            <a:off x="775063" y="600891"/>
            <a:ext cx="32570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b="1" dirty="0">
                <a:latin typeface="Verdana" panose="020B0604030504040204" pitchFamily="34" charset="0"/>
                <a:ea typeface="Verdana" panose="020B0604030504040204" pitchFamily="34" charset="0"/>
              </a:rPr>
              <a:t>Increased Productivity 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5E1006E-96DB-15E9-E5EB-B52F7E5D4F29}"/>
              </a:ext>
            </a:extLst>
          </p:cNvPr>
          <p:cNvSpPr/>
          <p:nvPr/>
        </p:nvSpPr>
        <p:spPr>
          <a:xfrm>
            <a:off x="661851" y="600891"/>
            <a:ext cx="113212" cy="369332"/>
          </a:xfrm>
          <a:prstGeom prst="rect">
            <a:avLst/>
          </a:prstGeom>
          <a:solidFill>
            <a:srgbClr val="ED293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57A381-7130-CA11-C873-C9920636CB9A}"/>
              </a:ext>
            </a:extLst>
          </p:cNvPr>
          <p:cNvSpPr txBox="1"/>
          <p:nvPr/>
        </p:nvSpPr>
        <p:spPr>
          <a:xfrm>
            <a:off x="814820" y="1580038"/>
            <a:ext cx="3128270" cy="3570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l" rtl="0" eaLnBrk="1" fontAlgn="ctr" latinLnBrk="0" hangingPunct="1">
              <a:spcBef>
                <a:spcPts val="0"/>
              </a:spcBef>
              <a:spcAft>
                <a:spcPts val="0"/>
              </a:spcAft>
            </a:pPr>
            <a:r>
              <a:rPr lang="en-CA" sz="1400" b="0" i="0" u="none" strike="noStrike" kern="12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Remote Experienced Direction </a:t>
            </a:r>
          </a:p>
          <a:p>
            <a:pPr marL="0" algn="l" rtl="0" eaLnBrk="1" fontAlgn="ctr" latinLnBrk="0" hangingPunct="1">
              <a:spcBef>
                <a:spcPts val="0"/>
              </a:spcBef>
              <a:spcAft>
                <a:spcPts val="0"/>
              </a:spcAft>
            </a:pPr>
            <a:endParaRPr lang="en-CA" sz="1400" b="0" i="0" u="none" strike="noStrike" kern="1200" dirty="0">
              <a:solidFill>
                <a:srgbClr val="000000"/>
              </a:solidFill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algn="l" rtl="0" eaLnBrk="1" fontAlgn="ctr" latinLnBrk="0" hangingPunct="1">
              <a:spcBef>
                <a:spcPts val="0"/>
              </a:spcBef>
              <a:spcAft>
                <a:spcPts val="0"/>
              </a:spcAft>
            </a:pPr>
            <a:r>
              <a:rPr lang="en-US" sz="1000" b="0" i="0" u="none" strike="noStrike" kern="12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Increase worker productivity with remote experienced personnel through the video and audio connected worker solution </a:t>
            </a:r>
          </a:p>
          <a:p>
            <a:pPr marL="0" algn="l" rtl="0" eaLnBrk="1" fontAlgn="ctr" latinLnBrk="0" hangingPunct="1">
              <a:spcBef>
                <a:spcPts val="0"/>
              </a:spcBef>
              <a:spcAft>
                <a:spcPts val="0"/>
              </a:spcAft>
            </a:pPr>
            <a:endParaRPr lang="en-CA" sz="1400" b="0" i="0" u="none" strike="noStrike" dirty="0"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algn="l" rtl="0" eaLnBrk="1" fontAlgn="ctr" latinLnBrk="0" hangingPunct="1"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Work process </a:t>
            </a:r>
            <a:r>
              <a:rPr lang="en-US" sz="1400" b="0" i="0" u="none" strike="noStrike" kern="12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management </a:t>
            </a:r>
          </a:p>
          <a:p>
            <a:pPr marL="0" algn="l" rtl="0" eaLnBrk="1" fontAlgn="ctr" latinLnBrk="0" hangingPunct="1">
              <a:spcBef>
                <a:spcPts val="0"/>
              </a:spcBef>
              <a:spcAft>
                <a:spcPts val="0"/>
              </a:spcAft>
            </a:pPr>
            <a:endParaRPr lang="en-US" sz="1000" b="0" i="0" u="none" strike="noStrike" kern="1200" dirty="0">
              <a:solidFill>
                <a:srgbClr val="000000"/>
              </a:solidFill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algn="l" rtl="0" eaLnBrk="1" fontAlgn="ctr" latinLnBrk="0" hangingPunct="1">
              <a:spcBef>
                <a:spcPts val="0"/>
              </a:spcBef>
              <a:spcAft>
                <a:spcPts val="0"/>
              </a:spcAft>
            </a:pPr>
            <a:r>
              <a:rPr lang="en-US" sz="1000" b="0" i="0" u="none" strike="noStrike" kern="12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Workflows are streamlined when video and images are added for audits, maintenance and troubleshooting processes. </a:t>
            </a:r>
          </a:p>
          <a:p>
            <a:pPr marL="0" algn="l" rtl="0" eaLnBrk="1" fontAlgn="ctr" latinLnBrk="0" hangingPunct="1">
              <a:spcBef>
                <a:spcPts val="0"/>
              </a:spcBef>
              <a:spcAft>
                <a:spcPts val="0"/>
              </a:spcAft>
            </a:pPr>
            <a:endParaRPr lang="en-CA" sz="1400" b="0" i="0" u="none" strike="noStrike" dirty="0"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algn="l" rtl="0" eaLnBrk="1" fontAlgn="ctr" latinLnBrk="0" hangingPunct="1">
              <a:spcBef>
                <a:spcPts val="0"/>
              </a:spcBef>
              <a:spcAft>
                <a:spcPts val="0"/>
              </a:spcAft>
            </a:pPr>
            <a:r>
              <a:rPr lang="en-CA" sz="1400" b="0" i="0" u="none" strike="noStrike" kern="12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Increased worker efficiency </a:t>
            </a:r>
          </a:p>
          <a:p>
            <a:pPr marL="0" algn="l" rtl="0" eaLnBrk="1" fontAlgn="ctr" latinLnBrk="0" hangingPunct="1">
              <a:spcBef>
                <a:spcPts val="0"/>
              </a:spcBef>
              <a:spcAft>
                <a:spcPts val="0"/>
              </a:spcAft>
            </a:pPr>
            <a:endParaRPr lang="en-CA" sz="1400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algn="l" rtl="0" eaLnBrk="1" fontAlgn="ctr" latinLnBrk="0" hangingPunct="1">
              <a:spcBef>
                <a:spcPts val="0"/>
              </a:spcBef>
              <a:spcAft>
                <a:spcPts val="0"/>
              </a:spcAft>
            </a:pPr>
            <a:r>
              <a:rPr lang="en-US" sz="1000" b="0" i="0" u="none" strike="noStrike" kern="12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Use data analytics to understand what challenges teams face with productivity and create efficiency </a:t>
            </a:r>
          </a:p>
          <a:p>
            <a:pPr marL="0" algn="l" rtl="0" eaLnBrk="1" fontAlgn="ctr" latinLnBrk="0" hangingPunct="1">
              <a:spcBef>
                <a:spcPts val="0"/>
              </a:spcBef>
              <a:spcAft>
                <a:spcPts val="0"/>
              </a:spcAft>
            </a:pPr>
            <a:endParaRPr lang="en-CA" sz="1400" b="0" i="0" u="none" strike="noStrike" kern="1200" dirty="0">
              <a:solidFill>
                <a:srgbClr val="000000"/>
              </a:solidFill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algn="l" rtl="0" eaLnBrk="1" fontAlgn="ctr" latinLnBrk="0" hangingPunct="1">
              <a:spcBef>
                <a:spcPts val="0"/>
              </a:spcBef>
              <a:spcAft>
                <a:spcPts val="0"/>
              </a:spcAft>
            </a:pPr>
            <a:endParaRPr lang="en-CA" sz="1400" b="0" i="0" u="none" strike="noStrike" dirty="0"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9" name="Picture 2">
            <a:extLst>
              <a:ext uri="{FF2B5EF4-FFF2-40B4-BE49-F238E27FC236}">
                <a16:creationId xmlns:a16="http://schemas.microsoft.com/office/drawing/2014/main" id="{FAC4F100-B08D-E778-BC75-79D08E8A86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6183" y="2099144"/>
            <a:ext cx="3809325" cy="2199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3166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B3E0CC2-16D2-B3D4-49D3-CEC6ABB70536}"/>
              </a:ext>
            </a:extLst>
          </p:cNvPr>
          <p:cNvSpPr txBox="1"/>
          <p:nvPr/>
        </p:nvSpPr>
        <p:spPr>
          <a:xfrm>
            <a:off x="775063" y="600891"/>
            <a:ext cx="32570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b="1" dirty="0">
                <a:latin typeface="Verdana" panose="020B0604030504040204" pitchFamily="34" charset="0"/>
                <a:ea typeface="Verdana" panose="020B0604030504040204" pitchFamily="34" charset="0"/>
              </a:rPr>
              <a:t>Increased Productivity 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5E1006E-96DB-15E9-E5EB-B52F7E5D4F29}"/>
              </a:ext>
            </a:extLst>
          </p:cNvPr>
          <p:cNvSpPr/>
          <p:nvPr/>
        </p:nvSpPr>
        <p:spPr>
          <a:xfrm>
            <a:off x="661851" y="600891"/>
            <a:ext cx="113212" cy="369332"/>
          </a:xfrm>
          <a:prstGeom prst="rect">
            <a:avLst/>
          </a:prstGeom>
          <a:solidFill>
            <a:srgbClr val="ED293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57A381-7130-CA11-C873-C9920636CB9A}"/>
              </a:ext>
            </a:extLst>
          </p:cNvPr>
          <p:cNvSpPr txBox="1"/>
          <p:nvPr/>
        </p:nvSpPr>
        <p:spPr>
          <a:xfrm>
            <a:off x="806869" y="1597729"/>
            <a:ext cx="3128270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l" rtl="0" eaLnBrk="1" fontAlgn="ctr" latinLnBrk="0" hangingPunct="1">
              <a:spcBef>
                <a:spcPts val="0"/>
              </a:spcBef>
              <a:spcAft>
                <a:spcPts val="0"/>
              </a:spcAft>
            </a:pPr>
            <a:r>
              <a:rPr lang="en-CA" sz="1400" b="0" i="0" u="none" strike="noStrike" kern="12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False alarm reduction </a:t>
            </a:r>
          </a:p>
          <a:p>
            <a:pPr marL="0" algn="l" rtl="0" eaLnBrk="1" fontAlgn="ctr" latinLnBrk="0" hangingPunct="1">
              <a:spcBef>
                <a:spcPts val="0"/>
              </a:spcBef>
              <a:spcAft>
                <a:spcPts val="0"/>
              </a:spcAft>
            </a:pPr>
            <a:endParaRPr lang="en-US" sz="1000" b="0" i="0" u="none" strike="noStrike" kern="1200" dirty="0">
              <a:solidFill>
                <a:srgbClr val="000000"/>
              </a:solidFill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algn="l" rtl="0" eaLnBrk="1" fontAlgn="ctr" latinLnBrk="0" hangingPunct="1">
              <a:spcBef>
                <a:spcPts val="0"/>
              </a:spcBef>
              <a:spcAft>
                <a:spcPts val="0"/>
              </a:spcAft>
            </a:pPr>
            <a:r>
              <a:rPr lang="en-US" sz="1000" b="0" i="0" u="none" strike="noStrike" kern="12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With specialized alarm levels expensive incorrect emergency response can be minimized and  thousands can be saved </a:t>
            </a:r>
          </a:p>
          <a:p>
            <a:pPr marL="0" algn="l" rtl="0" eaLnBrk="1" fontAlgn="ctr" latinLnBrk="0" hangingPunct="1">
              <a:spcBef>
                <a:spcPts val="0"/>
              </a:spcBef>
              <a:spcAft>
                <a:spcPts val="0"/>
              </a:spcAft>
            </a:pPr>
            <a:endParaRPr lang="en-US" sz="1000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algn="l" rtl="0" eaLnBrk="1" fontAlgn="ctr" latinLnBrk="0" hangingPunct="1">
              <a:spcBef>
                <a:spcPts val="0"/>
              </a:spcBef>
              <a:spcAft>
                <a:spcPts val="0"/>
              </a:spcAft>
            </a:pPr>
            <a:r>
              <a:rPr lang="en-CA" sz="1400" b="0" i="0" u="none" strike="noStrike" kern="12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Reduced worker downtime  </a:t>
            </a:r>
          </a:p>
          <a:p>
            <a:pPr marL="0" algn="l" rtl="0" eaLnBrk="1" fontAlgn="ctr" latinLnBrk="0" hangingPunct="1">
              <a:spcBef>
                <a:spcPts val="0"/>
              </a:spcBef>
              <a:spcAft>
                <a:spcPts val="0"/>
              </a:spcAft>
            </a:pPr>
            <a:endParaRPr lang="en-US" sz="1400" b="0" i="0" u="none" strike="noStrike" kern="1200" dirty="0">
              <a:solidFill>
                <a:srgbClr val="000000"/>
              </a:solidFill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algn="l" rtl="0" eaLnBrk="1" fontAlgn="ctr" latinLnBrk="0" hangingPunct="1">
              <a:spcBef>
                <a:spcPts val="0"/>
              </a:spcBef>
              <a:spcAft>
                <a:spcPts val="0"/>
              </a:spcAft>
            </a:pPr>
            <a:r>
              <a:rPr lang="en-US" sz="1000" b="0" i="0" u="none" strike="noStrike" kern="12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With the longest battery life in the category and </a:t>
            </a:r>
            <a:r>
              <a:rPr lang="en-US" sz="10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replaceable alkaline battery options the work shift is secure.  </a:t>
            </a:r>
            <a:r>
              <a:rPr lang="en-US" sz="1000" b="0" i="0" u="none" strike="noStrike" kern="12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</a:p>
          <a:p>
            <a:pPr marL="0" algn="l" rtl="0" eaLnBrk="1" fontAlgn="ctr" latinLnBrk="0" hangingPunct="1">
              <a:spcBef>
                <a:spcPts val="0"/>
              </a:spcBef>
              <a:spcAft>
                <a:spcPts val="0"/>
              </a:spcAft>
            </a:pPr>
            <a:endParaRPr lang="en-CA" sz="1400" b="0" i="0" u="none" strike="noStrike" dirty="0"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algn="l" rtl="0" eaLnBrk="1" fontAlgn="ctr" latinLnBrk="0" hangingPunct="1">
              <a:spcBef>
                <a:spcPts val="0"/>
              </a:spcBef>
              <a:spcAft>
                <a:spcPts val="0"/>
              </a:spcAft>
            </a:pPr>
            <a:r>
              <a:rPr lang="en-CA" sz="1400" b="0" i="0" u="none" strike="noStrike" kern="12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Efficient Evacuation Drills </a:t>
            </a:r>
          </a:p>
          <a:p>
            <a:pPr marL="0" algn="l" rtl="0" eaLnBrk="1" fontAlgn="ctr" latinLnBrk="0" hangingPunct="1">
              <a:spcBef>
                <a:spcPts val="0"/>
              </a:spcBef>
              <a:spcAft>
                <a:spcPts val="0"/>
              </a:spcAft>
            </a:pPr>
            <a:endParaRPr lang="en-US" sz="1400" b="0" i="0" u="none" strike="noStrike" kern="1200" dirty="0">
              <a:solidFill>
                <a:srgbClr val="000000"/>
              </a:solidFill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algn="l" rtl="0" eaLnBrk="1" fontAlgn="ctr" latinLnBrk="0" hangingPunct="1">
              <a:spcBef>
                <a:spcPts val="0"/>
              </a:spcBef>
              <a:spcAft>
                <a:spcPts val="0"/>
              </a:spcAft>
            </a:pPr>
            <a:r>
              <a:rPr lang="en-US" sz="1000" b="0" i="0" u="none" strike="noStrike" kern="12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Utilizing zone technology around muster areas evacuation drills can be performed 90% faster saving $100s of thousands per year </a:t>
            </a:r>
          </a:p>
          <a:p>
            <a:pPr marL="0" algn="l" rtl="0" eaLnBrk="1" fontAlgn="ctr" latinLnBrk="0" hangingPunct="1">
              <a:spcBef>
                <a:spcPts val="0"/>
              </a:spcBef>
              <a:spcAft>
                <a:spcPts val="0"/>
              </a:spcAft>
            </a:pPr>
            <a:endParaRPr lang="en-CA" sz="1400" b="0" i="0" u="none" strike="noStrike" dirty="0"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algn="l" rtl="0" eaLnBrk="1" fontAlgn="ctr" latinLnBrk="0" hangingPunct="1">
              <a:spcBef>
                <a:spcPts val="0"/>
              </a:spcBef>
              <a:spcAft>
                <a:spcPts val="0"/>
              </a:spcAft>
            </a:pPr>
            <a:endParaRPr lang="en-CA" sz="1400" b="0" i="0" u="none" strike="noStrike" dirty="0"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6" name="Picture 5" descr="A picture containing text, electronics, screenshot, indoor&#10;&#10;Description automatically generated">
            <a:extLst>
              <a:ext uri="{FF2B5EF4-FFF2-40B4-BE49-F238E27FC236}">
                <a16:creationId xmlns:a16="http://schemas.microsoft.com/office/drawing/2014/main" id="{60D1A72B-DB99-CCC1-515E-4E3A3E83B8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9091" y="1748804"/>
            <a:ext cx="3809793" cy="234513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4F45E08-C253-0182-D289-C0EA43E73B7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2499"/>
          <a:stretch/>
        </p:blipFill>
        <p:spPr>
          <a:xfrm>
            <a:off x="3065487" y="4959115"/>
            <a:ext cx="2945699" cy="1898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043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B3E0CC2-16D2-B3D4-49D3-CEC6ABB70536}"/>
              </a:ext>
            </a:extLst>
          </p:cNvPr>
          <p:cNvSpPr txBox="1"/>
          <p:nvPr/>
        </p:nvSpPr>
        <p:spPr>
          <a:xfrm>
            <a:off x="775062" y="600891"/>
            <a:ext cx="4806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b="1" dirty="0">
                <a:latin typeface="Verdana" panose="020B0604030504040204" pitchFamily="34" charset="0"/>
                <a:ea typeface="Verdana" panose="020B0604030504040204" pitchFamily="34" charset="0"/>
              </a:rPr>
              <a:t>Data Integration &amp; Security 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5E1006E-96DB-15E9-E5EB-B52F7E5D4F29}"/>
              </a:ext>
            </a:extLst>
          </p:cNvPr>
          <p:cNvSpPr/>
          <p:nvPr/>
        </p:nvSpPr>
        <p:spPr>
          <a:xfrm>
            <a:off x="661851" y="600891"/>
            <a:ext cx="113212" cy="369332"/>
          </a:xfrm>
          <a:prstGeom prst="rect">
            <a:avLst/>
          </a:prstGeom>
          <a:solidFill>
            <a:srgbClr val="ED293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57A381-7130-CA11-C873-C9920636CB9A}"/>
              </a:ext>
            </a:extLst>
          </p:cNvPr>
          <p:cNvSpPr txBox="1"/>
          <p:nvPr/>
        </p:nvSpPr>
        <p:spPr>
          <a:xfrm>
            <a:off x="806869" y="1597729"/>
            <a:ext cx="3128270" cy="4308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l" rtl="0" eaLnBrk="1" fontAlgn="ctr" latinLnBrk="0" hangingPunct="1">
              <a:spcBef>
                <a:spcPts val="0"/>
              </a:spcBef>
              <a:spcAft>
                <a:spcPts val="0"/>
              </a:spcAft>
            </a:pPr>
            <a:r>
              <a:rPr lang="en-CA" sz="1400" b="0" i="0" u="none" strike="noStrike" kern="12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Privacy &amp; Security</a:t>
            </a:r>
          </a:p>
          <a:p>
            <a:pPr marL="0" algn="l" rtl="0" eaLnBrk="1" fontAlgn="ctr" latinLnBrk="0" hangingPunct="1">
              <a:spcBef>
                <a:spcPts val="0"/>
              </a:spcBef>
              <a:spcAft>
                <a:spcPts val="0"/>
              </a:spcAft>
            </a:pPr>
            <a:r>
              <a:rPr lang="en-CA" sz="1400" b="0" i="0" u="none" strike="noStrike" kern="12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</a:p>
          <a:p>
            <a:pPr marL="0" algn="l" rtl="0" eaLnBrk="1" fontAlgn="ctr" latinLnBrk="0" hangingPunct="1">
              <a:spcBef>
                <a:spcPts val="0"/>
              </a:spcBef>
              <a:spcAft>
                <a:spcPts val="0"/>
              </a:spcAft>
            </a:pPr>
            <a:r>
              <a:rPr lang="en-US" sz="1000" b="0" i="0" u="none" strike="noStrike" kern="12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Data encryption - Proxy ID assignments</a:t>
            </a:r>
          </a:p>
          <a:p>
            <a:pPr marL="0" algn="l" rtl="0" eaLnBrk="1" fontAlgn="ctr" latinLnBrk="0" hangingPunct="1">
              <a:spcBef>
                <a:spcPts val="0"/>
              </a:spcBef>
              <a:spcAft>
                <a:spcPts val="0"/>
              </a:spcAft>
            </a:pPr>
            <a:r>
              <a:rPr lang="en-US" sz="1000" b="0" i="0" u="none" strike="noStrike" kern="12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Right-to-be-forgotten - User consent process </a:t>
            </a:r>
          </a:p>
          <a:p>
            <a:pPr marL="0" algn="l" rtl="0" eaLnBrk="1" fontAlgn="ctr" latinLnBrk="0" hangingPunct="1">
              <a:spcBef>
                <a:spcPts val="0"/>
              </a:spcBef>
              <a:spcAft>
                <a:spcPts val="0"/>
              </a:spcAft>
            </a:pPr>
            <a:r>
              <a:rPr lang="en-US" sz="1000" b="0" i="0" u="none" strike="noStrike" kern="12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SOC II Type 1 - SOC II Type 2</a:t>
            </a:r>
            <a:endParaRPr lang="en-CA" sz="1400" b="0" i="0" u="none" strike="noStrike" kern="1200" dirty="0">
              <a:solidFill>
                <a:srgbClr val="000000"/>
              </a:solidFill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algn="l" rtl="0" eaLnBrk="1" fontAlgn="ctr" latinLnBrk="0" hangingPunct="1">
              <a:spcBef>
                <a:spcPts val="0"/>
              </a:spcBef>
              <a:spcAft>
                <a:spcPts val="0"/>
              </a:spcAft>
            </a:pPr>
            <a:endParaRPr lang="en-CA" sz="1400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algn="l" rtl="0" eaLnBrk="1" fontAlgn="ctr" latinLnBrk="0" hangingPunct="1">
              <a:spcBef>
                <a:spcPts val="0"/>
              </a:spcBef>
              <a:spcAft>
                <a:spcPts val="0"/>
              </a:spcAft>
            </a:pPr>
            <a:r>
              <a:rPr lang="en-CA" sz="1400" b="0" i="0" u="none" strike="noStrike" kern="12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Integration </a:t>
            </a:r>
          </a:p>
          <a:p>
            <a:pPr marL="0" algn="l" rtl="0" eaLnBrk="1" fontAlgn="ctr" latinLnBrk="0" hangingPunct="1">
              <a:spcBef>
                <a:spcPts val="0"/>
              </a:spcBef>
              <a:spcAft>
                <a:spcPts val="0"/>
              </a:spcAft>
            </a:pPr>
            <a:endParaRPr lang="en-US" sz="1000" b="0" i="0" u="none" strike="noStrike" kern="1200" dirty="0">
              <a:solidFill>
                <a:srgbClr val="000000"/>
              </a:solidFill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algn="l" rtl="0" eaLnBrk="1" fontAlgn="ctr" latinLnBrk="0" hangingPunct="1">
              <a:spcBef>
                <a:spcPts val="0"/>
              </a:spcBef>
              <a:spcAft>
                <a:spcPts val="0"/>
              </a:spcAft>
            </a:pPr>
            <a:r>
              <a:rPr lang="en-US" sz="1000" b="0" i="0" u="none" strike="noStrike" kern="12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OT &amp; IT software integrations via API and SDK with </a:t>
            </a:r>
            <a:r>
              <a:rPr lang="en-US" sz="1000" b="0" i="0" u="none" strike="noStrike" kern="1200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HMRS &amp; EHS  </a:t>
            </a:r>
          </a:p>
          <a:p>
            <a:pPr marL="0" algn="l" rtl="0" eaLnBrk="1" fontAlgn="ctr" latinLnBrk="0" hangingPunct="1">
              <a:spcBef>
                <a:spcPts val="0"/>
              </a:spcBef>
              <a:spcAft>
                <a:spcPts val="0"/>
              </a:spcAft>
            </a:pPr>
            <a:endParaRPr lang="en-US" sz="1000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algn="l" rtl="0" eaLnBrk="1" fontAlgn="ctr" latinLnBrk="0" hangingPunct="1">
              <a:spcBef>
                <a:spcPts val="0"/>
              </a:spcBef>
              <a:spcAft>
                <a:spcPts val="0"/>
              </a:spcAft>
            </a:pPr>
            <a:r>
              <a:rPr lang="en-CA" sz="1400" b="0" i="0" u="none" strike="noStrike" kern="12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Flexible deployment </a:t>
            </a:r>
          </a:p>
          <a:p>
            <a:pPr marL="0" algn="l" rtl="0" eaLnBrk="1" fontAlgn="ctr" latinLnBrk="0" hangingPunct="1">
              <a:spcBef>
                <a:spcPts val="0"/>
              </a:spcBef>
              <a:spcAft>
                <a:spcPts val="0"/>
              </a:spcAft>
            </a:pPr>
            <a:endParaRPr lang="en-US" sz="1400" b="0" i="0" u="none" strike="noStrike" kern="1200" dirty="0">
              <a:solidFill>
                <a:srgbClr val="000000"/>
              </a:solidFill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algn="l" rtl="0" eaLnBrk="1" fontAlgn="ctr" latinLnBrk="0" hangingPunct="1">
              <a:spcBef>
                <a:spcPts val="0"/>
              </a:spcBef>
              <a:spcAft>
                <a:spcPts val="0"/>
              </a:spcAft>
            </a:pPr>
            <a:r>
              <a:rPr lang="en-US" sz="10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on-premise or in the cloud with major cloud-based PaaS providers and in hybrid topologies tailored to your specific deployment scenarios. </a:t>
            </a:r>
            <a:endParaRPr lang="en-US" sz="1000" b="0" i="0" u="none" strike="noStrike" kern="1200" dirty="0">
              <a:solidFill>
                <a:srgbClr val="000000"/>
              </a:solidFill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algn="l" rtl="0" eaLnBrk="1" fontAlgn="ctr" latinLnBrk="0" hangingPunct="1">
              <a:spcBef>
                <a:spcPts val="0"/>
              </a:spcBef>
              <a:spcAft>
                <a:spcPts val="0"/>
              </a:spcAft>
            </a:pPr>
            <a:endParaRPr lang="en-CA" sz="1400" b="0" i="0" u="none" strike="noStrike" dirty="0"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algn="l" rtl="0" eaLnBrk="1" fontAlgn="ctr" latinLnBrk="0" hangingPunct="1">
              <a:spcBef>
                <a:spcPts val="0"/>
              </a:spcBef>
              <a:spcAft>
                <a:spcPts val="0"/>
              </a:spcAft>
            </a:pPr>
            <a:r>
              <a:rPr lang="en-CA" sz="1400" b="0" i="0" u="none" strike="noStrike" kern="12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Connectivity </a:t>
            </a:r>
          </a:p>
          <a:p>
            <a:pPr marL="0" algn="l" rtl="0" eaLnBrk="1" fontAlgn="ctr" latinLnBrk="0" hangingPunct="1">
              <a:spcBef>
                <a:spcPts val="0"/>
              </a:spcBef>
              <a:spcAft>
                <a:spcPts val="0"/>
              </a:spcAft>
            </a:pPr>
            <a:endParaRPr lang="en-US" sz="1400" b="0" i="0" u="none" strike="noStrike" kern="1200" dirty="0">
              <a:solidFill>
                <a:srgbClr val="000000"/>
              </a:solidFill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algn="l" rtl="0" eaLnBrk="1" fontAlgn="ctr" latinLnBrk="0" hangingPunct="1">
              <a:spcBef>
                <a:spcPts val="0"/>
              </a:spcBef>
              <a:spcAft>
                <a:spcPts val="0"/>
              </a:spcAft>
            </a:pPr>
            <a:r>
              <a:rPr lang="en-US" sz="1000" b="0" i="0" u="none" strike="noStrike" kern="12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LTE – Wi-Fi – BLE  </a:t>
            </a:r>
          </a:p>
          <a:p>
            <a:pPr marL="0" algn="l" rtl="0" eaLnBrk="1" fontAlgn="ctr" latinLnBrk="0" hangingPunct="1">
              <a:spcBef>
                <a:spcPts val="0"/>
              </a:spcBef>
              <a:spcAft>
                <a:spcPts val="0"/>
              </a:spcAft>
            </a:pPr>
            <a:endParaRPr lang="en-CA" sz="1400" b="0" i="0" u="none" strike="noStrike" dirty="0"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algn="l" rtl="0" eaLnBrk="1" fontAlgn="ctr" latinLnBrk="0" hangingPunct="1">
              <a:spcBef>
                <a:spcPts val="0"/>
              </a:spcBef>
              <a:spcAft>
                <a:spcPts val="0"/>
              </a:spcAft>
            </a:pPr>
            <a:endParaRPr lang="en-CA" sz="1400" b="0" i="0" u="none" strike="noStrike" dirty="0"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5C490BBC-39C9-4084-7A2F-F0D2155E06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6183" y="2099144"/>
            <a:ext cx="3809325" cy="2199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6398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B3E0CC2-16D2-B3D4-49D3-CEC6ABB70536}"/>
              </a:ext>
            </a:extLst>
          </p:cNvPr>
          <p:cNvSpPr txBox="1"/>
          <p:nvPr/>
        </p:nvSpPr>
        <p:spPr>
          <a:xfrm>
            <a:off x="775063" y="600891"/>
            <a:ext cx="42422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b="1" dirty="0">
                <a:latin typeface="Verdana" panose="020B0604030504040204" pitchFamily="34" charset="0"/>
                <a:ea typeface="Verdana" panose="020B0604030504040204" pitchFamily="34" charset="0"/>
              </a:rPr>
              <a:t>Connected worker solution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5E1006E-96DB-15E9-E5EB-B52F7E5D4F29}"/>
              </a:ext>
            </a:extLst>
          </p:cNvPr>
          <p:cNvSpPr/>
          <p:nvPr/>
        </p:nvSpPr>
        <p:spPr>
          <a:xfrm>
            <a:off x="661851" y="600891"/>
            <a:ext cx="113212" cy="369332"/>
          </a:xfrm>
          <a:prstGeom prst="rect">
            <a:avLst/>
          </a:prstGeom>
          <a:solidFill>
            <a:srgbClr val="ED293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57A381-7130-CA11-C873-C9920636CB9A}"/>
              </a:ext>
            </a:extLst>
          </p:cNvPr>
          <p:cNvSpPr txBox="1"/>
          <p:nvPr/>
        </p:nvSpPr>
        <p:spPr>
          <a:xfrm>
            <a:off x="797733" y="1193393"/>
            <a:ext cx="5420187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l" rtl="0" eaLnBrk="1" fontAlgn="ctr" latinLnBrk="0" hangingPunct="1">
              <a:spcBef>
                <a:spcPts val="0"/>
              </a:spcBef>
              <a:spcAft>
                <a:spcPts val="0"/>
              </a:spcAft>
            </a:pPr>
            <a:r>
              <a:rPr lang="en-CA" sz="1400" b="0" i="0" u="none" strike="noStrike" kern="12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Proactive safety management </a:t>
            </a:r>
          </a:p>
          <a:p>
            <a:pPr marL="0" algn="l" rtl="0" eaLnBrk="1" fontAlgn="ctr" latinLnBrk="0" hangingPunct="1">
              <a:spcBef>
                <a:spcPts val="0"/>
              </a:spcBef>
              <a:spcAft>
                <a:spcPts val="0"/>
              </a:spcAft>
            </a:pPr>
            <a:endParaRPr lang="en-CA" sz="1400" b="0" i="0" u="none" strike="noStrike" kern="1200" dirty="0">
              <a:solidFill>
                <a:srgbClr val="000000"/>
              </a:solidFill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algn="l" rtl="0" eaLnBrk="1" fontAlgn="ctr" latinLnBrk="0" hangingPunct="1">
              <a:spcBef>
                <a:spcPts val="0"/>
              </a:spcBef>
              <a:spcAft>
                <a:spcPts val="0"/>
              </a:spcAft>
            </a:pPr>
            <a:r>
              <a:rPr lang="en-US" sz="1000" b="0" i="0" u="none" strike="noStrike" kern="12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Data analytics identifies incident trends and coach workers on best safety practices. </a:t>
            </a:r>
          </a:p>
          <a:p>
            <a:pPr marL="0" algn="l" rtl="0" eaLnBrk="1" fontAlgn="ctr" latinLnBrk="0" hangingPunct="1">
              <a:spcBef>
                <a:spcPts val="0"/>
              </a:spcBef>
              <a:spcAft>
                <a:spcPts val="0"/>
              </a:spcAft>
            </a:pPr>
            <a:endParaRPr lang="en-US" sz="1000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algn="l" rtl="0" eaLnBrk="1" fontAlgn="ctr" latinLnBrk="0" hangingPunct="1">
              <a:spcBef>
                <a:spcPts val="0"/>
              </a:spcBef>
              <a:spcAft>
                <a:spcPts val="0"/>
              </a:spcAft>
            </a:pPr>
            <a:r>
              <a:rPr lang="en-CA" sz="1400" b="0" i="0" u="none" strike="noStrike" kern="12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Increased worker efficiency </a:t>
            </a:r>
          </a:p>
          <a:p>
            <a:pPr marL="0" algn="l" rtl="0" eaLnBrk="1" fontAlgn="ctr" latinLnBrk="0" hangingPunct="1">
              <a:spcBef>
                <a:spcPts val="0"/>
              </a:spcBef>
              <a:spcAft>
                <a:spcPts val="0"/>
              </a:spcAft>
            </a:pPr>
            <a:endParaRPr lang="en-CA" sz="1400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algn="l" rtl="0" eaLnBrk="1" fontAlgn="ctr" latinLnBrk="0" hangingPunct="1">
              <a:spcBef>
                <a:spcPts val="0"/>
              </a:spcBef>
              <a:spcAft>
                <a:spcPts val="0"/>
              </a:spcAft>
            </a:pPr>
            <a:r>
              <a:rPr lang="en-US" sz="1000" b="0" i="0" u="none" strike="noStrike" kern="12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Use data analytics to understand what challenges teams face with productivity and create efficiency </a:t>
            </a:r>
          </a:p>
          <a:p>
            <a:pPr marL="0" algn="l" rtl="0" eaLnBrk="1" fontAlgn="ctr" latinLnBrk="0" hangingPunct="1">
              <a:spcBef>
                <a:spcPts val="0"/>
              </a:spcBef>
              <a:spcAft>
                <a:spcPts val="0"/>
              </a:spcAft>
            </a:pPr>
            <a:endParaRPr lang="en-CA" sz="1000" b="0" i="0" u="none" strike="noStrike" kern="1200" dirty="0">
              <a:solidFill>
                <a:srgbClr val="000000"/>
              </a:solidFill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algn="l" rtl="0" eaLnBrk="1" fontAlgn="ctr" latinLnBrk="0" hangingPunct="1">
              <a:spcBef>
                <a:spcPts val="0"/>
              </a:spcBef>
              <a:spcAft>
                <a:spcPts val="0"/>
              </a:spcAft>
            </a:pPr>
            <a:endParaRPr lang="en-CA" sz="1400" b="0" i="0" u="none" strike="noStrike" dirty="0"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1E90779C-57C8-42FB-E719-ABE9A9D13F57}"/>
              </a:ext>
            </a:extLst>
          </p:cNvPr>
          <p:cNvGrpSpPr/>
          <p:nvPr/>
        </p:nvGrpSpPr>
        <p:grpSpPr>
          <a:xfrm>
            <a:off x="560471" y="3509444"/>
            <a:ext cx="8099914" cy="3095552"/>
            <a:chOff x="1328990" y="2741972"/>
            <a:chExt cx="5530850" cy="2053849"/>
          </a:xfrm>
        </p:grpSpPr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31F0673C-90EB-1DA2-BB6B-7AEC5A74B9E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alphaModFix amt="34000"/>
            </a:blip>
            <a:srcRect l="7067" r="-4258"/>
            <a:stretch/>
          </p:blipFill>
          <p:spPr>
            <a:xfrm>
              <a:off x="1976127" y="2741972"/>
              <a:ext cx="760697" cy="1455809"/>
            </a:xfrm>
            <a:prstGeom prst="rect">
              <a:avLst/>
            </a:prstGeom>
            <a:noFill/>
          </p:spPr>
        </p:pic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CF980049-65D3-A6A1-1DF3-33C195E1AD8C}"/>
                </a:ext>
              </a:extLst>
            </p:cNvPr>
            <p:cNvGrpSpPr/>
            <p:nvPr/>
          </p:nvGrpSpPr>
          <p:grpSpPr>
            <a:xfrm>
              <a:off x="3208330" y="2979886"/>
              <a:ext cx="1523911" cy="1148874"/>
              <a:chOff x="3914822" y="2128470"/>
              <a:chExt cx="2333749" cy="1829402"/>
            </a:xfrm>
          </p:grpSpPr>
          <p:pic>
            <p:nvPicPr>
              <p:cNvPr id="53" name="Graphic 52" descr="Server with solid fill">
                <a:extLst>
                  <a:ext uri="{FF2B5EF4-FFF2-40B4-BE49-F238E27FC236}">
                    <a16:creationId xmlns:a16="http://schemas.microsoft.com/office/drawing/2014/main" id="{1A358DCE-DAFB-0C8E-E08C-31C5ECF27D1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3914822" y="3015640"/>
                <a:ext cx="809925" cy="809925"/>
              </a:xfrm>
              <a:prstGeom prst="rect">
                <a:avLst/>
              </a:prstGeom>
            </p:spPr>
          </p:pic>
          <p:pic>
            <p:nvPicPr>
              <p:cNvPr id="55" name="Graphic 54" descr="Cloud outline">
                <a:extLst>
                  <a:ext uri="{FF2B5EF4-FFF2-40B4-BE49-F238E27FC236}">
                    <a16:creationId xmlns:a16="http://schemas.microsoft.com/office/drawing/2014/main" id="{6A801264-DFB1-74F7-B6F2-C5DA838C224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4419170" y="2128470"/>
                <a:ext cx="1829401" cy="1829402"/>
              </a:xfrm>
              <a:prstGeom prst="rect">
                <a:avLst/>
              </a:prstGeom>
            </p:spPr>
          </p:pic>
          <p:grpSp>
            <p:nvGrpSpPr>
              <p:cNvPr id="57" name="Group 56">
                <a:extLst>
                  <a:ext uri="{FF2B5EF4-FFF2-40B4-BE49-F238E27FC236}">
                    <a16:creationId xmlns:a16="http://schemas.microsoft.com/office/drawing/2014/main" id="{9A879CCA-B90E-D38E-4EB0-2BE639AA8EF6}"/>
                  </a:ext>
                </a:extLst>
              </p:cNvPr>
              <p:cNvGrpSpPr/>
              <p:nvPr/>
            </p:nvGrpSpPr>
            <p:grpSpPr>
              <a:xfrm>
                <a:off x="4435053" y="2808267"/>
                <a:ext cx="990588" cy="991644"/>
                <a:chOff x="5480280" y="2499502"/>
                <a:chExt cx="1118367" cy="1119559"/>
              </a:xfrm>
            </p:grpSpPr>
            <p:sp>
              <p:nvSpPr>
                <p:cNvPr id="58" name="Oval 57">
                  <a:extLst>
                    <a:ext uri="{FF2B5EF4-FFF2-40B4-BE49-F238E27FC236}">
                      <a16:creationId xmlns:a16="http://schemas.microsoft.com/office/drawing/2014/main" id="{A5F86F20-2612-C9CE-B5BD-8EF1FBE58CF7}"/>
                    </a:ext>
                  </a:extLst>
                </p:cNvPr>
                <p:cNvSpPr/>
                <p:nvPr/>
              </p:nvSpPr>
              <p:spPr>
                <a:xfrm>
                  <a:off x="5480280" y="2499502"/>
                  <a:ext cx="1118367" cy="1119559"/>
                </a:xfrm>
                <a:prstGeom prst="ellipse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350" dirty="0">
                    <a:solidFill>
                      <a:srgbClr val="FFFFFF"/>
                    </a:solidFill>
                    <a:latin typeface="Avenir Next LT Pro"/>
                    <a:sym typeface="Factoria W00 Bold"/>
                  </a:endParaRPr>
                </a:p>
              </p:txBody>
            </p:sp>
            <p:pic>
              <p:nvPicPr>
                <p:cNvPr id="59" name="Picture 58">
                  <a:extLst>
                    <a:ext uri="{FF2B5EF4-FFF2-40B4-BE49-F238E27FC236}">
                      <a16:creationId xmlns:a16="http://schemas.microsoft.com/office/drawing/2014/main" id="{161B5C63-7038-C7F3-2EBE-D74D178B899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5775173" y="2806395"/>
                  <a:ext cx="479151" cy="505771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AD2BD037-2CB7-4675-0B7F-104DCF59C503}"/>
                </a:ext>
              </a:extLst>
            </p:cNvPr>
            <p:cNvGrpSpPr/>
            <p:nvPr/>
          </p:nvGrpSpPr>
          <p:grpSpPr>
            <a:xfrm>
              <a:off x="4891533" y="3297624"/>
              <a:ext cx="141854" cy="748046"/>
              <a:chOff x="9673343" y="2062024"/>
              <a:chExt cx="254325" cy="1341143"/>
            </a:xfrm>
            <a:solidFill>
              <a:schemeClr val="bg1">
                <a:lumMod val="50000"/>
              </a:schemeClr>
            </a:solidFill>
          </p:grpSpPr>
          <p:pic>
            <p:nvPicPr>
              <p:cNvPr id="48" name="Picture 51">
                <a:extLst>
                  <a:ext uri="{FF2B5EF4-FFF2-40B4-BE49-F238E27FC236}">
                    <a16:creationId xmlns:a16="http://schemas.microsoft.com/office/drawing/2014/main" id="{A7076322-0BD4-C03C-EA4A-28EA866E981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rcRect/>
              <a:stretch/>
            </p:blipFill>
            <p:spPr>
              <a:xfrm>
                <a:off x="9682055" y="2062024"/>
                <a:ext cx="236900" cy="276383"/>
              </a:xfrm>
              <a:prstGeom prst="rect">
                <a:avLst/>
              </a:prstGeom>
            </p:spPr>
          </p:pic>
          <p:pic>
            <p:nvPicPr>
              <p:cNvPr id="49" name="Picture 52">
                <a:extLst>
                  <a:ext uri="{FF2B5EF4-FFF2-40B4-BE49-F238E27FC236}">
                    <a16:creationId xmlns:a16="http://schemas.microsoft.com/office/drawing/2014/main" id="{C60BE211-0913-FED8-69CA-61564F3F5AC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rcRect/>
              <a:stretch/>
            </p:blipFill>
            <p:spPr>
              <a:xfrm>
                <a:off x="9676969" y="2495343"/>
                <a:ext cx="247072" cy="411788"/>
              </a:xfrm>
              <a:prstGeom prst="rect">
                <a:avLst/>
              </a:prstGeom>
            </p:spPr>
          </p:pic>
          <p:pic>
            <p:nvPicPr>
              <p:cNvPr id="51" name="Picture 53">
                <a:extLst>
                  <a:ext uri="{FF2B5EF4-FFF2-40B4-BE49-F238E27FC236}">
                    <a16:creationId xmlns:a16="http://schemas.microsoft.com/office/drawing/2014/main" id="{D50053BA-E337-A4CD-F8F7-C641E293FAE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3"/>
                  </a:ext>
                </a:extLst>
              </a:blip>
              <a:srcRect/>
              <a:stretch/>
            </p:blipFill>
            <p:spPr>
              <a:xfrm>
                <a:off x="9673343" y="3064067"/>
                <a:ext cx="254325" cy="339100"/>
              </a:xfrm>
              <a:prstGeom prst="rect">
                <a:avLst/>
              </a:prstGeom>
            </p:spPr>
          </p:pic>
        </p:grp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A3A6F225-5212-D8CD-D831-4FE5692EB422}"/>
                </a:ext>
              </a:extLst>
            </p:cNvPr>
            <p:cNvGrpSpPr/>
            <p:nvPr/>
          </p:nvGrpSpPr>
          <p:grpSpPr>
            <a:xfrm>
              <a:off x="2373264" y="3408113"/>
              <a:ext cx="575252" cy="1008883"/>
              <a:chOff x="7758064" y="250652"/>
              <a:chExt cx="3481391" cy="6105698"/>
            </a:xfrm>
          </p:grpSpPr>
          <p:pic>
            <p:nvPicPr>
              <p:cNvPr id="46" name="Picture 45">
                <a:extLst>
                  <a:ext uri="{FF2B5EF4-FFF2-40B4-BE49-F238E27FC236}">
                    <a16:creationId xmlns:a16="http://schemas.microsoft.com/office/drawing/2014/main" id="{28EE7C87-D1BD-AAC1-9415-BF67F3FD833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7910" r="-7910"/>
              <a:stretch/>
            </p:blipFill>
            <p:spPr>
              <a:xfrm>
                <a:off x="7758064" y="250652"/>
                <a:ext cx="3481391" cy="6105698"/>
              </a:xfrm>
              <a:prstGeom prst="rect">
                <a:avLst/>
              </a:prstGeom>
            </p:spPr>
          </p:pic>
          <p:pic>
            <p:nvPicPr>
              <p:cNvPr id="47" name="Content Placeholder 3" descr="Graphical user interface, application&#10;&#10;Description automatically generated">
                <a:extLst>
                  <a:ext uri="{FF2B5EF4-FFF2-40B4-BE49-F238E27FC236}">
                    <a16:creationId xmlns:a16="http://schemas.microsoft.com/office/drawing/2014/main" id="{DD2DB099-9D7F-5F11-5411-0D46E391D94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4884" t="21324" r="42213" b="22918"/>
              <a:stretch/>
            </p:blipFill>
            <p:spPr>
              <a:xfrm>
                <a:off x="8172921" y="538646"/>
                <a:ext cx="2617349" cy="5655225"/>
              </a:xfrm>
              <a:custGeom>
                <a:avLst/>
                <a:gdLst>
                  <a:gd name="connsiteX0" fmla="*/ 216977 w 2602895"/>
                  <a:gd name="connsiteY0" fmla="*/ 0 h 5615844"/>
                  <a:gd name="connsiteX1" fmla="*/ 556592 w 2602895"/>
                  <a:gd name="connsiteY1" fmla="*/ 0 h 5615844"/>
                  <a:gd name="connsiteX2" fmla="*/ 556592 w 2602895"/>
                  <a:gd name="connsiteY2" fmla="*/ 21643 h 5615844"/>
                  <a:gd name="connsiteX3" fmla="*/ 729307 w 2602895"/>
                  <a:gd name="connsiteY3" fmla="*/ 194358 h 5615844"/>
                  <a:gd name="connsiteX4" fmla="*/ 1870771 w 2602895"/>
                  <a:gd name="connsiteY4" fmla="*/ 194358 h 5615844"/>
                  <a:gd name="connsiteX5" fmla="*/ 2043486 w 2602895"/>
                  <a:gd name="connsiteY5" fmla="*/ 21643 h 5615844"/>
                  <a:gd name="connsiteX6" fmla="*/ 2043486 w 2602895"/>
                  <a:gd name="connsiteY6" fmla="*/ 0 h 5615844"/>
                  <a:gd name="connsiteX7" fmla="*/ 2385918 w 2602895"/>
                  <a:gd name="connsiteY7" fmla="*/ 0 h 5615844"/>
                  <a:gd name="connsiteX8" fmla="*/ 2602895 w 2602895"/>
                  <a:gd name="connsiteY8" fmla="*/ 216977 h 5615844"/>
                  <a:gd name="connsiteX9" fmla="*/ 2602895 w 2602895"/>
                  <a:gd name="connsiteY9" fmla="*/ 5398867 h 5615844"/>
                  <a:gd name="connsiteX10" fmla="*/ 2385918 w 2602895"/>
                  <a:gd name="connsiteY10" fmla="*/ 5615844 h 5615844"/>
                  <a:gd name="connsiteX11" fmla="*/ 216977 w 2602895"/>
                  <a:gd name="connsiteY11" fmla="*/ 5615844 h 5615844"/>
                  <a:gd name="connsiteX12" fmla="*/ 0 w 2602895"/>
                  <a:gd name="connsiteY12" fmla="*/ 5398867 h 5615844"/>
                  <a:gd name="connsiteX13" fmla="*/ 0 w 2602895"/>
                  <a:gd name="connsiteY13" fmla="*/ 216977 h 5615844"/>
                  <a:gd name="connsiteX14" fmla="*/ 216977 w 2602895"/>
                  <a:gd name="connsiteY14" fmla="*/ 0 h 56158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602895" h="5615844">
                    <a:moveTo>
                      <a:pt x="216977" y="0"/>
                    </a:moveTo>
                    <a:lnTo>
                      <a:pt x="556592" y="0"/>
                    </a:lnTo>
                    <a:lnTo>
                      <a:pt x="556592" y="21643"/>
                    </a:lnTo>
                    <a:cubicBezTo>
                      <a:pt x="556592" y="117031"/>
                      <a:pt x="633919" y="194358"/>
                      <a:pt x="729307" y="194358"/>
                    </a:cubicBezTo>
                    <a:lnTo>
                      <a:pt x="1870771" y="194358"/>
                    </a:lnTo>
                    <a:cubicBezTo>
                      <a:pt x="1966159" y="194358"/>
                      <a:pt x="2043486" y="117031"/>
                      <a:pt x="2043486" y="21643"/>
                    </a:cubicBezTo>
                    <a:lnTo>
                      <a:pt x="2043486" y="0"/>
                    </a:lnTo>
                    <a:lnTo>
                      <a:pt x="2385918" y="0"/>
                    </a:lnTo>
                    <a:cubicBezTo>
                      <a:pt x="2505751" y="0"/>
                      <a:pt x="2602895" y="97144"/>
                      <a:pt x="2602895" y="216977"/>
                    </a:cubicBezTo>
                    <a:lnTo>
                      <a:pt x="2602895" y="5398867"/>
                    </a:lnTo>
                    <a:cubicBezTo>
                      <a:pt x="2602895" y="5518700"/>
                      <a:pt x="2505751" y="5615844"/>
                      <a:pt x="2385918" y="5615844"/>
                    </a:cubicBezTo>
                    <a:lnTo>
                      <a:pt x="216977" y="5615844"/>
                    </a:lnTo>
                    <a:cubicBezTo>
                      <a:pt x="97144" y="5615844"/>
                      <a:pt x="0" y="5518700"/>
                      <a:pt x="0" y="5398867"/>
                    </a:cubicBezTo>
                    <a:lnTo>
                      <a:pt x="0" y="216977"/>
                    </a:lnTo>
                    <a:cubicBezTo>
                      <a:pt x="0" y="97144"/>
                      <a:pt x="97144" y="0"/>
                      <a:pt x="216977" y="0"/>
                    </a:cubicBezTo>
                    <a:close/>
                  </a:path>
                </a:pathLst>
              </a:custGeom>
              <a:ln>
                <a:noFill/>
              </a:ln>
            </p:spPr>
          </p:pic>
        </p:grpSp>
        <p:pic>
          <p:nvPicPr>
            <p:cNvPr id="25" name="Picture 22">
              <a:extLst>
                <a:ext uri="{FF2B5EF4-FFF2-40B4-BE49-F238E27FC236}">
                  <a16:creationId xmlns:a16="http://schemas.microsoft.com/office/drawing/2014/main" id="{243471BD-395D-6AE9-A2E9-E1C8AD26CDA3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rcRect/>
            <a:stretch/>
          </p:blipFill>
          <p:spPr>
            <a:xfrm>
              <a:off x="1328990" y="3299198"/>
              <a:ext cx="222609" cy="118725"/>
            </a:xfrm>
            <a:prstGeom prst="rect">
              <a:avLst/>
            </a:prstGeom>
          </p:spPr>
        </p:pic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6DE8B5E6-F6D3-A74D-5431-4F4F23248B87}"/>
                </a:ext>
              </a:extLst>
            </p:cNvPr>
            <p:cNvGrpSpPr/>
            <p:nvPr/>
          </p:nvGrpSpPr>
          <p:grpSpPr>
            <a:xfrm>
              <a:off x="1347374" y="2994278"/>
              <a:ext cx="185841" cy="1422718"/>
              <a:chOff x="1347374" y="2994278"/>
              <a:chExt cx="185841" cy="1422718"/>
            </a:xfrm>
          </p:grpSpPr>
          <p:pic>
            <p:nvPicPr>
              <p:cNvPr id="33" name="Picture 18">
                <a:extLst>
                  <a:ext uri="{FF2B5EF4-FFF2-40B4-BE49-F238E27FC236}">
                    <a16:creationId xmlns:a16="http://schemas.microsoft.com/office/drawing/2014/main" id="{AA5E777F-D98B-6CBB-F337-28B06F02AD5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8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9"/>
                  </a:ext>
                </a:extLst>
              </a:blip>
              <a:srcRect/>
              <a:stretch/>
            </p:blipFill>
            <p:spPr>
              <a:xfrm>
                <a:off x="1350090" y="4275245"/>
                <a:ext cx="180410" cy="141751"/>
              </a:xfrm>
              <a:prstGeom prst="rect">
                <a:avLst/>
              </a:prstGeom>
            </p:spPr>
          </p:pic>
          <p:pic>
            <p:nvPicPr>
              <p:cNvPr id="42" name="Picture 19">
                <a:extLst>
                  <a:ext uri="{FF2B5EF4-FFF2-40B4-BE49-F238E27FC236}">
                    <a16:creationId xmlns:a16="http://schemas.microsoft.com/office/drawing/2014/main" id="{CD655823-0820-C825-FC5E-CFBB3E65DE6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21"/>
                  </a:ext>
                </a:extLst>
              </a:blip>
              <a:srcRect/>
              <a:stretch/>
            </p:blipFill>
            <p:spPr>
              <a:xfrm>
                <a:off x="1352617" y="4015603"/>
                <a:ext cx="175354" cy="175355"/>
              </a:xfrm>
              <a:prstGeom prst="rect">
                <a:avLst/>
              </a:prstGeom>
            </p:spPr>
          </p:pic>
          <p:pic>
            <p:nvPicPr>
              <p:cNvPr id="44" name="Picture 20">
                <a:extLst>
                  <a:ext uri="{FF2B5EF4-FFF2-40B4-BE49-F238E27FC236}">
                    <a16:creationId xmlns:a16="http://schemas.microsoft.com/office/drawing/2014/main" id="{0328E459-7D6A-0FDE-A95F-DD3D29CA921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23"/>
                  </a:ext>
                </a:extLst>
              </a:blip>
              <a:srcRect/>
              <a:stretch/>
            </p:blipFill>
            <p:spPr>
              <a:xfrm>
                <a:off x="1347374" y="3802658"/>
                <a:ext cx="185841" cy="128660"/>
              </a:xfrm>
              <a:prstGeom prst="rect">
                <a:avLst/>
              </a:prstGeom>
            </p:spPr>
          </p:pic>
          <p:pic>
            <p:nvPicPr>
              <p:cNvPr id="45" name="Picture 23">
                <a:extLst>
                  <a:ext uri="{FF2B5EF4-FFF2-40B4-BE49-F238E27FC236}">
                    <a16:creationId xmlns:a16="http://schemas.microsoft.com/office/drawing/2014/main" id="{70239876-3D40-FB2B-83B6-2BE1DBB7F2D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25"/>
                  </a:ext>
                </a:extLst>
              </a:blip>
              <a:srcRect/>
              <a:stretch/>
            </p:blipFill>
            <p:spPr>
              <a:xfrm>
                <a:off x="1385137" y="2994278"/>
                <a:ext cx="110317" cy="220634"/>
              </a:xfrm>
              <a:prstGeom prst="rect">
                <a:avLst/>
              </a:prstGeom>
            </p:spPr>
          </p:pic>
        </p:grpSp>
        <p:pic>
          <p:nvPicPr>
            <p:cNvPr id="27" name="Picture 26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BFDA1AAD-CAF1-5C35-2575-81F4D72F5879}"/>
                </a:ext>
              </a:extLst>
            </p:cNvPr>
            <p:cNvPicPr>
              <a:picLocks noChangeAspect="1"/>
            </p:cNvPicPr>
            <p:nvPr/>
          </p:nvPicPr>
          <p:blipFill>
            <a:blip r:embed="rId26"/>
            <a:stretch>
              <a:fillRect/>
            </a:stretch>
          </p:blipFill>
          <p:spPr>
            <a:xfrm>
              <a:off x="2234457" y="4497294"/>
              <a:ext cx="714059" cy="298527"/>
            </a:xfrm>
            <a:prstGeom prst="rect">
              <a:avLst/>
            </a:prstGeom>
          </p:spPr>
        </p:pic>
        <p:pic>
          <p:nvPicPr>
            <p:cNvPr id="28" name="Picture 27" descr="A picture containing text, clipart&#10;&#10;Description automatically generated">
              <a:extLst>
                <a:ext uri="{FF2B5EF4-FFF2-40B4-BE49-F238E27FC236}">
                  <a16:creationId xmlns:a16="http://schemas.microsoft.com/office/drawing/2014/main" id="{B2B1FE25-AA4F-7EB3-FFA4-130C46D834C3}"/>
                </a:ext>
              </a:extLst>
            </p:cNvPr>
            <p:cNvPicPr>
              <a:picLocks noChangeAspect="1"/>
            </p:cNvPicPr>
            <p:nvPr/>
          </p:nvPicPr>
          <p:blipFill>
            <a:blip r:embed="rId27"/>
            <a:stretch>
              <a:fillRect/>
            </a:stretch>
          </p:blipFill>
          <p:spPr>
            <a:xfrm>
              <a:off x="2849870" y="2875058"/>
              <a:ext cx="209656" cy="209656"/>
            </a:xfrm>
            <a:prstGeom prst="rect">
              <a:avLst/>
            </a:prstGeom>
          </p:spPr>
        </p:pic>
        <p:pic>
          <p:nvPicPr>
            <p:cNvPr id="29" name="Picture 28" descr="Icon&#10;&#10;Description automatically generated">
              <a:extLst>
                <a:ext uri="{FF2B5EF4-FFF2-40B4-BE49-F238E27FC236}">
                  <a16:creationId xmlns:a16="http://schemas.microsoft.com/office/drawing/2014/main" id="{03F45204-37CC-B79C-E77B-6FD9114795D9}"/>
                </a:ext>
              </a:extLst>
            </p:cNvPr>
            <p:cNvPicPr>
              <a:picLocks noChangeAspect="1"/>
            </p:cNvPicPr>
            <p:nvPr/>
          </p:nvPicPr>
          <p:blipFill>
            <a:blip r:embed="rId28"/>
            <a:stretch>
              <a:fillRect/>
            </a:stretch>
          </p:blipFill>
          <p:spPr>
            <a:xfrm>
              <a:off x="2847548" y="3148188"/>
              <a:ext cx="203783" cy="234884"/>
            </a:xfrm>
            <a:prstGeom prst="rect">
              <a:avLst/>
            </a:prstGeom>
          </p:spPr>
        </p:pic>
        <p:pic>
          <p:nvPicPr>
            <p:cNvPr id="30" name="Picture 29" descr="Icon&#10;&#10;Description automatically generated">
              <a:extLst>
                <a:ext uri="{FF2B5EF4-FFF2-40B4-BE49-F238E27FC236}">
                  <a16:creationId xmlns:a16="http://schemas.microsoft.com/office/drawing/2014/main" id="{DA5BA7E0-EC04-D252-0E07-FBD25BED8219}"/>
                </a:ext>
              </a:extLst>
            </p:cNvPr>
            <p:cNvPicPr>
              <a:picLocks noChangeAspect="1"/>
            </p:cNvPicPr>
            <p:nvPr/>
          </p:nvPicPr>
          <p:blipFill>
            <a:blip r:embed="rId29"/>
            <a:stretch>
              <a:fillRect/>
            </a:stretch>
          </p:blipFill>
          <p:spPr>
            <a:xfrm>
              <a:off x="1626612" y="3577512"/>
              <a:ext cx="231481" cy="124954"/>
            </a:xfrm>
            <a:prstGeom prst="rect">
              <a:avLst/>
            </a:prstGeom>
          </p:spPr>
        </p:pic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37993683-A575-33D5-A217-E05ECD5178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0"/>
            <a:stretch>
              <a:fillRect/>
            </a:stretch>
          </p:blipFill>
          <p:spPr>
            <a:xfrm>
              <a:off x="5061574" y="3204780"/>
              <a:ext cx="1798266" cy="1109507"/>
            </a:xfrm>
            <a:prstGeom prst="rect">
              <a:avLst/>
            </a:prstGeom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5CD8EB6F-C3B9-C6F5-4E06-AE0D31255378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/>
            <a:stretch>
              <a:fillRect/>
            </a:stretch>
          </p:blipFill>
          <p:spPr>
            <a:xfrm>
              <a:off x="1328990" y="3505694"/>
              <a:ext cx="222609" cy="21440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94623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B3E0CC2-16D2-B3D4-49D3-CEC6ABB70536}"/>
              </a:ext>
            </a:extLst>
          </p:cNvPr>
          <p:cNvSpPr txBox="1"/>
          <p:nvPr/>
        </p:nvSpPr>
        <p:spPr>
          <a:xfrm>
            <a:off x="775063" y="600891"/>
            <a:ext cx="42422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b="1" dirty="0">
                <a:latin typeface="Verdana" panose="020B0604030504040204" pitchFamily="34" charset="0"/>
                <a:ea typeface="Verdana" panose="020B0604030504040204" pitchFamily="34" charset="0"/>
              </a:rPr>
              <a:t>Value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5E1006E-96DB-15E9-E5EB-B52F7E5D4F29}"/>
              </a:ext>
            </a:extLst>
          </p:cNvPr>
          <p:cNvSpPr/>
          <p:nvPr/>
        </p:nvSpPr>
        <p:spPr>
          <a:xfrm>
            <a:off x="661851" y="600891"/>
            <a:ext cx="113212" cy="369332"/>
          </a:xfrm>
          <a:prstGeom prst="rect">
            <a:avLst/>
          </a:prstGeom>
          <a:solidFill>
            <a:srgbClr val="ED293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2E674A4-C324-224F-9E2C-A6943DC9C2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866" y="1498602"/>
            <a:ext cx="7476268" cy="4525963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025832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Standard Powerpoint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ummer">
      <a:majorFont>
        <a:latin typeface="Century Gothic"/>
        <a:ea typeface=""/>
        <a:cs typeface=""/>
        <a:font script="Jpan" typeface="ヒラギノ丸ゴ Pro W4"/>
        <a:font script="Hans" typeface="宋体"/>
        <a:font script="Hant" typeface="新細明體"/>
      </a:majorFont>
      <a:minorFont>
        <a:latin typeface="Century Gothic"/>
        <a:ea typeface=""/>
        <a:cs typeface=""/>
        <a:font script="Jpan" typeface="ヒラギノ丸ゴ Pro W4"/>
        <a:font script="Hans" typeface="宋体"/>
        <a:font script="Hant" typeface="新細明體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Gaswatch3 Features and Benefits" id="{A4A2955F-A501-4C4B-A762-8F2BA1E1C628}" vid="{B2F1A490-1324-9843-BD3B-BC09C394E78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Standard Powerpoint</Template>
  <TotalTime>58676</TotalTime>
  <Words>1290</Words>
  <Application>Microsoft Office PowerPoint</Application>
  <PresentationFormat>On-screen Show (4:3)</PresentationFormat>
  <Paragraphs>328</Paragraphs>
  <Slides>19</Slides>
  <Notes>3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7" baseType="lpstr">
      <vt:lpstr>Arial</vt:lpstr>
      <vt:lpstr>Avenir Next LT Pro</vt:lpstr>
      <vt:lpstr>Calibri</vt:lpstr>
      <vt:lpstr>Century Gothic</vt:lpstr>
      <vt:lpstr>Rockwell</vt:lpstr>
      <vt:lpstr>Verdana</vt:lpstr>
      <vt:lpstr>Standard Powerpoint</vt:lpstr>
      <vt:lpstr>think-cell Slide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Questions?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revision>114</cp:revision>
  <cp:lastPrinted>2023-04-15T21:10:43Z</cp:lastPrinted>
  <dcterms:created xsi:type="dcterms:W3CDTF">2020-02-07T23:18:37Z</dcterms:created>
  <dcterms:modified xsi:type="dcterms:W3CDTF">2023-05-04T18:07:17Z</dcterms:modified>
</cp:coreProperties>
</file>