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media/image139.jpg" ContentType="image/png"/>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4251" r:id="rId1"/>
  </p:sldMasterIdLst>
  <p:notesMasterIdLst>
    <p:notesMasterId r:id="rId150"/>
  </p:notesMasterIdLst>
  <p:sldIdLst>
    <p:sldId id="257" r:id="rId2"/>
    <p:sldId id="877" r:id="rId3"/>
    <p:sldId id="951" r:id="rId4"/>
    <p:sldId id="923" r:id="rId5"/>
    <p:sldId id="954" r:id="rId6"/>
    <p:sldId id="927" r:id="rId7"/>
    <p:sldId id="924" r:id="rId8"/>
    <p:sldId id="925" r:id="rId9"/>
    <p:sldId id="926" r:id="rId10"/>
    <p:sldId id="928" r:id="rId11"/>
    <p:sldId id="949" r:id="rId12"/>
    <p:sldId id="955" r:id="rId13"/>
    <p:sldId id="2647" r:id="rId14"/>
    <p:sldId id="2650" r:id="rId15"/>
    <p:sldId id="2651" r:id="rId16"/>
    <p:sldId id="950" r:id="rId17"/>
    <p:sldId id="2649" r:id="rId18"/>
    <p:sldId id="2648" r:id="rId19"/>
    <p:sldId id="2642" r:id="rId20"/>
    <p:sldId id="956" r:id="rId21"/>
    <p:sldId id="2655" r:id="rId22"/>
    <p:sldId id="2656" r:id="rId23"/>
    <p:sldId id="953" r:id="rId24"/>
    <p:sldId id="935" r:id="rId25"/>
    <p:sldId id="939" r:id="rId26"/>
    <p:sldId id="940" r:id="rId27"/>
    <p:sldId id="941" r:id="rId28"/>
    <p:sldId id="945" r:id="rId29"/>
    <p:sldId id="936" r:id="rId30"/>
    <p:sldId id="2646" r:id="rId31"/>
    <p:sldId id="937" r:id="rId32"/>
    <p:sldId id="2653" r:id="rId33"/>
    <p:sldId id="2654" r:id="rId34"/>
    <p:sldId id="2652" r:id="rId35"/>
    <p:sldId id="952" r:id="rId36"/>
    <p:sldId id="942" r:id="rId37"/>
    <p:sldId id="2645" r:id="rId38"/>
    <p:sldId id="2644" r:id="rId39"/>
    <p:sldId id="944" r:id="rId40"/>
    <p:sldId id="2639" r:id="rId41"/>
    <p:sldId id="2636" r:id="rId42"/>
    <p:sldId id="910" r:id="rId43"/>
    <p:sldId id="882" r:id="rId44"/>
    <p:sldId id="934" r:id="rId45"/>
    <p:sldId id="922" r:id="rId46"/>
    <p:sldId id="918" r:id="rId47"/>
    <p:sldId id="931" r:id="rId48"/>
    <p:sldId id="919" r:id="rId49"/>
    <p:sldId id="920" r:id="rId50"/>
    <p:sldId id="933" r:id="rId51"/>
    <p:sldId id="921" r:id="rId52"/>
    <p:sldId id="2640" r:id="rId53"/>
    <p:sldId id="932" r:id="rId54"/>
    <p:sldId id="2641" r:id="rId55"/>
    <p:sldId id="2659" r:id="rId56"/>
    <p:sldId id="905" r:id="rId57"/>
    <p:sldId id="912" r:id="rId58"/>
    <p:sldId id="872" r:id="rId59"/>
    <p:sldId id="883" r:id="rId60"/>
    <p:sldId id="885" r:id="rId61"/>
    <p:sldId id="886" r:id="rId62"/>
    <p:sldId id="911" r:id="rId63"/>
    <p:sldId id="889" r:id="rId64"/>
    <p:sldId id="891" r:id="rId65"/>
    <p:sldId id="890" r:id="rId66"/>
    <p:sldId id="892" r:id="rId67"/>
    <p:sldId id="893" r:id="rId68"/>
    <p:sldId id="863" r:id="rId69"/>
    <p:sldId id="917" r:id="rId70"/>
    <p:sldId id="859" r:id="rId71"/>
    <p:sldId id="870" r:id="rId72"/>
    <p:sldId id="871" r:id="rId73"/>
    <p:sldId id="864" r:id="rId74"/>
    <p:sldId id="874" r:id="rId75"/>
    <p:sldId id="887" r:id="rId76"/>
    <p:sldId id="888" r:id="rId77"/>
    <p:sldId id="914" r:id="rId78"/>
    <p:sldId id="875" r:id="rId79"/>
    <p:sldId id="913" r:id="rId80"/>
    <p:sldId id="861" r:id="rId81"/>
    <p:sldId id="881" r:id="rId82"/>
    <p:sldId id="908" r:id="rId83"/>
    <p:sldId id="880" r:id="rId84"/>
    <p:sldId id="866" r:id="rId85"/>
    <p:sldId id="876" r:id="rId86"/>
    <p:sldId id="879" r:id="rId87"/>
    <p:sldId id="894" r:id="rId88"/>
    <p:sldId id="896" r:id="rId89"/>
    <p:sldId id="915" r:id="rId90"/>
    <p:sldId id="916" r:id="rId91"/>
    <p:sldId id="907" r:id="rId92"/>
    <p:sldId id="901" r:id="rId93"/>
    <p:sldId id="873" r:id="rId94"/>
    <p:sldId id="878" r:id="rId95"/>
    <p:sldId id="897" r:id="rId96"/>
    <p:sldId id="904" r:id="rId97"/>
    <p:sldId id="898" r:id="rId98"/>
    <p:sldId id="899" r:id="rId99"/>
    <p:sldId id="903" r:id="rId100"/>
    <p:sldId id="900" r:id="rId101"/>
    <p:sldId id="862" r:id="rId102"/>
    <p:sldId id="869" r:id="rId103"/>
    <p:sldId id="867" r:id="rId104"/>
    <p:sldId id="895" r:id="rId105"/>
    <p:sldId id="902" r:id="rId106"/>
    <p:sldId id="906" r:id="rId107"/>
    <p:sldId id="947" r:id="rId108"/>
    <p:sldId id="625" r:id="rId109"/>
    <p:sldId id="570" r:id="rId110"/>
    <p:sldId id="820" r:id="rId111"/>
    <p:sldId id="822" r:id="rId112"/>
    <p:sldId id="833" r:id="rId113"/>
    <p:sldId id="832" r:id="rId114"/>
    <p:sldId id="629" r:id="rId115"/>
    <p:sldId id="307" r:id="rId116"/>
    <p:sldId id="823" r:id="rId117"/>
    <p:sldId id="831" r:id="rId118"/>
    <p:sldId id="824" r:id="rId119"/>
    <p:sldId id="829" r:id="rId120"/>
    <p:sldId id="828" r:id="rId121"/>
    <p:sldId id="830" r:id="rId122"/>
    <p:sldId id="835" r:id="rId123"/>
    <p:sldId id="838" r:id="rId124"/>
    <p:sldId id="840" r:id="rId125"/>
    <p:sldId id="841" r:id="rId126"/>
    <p:sldId id="842" r:id="rId127"/>
    <p:sldId id="843" r:id="rId128"/>
    <p:sldId id="844" r:id="rId129"/>
    <p:sldId id="845" r:id="rId130"/>
    <p:sldId id="850" r:id="rId131"/>
    <p:sldId id="855" r:id="rId132"/>
    <p:sldId id="854" r:id="rId133"/>
    <p:sldId id="851" r:id="rId134"/>
    <p:sldId id="846" r:id="rId135"/>
    <p:sldId id="849" r:id="rId136"/>
    <p:sldId id="847" r:id="rId137"/>
    <p:sldId id="852" r:id="rId138"/>
    <p:sldId id="853" r:id="rId139"/>
    <p:sldId id="856" r:id="rId140"/>
    <p:sldId id="857" r:id="rId141"/>
    <p:sldId id="858" r:id="rId142"/>
    <p:sldId id="826" r:id="rId143"/>
    <p:sldId id="303" r:id="rId144"/>
    <p:sldId id="930" r:id="rId145"/>
    <p:sldId id="825" r:id="rId146"/>
    <p:sldId id="868" r:id="rId147"/>
    <p:sldId id="884" r:id="rId148"/>
    <p:sldId id="946" r:id="rId14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2A3F"/>
    <a:srgbClr val="F5822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3F0CBFC-D8DC-4847-B6D8-3A906C8246A4}" v="41" dt="2023-05-17T17:45:07.29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398"/>
    <p:restoredTop sz="92601"/>
  </p:normalViewPr>
  <p:slideViewPr>
    <p:cSldViewPr snapToGrid="0" snapToObjects="1">
      <p:cViewPr varScale="1">
        <p:scale>
          <a:sx n="159" d="100"/>
          <a:sy n="159" d="100"/>
        </p:scale>
        <p:origin x="708" y="132"/>
      </p:cViewPr>
      <p:guideLst/>
    </p:cSldViewPr>
  </p:slideViewPr>
  <p:notesTextViewPr>
    <p:cViewPr>
      <p:scale>
        <a:sx n="1" d="1"/>
        <a:sy n="1" d="1"/>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notesMaster" Target="notesMasters/notesMaster1.xml"/><Relationship Id="rId155" Type="http://schemas.microsoft.com/office/2015/10/relationships/revisionInfo" Target="revisionInfo.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tableStyles" Target="tableStyles.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8F8F58-C7C4-F648-9ADD-E173B74BA7DD}" type="datetimeFigureOut">
              <a:rPr lang="en-US" smtClean="0"/>
              <a:t>5/29/2023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16C38C-DA7E-3641-945E-10385604124F}" type="slidenum">
              <a:rPr lang="en-US" smtClean="0"/>
              <a:t>‹#›</a:t>
            </a:fld>
            <a:endParaRPr lang="en-US"/>
          </a:p>
        </p:txBody>
      </p:sp>
    </p:spTree>
    <p:extLst>
      <p:ext uri="{BB962C8B-B14F-4D97-AF65-F5344CB8AC3E}">
        <p14:creationId xmlns:p14="http://schemas.microsoft.com/office/powerpoint/2010/main" val="7655944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841121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5C16C38C-DA7E-3641-945E-10385604124F}" type="slidenum">
              <a:rPr lang="en-US" smtClean="0"/>
              <a:t>51</a:t>
            </a:fld>
            <a:endParaRPr lang="en-US"/>
          </a:p>
        </p:txBody>
      </p:sp>
    </p:spTree>
    <p:extLst>
      <p:ext uri="{BB962C8B-B14F-4D97-AF65-F5344CB8AC3E}">
        <p14:creationId xmlns:p14="http://schemas.microsoft.com/office/powerpoint/2010/main" val="27284400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5C16C38C-DA7E-3641-945E-10385604124F}" type="slidenum">
              <a:rPr lang="en-US" smtClean="0"/>
              <a:t>56</a:t>
            </a:fld>
            <a:endParaRPr lang="en-US"/>
          </a:p>
        </p:txBody>
      </p:sp>
    </p:spTree>
    <p:extLst>
      <p:ext uri="{BB962C8B-B14F-4D97-AF65-F5344CB8AC3E}">
        <p14:creationId xmlns:p14="http://schemas.microsoft.com/office/powerpoint/2010/main" val="28309761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5C16C38C-DA7E-3641-945E-10385604124F}" type="slidenum">
              <a:rPr lang="en-US" smtClean="0"/>
              <a:t>57</a:t>
            </a:fld>
            <a:endParaRPr lang="en-US"/>
          </a:p>
        </p:txBody>
      </p:sp>
    </p:spTree>
    <p:extLst>
      <p:ext uri="{BB962C8B-B14F-4D97-AF65-F5344CB8AC3E}">
        <p14:creationId xmlns:p14="http://schemas.microsoft.com/office/powerpoint/2010/main" val="21129405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5C16C38C-DA7E-3641-945E-10385604124F}" type="slidenum">
              <a:rPr lang="en-US" smtClean="0"/>
              <a:t>58</a:t>
            </a:fld>
            <a:endParaRPr lang="en-US"/>
          </a:p>
        </p:txBody>
      </p:sp>
    </p:spTree>
    <p:extLst>
      <p:ext uri="{BB962C8B-B14F-4D97-AF65-F5344CB8AC3E}">
        <p14:creationId xmlns:p14="http://schemas.microsoft.com/office/powerpoint/2010/main" val="8168124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5C16C38C-DA7E-3641-945E-10385604124F}" type="slidenum">
              <a:rPr lang="en-US" smtClean="0"/>
              <a:t>59</a:t>
            </a:fld>
            <a:endParaRPr lang="en-US"/>
          </a:p>
        </p:txBody>
      </p:sp>
    </p:spTree>
    <p:extLst>
      <p:ext uri="{BB962C8B-B14F-4D97-AF65-F5344CB8AC3E}">
        <p14:creationId xmlns:p14="http://schemas.microsoft.com/office/powerpoint/2010/main" val="23647152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5C16C38C-DA7E-3641-945E-10385604124F}" type="slidenum">
              <a:rPr lang="en-US" smtClean="0"/>
              <a:t>60</a:t>
            </a:fld>
            <a:endParaRPr lang="en-US"/>
          </a:p>
        </p:txBody>
      </p:sp>
    </p:spTree>
    <p:extLst>
      <p:ext uri="{BB962C8B-B14F-4D97-AF65-F5344CB8AC3E}">
        <p14:creationId xmlns:p14="http://schemas.microsoft.com/office/powerpoint/2010/main" val="37408581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5C16C38C-DA7E-3641-945E-10385604124F}" type="slidenum">
              <a:rPr lang="en-US" smtClean="0"/>
              <a:t>61</a:t>
            </a:fld>
            <a:endParaRPr lang="en-US"/>
          </a:p>
        </p:txBody>
      </p:sp>
    </p:spTree>
    <p:extLst>
      <p:ext uri="{BB962C8B-B14F-4D97-AF65-F5344CB8AC3E}">
        <p14:creationId xmlns:p14="http://schemas.microsoft.com/office/powerpoint/2010/main" val="21790703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5C16C38C-DA7E-3641-945E-10385604124F}" type="slidenum">
              <a:rPr lang="en-US" smtClean="0"/>
              <a:t>62</a:t>
            </a:fld>
            <a:endParaRPr lang="en-US"/>
          </a:p>
        </p:txBody>
      </p:sp>
    </p:spTree>
    <p:extLst>
      <p:ext uri="{BB962C8B-B14F-4D97-AF65-F5344CB8AC3E}">
        <p14:creationId xmlns:p14="http://schemas.microsoft.com/office/powerpoint/2010/main" val="3495708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2436244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4517AE6-DE43-4967-B1E1-C56FFB5CB162}" type="slidenum">
              <a:rPr lang="en-US" smtClean="0"/>
              <a:t>110</a:t>
            </a:fld>
            <a:endParaRPr lang="en-US"/>
          </a:p>
        </p:txBody>
      </p:sp>
    </p:spTree>
    <p:extLst>
      <p:ext uri="{BB962C8B-B14F-4D97-AF65-F5344CB8AC3E}">
        <p14:creationId xmlns:p14="http://schemas.microsoft.com/office/powerpoint/2010/main" val="27444507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4517AE6-DE43-4967-B1E1-C56FFB5CB162}" type="slidenum">
              <a:rPr lang="en-US" smtClean="0"/>
              <a:t>2</a:t>
            </a:fld>
            <a:endParaRPr lang="en-US"/>
          </a:p>
        </p:txBody>
      </p:sp>
    </p:spTree>
    <p:extLst>
      <p:ext uri="{BB962C8B-B14F-4D97-AF65-F5344CB8AC3E}">
        <p14:creationId xmlns:p14="http://schemas.microsoft.com/office/powerpoint/2010/main" val="35755111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116</a:t>
            </a:fld>
            <a:endParaRPr lang="en-US"/>
          </a:p>
        </p:txBody>
      </p:sp>
    </p:spTree>
    <p:extLst>
      <p:ext uri="{BB962C8B-B14F-4D97-AF65-F5344CB8AC3E}">
        <p14:creationId xmlns:p14="http://schemas.microsoft.com/office/powerpoint/2010/main" val="10046541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117</a:t>
            </a:fld>
            <a:endParaRPr lang="en-US"/>
          </a:p>
        </p:txBody>
      </p:sp>
    </p:spTree>
    <p:extLst>
      <p:ext uri="{BB962C8B-B14F-4D97-AF65-F5344CB8AC3E}">
        <p14:creationId xmlns:p14="http://schemas.microsoft.com/office/powerpoint/2010/main" val="15012232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118</a:t>
            </a:fld>
            <a:endParaRPr lang="en-US"/>
          </a:p>
        </p:txBody>
      </p:sp>
    </p:spTree>
    <p:extLst>
      <p:ext uri="{BB962C8B-B14F-4D97-AF65-F5344CB8AC3E}">
        <p14:creationId xmlns:p14="http://schemas.microsoft.com/office/powerpoint/2010/main" val="36805628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121</a:t>
            </a:fld>
            <a:endParaRPr lang="en-US"/>
          </a:p>
        </p:txBody>
      </p:sp>
    </p:spTree>
    <p:extLst>
      <p:ext uri="{BB962C8B-B14F-4D97-AF65-F5344CB8AC3E}">
        <p14:creationId xmlns:p14="http://schemas.microsoft.com/office/powerpoint/2010/main" val="10350545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130</a:t>
            </a:fld>
            <a:endParaRPr lang="en-US"/>
          </a:p>
        </p:txBody>
      </p:sp>
    </p:spTree>
    <p:extLst>
      <p:ext uri="{BB962C8B-B14F-4D97-AF65-F5344CB8AC3E}">
        <p14:creationId xmlns:p14="http://schemas.microsoft.com/office/powerpoint/2010/main" val="19927987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131</a:t>
            </a:fld>
            <a:endParaRPr lang="en-US"/>
          </a:p>
        </p:txBody>
      </p:sp>
    </p:spTree>
    <p:extLst>
      <p:ext uri="{BB962C8B-B14F-4D97-AF65-F5344CB8AC3E}">
        <p14:creationId xmlns:p14="http://schemas.microsoft.com/office/powerpoint/2010/main" val="1818025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132</a:t>
            </a:fld>
            <a:endParaRPr lang="en-US"/>
          </a:p>
        </p:txBody>
      </p:sp>
    </p:spTree>
    <p:extLst>
      <p:ext uri="{BB962C8B-B14F-4D97-AF65-F5344CB8AC3E}">
        <p14:creationId xmlns:p14="http://schemas.microsoft.com/office/powerpoint/2010/main" val="12266080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133</a:t>
            </a:fld>
            <a:endParaRPr lang="en-US"/>
          </a:p>
        </p:txBody>
      </p:sp>
    </p:spTree>
    <p:extLst>
      <p:ext uri="{BB962C8B-B14F-4D97-AF65-F5344CB8AC3E}">
        <p14:creationId xmlns:p14="http://schemas.microsoft.com/office/powerpoint/2010/main" val="88192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134</a:t>
            </a:fld>
            <a:endParaRPr lang="en-US"/>
          </a:p>
        </p:txBody>
      </p:sp>
    </p:spTree>
    <p:extLst>
      <p:ext uri="{BB962C8B-B14F-4D97-AF65-F5344CB8AC3E}">
        <p14:creationId xmlns:p14="http://schemas.microsoft.com/office/powerpoint/2010/main" val="24661119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135</a:t>
            </a:fld>
            <a:endParaRPr lang="en-US"/>
          </a:p>
        </p:txBody>
      </p:sp>
    </p:spTree>
    <p:extLst>
      <p:ext uri="{BB962C8B-B14F-4D97-AF65-F5344CB8AC3E}">
        <p14:creationId xmlns:p14="http://schemas.microsoft.com/office/powerpoint/2010/main" val="3704878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2997850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136</a:t>
            </a:fld>
            <a:endParaRPr lang="en-US"/>
          </a:p>
        </p:txBody>
      </p:sp>
    </p:spTree>
    <p:extLst>
      <p:ext uri="{BB962C8B-B14F-4D97-AF65-F5344CB8AC3E}">
        <p14:creationId xmlns:p14="http://schemas.microsoft.com/office/powerpoint/2010/main" val="18742309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137</a:t>
            </a:fld>
            <a:endParaRPr lang="en-US"/>
          </a:p>
        </p:txBody>
      </p:sp>
    </p:spTree>
    <p:extLst>
      <p:ext uri="{BB962C8B-B14F-4D97-AF65-F5344CB8AC3E}">
        <p14:creationId xmlns:p14="http://schemas.microsoft.com/office/powerpoint/2010/main" val="15488780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138</a:t>
            </a:fld>
            <a:endParaRPr lang="en-US"/>
          </a:p>
        </p:txBody>
      </p:sp>
    </p:spTree>
    <p:extLst>
      <p:ext uri="{BB962C8B-B14F-4D97-AF65-F5344CB8AC3E}">
        <p14:creationId xmlns:p14="http://schemas.microsoft.com/office/powerpoint/2010/main" val="22587559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139</a:t>
            </a:fld>
            <a:endParaRPr lang="en-US"/>
          </a:p>
        </p:txBody>
      </p:sp>
    </p:spTree>
    <p:extLst>
      <p:ext uri="{BB962C8B-B14F-4D97-AF65-F5344CB8AC3E}">
        <p14:creationId xmlns:p14="http://schemas.microsoft.com/office/powerpoint/2010/main" val="4510577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140</a:t>
            </a:fld>
            <a:endParaRPr lang="en-US"/>
          </a:p>
        </p:txBody>
      </p:sp>
    </p:spTree>
    <p:extLst>
      <p:ext uri="{BB962C8B-B14F-4D97-AF65-F5344CB8AC3E}">
        <p14:creationId xmlns:p14="http://schemas.microsoft.com/office/powerpoint/2010/main" val="31704850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141</a:t>
            </a:fld>
            <a:endParaRPr lang="en-US"/>
          </a:p>
        </p:txBody>
      </p:sp>
    </p:spTree>
    <p:extLst>
      <p:ext uri="{BB962C8B-B14F-4D97-AF65-F5344CB8AC3E}">
        <p14:creationId xmlns:p14="http://schemas.microsoft.com/office/powerpoint/2010/main" val="21128164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7799208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a:t>Every customer has a unique challenge (biometrics, falls, collisions, radiation, noise ) so its difficult to provide the full solution to the customer without a larger ecosystem of safety </a:t>
            </a:r>
          </a:p>
          <a:p>
            <a:endParaRPr lang="en-CA" dirty="0"/>
          </a:p>
          <a:p>
            <a:endParaRPr lang="en-CA" dirty="0"/>
          </a:p>
          <a:p>
            <a:r>
              <a:rPr lang="en-CA" dirty="0"/>
              <a:t>Bring everyone together into a meeting </a:t>
            </a:r>
          </a:p>
          <a:p>
            <a:endParaRPr lang="en-CA" dirty="0"/>
          </a:p>
          <a:p>
            <a:r>
              <a:rPr lang="en-CA" dirty="0"/>
              <a:t>Show the value to each group </a:t>
            </a:r>
          </a:p>
          <a:p>
            <a:endParaRPr lang="en-CA" dirty="0"/>
          </a:p>
          <a:p>
            <a:r>
              <a:rPr lang="en-CA" dirty="0"/>
              <a:t>Take budget from each area to justify the cost of connected worker </a:t>
            </a:r>
          </a:p>
          <a:p>
            <a:endParaRPr lang="en-CA" dirty="0"/>
          </a:p>
          <a:p>
            <a:r>
              <a:rPr lang="en-US" dirty="0"/>
              <a:t>KISS - Corporations that have a few safety items but want to grow over time </a:t>
            </a:r>
          </a:p>
          <a:p>
            <a:r>
              <a:rPr lang="en-US" dirty="0"/>
              <a:t>Start with connected gas detection and fall then move into biometrics &amp; productivity solutions </a:t>
            </a:r>
          </a:p>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8780180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5C16C38C-DA7E-3641-945E-10385604124F}" type="slidenum">
              <a:rPr lang="en-US" smtClean="0"/>
              <a:t>47</a:t>
            </a:fld>
            <a:endParaRPr lang="en-US"/>
          </a:p>
        </p:txBody>
      </p:sp>
    </p:spTree>
    <p:extLst>
      <p:ext uri="{BB962C8B-B14F-4D97-AF65-F5344CB8AC3E}">
        <p14:creationId xmlns:p14="http://schemas.microsoft.com/office/powerpoint/2010/main" val="18124902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5C16C38C-DA7E-3641-945E-10385604124F}" type="slidenum">
              <a:rPr lang="en-US" smtClean="0"/>
              <a:t>48</a:t>
            </a:fld>
            <a:endParaRPr lang="en-US"/>
          </a:p>
        </p:txBody>
      </p:sp>
    </p:spTree>
    <p:extLst>
      <p:ext uri="{BB962C8B-B14F-4D97-AF65-F5344CB8AC3E}">
        <p14:creationId xmlns:p14="http://schemas.microsoft.com/office/powerpoint/2010/main" val="42608551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5C16C38C-DA7E-3641-945E-10385604124F}" type="slidenum">
              <a:rPr lang="en-US" smtClean="0"/>
              <a:t>49</a:t>
            </a:fld>
            <a:endParaRPr lang="en-US"/>
          </a:p>
        </p:txBody>
      </p:sp>
    </p:spTree>
    <p:extLst>
      <p:ext uri="{BB962C8B-B14F-4D97-AF65-F5344CB8AC3E}">
        <p14:creationId xmlns:p14="http://schemas.microsoft.com/office/powerpoint/2010/main" val="19517686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5C16C38C-DA7E-3641-945E-10385604124F}" type="slidenum">
              <a:rPr lang="en-US" smtClean="0"/>
              <a:t>50</a:t>
            </a:fld>
            <a:endParaRPr lang="en-US"/>
          </a:p>
        </p:txBody>
      </p:sp>
    </p:spTree>
    <p:extLst>
      <p:ext uri="{BB962C8B-B14F-4D97-AF65-F5344CB8AC3E}">
        <p14:creationId xmlns:p14="http://schemas.microsoft.com/office/powerpoint/2010/main" val="25429960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www.rkiinstruments.com</a:t>
            </a:r>
          </a:p>
        </p:txBody>
      </p:sp>
      <p:sp>
        <p:nvSpPr>
          <p:cNvPr id="6" name="Slide Number Placeholder 5"/>
          <p:cNvSpPr>
            <a:spLocks noGrp="1"/>
          </p:cNvSpPr>
          <p:nvPr>
            <p:ph type="sldNum" sz="quarter" idx="12"/>
          </p:nvPr>
        </p:nvSpPr>
        <p:spPr/>
        <p:txBody>
          <a:bodyPr/>
          <a:lstStyle>
            <a:lvl1pPr>
              <a:defRPr/>
            </a:lvl1pPr>
          </a:lstStyle>
          <a:p>
            <a:pPr>
              <a:defRPr/>
            </a:pPr>
            <a:fld id="{643141AE-6D6C-2849-A814-A0674F8D4856}" type="slidenum">
              <a:rPr lang="en-US" smtClean="0"/>
              <a:pPr>
                <a:defRPr/>
              </a:pPr>
              <a:t>‹#›</a:t>
            </a:fld>
            <a:endParaRPr lang="en-US" dirty="0"/>
          </a:p>
        </p:txBody>
      </p:sp>
    </p:spTree>
    <p:extLst>
      <p:ext uri="{BB962C8B-B14F-4D97-AF65-F5344CB8AC3E}">
        <p14:creationId xmlns:p14="http://schemas.microsoft.com/office/powerpoint/2010/main" val="3637309349"/>
      </p:ext>
    </p:extLst>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www.rkiinstruments.com</a:t>
            </a:r>
          </a:p>
        </p:txBody>
      </p:sp>
      <p:sp>
        <p:nvSpPr>
          <p:cNvPr id="6" name="Slide Number Placeholder 5"/>
          <p:cNvSpPr>
            <a:spLocks noGrp="1"/>
          </p:cNvSpPr>
          <p:nvPr>
            <p:ph type="sldNum" sz="quarter" idx="12"/>
          </p:nvPr>
        </p:nvSpPr>
        <p:spPr/>
        <p:txBody>
          <a:bodyPr/>
          <a:lstStyle>
            <a:lvl1pPr>
              <a:defRPr/>
            </a:lvl1pPr>
          </a:lstStyle>
          <a:p>
            <a:pPr>
              <a:defRPr/>
            </a:pPr>
            <a:fld id="{643141AE-6D6C-2849-A814-A0674F8D4856}" type="slidenum">
              <a:rPr lang="en-US" smtClean="0"/>
              <a:pPr>
                <a:defRPr/>
              </a:pPr>
              <a:t>‹#›</a:t>
            </a:fld>
            <a:endParaRPr lang="en-US" dirty="0"/>
          </a:p>
        </p:txBody>
      </p:sp>
    </p:spTree>
    <p:extLst>
      <p:ext uri="{BB962C8B-B14F-4D97-AF65-F5344CB8AC3E}">
        <p14:creationId xmlns:p14="http://schemas.microsoft.com/office/powerpoint/2010/main" val="3241832559"/>
      </p:ext>
    </p:extLst>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www.rkiinstruments.com</a:t>
            </a:r>
          </a:p>
        </p:txBody>
      </p:sp>
      <p:sp>
        <p:nvSpPr>
          <p:cNvPr id="6" name="Slide Number Placeholder 5"/>
          <p:cNvSpPr>
            <a:spLocks noGrp="1"/>
          </p:cNvSpPr>
          <p:nvPr>
            <p:ph type="sldNum" sz="quarter" idx="12"/>
          </p:nvPr>
        </p:nvSpPr>
        <p:spPr/>
        <p:txBody>
          <a:bodyPr/>
          <a:lstStyle>
            <a:lvl1pPr>
              <a:defRPr/>
            </a:lvl1pPr>
          </a:lstStyle>
          <a:p>
            <a:pPr>
              <a:defRPr/>
            </a:pPr>
            <a:fld id="{643141AE-6D6C-2849-A814-A0674F8D4856}" type="slidenum">
              <a:rPr lang="en-US" smtClean="0"/>
              <a:pPr>
                <a:defRPr/>
              </a:pPr>
              <a:t>‹#›</a:t>
            </a:fld>
            <a:endParaRPr lang="en-US" dirty="0"/>
          </a:p>
        </p:txBody>
      </p:sp>
    </p:spTree>
    <p:extLst>
      <p:ext uri="{BB962C8B-B14F-4D97-AF65-F5344CB8AC3E}">
        <p14:creationId xmlns:p14="http://schemas.microsoft.com/office/powerpoint/2010/main" val="4083113475"/>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7772400" cy="857250"/>
          </a:xfrm>
        </p:spPr>
        <p:txBody>
          <a:bodyPr/>
          <a:lstStyle/>
          <a:p>
            <a:r>
              <a:rPr lang="en-US"/>
              <a:t>Click to edit Master title style</a:t>
            </a:r>
          </a:p>
        </p:txBody>
      </p:sp>
      <p:sp>
        <p:nvSpPr>
          <p:cNvPr id="3" name="Text Placeholder 2"/>
          <p:cNvSpPr>
            <a:spLocks noGrp="1"/>
          </p:cNvSpPr>
          <p:nvPr>
            <p:ph type="body" sz="half" idx="1"/>
          </p:nvPr>
        </p:nvSpPr>
        <p:spPr>
          <a:xfrm>
            <a:off x="685800" y="1485900"/>
            <a:ext cx="3810000" cy="3086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4648200" y="1485900"/>
            <a:ext cx="3810000" cy="3086100"/>
          </a:xfrm>
        </p:spPr>
        <p:txBody>
          <a:bodyPr rtlCol="0">
            <a:normAutofit/>
          </a:bodyPr>
          <a:lstStyle/>
          <a:p>
            <a:pPr lvl="0"/>
            <a:r>
              <a:rPr lang="en-US" noProof="0"/>
              <a:t>Click icon to add chart</a:t>
            </a:r>
            <a:endParaRPr lang="en-US" noProof="0" dirty="0"/>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www.rkiinstruments.com</a:t>
            </a:r>
          </a:p>
        </p:txBody>
      </p:sp>
      <p:sp>
        <p:nvSpPr>
          <p:cNvPr id="7" name="Slide Number Placeholder 5"/>
          <p:cNvSpPr>
            <a:spLocks noGrp="1"/>
          </p:cNvSpPr>
          <p:nvPr>
            <p:ph type="sldNum" sz="quarter" idx="12"/>
          </p:nvPr>
        </p:nvSpPr>
        <p:spPr/>
        <p:txBody>
          <a:bodyPr/>
          <a:lstStyle>
            <a:lvl1pPr>
              <a:defRPr/>
            </a:lvl1pPr>
          </a:lstStyle>
          <a:p>
            <a:pPr>
              <a:defRPr/>
            </a:pPr>
            <a:fld id="{643141AE-6D6C-2849-A814-A0674F8D4856}" type="slidenum">
              <a:rPr lang="en-US" smtClean="0"/>
              <a:pPr>
                <a:defRPr/>
              </a:pPr>
              <a:t>‹#›</a:t>
            </a:fld>
            <a:endParaRPr lang="en-US" dirty="0"/>
          </a:p>
        </p:txBody>
      </p:sp>
    </p:spTree>
    <p:extLst>
      <p:ext uri="{BB962C8B-B14F-4D97-AF65-F5344CB8AC3E}">
        <p14:creationId xmlns:p14="http://schemas.microsoft.com/office/powerpoint/2010/main" val="3720413798"/>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7772400" cy="857250"/>
          </a:xfrm>
        </p:spPr>
        <p:txBody>
          <a:bodyPr/>
          <a:lstStyle/>
          <a:p>
            <a:r>
              <a:rPr lang="en-US"/>
              <a:t>Click to edit Master title style</a:t>
            </a:r>
          </a:p>
        </p:txBody>
      </p:sp>
      <p:sp>
        <p:nvSpPr>
          <p:cNvPr id="3" name="Text Placeholder 2"/>
          <p:cNvSpPr>
            <a:spLocks noGrp="1"/>
          </p:cNvSpPr>
          <p:nvPr>
            <p:ph type="body" sz="half" idx="1"/>
          </p:nvPr>
        </p:nvSpPr>
        <p:spPr>
          <a:xfrm>
            <a:off x="685800" y="1485900"/>
            <a:ext cx="3810000" cy="3086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85900"/>
            <a:ext cx="3810000" cy="3086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www.rkiinstruments.com</a:t>
            </a:r>
          </a:p>
        </p:txBody>
      </p:sp>
      <p:sp>
        <p:nvSpPr>
          <p:cNvPr id="7" name="Slide Number Placeholder 5"/>
          <p:cNvSpPr>
            <a:spLocks noGrp="1"/>
          </p:cNvSpPr>
          <p:nvPr>
            <p:ph type="sldNum" sz="quarter" idx="12"/>
          </p:nvPr>
        </p:nvSpPr>
        <p:spPr/>
        <p:txBody>
          <a:bodyPr/>
          <a:lstStyle>
            <a:lvl1pPr>
              <a:defRPr/>
            </a:lvl1pPr>
          </a:lstStyle>
          <a:p>
            <a:pPr>
              <a:defRPr/>
            </a:pPr>
            <a:fld id="{643141AE-6D6C-2849-A814-A0674F8D4856}" type="slidenum">
              <a:rPr lang="en-US" smtClean="0"/>
              <a:pPr>
                <a:defRPr/>
              </a:pPr>
              <a:t>‹#›</a:t>
            </a:fld>
            <a:endParaRPr lang="en-US" dirty="0"/>
          </a:p>
        </p:txBody>
      </p:sp>
    </p:spTree>
    <p:extLst>
      <p:ext uri="{BB962C8B-B14F-4D97-AF65-F5344CB8AC3E}">
        <p14:creationId xmlns:p14="http://schemas.microsoft.com/office/powerpoint/2010/main" val="2625022111"/>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Logos - 12">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C6C31021-7068-4F1B-A634-ECF3978A0469}"/>
              </a:ext>
            </a:extLst>
          </p:cNvPr>
          <p:cNvSpPr>
            <a:spLocks noGrp="1"/>
          </p:cNvSpPr>
          <p:nvPr>
            <p:ph sz="quarter" idx="25" hasCustomPrompt="1"/>
          </p:nvPr>
        </p:nvSpPr>
        <p:spPr>
          <a:xfrm>
            <a:off x="1050535" y="1833083"/>
            <a:ext cx="1382564" cy="443594"/>
          </a:xfrm>
        </p:spPr>
        <p:txBody>
          <a:bodyPr anchor="ctr"/>
          <a:lstStyle>
            <a:lvl1pPr marL="0" indent="0" algn="ctr">
              <a:buNone/>
              <a:defRPr sz="825"/>
            </a:lvl1pPr>
            <a:lvl2pPr algn="ctr">
              <a:defRPr/>
            </a:lvl2pPr>
            <a:lvl3pPr algn="ctr">
              <a:defRPr/>
            </a:lvl3pPr>
            <a:lvl4pPr algn="ctr">
              <a:defRPr/>
            </a:lvl4pPr>
            <a:lvl5pPr algn="ctr">
              <a:defRPr/>
            </a:lvl5pPr>
          </a:lstStyle>
          <a:p>
            <a:pPr lvl="0"/>
            <a:r>
              <a:rPr lang="en-US"/>
              <a:t>Click the image icon to add a logo</a:t>
            </a:r>
          </a:p>
        </p:txBody>
      </p:sp>
      <p:sp>
        <p:nvSpPr>
          <p:cNvPr id="2" name="Title 1">
            <a:extLst>
              <a:ext uri="{FF2B5EF4-FFF2-40B4-BE49-F238E27FC236}">
                <a16:creationId xmlns:a16="http://schemas.microsoft.com/office/drawing/2014/main" id="{74F8759A-88A3-49DF-AF4F-07AD61D88F3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0BC1159-2308-433F-A3E9-0A45F0C87065}"/>
              </a:ext>
            </a:extLst>
          </p:cNvPr>
          <p:cNvSpPr>
            <a:spLocks noGrp="1"/>
          </p:cNvSpPr>
          <p:nvPr>
            <p:ph type="dt" sz="half" idx="10"/>
          </p:nvPr>
        </p:nvSpPr>
        <p:spPr/>
        <p:txBody>
          <a:bodyPr/>
          <a:lstStyle/>
          <a:p>
            <a:fld id="{07F32FE2-096B-41CD-AF15-7B40475897EC}" type="datetime1">
              <a:rPr lang="en-US" smtClean="0"/>
              <a:t>5/29/2023</a:t>
            </a:fld>
            <a:endParaRPr lang="en-US"/>
          </a:p>
        </p:txBody>
      </p:sp>
      <p:sp>
        <p:nvSpPr>
          <p:cNvPr id="4" name="Footer Placeholder 3">
            <a:extLst>
              <a:ext uri="{FF2B5EF4-FFF2-40B4-BE49-F238E27FC236}">
                <a16:creationId xmlns:a16="http://schemas.microsoft.com/office/drawing/2014/main" id="{4DF9AF7B-FBCD-43B8-9AA0-3A56F91C9CE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5BD409D-6632-4A7A-9E80-063D665986E4}"/>
              </a:ext>
            </a:extLst>
          </p:cNvPr>
          <p:cNvSpPr>
            <a:spLocks noGrp="1"/>
          </p:cNvSpPr>
          <p:nvPr>
            <p:ph type="sldNum" sz="quarter" idx="12"/>
          </p:nvPr>
        </p:nvSpPr>
        <p:spPr/>
        <p:txBody>
          <a:bodyPr/>
          <a:lstStyle/>
          <a:p>
            <a:fld id="{718787B9-B4F1-45D2-9C05-EBCAE653A4AD}" type="slidenum">
              <a:rPr lang="en-US" smtClean="0"/>
              <a:t>‹#›</a:t>
            </a:fld>
            <a:endParaRPr lang="en-US"/>
          </a:p>
        </p:txBody>
      </p:sp>
      <p:sp>
        <p:nvSpPr>
          <p:cNvPr id="21" name="Content Placeholder 19">
            <a:extLst>
              <a:ext uri="{FF2B5EF4-FFF2-40B4-BE49-F238E27FC236}">
                <a16:creationId xmlns:a16="http://schemas.microsoft.com/office/drawing/2014/main" id="{120AF894-0B5F-44FF-B691-E2BABD06D913}"/>
              </a:ext>
            </a:extLst>
          </p:cNvPr>
          <p:cNvSpPr>
            <a:spLocks noGrp="1"/>
          </p:cNvSpPr>
          <p:nvPr>
            <p:ph sz="quarter" idx="26" hasCustomPrompt="1"/>
          </p:nvPr>
        </p:nvSpPr>
        <p:spPr>
          <a:xfrm>
            <a:off x="2968786" y="1833083"/>
            <a:ext cx="1382564" cy="443594"/>
          </a:xfrm>
        </p:spPr>
        <p:txBody>
          <a:bodyPr anchor="ctr"/>
          <a:lstStyle>
            <a:lvl1pPr marL="0" indent="0" algn="ctr">
              <a:buNone/>
              <a:defRPr sz="825"/>
            </a:lvl1pPr>
            <a:lvl2pPr algn="ctr">
              <a:defRPr/>
            </a:lvl2pPr>
            <a:lvl3pPr algn="ctr">
              <a:defRPr/>
            </a:lvl3pPr>
            <a:lvl4pPr algn="ctr">
              <a:defRPr/>
            </a:lvl4pPr>
            <a:lvl5pPr algn="ctr">
              <a:defRPr/>
            </a:lvl5pPr>
          </a:lstStyle>
          <a:p>
            <a:pPr lvl="0"/>
            <a:r>
              <a:rPr lang="en-US"/>
              <a:t>Click the image icon to add a logo</a:t>
            </a:r>
          </a:p>
        </p:txBody>
      </p:sp>
      <p:sp>
        <p:nvSpPr>
          <p:cNvPr id="22" name="Content Placeholder 19">
            <a:extLst>
              <a:ext uri="{FF2B5EF4-FFF2-40B4-BE49-F238E27FC236}">
                <a16:creationId xmlns:a16="http://schemas.microsoft.com/office/drawing/2014/main" id="{6B6E59DC-EB91-4A8B-8DD9-8BC5DA992494}"/>
              </a:ext>
            </a:extLst>
          </p:cNvPr>
          <p:cNvSpPr>
            <a:spLocks noGrp="1"/>
          </p:cNvSpPr>
          <p:nvPr>
            <p:ph sz="quarter" idx="27" hasCustomPrompt="1"/>
          </p:nvPr>
        </p:nvSpPr>
        <p:spPr>
          <a:xfrm>
            <a:off x="4887038" y="1833083"/>
            <a:ext cx="1382564" cy="443594"/>
          </a:xfrm>
        </p:spPr>
        <p:txBody>
          <a:bodyPr anchor="ctr"/>
          <a:lstStyle>
            <a:lvl1pPr marL="0" indent="0" algn="ctr">
              <a:buNone/>
              <a:defRPr sz="825"/>
            </a:lvl1pPr>
            <a:lvl2pPr algn="ctr">
              <a:defRPr/>
            </a:lvl2pPr>
            <a:lvl3pPr algn="ctr">
              <a:defRPr/>
            </a:lvl3pPr>
            <a:lvl4pPr algn="ctr">
              <a:defRPr/>
            </a:lvl4pPr>
            <a:lvl5pPr algn="ctr">
              <a:defRPr/>
            </a:lvl5pPr>
          </a:lstStyle>
          <a:p>
            <a:pPr lvl="0"/>
            <a:r>
              <a:rPr lang="en-US"/>
              <a:t>Click the image icon to add a logo</a:t>
            </a:r>
          </a:p>
        </p:txBody>
      </p:sp>
      <p:sp>
        <p:nvSpPr>
          <p:cNvPr id="23" name="Content Placeholder 19">
            <a:extLst>
              <a:ext uri="{FF2B5EF4-FFF2-40B4-BE49-F238E27FC236}">
                <a16:creationId xmlns:a16="http://schemas.microsoft.com/office/drawing/2014/main" id="{82FFF0C6-29B8-43A5-8F02-B6A55E1E845D}"/>
              </a:ext>
            </a:extLst>
          </p:cNvPr>
          <p:cNvSpPr>
            <a:spLocks noGrp="1"/>
          </p:cNvSpPr>
          <p:nvPr>
            <p:ph sz="quarter" idx="28" hasCustomPrompt="1"/>
          </p:nvPr>
        </p:nvSpPr>
        <p:spPr>
          <a:xfrm>
            <a:off x="6805291" y="1833083"/>
            <a:ext cx="1382564" cy="443594"/>
          </a:xfrm>
        </p:spPr>
        <p:txBody>
          <a:bodyPr anchor="ctr"/>
          <a:lstStyle>
            <a:lvl1pPr marL="0" indent="0" algn="ctr">
              <a:buNone/>
              <a:defRPr sz="825"/>
            </a:lvl1pPr>
            <a:lvl2pPr algn="ctr">
              <a:defRPr/>
            </a:lvl2pPr>
            <a:lvl3pPr algn="ctr">
              <a:defRPr/>
            </a:lvl3pPr>
            <a:lvl4pPr algn="ctr">
              <a:defRPr/>
            </a:lvl4pPr>
            <a:lvl5pPr algn="ctr">
              <a:defRPr/>
            </a:lvl5pPr>
          </a:lstStyle>
          <a:p>
            <a:pPr lvl="0"/>
            <a:r>
              <a:rPr lang="en-US"/>
              <a:t>Click the image icon to add a logo</a:t>
            </a:r>
          </a:p>
        </p:txBody>
      </p:sp>
      <p:sp>
        <p:nvSpPr>
          <p:cNvPr id="24" name="Content Placeholder 19">
            <a:extLst>
              <a:ext uri="{FF2B5EF4-FFF2-40B4-BE49-F238E27FC236}">
                <a16:creationId xmlns:a16="http://schemas.microsoft.com/office/drawing/2014/main" id="{44A3C64F-83B5-490C-9A98-9A58F7B936DB}"/>
              </a:ext>
            </a:extLst>
          </p:cNvPr>
          <p:cNvSpPr>
            <a:spLocks noGrp="1"/>
          </p:cNvSpPr>
          <p:nvPr>
            <p:ph sz="quarter" idx="29" hasCustomPrompt="1"/>
          </p:nvPr>
        </p:nvSpPr>
        <p:spPr>
          <a:xfrm>
            <a:off x="1050535" y="2533792"/>
            <a:ext cx="1382564" cy="443594"/>
          </a:xfrm>
        </p:spPr>
        <p:txBody>
          <a:bodyPr anchor="ctr"/>
          <a:lstStyle>
            <a:lvl1pPr marL="0" indent="0" algn="ctr">
              <a:buNone/>
              <a:defRPr sz="825"/>
            </a:lvl1pPr>
            <a:lvl2pPr algn="ctr">
              <a:defRPr/>
            </a:lvl2pPr>
            <a:lvl3pPr algn="ctr">
              <a:defRPr/>
            </a:lvl3pPr>
            <a:lvl4pPr algn="ctr">
              <a:defRPr/>
            </a:lvl4pPr>
            <a:lvl5pPr algn="ctr">
              <a:defRPr/>
            </a:lvl5pPr>
          </a:lstStyle>
          <a:p>
            <a:pPr lvl="0"/>
            <a:r>
              <a:rPr lang="en-US"/>
              <a:t>Click the image icon to add a logo</a:t>
            </a:r>
          </a:p>
        </p:txBody>
      </p:sp>
      <p:sp>
        <p:nvSpPr>
          <p:cNvPr id="25" name="Content Placeholder 19">
            <a:extLst>
              <a:ext uri="{FF2B5EF4-FFF2-40B4-BE49-F238E27FC236}">
                <a16:creationId xmlns:a16="http://schemas.microsoft.com/office/drawing/2014/main" id="{A1DD246C-1F3E-4C62-8FF4-CFE84E5A9872}"/>
              </a:ext>
            </a:extLst>
          </p:cNvPr>
          <p:cNvSpPr>
            <a:spLocks noGrp="1"/>
          </p:cNvSpPr>
          <p:nvPr>
            <p:ph sz="quarter" idx="30" hasCustomPrompt="1"/>
          </p:nvPr>
        </p:nvSpPr>
        <p:spPr>
          <a:xfrm>
            <a:off x="2968786" y="2533792"/>
            <a:ext cx="1382564" cy="443594"/>
          </a:xfrm>
        </p:spPr>
        <p:txBody>
          <a:bodyPr anchor="ctr"/>
          <a:lstStyle>
            <a:lvl1pPr marL="0" indent="0" algn="ctr">
              <a:buNone/>
              <a:defRPr sz="825"/>
            </a:lvl1pPr>
            <a:lvl2pPr algn="ctr">
              <a:defRPr/>
            </a:lvl2pPr>
            <a:lvl3pPr algn="ctr">
              <a:defRPr/>
            </a:lvl3pPr>
            <a:lvl4pPr algn="ctr">
              <a:defRPr/>
            </a:lvl4pPr>
            <a:lvl5pPr algn="ctr">
              <a:defRPr/>
            </a:lvl5pPr>
          </a:lstStyle>
          <a:p>
            <a:pPr lvl="0"/>
            <a:r>
              <a:rPr lang="en-US"/>
              <a:t>Click the image icon to add a logo</a:t>
            </a:r>
          </a:p>
        </p:txBody>
      </p:sp>
      <p:sp>
        <p:nvSpPr>
          <p:cNvPr id="26" name="Content Placeholder 19">
            <a:extLst>
              <a:ext uri="{FF2B5EF4-FFF2-40B4-BE49-F238E27FC236}">
                <a16:creationId xmlns:a16="http://schemas.microsoft.com/office/drawing/2014/main" id="{E20D68E5-0748-4A4C-ACC4-5A6CEA64D91F}"/>
              </a:ext>
            </a:extLst>
          </p:cNvPr>
          <p:cNvSpPr>
            <a:spLocks noGrp="1"/>
          </p:cNvSpPr>
          <p:nvPr>
            <p:ph sz="quarter" idx="31" hasCustomPrompt="1"/>
          </p:nvPr>
        </p:nvSpPr>
        <p:spPr>
          <a:xfrm>
            <a:off x="4887038" y="2533792"/>
            <a:ext cx="1382564" cy="443594"/>
          </a:xfrm>
        </p:spPr>
        <p:txBody>
          <a:bodyPr anchor="ctr"/>
          <a:lstStyle>
            <a:lvl1pPr marL="0" indent="0" algn="ctr">
              <a:buNone/>
              <a:defRPr sz="825"/>
            </a:lvl1pPr>
            <a:lvl2pPr algn="ctr">
              <a:defRPr/>
            </a:lvl2pPr>
            <a:lvl3pPr algn="ctr">
              <a:defRPr/>
            </a:lvl3pPr>
            <a:lvl4pPr algn="ctr">
              <a:defRPr/>
            </a:lvl4pPr>
            <a:lvl5pPr algn="ctr">
              <a:defRPr/>
            </a:lvl5pPr>
          </a:lstStyle>
          <a:p>
            <a:pPr lvl="0"/>
            <a:r>
              <a:rPr lang="en-US"/>
              <a:t>Click the image icon to add a logo</a:t>
            </a:r>
          </a:p>
        </p:txBody>
      </p:sp>
      <p:sp>
        <p:nvSpPr>
          <p:cNvPr id="27" name="Content Placeholder 19">
            <a:extLst>
              <a:ext uri="{FF2B5EF4-FFF2-40B4-BE49-F238E27FC236}">
                <a16:creationId xmlns:a16="http://schemas.microsoft.com/office/drawing/2014/main" id="{700C488D-B876-4FA0-8722-6DCF24198FAC}"/>
              </a:ext>
            </a:extLst>
          </p:cNvPr>
          <p:cNvSpPr>
            <a:spLocks noGrp="1"/>
          </p:cNvSpPr>
          <p:nvPr>
            <p:ph sz="quarter" idx="32" hasCustomPrompt="1"/>
          </p:nvPr>
        </p:nvSpPr>
        <p:spPr>
          <a:xfrm>
            <a:off x="6805291" y="2533792"/>
            <a:ext cx="1382564" cy="443594"/>
          </a:xfrm>
        </p:spPr>
        <p:txBody>
          <a:bodyPr anchor="ctr"/>
          <a:lstStyle>
            <a:lvl1pPr marL="0" indent="0" algn="ctr">
              <a:buNone/>
              <a:defRPr sz="825"/>
            </a:lvl1pPr>
            <a:lvl2pPr algn="ctr">
              <a:defRPr/>
            </a:lvl2pPr>
            <a:lvl3pPr algn="ctr">
              <a:defRPr/>
            </a:lvl3pPr>
            <a:lvl4pPr algn="ctr">
              <a:defRPr/>
            </a:lvl4pPr>
            <a:lvl5pPr algn="ctr">
              <a:defRPr/>
            </a:lvl5pPr>
          </a:lstStyle>
          <a:p>
            <a:pPr lvl="0"/>
            <a:r>
              <a:rPr lang="en-US"/>
              <a:t>Click the image icon to add a logo</a:t>
            </a:r>
          </a:p>
        </p:txBody>
      </p:sp>
      <p:sp>
        <p:nvSpPr>
          <p:cNvPr id="28" name="Content Placeholder 19">
            <a:extLst>
              <a:ext uri="{FF2B5EF4-FFF2-40B4-BE49-F238E27FC236}">
                <a16:creationId xmlns:a16="http://schemas.microsoft.com/office/drawing/2014/main" id="{793B41AA-A0C3-41BA-9739-ADD1BE14A637}"/>
              </a:ext>
            </a:extLst>
          </p:cNvPr>
          <p:cNvSpPr>
            <a:spLocks noGrp="1"/>
          </p:cNvSpPr>
          <p:nvPr>
            <p:ph sz="quarter" idx="33" hasCustomPrompt="1"/>
          </p:nvPr>
        </p:nvSpPr>
        <p:spPr>
          <a:xfrm>
            <a:off x="1050535" y="3237482"/>
            <a:ext cx="1382564" cy="443594"/>
          </a:xfrm>
        </p:spPr>
        <p:txBody>
          <a:bodyPr anchor="ctr"/>
          <a:lstStyle>
            <a:lvl1pPr marL="0" indent="0" algn="ctr">
              <a:buNone/>
              <a:defRPr sz="825"/>
            </a:lvl1pPr>
            <a:lvl2pPr algn="ctr">
              <a:defRPr/>
            </a:lvl2pPr>
            <a:lvl3pPr algn="ctr">
              <a:defRPr/>
            </a:lvl3pPr>
            <a:lvl4pPr algn="ctr">
              <a:defRPr/>
            </a:lvl4pPr>
            <a:lvl5pPr algn="ctr">
              <a:defRPr/>
            </a:lvl5pPr>
          </a:lstStyle>
          <a:p>
            <a:pPr lvl="0"/>
            <a:r>
              <a:rPr lang="en-US"/>
              <a:t>Click the image icon to add a logo</a:t>
            </a:r>
          </a:p>
        </p:txBody>
      </p:sp>
      <p:sp>
        <p:nvSpPr>
          <p:cNvPr id="29" name="Content Placeholder 19">
            <a:extLst>
              <a:ext uri="{FF2B5EF4-FFF2-40B4-BE49-F238E27FC236}">
                <a16:creationId xmlns:a16="http://schemas.microsoft.com/office/drawing/2014/main" id="{F43AA49B-5B16-4C10-8A9F-3BA01DA4F443}"/>
              </a:ext>
            </a:extLst>
          </p:cNvPr>
          <p:cNvSpPr>
            <a:spLocks noGrp="1"/>
          </p:cNvSpPr>
          <p:nvPr>
            <p:ph sz="quarter" idx="34" hasCustomPrompt="1"/>
          </p:nvPr>
        </p:nvSpPr>
        <p:spPr>
          <a:xfrm>
            <a:off x="2968786" y="3237482"/>
            <a:ext cx="1382564" cy="443594"/>
          </a:xfrm>
        </p:spPr>
        <p:txBody>
          <a:bodyPr anchor="ctr"/>
          <a:lstStyle>
            <a:lvl1pPr marL="0" indent="0" algn="ctr">
              <a:buNone/>
              <a:defRPr sz="825"/>
            </a:lvl1pPr>
            <a:lvl2pPr algn="ctr">
              <a:defRPr/>
            </a:lvl2pPr>
            <a:lvl3pPr algn="ctr">
              <a:defRPr/>
            </a:lvl3pPr>
            <a:lvl4pPr algn="ctr">
              <a:defRPr/>
            </a:lvl4pPr>
            <a:lvl5pPr algn="ctr">
              <a:defRPr/>
            </a:lvl5pPr>
          </a:lstStyle>
          <a:p>
            <a:pPr lvl="0"/>
            <a:r>
              <a:rPr lang="en-US"/>
              <a:t>Click the image icon to add a logo</a:t>
            </a:r>
          </a:p>
        </p:txBody>
      </p:sp>
      <p:sp>
        <p:nvSpPr>
          <p:cNvPr id="30" name="Content Placeholder 19">
            <a:extLst>
              <a:ext uri="{FF2B5EF4-FFF2-40B4-BE49-F238E27FC236}">
                <a16:creationId xmlns:a16="http://schemas.microsoft.com/office/drawing/2014/main" id="{13DA258F-278D-4267-B5B6-77BDB8EA6F10}"/>
              </a:ext>
            </a:extLst>
          </p:cNvPr>
          <p:cNvSpPr>
            <a:spLocks noGrp="1"/>
          </p:cNvSpPr>
          <p:nvPr>
            <p:ph sz="quarter" idx="35" hasCustomPrompt="1"/>
          </p:nvPr>
        </p:nvSpPr>
        <p:spPr>
          <a:xfrm>
            <a:off x="4887038" y="3237482"/>
            <a:ext cx="1382564" cy="443594"/>
          </a:xfrm>
        </p:spPr>
        <p:txBody>
          <a:bodyPr anchor="ctr"/>
          <a:lstStyle>
            <a:lvl1pPr marL="0" indent="0" algn="ctr">
              <a:buNone/>
              <a:defRPr sz="825"/>
            </a:lvl1pPr>
            <a:lvl2pPr algn="ctr">
              <a:defRPr/>
            </a:lvl2pPr>
            <a:lvl3pPr algn="ctr">
              <a:defRPr/>
            </a:lvl3pPr>
            <a:lvl4pPr algn="ctr">
              <a:defRPr/>
            </a:lvl4pPr>
            <a:lvl5pPr algn="ctr">
              <a:defRPr/>
            </a:lvl5pPr>
          </a:lstStyle>
          <a:p>
            <a:pPr lvl="0"/>
            <a:r>
              <a:rPr lang="en-US"/>
              <a:t>Click the image icon to add a logo</a:t>
            </a:r>
          </a:p>
        </p:txBody>
      </p:sp>
      <p:sp>
        <p:nvSpPr>
          <p:cNvPr id="31" name="Content Placeholder 19">
            <a:extLst>
              <a:ext uri="{FF2B5EF4-FFF2-40B4-BE49-F238E27FC236}">
                <a16:creationId xmlns:a16="http://schemas.microsoft.com/office/drawing/2014/main" id="{B2F71036-4551-4FDE-8276-4BD157CF7375}"/>
              </a:ext>
            </a:extLst>
          </p:cNvPr>
          <p:cNvSpPr>
            <a:spLocks noGrp="1"/>
          </p:cNvSpPr>
          <p:nvPr>
            <p:ph sz="quarter" idx="36" hasCustomPrompt="1"/>
          </p:nvPr>
        </p:nvSpPr>
        <p:spPr>
          <a:xfrm>
            <a:off x="6805291" y="3237482"/>
            <a:ext cx="1382564" cy="443594"/>
          </a:xfrm>
        </p:spPr>
        <p:txBody>
          <a:bodyPr anchor="ctr"/>
          <a:lstStyle>
            <a:lvl1pPr marL="0" indent="0" algn="ctr">
              <a:buNone/>
              <a:defRPr sz="825"/>
            </a:lvl1pPr>
            <a:lvl2pPr algn="ctr">
              <a:defRPr/>
            </a:lvl2pPr>
            <a:lvl3pPr algn="ctr">
              <a:defRPr/>
            </a:lvl3pPr>
            <a:lvl4pPr algn="ctr">
              <a:defRPr/>
            </a:lvl4pPr>
            <a:lvl5pPr algn="ctr">
              <a:defRPr/>
            </a:lvl5pPr>
          </a:lstStyle>
          <a:p>
            <a:pPr lvl="0"/>
            <a:r>
              <a:rPr lang="en-US"/>
              <a:t>Click the image icon to add a logo</a:t>
            </a:r>
          </a:p>
        </p:txBody>
      </p:sp>
      <p:sp>
        <p:nvSpPr>
          <p:cNvPr id="18" name="TextBox 17">
            <a:extLst>
              <a:ext uri="{FF2B5EF4-FFF2-40B4-BE49-F238E27FC236}">
                <a16:creationId xmlns:a16="http://schemas.microsoft.com/office/drawing/2014/main" id="{8322485C-391A-4C87-B522-6FF93611D465}"/>
              </a:ext>
            </a:extLst>
          </p:cNvPr>
          <p:cNvSpPr txBox="1"/>
          <p:nvPr userDrawn="1"/>
        </p:nvSpPr>
        <p:spPr>
          <a:xfrm>
            <a:off x="-1033040" y="3939"/>
            <a:ext cx="989538" cy="1973617"/>
          </a:xfrm>
          <a:prstGeom prst="rect">
            <a:avLst/>
          </a:prstGeom>
          <a:noFill/>
        </p:spPr>
        <p:txBody>
          <a:bodyPr wrap="square" lIns="0" tIns="0" rIns="0" bIns="0" rtlCol="0">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675" b="1" i="0" u="none" strike="noStrike" kern="0" cap="none" spc="0" normalizeH="0" baseline="0" noProof="0">
                <a:ln>
                  <a:noFill/>
                </a:ln>
                <a:solidFill>
                  <a:schemeClr val="tx2"/>
                </a:solidFill>
                <a:effectLst/>
                <a:uLnTx/>
                <a:uFillTx/>
              </a:rPr>
              <a:t>TEMPLATE NOTES </a:t>
            </a:r>
            <a:br>
              <a:rPr kumimoji="0" lang="en-US" sz="675" b="1" i="0" u="none" strike="noStrike" kern="0" cap="none" spc="0" normalizeH="0" baseline="0" noProof="0">
                <a:ln>
                  <a:noFill/>
                </a:ln>
                <a:solidFill>
                  <a:schemeClr val="tx2"/>
                </a:solidFill>
                <a:effectLst/>
                <a:uLnTx/>
                <a:uFillTx/>
              </a:rPr>
            </a:br>
            <a:r>
              <a:rPr kumimoji="0" lang="en-US" sz="675" b="0" i="1" u="none" strike="noStrike" kern="0" cap="none" spc="0" normalizeH="0" baseline="0" noProof="0">
                <a:ln>
                  <a:noFill/>
                </a:ln>
                <a:solidFill>
                  <a:schemeClr val="tx2"/>
                </a:solidFill>
                <a:effectLst/>
                <a:uLnTx/>
                <a:uFillTx/>
              </a:rPr>
              <a:t>(these will not appear in print or on slideshow):</a:t>
            </a:r>
          </a:p>
          <a:p>
            <a:pPr marL="0" marR="0" lvl="0" indent="0" defTabSz="685800" eaLnBrk="1" fontAlgn="auto" latinLnBrk="0" hangingPunct="1">
              <a:lnSpc>
                <a:spcPct val="100000"/>
              </a:lnSpc>
              <a:spcBef>
                <a:spcPts val="0"/>
              </a:spcBef>
              <a:spcAft>
                <a:spcPts val="0"/>
              </a:spcAft>
              <a:buClrTx/>
              <a:buSzTx/>
              <a:buFontTx/>
              <a:buNone/>
              <a:tabLst/>
              <a:defRPr/>
            </a:pPr>
            <a:endParaRPr kumimoji="0" lang="en-US" sz="675" b="0" i="1" u="none" strike="noStrike" kern="0" cap="none" spc="0" normalizeH="0" baseline="0" noProof="0">
              <a:ln>
                <a:noFill/>
              </a:ln>
              <a:solidFill>
                <a:schemeClr val="tx2"/>
              </a:solidFill>
              <a:effectLst/>
              <a:uLnTx/>
              <a:uFillTx/>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75" b="0" i="0" u="none" strike="noStrike" kern="0" cap="none" spc="0" normalizeH="0" baseline="0" noProof="0">
                <a:ln>
                  <a:noFill/>
                </a:ln>
                <a:solidFill>
                  <a:schemeClr val="tx2"/>
                </a:solidFill>
                <a:effectLst/>
                <a:uLnTx/>
                <a:uFillTx/>
              </a:rPr>
              <a:t>Click the image icon to add a logo. You may need to scale logos down or up depending on their shape to get  them all to look similarly sized.</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675" b="0" i="0" u="none" strike="noStrike" kern="0" cap="none" spc="0" normalizeH="0" baseline="0" noProof="0">
              <a:ln>
                <a:noFill/>
              </a:ln>
              <a:solidFill>
                <a:schemeClr val="tx2"/>
              </a:solidFill>
              <a:effectLst/>
              <a:uLnTx/>
              <a:uFillTx/>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75" b="0" i="0" u="none" strike="noStrike" kern="0" cap="none" spc="0" normalizeH="0" baseline="0" noProof="0">
                <a:ln>
                  <a:noFill/>
                </a:ln>
                <a:solidFill>
                  <a:schemeClr val="tx2"/>
                </a:solidFill>
                <a:effectLst/>
                <a:uLnTx/>
                <a:uFillTx/>
              </a:rPr>
              <a:t>To make all logos grayscale, select the logos, go to the Picture Format Ribbon, then select the Color dropdown and choose a Grayscale option.</a:t>
            </a:r>
            <a:endParaRPr lang="en-US" sz="675" i="1">
              <a:solidFill>
                <a:schemeClr val="tx2"/>
              </a:solidFill>
            </a:endParaRPr>
          </a:p>
        </p:txBody>
      </p:sp>
    </p:spTree>
    <p:extLst>
      <p:ext uri="{BB962C8B-B14F-4D97-AF65-F5344CB8AC3E}">
        <p14:creationId xmlns:p14="http://schemas.microsoft.com/office/powerpoint/2010/main" val="2114271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ontent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AF94426-72A5-4491-B054-56236B4A4C09}"/>
              </a:ext>
            </a:extLst>
          </p:cNvPr>
          <p:cNvSpPr/>
          <p:nvPr userDrawn="1"/>
        </p:nvSpPr>
        <p:spPr>
          <a:xfrm>
            <a:off x="4848726" y="0"/>
            <a:ext cx="4295274"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5" name="Picture 14" descr="A picture containing headdress, helmet, dark&#10;&#10;Description automatically generated">
            <a:extLst>
              <a:ext uri="{FF2B5EF4-FFF2-40B4-BE49-F238E27FC236}">
                <a16:creationId xmlns:a16="http://schemas.microsoft.com/office/drawing/2014/main" id="{C734AE74-2831-4804-A9A6-870A21BC563D}"/>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33817" r="6030"/>
          <a:stretch/>
        </p:blipFill>
        <p:spPr>
          <a:xfrm>
            <a:off x="4869180" y="459581"/>
            <a:ext cx="4114800" cy="3848100"/>
          </a:xfrm>
          <a:prstGeom prst="rect">
            <a:avLst/>
          </a:prstGeom>
        </p:spPr>
      </p:pic>
      <p:sp>
        <p:nvSpPr>
          <p:cNvPr id="2" name="Title 1">
            <a:extLst>
              <a:ext uri="{FF2B5EF4-FFF2-40B4-BE49-F238E27FC236}">
                <a16:creationId xmlns:a16="http://schemas.microsoft.com/office/drawing/2014/main" id="{976E4C90-CA65-4AE3-AC5A-6E53402301EF}"/>
              </a:ext>
            </a:extLst>
          </p:cNvPr>
          <p:cNvSpPr>
            <a:spLocks noGrp="1"/>
          </p:cNvSpPr>
          <p:nvPr>
            <p:ph type="title"/>
          </p:nvPr>
        </p:nvSpPr>
        <p:spPr>
          <a:xfrm>
            <a:off x="417980" y="1779149"/>
            <a:ext cx="2652432" cy="1200150"/>
          </a:xfrm>
        </p:spPr>
        <p:txBody>
          <a:bodyPr anchor="b">
            <a:noAutofit/>
          </a:bodyPr>
          <a:lstStyle>
            <a:lvl1pPr algn="l">
              <a:defRPr sz="3000"/>
            </a:lvl1pPr>
          </a:lstStyle>
          <a:p>
            <a:r>
              <a:rPr lang="en-US"/>
              <a:t>Click to edit Master title style</a:t>
            </a:r>
          </a:p>
        </p:txBody>
      </p:sp>
      <p:sp>
        <p:nvSpPr>
          <p:cNvPr id="4" name="Text Placeholder 3">
            <a:extLst>
              <a:ext uri="{FF2B5EF4-FFF2-40B4-BE49-F238E27FC236}">
                <a16:creationId xmlns:a16="http://schemas.microsoft.com/office/drawing/2014/main" id="{3E27012A-747E-47C0-8B02-EE338876F5E7}"/>
              </a:ext>
            </a:extLst>
          </p:cNvPr>
          <p:cNvSpPr>
            <a:spLocks noGrp="1"/>
          </p:cNvSpPr>
          <p:nvPr>
            <p:ph type="body" sz="half" idx="2" hasCustomPrompt="1"/>
          </p:nvPr>
        </p:nvSpPr>
        <p:spPr>
          <a:xfrm>
            <a:off x="417980" y="3109807"/>
            <a:ext cx="2652432" cy="806330"/>
          </a:xfrm>
        </p:spPr>
        <p:txBody>
          <a:bodyPr>
            <a:normAutofit/>
          </a:bodyPr>
          <a:lstStyle>
            <a:lvl1pPr marL="0" indent="0" algn="l">
              <a:buFont typeface="Wingdings" panose="05000000000000000000" pitchFamily="2" charset="2"/>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Optional text</a:t>
            </a:r>
          </a:p>
        </p:txBody>
      </p:sp>
      <p:sp>
        <p:nvSpPr>
          <p:cNvPr id="6" name="Footer Placeholder 5">
            <a:extLst>
              <a:ext uri="{FF2B5EF4-FFF2-40B4-BE49-F238E27FC236}">
                <a16:creationId xmlns:a16="http://schemas.microsoft.com/office/drawing/2014/main" id="{8E7A3948-F082-4B3F-A736-4693CF982E94}"/>
              </a:ext>
            </a:extLst>
          </p:cNvPr>
          <p:cNvSpPr>
            <a:spLocks noGrp="1"/>
          </p:cNvSpPr>
          <p:nvPr>
            <p:ph type="ftr" sz="quarter" idx="11"/>
          </p:nvPr>
        </p:nvSpPr>
        <p:spPr>
          <a:xfrm>
            <a:off x="276475" y="4518212"/>
            <a:ext cx="2793938" cy="292690"/>
          </a:xfrm>
        </p:spPr>
        <p:txBody>
          <a:bodyPr/>
          <a:lstStyle/>
          <a:p>
            <a:endParaRPr lang="en-US"/>
          </a:p>
        </p:txBody>
      </p:sp>
      <p:sp>
        <p:nvSpPr>
          <p:cNvPr id="11" name="Date Placeholder 4">
            <a:extLst>
              <a:ext uri="{FF2B5EF4-FFF2-40B4-BE49-F238E27FC236}">
                <a16:creationId xmlns:a16="http://schemas.microsoft.com/office/drawing/2014/main" id="{3DF8CDF1-1ABC-BE42-AA63-3A36465FC2CA}"/>
              </a:ext>
            </a:extLst>
          </p:cNvPr>
          <p:cNvSpPr>
            <a:spLocks noGrp="1"/>
          </p:cNvSpPr>
          <p:nvPr>
            <p:ph type="dt" sz="half" idx="10"/>
          </p:nvPr>
        </p:nvSpPr>
        <p:spPr>
          <a:xfrm>
            <a:off x="7301392" y="4767263"/>
            <a:ext cx="753186" cy="273844"/>
          </a:xfrm>
          <a:prstGeom prst="rect">
            <a:avLst/>
          </a:prstGeom>
        </p:spPr>
        <p:txBody>
          <a:bodyPr/>
          <a:lstStyle/>
          <a:p>
            <a:fld id="{A007637F-0789-409D-B1AF-2A33E4EE8EC3}" type="datetime1">
              <a:rPr lang="en-US" smtClean="0"/>
              <a:t>5/29/2023</a:t>
            </a:fld>
            <a:endParaRPr lang="en-US"/>
          </a:p>
        </p:txBody>
      </p:sp>
      <p:sp>
        <p:nvSpPr>
          <p:cNvPr id="12" name="Slide Number Placeholder 6">
            <a:extLst>
              <a:ext uri="{FF2B5EF4-FFF2-40B4-BE49-F238E27FC236}">
                <a16:creationId xmlns:a16="http://schemas.microsoft.com/office/drawing/2014/main" id="{99272712-3F9D-4E46-8D3C-D83BD1A6CD0D}"/>
              </a:ext>
            </a:extLst>
          </p:cNvPr>
          <p:cNvSpPr>
            <a:spLocks noGrp="1"/>
          </p:cNvSpPr>
          <p:nvPr>
            <p:ph type="sldNum" sz="quarter" idx="12"/>
          </p:nvPr>
        </p:nvSpPr>
        <p:spPr>
          <a:xfrm>
            <a:off x="8143875" y="4767263"/>
            <a:ext cx="371475" cy="273844"/>
          </a:xfrm>
        </p:spPr>
        <p:txBody>
          <a:bodyPr/>
          <a:lstStyle>
            <a:lvl1pPr>
              <a:defRPr>
                <a:solidFill>
                  <a:schemeClr val="bg1"/>
                </a:solidFill>
              </a:defRPr>
            </a:lvl1pPr>
          </a:lstStyle>
          <a:p>
            <a:fld id="{718787B9-B4F1-45D2-9C05-EBCAE653A4AD}" type="slidenum">
              <a:rPr lang="en-US" smtClean="0"/>
              <a:pPr/>
              <a:t>‹#›</a:t>
            </a:fld>
            <a:endParaRPr lang="en-US"/>
          </a:p>
        </p:txBody>
      </p:sp>
      <p:cxnSp>
        <p:nvCxnSpPr>
          <p:cNvPr id="14" name="Straight Connector 13">
            <a:extLst>
              <a:ext uri="{FF2B5EF4-FFF2-40B4-BE49-F238E27FC236}">
                <a16:creationId xmlns:a16="http://schemas.microsoft.com/office/drawing/2014/main" id="{630A3A8A-0D0C-5E41-AB66-282D30F5C827}"/>
              </a:ext>
            </a:extLst>
          </p:cNvPr>
          <p:cNvCxnSpPr/>
          <p:nvPr userDrawn="1"/>
        </p:nvCxnSpPr>
        <p:spPr>
          <a:xfrm>
            <a:off x="8567002" y="4797900"/>
            <a:ext cx="0" cy="215153"/>
          </a:xfrm>
          <a:prstGeom prst="line">
            <a:avLst/>
          </a:prstGeom>
          <a:ln w="9525">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57852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Quote">
    <p:spTree>
      <p:nvGrpSpPr>
        <p:cNvPr id="1" name=""/>
        <p:cNvGrpSpPr/>
        <p:nvPr/>
      </p:nvGrpSpPr>
      <p:grpSpPr>
        <a:xfrm>
          <a:off x="0" y="0"/>
          <a:ext cx="0" cy="0"/>
          <a:chOff x="0" y="0"/>
          <a:chExt cx="0" cy="0"/>
        </a:xfrm>
      </p:grpSpPr>
      <p:sp>
        <p:nvSpPr>
          <p:cNvPr id="64" name="Slide Number"/>
          <p:cNvSpPr txBox="1">
            <a:spLocks noGrp="1"/>
          </p:cNvSpPr>
          <p:nvPr>
            <p:ph type="sldNum" sz="quarter" idx="2"/>
          </p:nvPr>
        </p:nvSpPr>
        <p:spPr>
          <a:xfrm>
            <a:off x="8925848" y="4866702"/>
            <a:ext cx="157496" cy="157736"/>
          </a:xfrm>
          <a:prstGeom prst="rect">
            <a:avLst/>
          </a:prstGeom>
        </p:spPr>
        <p:txBody>
          <a:bodyPr anchor="b"/>
          <a:lstStyle>
            <a:lvl1pPr>
              <a:defRPr sz="525">
                <a:solidFill>
                  <a:srgbClr val="A7A7A7"/>
                </a:solidFill>
                <a:latin typeface="+mn-lt"/>
                <a:ea typeface="+mn-ea"/>
                <a:cs typeface="+mn-cs"/>
                <a:sym typeface="Helvetica"/>
              </a:defRPr>
            </a:lvl1pPr>
          </a:lstStyle>
          <a:p>
            <a:fld id="{86CB4B4D-7CA3-9044-876B-883B54F8677D}" type="slidenum">
              <a:rPr/>
              <a:t>‹#›</a:t>
            </a:fld>
            <a:endParaRPr/>
          </a:p>
        </p:txBody>
      </p:sp>
    </p:spTree>
    <p:extLst>
      <p:ext uri="{BB962C8B-B14F-4D97-AF65-F5344CB8AC3E}">
        <p14:creationId xmlns:p14="http://schemas.microsoft.com/office/powerpoint/2010/main" val="11013223"/>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www.rkiinstruments.com</a:t>
            </a:r>
          </a:p>
        </p:txBody>
      </p:sp>
      <p:sp>
        <p:nvSpPr>
          <p:cNvPr id="6" name="Slide Number Placeholder 5"/>
          <p:cNvSpPr>
            <a:spLocks noGrp="1"/>
          </p:cNvSpPr>
          <p:nvPr>
            <p:ph type="sldNum" sz="quarter" idx="12"/>
          </p:nvPr>
        </p:nvSpPr>
        <p:spPr/>
        <p:txBody>
          <a:bodyPr/>
          <a:lstStyle>
            <a:lvl1pPr>
              <a:defRPr/>
            </a:lvl1pPr>
          </a:lstStyle>
          <a:p>
            <a:pPr>
              <a:defRPr/>
            </a:pPr>
            <a:fld id="{DBB192B6-4315-8D43-B3B5-75E87927B6CC}" type="slidenum">
              <a:rPr lang="en-US" smtClean="0"/>
              <a:pPr>
                <a:defRPr/>
              </a:pPr>
              <a:t>‹#›</a:t>
            </a:fld>
            <a:endParaRPr lang="en-US" dirty="0"/>
          </a:p>
        </p:txBody>
      </p:sp>
    </p:spTree>
    <p:extLst>
      <p:ext uri="{BB962C8B-B14F-4D97-AF65-F5344CB8AC3E}">
        <p14:creationId xmlns:p14="http://schemas.microsoft.com/office/powerpoint/2010/main" val="39794818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180036"/>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www.rkiinstruments.com</a:t>
            </a:r>
          </a:p>
        </p:txBody>
      </p:sp>
      <p:sp>
        <p:nvSpPr>
          <p:cNvPr id="6" name="Slide Number Placeholder 5"/>
          <p:cNvSpPr>
            <a:spLocks noGrp="1"/>
          </p:cNvSpPr>
          <p:nvPr>
            <p:ph type="sldNum" sz="quarter" idx="12"/>
          </p:nvPr>
        </p:nvSpPr>
        <p:spPr/>
        <p:txBody>
          <a:bodyPr/>
          <a:lstStyle>
            <a:lvl1pPr>
              <a:defRPr/>
            </a:lvl1pPr>
          </a:lstStyle>
          <a:p>
            <a:pPr>
              <a:defRPr/>
            </a:pPr>
            <a:fld id="{643141AE-6D6C-2849-A814-A0674F8D4856}" type="slidenum">
              <a:rPr lang="en-US" smtClean="0"/>
              <a:pPr>
                <a:defRPr/>
              </a:pPr>
              <a:t>‹#›</a:t>
            </a:fld>
            <a:endParaRPr lang="en-US" dirty="0"/>
          </a:p>
        </p:txBody>
      </p:sp>
    </p:spTree>
    <p:extLst>
      <p:ext uri="{BB962C8B-B14F-4D97-AF65-F5344CB8AC3E}">
        <p14:creationId xmlns:p14="http://schemas.microsoft.com/office/powerpoint/2010/main" val="1885754312"/>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www.rkiinstruments.com</a:t>
            </a:r>
          </a:p>
        </p:txBody>
      </p:sp>
      <p:sp>
        <p:nvSpPr>
          <p:cNvPr id="7" name="Slide Number Placeholder 5"/>
          <p:cNvSpPr>
            <a:spLocks noGrp="1"/>
          </p:cNvSpPr>
          <p:nvPr>
            <p:ph type="sldNum" sz="quarter" idx="12"/>
          </p:nvPr>
        </p:nvSpPr>
        <p:spPr/>
        <p:txBody>
          <a:bodyPr/>
          <a:lstStyle>
            <a:lvl1pPr>
              <a:defRPr/>
            </a:lvl1pPr>
          </a:lstStyle>
          <a:p>
            <a:pPr>
              <a:defRPr/>
            </a:pPr>
            <a:fld id="{643141AE-6D6C-2849-A814-A0674F8D4856}" type="slidenum">
              <a:rPr lang="en-US" smtClean="0"/>
              <a:pPr>
                <a:defRPr/>
              </a:pPr>
              <a:t>‹#›</a:t>
            </a:fld>
            <a:endParaRPr lang="en-US" dirty="0"/>
          </a:p>
        </p:txBody>
      </p:sp>
    </p:spTree>
    <p:extLst>
      <p:ext uri="{BB962C8B-B14F-4D97-AF65-F5344CB8AC3E}">
        <p14:creationId xmlns:p14="http://schemas.microsoft.com/office/powerpoint/2010/main" val="2122262643"/>
      </p:ext>
    </p:extLst>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1"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7"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r>
              <a:rPr lang="en-US"/>
              <a:t>www.rkiinstruments.com</a:t>
            </a:r>
          </a:p>
        </p:txBody>
      </p:sp>
      <p:sp>
        <p:nvSpPr>
          <p:cNvPr id="9" name="Slide Number Placeholder 5"/>
          <p:cNvSpPr>
            <a:spLocks noGrp="1"/>
          </p:cNvSpPr>
          <p:nvPr>
            <p:ph type="sldNum" sz="quarter" idx="12"/>
          </p:nvPr>
        </p:nvSpPr>
        <p:spPr/>
        <p:txBody>
          <a:bodyPr/>
          <a:lstStyle>
            <a:lvl1pPr>
              <a:defRPr/>
            </a:lvl1pPr>
          </a:lstStyle>
          <a:p>
            <a:pPr>
              <a:defRPr/>
            </a:pPr>
            <a:fld id="{643141AE-6D6C-2849-A814-A0674F8D4856}" type="slidenum">
              <a:rPr lang="en-US" smtClean="0"/>
              <a:pPr>
                <a:defRPr/>
              </a:pPr>
              <a:t>‹#›</a:t>
            </a:fld>
            <a:endParaRPr lang="en-US" dirty="0"/>
          </a:p>
        </p:txBody>
      </p:sp>
    </p:spTree>
    <p:extLst>
      <p:ext uri="{BB962C8B-B14F-4D97-AF65-F5344CB8AC3E}">
        <p14:creationId xmlns:p14="http://schemas.microsoft.com/office/powerpoint/2010/main" val="2921425358"/>
      </p:ext>
    </p:extLst>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r>
              <a:rPr lang="en-US"/>
              <a:t>www.rkiinstruments.com</a:t>
            </a:r>
          </a:p>
        </p:txBody>
      </p:sp>
      <p:sp>
        <p:nvSpPr>
          <p:cNvPr id="5" name="Slide Number Placeholder 5"/>
          <p:cNvSpPr>
            <a:spLocks noGrp="1"/>
          </p:cNvSpPr>
          <p:nvPr>
            <p:ph type="sldNum" sz="quarter" idx="12"/>
          </p:nvPr>
        </p:nvSpPr>
        <p:spPr/>
        <p:txBody>
          <a:bodyPr/>
          <a:lstStyle>
            <a:lvl1pPr>
              <a:defRPr/>
            </a:lvl1pPr>
          </a:lstStyle>
          <a:p>
            <a:pPr>
              <a:defRPr/>
            </a:pPr>
            <a:fld id="{643141AE-6D6C-2849-A814-A0674F8D4856}" type="slidenum">
              <a:rPr lang="en-US" smtClean="0"/>
              <a:pPr>
                <a:defRPr/>
              </a:pPr>
              <a:t>‹#›</a:t>
            </a:fld>
            <a:endParaRPr lang="en-US" dirty="0"/>
          </a:p>
        </p:txBody>
      </p:sp>
    </p:spTree>
    <p:extLst>
      <p:ext uri="{BB962C8B-B14F-4D97-AF65-F5344CB8AC3E}">
        <p14:creationId xmlns:p14="http://schemas.microsoft.com/office/powerpoint/2010/main" val="3023025431"/>
      </p:ext>
    </p:extLst>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r>
              <a:rPr lang="en-US"/>
              <a:t>www.rkiinstruments.com</a:t>
            </a:r>
          </a:p>
        </p:txBody>
      </p:sp>
      <p:sp>
        <p:nvSpPr>
          <p:cNvPr id="4" name="Slide Number Placeholder 5"/>
          <p:cNvSpPr>
            <a:spLocks noGrp="1"/>
          </p:cNvSpPr>
          <p:nvPr>
            <p:ph type="sldNum" sz="quarter" idx="12"/>
          </p:nvPr>
        </p:nvSpPr>
        <p:spPr/>
        <p:txBody>
          <a:bodyPr/>
          <a:lstStyle>
            <a:lvl1pPr>
              <a:defRPr/>
            </a:lvl1pPr>
          </a:lstStyle>
          <a:p>
            <a:pPr>
              <a:defRPr/>
            </a:pPr>
            <a:fld id="{643141AE-6D6C-2849-A814-A0674F8D4856}" type="slidenum">
              <a:rPr lang="en-US" smtClean="0"/>
              <a:pPr>
                <a:defRPr/>
              </a:pPr>
              <a:t>‹#›</a:t>
            </a:fld>
            <a:endParaRPr lang="en-US" dirty="0"/>
          </a:p>
        </p:txBody>
      </p:sp>
    </p:spTree>
    <p:extLst>
      <p:ext uri="{BB962C8B-B14F-4D97-AF65-F5344CB8AC3E}">
        <p14:creationId xmlns:p14="http://schemas.microsoft.com/office/powerpoint/2010/main" val="2066359503"/>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1" y="204789"/>
            <a:ext cx="5111751"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www.rkiinstruments.com</a:t>
            </a:r>
          </a:p>
        </p:txBody>
      </p:sp>
      <p:sp>
        <p:nvSpPr>
          <p:cNvPr id="7" name="Slide Number Placeholder 5"/>
          <p:cNvSpPr>
            <a:spLocks noGrp="1"/>
          </p:cNvSpPr>
          <p:nvPr>
            <p:ph type="sldNum" sz="quarter" idx="12"/>
          </p:nvPr>
        </p:nvSpPr>
        <p:spPr/>
        <p:txBody>
          <a:bodyPr/>
          <a:lstStyle>
            <a:lvl1pPr>
              <a:defRPr/>
            </a:lvl1pPr>
          </a:lstStyle>
          <a:p>
            <a:pPr>
              <a:defRPr/>
            </a:pPr>
            <a:fld id="{643141AE-6D6C-2849-A814-A0674F8D4856}" type="slidenum">
              <a:rPr lang="en-US" smtClean="0"/>
              <a:pPr>
                <a:defRPr/>
              </a:pPr>
              <a:t>‹#›</a:t>
            </a:fld>
            <a:endParaRPr lang="en-US" dirty="0"/>
          </a:p>
        </p:txBody>
      </p:sp>
    </p:spTree>
    <p:extLst>
      <p:ext uri="{BB962C8B-B14F-4D97-AF65-F5344CB8AC3E}">
        <p14:creationId xmlns:p14="http://schemas.microsoft.com/office/powerpoint/2010/main" val="915846581"/>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p>
        </p:txBody>
      </p:sp>
      <p:sp>
        <p:nvSpPr>
          <p:cNvPr id="4" name="Text Placeholder 3"/>
          <p:cNvSpPr>
            <a:spLocks noGrp="1"/>
          </p:cNvSpPr>
          <p:nvPr>
            <p:ph type="body" sz="half" idx="2"/>
          </p:nvPr>
        </p:nvSpPr>
        <p:spPr>
          <a:xfrm>
            <a:off x="1792288" y="4025504"/>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www.rkiinstruments.com</a:t>
            </a:r>
          </a:p>
        </p:txBody>
      </p:sp>
      <p:sp>
        <p:nvSpPr>
          <p:cNvPr id="7" name="Slide Number Placeholder 5"/>
          <p:cNvSpPr>
            <a:spLocks noGrp="1"/>
          </p:cNvSpPr>
          <p:nvPr>
            <p:ph type="sldNum" sz="quarter" idx="12"/>
          </p:nvPr>
        </p:nvSpPr>
        <p:spPr/>
        <p:txBody>
          <a:bodyPr/>
          <a:lstStyle>
            <a:lvl1pPr>
              <a:defRPr/>
            </a:lvl1pPr>
          </a:lstStyle>
          <a:p>
            <a:pPr>
              <a:defRPr/>
            </a:pPr>
            <a:fld id="{643141AE-6D6C-2849-A814-A0674F8D4856}" type="slidenum">
              <a:rPr lang="en-US" smtClean="0"/>
              <a:pPr>
                <a:defRPr/>
              </a:pPr>
              <a:t>‹#›</a:t>
            </a:fld>
            <a:endParaRPr lang="en-US" dirty="0"/>
          </a:p>
        </p:txBody>
      </p:sp>
    </p:spTree>
    <p:extLst>
      <p:ext uri="{BB962C8B-B14F-4D97-AF65-F5344CB8AC3E}">
        <p14:creationId xmlns:p14="http://schemas.microsoft.com/office/powerpoint/2010/main" val="1369668717"/>
      </p:ext>
    </p:extLst>
  </p:cSld>
  <p:clrMapOvr>
    <a:masterClrMapping/>
  </p:clrMapOvr>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069975" y="226219"/>
            <a:ext cx="7772400" cy="5072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7" name="Text Placeholder 2"/>
          <p:cNvSpPr>
            <a:spLocks noGrp="1"/>
          </p:cNvSpPr>
          <p:nvPr>
            <p:ph type="body" idx="1"/>
          </p:nvPr>
        </p:nvSpPr>
        <p:spPr bwMode="auto">
          <a:xfrm>
            <a:off x="457200" y="1200151"/>
            <a:ext cx="8229600"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r>
              <a:rPr lang="en-US"/>
              <a:t>www.rkiinstruments.com</a:t>
            </a:r>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a:defRPr/>
            </a:pPr>
            <a:fld id="{643141AE-6D6C-2849-A814-A0674F8D4856}" type="slidenum">
              <a:rPr lang="en-US" smtClean="0"/>
              <a:pPr>
                <a:defRPr/>
              </a:pPr>
              <a:t>‹#›</a:t>
            </a:fld>
            <a:endParaRPr lang="en-US" dirty="0"/>
          </a:p>
        </p:txBody>
      </p:sp>
    </p:spTree>
    <p:extLst>
      <p:ext uri="{BB962C8B-B14F-4D97-AF65-F5344CB8AC3E}">
        <p14:creationId xmlns:p14="http://schemas.microsoft.com/office/powerpoint/2010/main" val="2975379414"/>
      </p:ext>
    </p:extLst>
  </p:cSld>
  <p:clrMap bg1="lt1" tx1="dk1" bg2="lt2" tx2="dk2" accent1="accent1" accent2="accent2" accent3="accent3" accent4="accent4" accent5="accent5" accent6="accent6" hlink="hlink" folHlink="folHlink"/>
  <p:sldLayoutIdLst>
    <p:sldLayoutId id="2147484252" r:id="rId1"/>
    <p:sldLayoutId id="2147484253" r:id="rId2"/>
    <p:sldLayoutId id="2147484254" r:id="rId3"/>
    <p:sldLayoutId id="2147484255" r:id="rId4"/>
    <p:sldLayoutId id="2147484256" r:id="rId5"/>
    <p:sldLayoutId id="2147484257" r:id="rId6"/>
    <p:sldLayoutId id="2147484258" r:id="rId7"/>
    <p:sldLayoutId id="2147484259" r:id="rId8"/>
    <p:sldLayoutId id="2147484260" r:id="rId9"/>
    <p:sldLayoutId id="2147484261" r:id="rId10"/>
    <p:sldLayoutId id="2147484262" r:id="rId11"/>
    <p:sldLayoutId id="2147484263" r:id="rId12"/>
    <p:sldLayoutId id="2147484264" r:id="rId13"/>
    <p:sldLayoutId id="2147484267" r:id="rId14"/>
    <p:sldLayoutId id="2147484268" r:id="rId15"/>
    <p:sldLayoutId id="2147484269" r:id="rId16"/>
  </p:sldLayoutIdLst>
  <p:hf sldNum="0" hdr="0" dt="0"/>
  <p:txStyles>
    <p:title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p:titleStyle>
    <p:body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8" Type="http://schemas.openxmlformats.org/officeDocument/2006/relationships/image" Target="../media/image108.png"/><Relationship Id="rId13" Type="http://schemas.openxmlformats.org/officeDocument/2006/relationships/image" Target="../media/image113.png"/><Relationship Id="rId18" Type="http://schemas.openxmlformats.org/officeDocument/2006/relationships/image" Target="../media/image118.jpeg"/><Relationship Id="rId3" Type="http://schemas.openxmlformats.org/officeDocument/2006/relationships/image" Target="../media/image103.png"/><Relationship Id="rId7" Type="http://schemas.openxmlformats.org/officeDocument/2006/relationships/image" Target="../media/image107.png"/><Relationship Id="rId12" Type="http://schemas.openxmlformats.org/officeDocument/2006/relationships/image" Target="../media/image112.png"/><Relationship Id="rId17" Type="http://schemas.openxmlformats.org/officeDocument/2006/relationships/image" Target="../media/image117.jpg"/><Relationship Id="rId2" Type="http://schemas.openxmlformats.org/officeDocument/2006/relationships/image" Target="../media/image102.png"/><Relationship Id="rId16" Type="http://schemas.openxmlformats.org/officeDocument/2006/relationships/image" Target="../media/image116.png"/><Relationship Id="rId1" Type="http://schemas.openxmlformats.org/officeDocument/2006/relationships/slideLayout" Target="../slideLayouts/slideLayout7.xml"/><Relationship Id="rId6" Type="http://schemas.openxmlformats.org/officeDocument/2006/relationships/image" Target="../media/image106.png"/><Relationship Id="rId11" Type="http://schemas.openxmlformats.org/officeDocument/2006/relationships/image" Target="../media/image111.png"/><Relationship Id="rId5" Type="http://schemas.openxmlformats.org/officeDocument/2006/relationships/image" Target="../media/image105.jpeg"/><Relationship Id="rId15" Type="http://schemas.openxmlformats.org/officeDocument/2006/relationships/image" Target="../media/image115.png"/><Relationship Id="rId10" Type="http://schemas.openxmlformats.org/officeDocument/2006/relationships/image" Target="../media/image110.png"/><Relationship Id="rId4" Type="http://schemas.openxmlformats.org/officeDocument/2006/relationships/image" Target="../media/image104.png"/><Relationship Id="rId9" Type="http://schemas.openxmlformats.org/officeDocument/2006/relationships/image" Target="../media/image109.png"/><Relationship Id="rId14" Type="http://schemas.openxmlformats.org/officeDocument/2006/relationships/image" Target="../media/image114.png"/></Relationships>
</file>

<file path=ppt/slides/_rels/slide10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16.xml"/><Relationship Id="rId5" Type="http://schemas.openxmlformats.org/officeDocument/2006/relationships/image" Target="../media/image122.png"/><Relationship Id="rId4" Type="http://schemas.openxmlformats.org/officeDocument/2006/relationships/image" Target="../media/image121.png"/></Relationships>
</file>

<file path=ppt/slides/_rels/slide109.xml.rels><?xml version="1.0" encoding="UTF-8" standalone="yes"?>
<Relationships xmlns="http://schemas.openxmlformats.org/package/2006/relationships"><Relationship Id="rId8" Type="http://schemas.openxmlformats.org/officeDocument/2006/relationships/image" Target="../media/image26.svg"/><Relationship Id="rId13" Type="http://schemas.openxmlformats.org/officeDocument/2006/relationships/image" Target="../media/image124.svg"/><Relationship Id="rId18" Type="http://schemas.openxmlformats.org/officeDocument/2006/relationships/image" Target="../media/image35.png"/><Relationship Id="rId26" Type="http://schemas.openxmlformats.org/officeDocument/2006/relationships/image" Target="../media/image130.svg"/><Relationship Id="rId3" Type="http://schemas.openxmlformats.org/officeDocument/2006/relationships/image" Target="../media/image9.png"/><Relationship Id="rId21" Type="http://schemas.openxmlformats.org/officeDocument/2006/relationships/image" Target="../media/image37.png"/><Relationship Id="rId7" Type="http://schemas.openxmlformats.org/officeDocument/2006/relationships/image" Target="../media/image25.png"/><Relationship Id="rId12" Type="http://schemas.openxmlformats.org/officeDocument/2006/relationships/image" Target="../media/image29.png"/><Relationship Id="rId17" Type="http://schemas.openxmlformats.org/officeDocument/2006/relationships/image" Target="../media/image34.png"/><Relationship Id="rId25" Type="http://schemas.openxmlformats.org/officeDocument/2006/relationships/image" Target="../media/image41.png"/><Relationship Id="rId2" Type="http://schemas.openxmlformats.org/officeDocument/2006/relationships/notesSlide" Target="../notesSlides/notesSlide18.xml"/><Relationship Id="rId16" Type="http://schemas.openxmlformats.org/officeDocument/2006/relationships/image" Target="../media/image33.png"/><Relationship Id="rId20" Type="http://schemas.openxmlformats.org/officeDocument/2006/relationships/image" Target="../media/image127.png"/><Relationship Id="rId29" Type="http://schemas.openxmlformats.org/officeDocument/2006/relationships/image" Target="../media/image132.png"/><Relationship Id="rId1" Type="http://schemas.openxmlformats.org/officeDocument/2006/relationships/slideLayout" Target="../slideLayouts/slideLayout7.xml"/><Relationship Id="rId6" Type="http://schemas.openxmlformats.org/officeDocument/2006/relationships/image" Target="../media/image24.svg"/><Relationship Id="rId11" Type="http://schemas.openxmlformats.org/officeDocument/2006/relationships/image" Target="../media/image123.svg"/><Relationship Id="rId24" Type="http://schemas.openxmlformats.org/officeDocument/2006/relationships/image" Target="../media/image129.svg"/><Relationship Id="rId32" Type="http://schemas.openxmlformats.org/officeDocument/2006/relationships/image" Target="../media/image135.svg"/><Relationship Id="rId5" Type="http://schemas.openxmlformats.org/officeDocument/2006/relationships/image" Target="../media/image23.png"/><Relationship Id="rId15" Type="http://schemas.openxmlformats.org/officeDocument/2006/relationships/image" Target="../media/image125.svg"/><Relationship Id="rId23" Type="http://schemas.openxmlformats.org/officeDocument/2006/relationships/image" Target="../media/image39.png"/><Relationship Id="rId28" Type="http://schemas.openxmlformats.org/officeDocument/2006/relationships/image" Target="../media/image131.svg"/><Relationship Id="rId10" Type="http://schemas.openxmlformats.org/officeDocument/2006/relationships/image" Target="../media/image27.png"/><Relationship Id="rId19" Type="http://schemas.openxmlformats.org/officeDocument/2006/relationships/image" Target="../media/image126.svg"/><Relationship Id="rId31" Type="http://schemas.openxmlformats.org/officeDocument/2006/relationships/image" Target="../media/image134.png"/><Relationship Id="rId4" Type="http://schemas.openxmlformats.org/officeDocument/2006/relationships/image" Target="../media/image22.emf"/><Relationship Id="rId9" Type="http://schemas.openxmlformats.org/officeDocument/2006/relationships/image" Target="../media/image8.emf"/><Relationship Id="rId14" Type="http://schemas.openxmlformats.org/officeDocument/2006/relationships/image" Target="../media/image31.png"/><Relationship Id="rId22" Type="http://schemas.openxmlformats.org/officeDocument/2006/relationships/image" Target="../media/image128.svg"/><Relationship Id="rId27" Type="http://schemas.openxmlformats.org/officeDocument/2006/relationships/image" Target="../media/image43.png"/><Relationship Id="rId30" Type="http://schemas.openxmlformats.org/officeDocument/2006/relationships/image" Target="../media/image133.svg"/></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5.xml"/><Relationship Id="rId6" Type="http://schemas.openxmlformats.org/officeDocument/2006/relationships/image" Target="../media/image5.sv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svg"/><Relationship Id="rId9" Type="http://schemas.openxmlformats.org/officeDocument/2006/relationships/image" Target="../media/image8.emf"/></Relationships>
</file>

<file path=ppt/slides/_rels/slide111.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19.png"/><Relationship Id="rId1" Type="http://schemas.openxmlformats.org/officeDocument/2006/relationships/slideLayout" Target="../slideLayouts/slideLayout16.xml"/></Relationships>
</file>

<file path=ppt/slides/_rels/slide112.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image" Target="../media/image67.png"/><Relationship Id="rId1" Type="http://schemas.openxmlformats.org/officeDocument/2006/relationships/slideLayout" Target="../slideLayouts/slideLayout16.xml"/><Relationship Id="rId4" Type="http://schemas.openxmlformats.org/officeDocument/2006/relationships/image" Target="../media/image138.png"/></Relationships>
</file>

<file path=ppt/slides/_rels/slide113.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39.jpg"/><Relationship Id="rId1" Type="http://schemas.openxmlformats.org/officeDocument/2006/relationships/slideLayout" Target="../slideLayouts/slideLayout16.xml"/></Relationships>
</file>

<file path=ppt/slides/_rels/slide114.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41.png"/><Relationship Id="rId1" Type="http://schemas.openxmlformats.org/officeDocument/2006/relationships/slideLayout" Target="../slideLayouts/slideLayout16.xml"/></Relationships>
</file>

<file path=ppt/slides/_rels/slide115.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42.png"/><Relationship Id="rId1" Type="http://schemas.openxmlformats.org/officeDocument/2006/relationships/slideLayout" Target="../slideLayouts/slideLayout16.xml"/></Relationships>
</file>

<file path=ppt/slides/_rels/slide116.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121.png"/></Relationships>
</file>

<file path=ppt/slides/_rels/slide117.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121.png"/></Relationships>
</file>

<file path=ppt/slides/_rels/slide118.xml.rels><?xml version="1.0" encoding="UTF-8" standalone="yes"?>
<Relationships xmlns="http://schemas.openxmlformats.org/package/2006/relationships"><Relationship Id="rId3" Type="http://schemas.openxmlformats.org/officeDocument/2006/relationships/image" Target="../media/image144.tiff"/><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121.png"/></Relationships>
</file>

<file path=ppt/slides/_rels/slide119.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45.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46.png"/><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121.png"/></Relationships>
</file>

<file path=ppt/slides/_rels/slide122.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48.png"/><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3" Type="http://schemas.openxmlformats.org/officeDocument/2006/relationships/hyperlink" Target="https://www.google.com/maps/dir/37.599365234375,-122.03602482195842" TargetMode="External"/><Relationship Id="rId2" Type="http://schemas.openxmlformats.org/officeDocument/2006/relationships/hyperlink" Target="http://rki-demo.guardhat.net/" TargetMode="External"/><Relationship Id="rId1" Type="http://schemas.openxmlformats.org/officeDocument/2006/relationships/slideLayout" Target="../slideLayouts/slideLayout6.xml"/><Relationship Id="rId4" Type="http://schemas.openxmlformats.org/officeDocument/2006/relationships/image" Target="../media/image157.png"/></Relationships>
</file>

<file path=ppt/slides/_rels/slide143.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3" Type="http://schemas.openxmlformats.org/officeDocument/2006/relationships/hyperlink" Target="https://vsight.io/" TargetMode="External"/><Relationship Id="rId2" Type="http://schemas.openxmlformats.org/officeDocument/2006/relationships/hyperlink" Target="https://www.realwear.com/" TargetMode="External"/><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3" Type="http://schemas.openxmlformats.org/officeDocument/2006/relationships/hyperlink" Target="https://www.l2l.com/l2l-connected-workforce-summit" TargetMode="External"/><Relationship Id="rId2" Type="http://schemas.openxmlformats.org/officeDocument/2006/relationships/hyperlink" Target="https://decisivefarming.com/connectedworker/?gclid=CjwKCAjw586hBhBrEiwAQYEnHZCH-xgVaF2faXxpdC4Ecrn0Fmj8uUSsvas2E-oVDZ0epav_CZXt3BoCUqEQAvD_BwE&amp;gclsrc=aw.ds" TargetMode="Externa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3" Type="http://schemas.openxmlformats.org/officeDocument/2006/relationships/image" Target="../media/image31.png"/><Relationship Id="rId18" Type="http://schemas.openxmlformats.org/officeDocument/2006/relationships/image" Target="../media/image36.svg"/><Relationship Id="rId26" Type="http://schemas.openxmlformats.org/officeDocument/2006/relationships/image" Target="../media/image44.svg"/><Relationship Id="rId3" Type="http://schemas.openxmlformats.org/officeDocument/2006/relationships/image" Target="../media/image22.emf"/><Relationship Id="rId21" Type="http://schemas.openxmlformats.org/officeDocument/2006/relationships/image" Target="../media/image39.png"/><Relationship Id="rId34" Type="http://schemas.openxmlformats.org/officeDocument/2006/relationships/image" Target="../media/image51.png"/><Relationship Id="rId7" Type="http://schemas.openxmlformats.org/officeDocument/2006/relationships/image" Target="../media/image26.svg"/><Relationship Id="rId12" Type="http://schemas.openxmlformats.org/officeDocument/2006/relationships/image" Target="../media/image30.svg"/><Relationship Id="rId17" Type="http://schemas.openxmlformats.org/officeDocument/2006/relationships/image" Target="../media/image35.png"/><Relationship Id="rId25" Type="http://schemas.openxmlformats.org/officeDocument/2006/relationships/image" Target="../media/image43.png"/><Relationship Id="rId33" Type="http://schemas.openxmlformats.org/officeDocument/2006/relationships/image" Target="../media/image17.png"/><Relationship Id="rId2" Type="http://schemas.openxmlformats.org/officeDocument/2006/relationships/image" Target="../media/image21.png"/><Relationship Id="rId16" Type="http://schemas.openxmlformats.org/officeDocument/2006/relationships/image" Target="../media/image34.png"/><Relationship Id="rId20" Type="http://schemas.openxmlformats.org/officeDocument/2006/relationships/image" Target="../media/image38.svg"/><Relationship Id="rId29" Type="http://schemas.openxmlformats.org/officeDocument/2006/relationships/image" Target="../media/image47.png"/><Relationship Id="rId1" Type="http://schemas.openxmlformats.org/officeDocument/2006/relationships/slideLayout" Target="../slideLayouts/slideLayout2.xml"/><Relationship Id="rId6" Type="http://schemas.openxmlformats.org/officeDocument/2006/relationships/image" Target="../media/image25.png"/><Relationship Id="rId11" Type="http://schemas.openxmlformats.org/officeDocument/2006/relationships/image" Target="../media/image29.png"/><Relationship Id="rId24" Type="http://schemas.openxmlformats.org/officeDocument/2006/relationships/image" Target="../media/image42.svg"/><Relationship Id="rId32" Type="http://schemas.openxmlformats.org/officeDocument/2006/relationships/image" Target="../media/image50.png"/><Relationship Id="rId5" Type="http://schemas.openxmlformats.org/officeDocument/2006/relationships/image" Target="../media/image24.svg"/><Relationship Id="rId15" Type="http://schemas.openxmlformats.org/officeDocument/2006/relationships/image" Target="../media/image33.png"/><Relationship Id="rId23" Type="http://schemas.openxmlformats.org/officeDocument/2006/relationships/image" Target="../media/image41.png"/><Relationship Id="rId28" Type="http://schemas.openxmlformats.org/officeDocument/2006/relationships/image" Target="../media/image46.png"/><Relationship Id="rId36" Type="http://schemas.microsoft.com/office/2007/relationships/hdphoto" Target="../media/hdphoto1.wdp"/><Relationship Id="rId10" Type="http://schemas.openxmlformats.org/officeDocument/2006/relationships/image" Target="../media/image28.svg"/><Relationship Id="rId19" Type="http://schemas.openxmlformats.org/officeDocument/2006/relationships/image" Target="../media/image37.png"/><Relationship Id="rId31" Type="http://schemas.openxmlformats.org/officeDocument/2006/relationships/image" Target="../media/image49.png"/><Relationship Id="rId4" Type="http://schemas.openxmlformats.org/officeDocument/2006/relationships/image" Target="../media/image23.png"/><Relationship Id="rId9" Type="http://schemas.openxmlformats.org/officeDocument/2006/relationships/image" Target="../media/image27.png"/><Relationship Id="rId14" Type="http://schemas.openxmlformats.org/officeDocument/2006/relationships/image" Target="../media/image32.svg"/><Relationship Id="rId22" Type="http://schemas.openxmlformats.org/officeDocument/2006/relationships/image" Target="../media/image40.svg"/><Relationship Id="rId27" Type="http://schemas.openxmlformats.org/officeDocument/2006/relationships/image" Target="../media/image45.png"/><Relationship Id="rId30" Type="http://schemas.openxmlformats.org/officeDocument/2006/relationships/image" Target="../media/image48.png"/><Relationship Id="rId35" Type="http://schemas.openxmlformats.org/officeDocument/2006/relationships/image" Target="../media/image52.png"/><Relationship Id="rId8" Type="http://schemas.openxmlformats.org/officeDocument/2006/relationships/image" Target="../media/image8.emf"/></Relationships>
</file>

<file path=ppt/slides/_rels/slide2.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5.xml"/><Relationship Id="rId6" Type="http://schemas.openxmlformats.org/officeDocument/2006/relationships/image" Target="../media/image5.sv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svg"/><Relationship Id="rId9" Type="http://schemas.openxmlformats.org/officeDocument/2006/relationships/image" Target="../media/image8.emf"/></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55.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www.processexcellencenetwork.com/events-connectedworkerchicago" TargetMode="External"/><Relationship Id="rId2" Type="http://schemas.openxmlformats.org/officeDocument/2006/relationships/hyperlink" Target="https://www.oilandgasiq.com/events-the-connected-worker"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12" Type="http://schemas.openxmlformats.org/officeDocument/2006/relationships/image" Target="../media/image67.png"/><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image" Target="../media/image62.png"/><Relationship Id="rId11" Type="http://schemas.openxmlformats.org/officeDocument/2006/relationships/image" Target="../media/image66.png"/><Relationship Id="rId5" Type="http://schemas.openxmlformats.org/officeDocument/2006/relationships/image" Target="../media/image61.png"/><Relationship Id="rId10" Type="http://schemas.openxmlformats.org/officeDocument/2006/relationships/image" Target="../media/image65.png"/><Relationship Id="rId4" Type="http://schemas.openxmlformats.org/officeDocument/2006/relationships/image" Target="../media/image60.png"/><Relationship Id="rId9" Type="http://schemas.microsoft.com/office/2007/relationships/hdphoto" Target="../media/hdphoto2.wdp"/></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70.png"/><Relationship Id="rId4" Type="http://schemas.openxmlformats.org/officeDocument/2006/relationships/image" Target="../media/image69.sv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71.png"/><Relationship Id="rId7" Type="http://schemas.openxmlformats.org/officeDocument/2006/relationships/image" Target="../media/image74.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73.png"/><Relationship Id="rId5" Type="http://schemas.openxmlformats.org/officeDocument/2006/relationships/hyperlink" Target="https://www.guardhat.com/iiop-creating-a-true-digital-twin/" TargetMode="External"/><Relationship Id="rId4" Type="http://schemas.openxmlformats.org/officeDocument/2006/relationships/image" Target="../media/image72.png"/></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hyperlink" Target="https://glartek.com/augmented-connected-worker-savings/" TargetMode="External"/><Relationship Id="rId2" Type="http://schemas.openxmlformats.org/officeDocument/2006/relationships/hyperlink" Target="https://anvl.com/safety/roi-connected-workers/" TargetMode="Externa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s://glartek.com/augmented-connected-worker-savings/" TargetMode="External"/><Relationship Id="rId2" Type="http://schemas.openxmlformats.org/officeDocument/2006/relationships/hyperlink" Target="https://anvl.com/safety/roi-connected-workers/" TargetMode="Externa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https://glartek.com/augmented-connected-worker-savings/" TargetMode="External"/><Relationship Id="rId2" Type="http://schemas.openxmlformats.org/officeDocument/2006/relationships/hyperlink" Target="https://anvl.com/safety/roi-connected-workers/" TargetMode="Externa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75.e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2.xml"/><Relationship Id="rId5" Type="http://schemas.openxmlformats.org/officeDocument/2006/relationships/image" Target="../media/image79.png"/><Relationship Id="rId4" Type="http://schemas.openxmlformats.org/officeDocument/2006/relationships/image" Target="../media/image78.png"/></Relationships>
</file>

<file path=ppt/slides/_rels/slide6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8" Type="http://schemas.openxmlformats.org/officeDocument/2006/relationships/image" Target="../media/image63.png"/><Relationship Id="rId13" Type="http://schemas.openxmlformats.org/officeDocument/2006/relationships/image" Target="../media/image67.png"/><Relationship Id="rId3" Type="http://schemas.openxmlformats.org/officeDocument/2006/relationships/image" Target="../media/image59.png"/><Relationship Id="rId7" Type="http://schemas.openxmlformats.org/officeDocument/2006/relationships/image" Target="../media/image62.png"/><Relationship Id="rId12" Type="http://schemas.openxmlformats.org/officeDocument/2006/relationships/image" Target="../media/image66.png"/><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image" Target="../media/image61.png"/><Relationship Id="rId11" Type="http://schemas.openxmlformats.org/officeDocument/2006/relationships/image" Target="../media/image65.png"/><Relationship Id="rId5" Type="http://schemas.openxmlformats.org/officeDocument/2006/relationships/image" Target="../media/image60.png"/><Relationship Id="rId10" Type="http://schemas.microsoft.com/office/2007/relationships/hdphoto" Target="../media/hdphoto2.wdp"/><Relationship Id="rId4" Type="http://schemas.openxmlformats.org/officeDocument/2006/relationships/hyperlink" Target="https://c212.net/c/link/?t=0&amp;l=en&amp;o=3464827-1&amp;h=2914163147&amp;u=https%3A%2F%2Fslatesafety.com%2F&amp;a=SlateSafety" TargetMode="External"/><Relationship Id="rId9" Type="http://schemas.openxmlformats.org/officeDocument/2006/relationships/image" Target="../media/image64.png"/></Relationships>
</file>

<file path=ppt/slides/_rels/slide71.xml.rels><?xml version="1.0" encoding="UTF-8" standalone="yes"?>
<Relationships xmlns="http://schemas.openxmlformats.org/package/2006/relationships"><Relationship Id="rId8" Type="http://schemas.openxmlformats.org/officeDocument/2006/relationships/image" Target="../media/image63.png"/><Relationship Id="rId13" Type="http://schemas.openxmlformats.org/officeDocument/2006/relationships/image" Target="../media/image67.png"/><Relationship Id="rId3" Type="http://schemas.openxmlformats.org/officeDocument/2006/relationships/image" Target="../media/image59.png"/><Relationship Id="rId7" Type="http://schemas.openxmlformats.org/officeDocument/2006/relationships/image" Target="../media/image62.png"/><Relationship Id="rId12" Type="http://schemas.openxmlformats.org/officeDocument/2006/relationships/image" Target="../media/image66.png"/><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image" Target="../media/image61.png"/><Relationship Id="rId11" Type="http://schemas.openxmlformats.org/officeDocument/2006/relationships/image" Target="../media/image65.png"/><Relationship Id="rId5" Type="http://schemas.openxmlformats.org/officeDocument/2006/relationships/image" Target="../media/image60.png"/><Relationship Id="rId10" Type="http://schemas.microsoft.com/office/2007/relationships/hdphoto" Target="../media/hdphoto2.wdp"/><Relationship Id="rId4" Type="http://schemas.openxmlformats.org/officeDocument/2006/relationships/hyperlink" Target="https://c212.net/c/link/?t=0&amp;l=en&amp;o=3464827-1&amp;h=2914163147&amp;u=https%3A%2F%2Fslatesafety.com%2F&amp;a=SlateSafety" TargetMode="External"/><Relationship Id="rId9" Type="http://schemas.openxmlformats.org/officeDocument/2006/relationships/image" Target="../media/image64.png"/></Relationships>
</file>

<file path=ppt/slides/_rels/slide72.xml.rels><?xml version="1.0" encoding="UTF-8" standalone="yes"?>
<Relationships xmlns="http://schemas.openxmlformats.org/package/2006/relationships"><Relationship Id="rId8" Type="http://schemas.openxmlformats.org/officeDocument/2006/relationships/image" Target="../media/image63.png"/><Relationship Id="rId13" Type="http://schemas.openxmlformats.org/officeDocument/2006/relationships/image" Target="../media/image67.png"/><Relationship Id="rId3" Type="http://schemas.openxmlformats.org/officeDocument/2006/relationships/image" Target="../media/image59.png"/><Relationship Id="rId7" Type="http://schemas.openxmlformats.org/officeDocument/2006/relationships/image" Target="../media/image62.png"/><Relationship Id="rId12" Type="http://schemas.openxmlformats.org/officeDocument/2006/relationships/image" Target="../media/image66.png"/><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image" Target="../media/image61.png"/><Relationship Id="rId11" Type="http://schemas.openxmlformats.org/officeDocument/2006/relationships/image" Target="../media/image65.png"/><Relationship Id="rId5" Type="http://schemas.openxmlformats.org/officeDocument/2006/relationships/image" Target="../media/image60.png"/><Relationship Id="rId10" Type="http://schemas.microsoft.com/office/2007/relationships/hdphoto" Target="../media/hdphoto2.wdp"/><Relationship Id="rId4" Type="http://schemas.openxmlformats.org/officeDocument/2006/relationships/hyperlink" Target="https://c212.net/c/link/?t=0&amp;l=en&amp;o=3464827-1&amp;h=2914163147&amp;u=https%3A%2F%2Fslatesafety.com%2F&amp;a=SlateSafety" TargetMode="External"/><Relationship Id="rId9" Type="http://schemas.openxmlformats.org/officeDocument/2006/relationships/image" Target="../media/image64.png"/></Relationships>
</file>

<file path=ppt/slides/_rels/slide7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 Id="rId4" Type="http://schemas.openxmlformats.org/officeDocument/2006/relationships/hyperlink" Target="https://c212.net/c/link/?t=0&amp;l=en&amp;o=3464827-1&amp;h=2914163147&amp;u=https%3A%2F%2Fslatesafety.com%2F&amp;a=SlateSafety" TargetMode="Externa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88.png"/><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81.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59.png"/><Relationship Id="rId7" Type="http://schemas.openxmlformats.org/officeDocument/2006/relationships/image" Target="../media/image87.png"/><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image" Target="../media/image86.png"/><Relationship Id="rId5" Type="http://schemas.openxmlformats.org/officeDocument/2006/relationships/hyperlink" Target="https://www.indsci.com/en/inet-now" TargetMode="External"/><Relationship Id="rId4" Type="http://schemas.openxmlformats.org/officeDocument/2006/relationships/image" Target="../media/image85.png"/></Relationships>
</file>

<file path=ppt/slides/_rels/slide82.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88.png"/><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83.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88.png"/><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84.xml.rels><?xml version="1.0" encoding="UTF-8" standalone="yes"?>
<Relationships xmlns="http://schemas.openxmlformats.org/package/2006/relationships"><Relationship Id="rId8" Type="http://schemas.openxmlformats.org/officeDocument/2006/relationships/hyperlink" Target="https://www.verdantix.com/search-results?indexCatalogue=verdantix-research&amp;searchQuery=Honeywell&amp;wordsMode=AllWords" TargetMode="External"/><Relationship Id="rId13" Type="http://schemas.openxmlformats.org/officeDocument/2006/relationships/hyperlink" Target="https://www.verdantix.com/search-results?indexCatalogue=verdantix-research&amp;searchQuery=SmartCap&amp;wordsMode=AllWords" TargetMode="External"/><Relationship Id="rId18" Type="http://schemas.openxmlformats.org/officeDocument/2006/relationships/image" Target="../media/image90.png"/><Relationship Id="rId3" Type="http://schemas.openxmlformats.org/officeDocument/2006/relationships/hyperlink" Target="https://www.verdantix.com/search-results?indexCatalogue=verdantix-research&amp;searchQuery=Blackline%20Safety&amp;wordsMode=AllWords" TargetMode="External"/><Relationship Id="rId7" Type="http://schemas.openxmlformats.org/officeDocument/2006/relationships/hyperlink" Target="https://www.verdantix.com/search-results?indexCatalogue=verdantix-research&amp;searchQuery=Guardhat&amp;wordsMode=AllWords" TargetMode="External"/><Relationship Id="rId12" Type="http://schemas.openxmlformats.org/officeDocument/2006/relationships/hyperlink" Target="https://www.verdantix.com/search-results?indexCatalogue=verdantix-research&amp;searchQuery=Redpoint%20Positioning&amp;wordsMode=AllWords" TargetMode="External"/><Relationship Id="rId17" Type="http://schemas.openxmlformats.org/officeDocument/2006/relationships/image" Target="../media/image89.png"/><Relationship Id="rId2" Type="http://schemas.openxmlformats.org/officeDocument/2006/relationships/hyperlink" Target="https://www.strongarmtech.com/" TargetMode="External"/><Relationship Id="rId16" Type="http://schemas.openxmlformats.org/officeDocument/2006/relationships/hyperlink" Target="https://www.verdantix.com/search-results?indexCatalogue=verdantix-research&amp;searchQuery=Vault%20Intelligence&amp;wordsMode=AllWords" TargetMode="External"/><Relationship Id="rId20" Type="http://schemas.openxmlformats.org/officeDocument/2006/relationships/image" Target="../media/image92.png"/><Relationship Id="rId1" Type="http://schemas.openxmlformats.org/officeDocument/2006/relationships/slideLayout" Target="../slideLayouts/slideLayout2.xml"/><Relationship Id="rId6" Type="http://schemas.openxmlformats.org/officeDocument/2006/relationships/hyperlink" Target="https://www.verdantix.com/search-results?indexCatalogue=verdantix-research&amp;searchQuery=Fujitsu&amp;wordsMode=AllWords" TargetMode="External"/><Relationship Id="rId11" Type="http://schemas.openxmlformats.org/officeDocument/2006/relationships/hyperlink" Target="https://www.verdantix.com/search-results?indexCatalogue=verdantix-research&amp;searchQuery=PTC&amp;wordsMode=AllWords" TargetMode="External"/><Relationship Id="rId5" Type="http://schemas.openxmlformats.org/officeDocument/2006/relationships/hyperlink" Target="https://www.verdantix.com/search-results?indexCatalogue=verdantix-research&amp;searchQuery=Everbridge&amp;wordsMode=AllWords" TargetMode="External"/><Relationship Id="rId15" Type="http://schemas.openxmlformats.org/officeDocument/2006/relationships/hyperlink" Target="https://www.verdantix.com/search-results?indexCatalogue=verdantix-research&amp;searchQuery=Triax%20Technologies&amp;wordsMode=AllWords" TargetMode="External"/><Relationship Id="rId10" Type="http://schemas.openxmlformats.org/officeDocument/2006/relationships/hyperlink" Target="https://www.verdantix.com/search-results?indexCatalogue=verdantix-research&amp;searchQuery=Kenzen&amp;wordsMode=AllWords" TargetMode="External"/><Relationship Id="rId19" Type="http://schemas.openxmlformats.org/officeDocument/2006/relationships/image" Target="../media/image91.png"/><Relationship Id="rId4" Type="http://schemas.openxmlformats.org/officeDocument/2006/relationships/hyperlink" Target="https://www.verdantix.com/search-results?indexCatalogue=verdantix-research&amp;searchQuery=Encina%20Wastewater%20Authority&amp;wordsMode=AllWords" TargetMode="External"/><Relationship Id="rId9" Type="http://schemas.openxmlformats.org/officeDocument/2006/relationships/hyperlink" Target="https://www.verdantix.com/search-results?indexCatalogue=verdantix-research&amp;searchQuery=Industrial%20Scientific&amp;wordsMode=AllWords" TargetMode="External"/><Relationship Id="rId14" Type="http://schemas.openxmlformats.org/officeDocument/2006/relationships/hyperlink" Target="https://www.verdantix.com/search-results?indexCatalogue=verdantix-research&amp;searchQuery=StrongArm%20Technologies&amp;wordsMode=AllWords" TargetMode="External"/></Relationships>
</file>

<file path=ppt/slides/_rels/slide85.xml.rels><?xml version="1.0" encoding="UTF-8" standalone="yes"?>
<Relationships xmlns="http://schemas.openxmlformats.org/package/2006/relationships"><Relationship Id="rId8" Type="http://schemas.openxmlformats.org/officeDocument/2006/relationships/hyperlink" Target="https://www.verdantix.com/search-results?indexCatalogue=verdantix-research&amp;searchQuery=Guardhat&amp;wordsMode=AllWords" TargetMode="External"/><Relationship Id="rId13" Type="http://schemas.openxmlformats.org/officeDocument/2006/relationships/hyperlink" Target="https://www.verdantix.com/search-results?indexCatalogue=verdantix-research&amp;searchQuery=Redpoint%20Positioning&amp;wordsMode=AllWords" TargetMode="External"/><Relationship Id="rId18" Type="http://schemas.openxmlformats.org/officeDocument/2006/relationships/image" Target="../media/image93.png"/><Relationship Id="rId3" Type="http://schemas.openxmlformats.org/officeDocument/2006/relationships/image" Target="../media/image59.png"/><Relationship Id="rId7" Type="http://schemas.openxmlformats.org/officeDocument/2006/relationships/hyperlink" Target="https://www.verdantix.com/search-results?indexCatalogue=verdantix-research&amp;searchQuery=Fujitsu&amp;wordsMode=AllWords" TargetMode="External"/><Relationship Id="rId12" Type="http://schemas.openxmlformats.org/officeDocument/2006/relationships/hyperlink" Target="https://www.verdantix.com/search-results?indexCatalogue=verdantix-research&amp;searchQuery=PTC&amp;wordsMode=AllWords" TargetMode="External"/><Relationship Id="rId17" Type="http://schemas.openxmlformats.org/officeDocument/2006/relationships/hyperlink" Target="https://www.verdantix.com/search-results?indexCatalogue=verdantix-research&amp;searchQuery=Vault%20Intelligence&amp;wordsMode=AllWords" TargetMode="External"/><Relationship Id="rId2" Type="http://schemas.openxmlformats.org/officeDocument/2006/relationships/image" Target="../media/image58.png"/><Relationship Id="rId16" Type="http://schemas.openxmlformats.org/officeDocument/2006/relationships/hyperlink" Target="https://www.verdantix.com/search-results?indexCatalogue=verdantix-research&amp;searchQuery=Triax%20Technologies&amp;wordsMode=AllWords" TargetMode="External"/><Relationship Id="rId1" Type="http://schemas.openxmlformats.org/officeDocument/2006/relationships/slideLayout" Target="../slideLayouts/slideLayout2.xml"/><Relationship Id="rId6" Type="http://schemas.openxmlformats.org/officeDocument/2006/relationships/hyperlink" Target="https://www.verdantix.com/search-results?indexCatalogue=verdantix-research&amp;searchQuery=Everbridge&amp;wordsMode=AllWords" TargetMode="External"/><Relationship Id="rId11" Type="http://schemas.openxmlformats.org/officeDocument/2006/relationships/hyperlink" Target="https://www.verdantix.com/search-results?indexCatalogue=verdantix-research&amp;searchQuery=Kenzen&amp;wordsMode=AllWords" TargetMode="External"/><Relationship Id="rId5" Type="http://schemas.openxmlformats.org/officeDocument/2006/relationships/hyperlink" Target="https://www.verdantix.com/search-results?indexCatalogue=verdantix-research&amp;searchQuery=Encina%20Wastewater%20Authority&amp;wordsMode=AllWords" TargetMode="External"/><Relationship Id="rId15" Type="http://schemas.openxmlformats.org/officeDocument/2006/relationships/hyperlink" Target="https://www.verdantix.com/search-results?indexCatalogue=verdantix-research&amp;searchQuery=StrongArm%20Technologies&amp;wordsMode=AllWords" TargetMode="External"/><Relationship Id="rId10" Type="http://schemas.openxmlformats.org/officeDocument/2006/relationships/hyperlink" Target="https://www.verdantix.com/search-results?indexCatalogue=verdantix-research&amp;searchQuery=Industrial%20Scientific&amp;wordsMode=AllWords" TargetMode="External"/><Relationship Id="rId4" Type="http://schemas.openxmlformats.org/officeDocument/2006/relationships/hyperlink" Target="https://www.verdantix.com/search-results?indexCatalogue=verdantix-research&amp;searchQuery=Blackline%20Safety&amp;wordsMode=AllWords" TargetMode="External"/><Relationship Id="rId9" Type="http://schemas.openxmlformats.org/officeDocument/2006/relationships/hyperlink" Target="https://www.verdantix.com/search-results?indexCatalogue=verdantix-research&amp;searchQuery=Honeywell&amp;wordsMode=AllWords" TargetMode="External"/><Relationship Id="rId14" Type="http://schemas.openxmlformats.org/officeDocument/2006/relationships/hyperlink" Target="https://www.verdantix.com/search-results?indexCatalogue=verdantix-research&amp;searchQuery=SmartCap&amp;wordsMode=AllWords" TargetMode="Externa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6.xml"/><Relationship Id="rId4" Type="http://schemas.openxmlformats.org/officeDocument/2006/relationships/image" Target="../media/image100.png"/></Relationships>
</file>

<file path=ppt/slides/_rels/slide91.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67D5047-AA80-BF44-A19B-161F5AB3BF94}"/>
              </a:ext>
            </a:extLst>
          </p:cNvPr>
          <p:cNvSpPr/>
          <p:nvPr/>
        </p:nvSpPr>
        <p:spPr>
          <a:xfrm>
            <a:off x="6814566" y="4636008"/>
            <a:ext cx="1186434" cy="5074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Subtitle 2">
            <a:extLst>
              <a:ext uri="{FF2B5EF4-FFF2-40B4-BE49-F238E27FC236}">
                <a16:creationId xmlns:a16="http://schemas.microsoft.com/office/drawing/2014/main" id="{118AAB03-110F-77E9-7829-A913054FC08A}"/>
              </a:ext>
            </a:extLst>
          </p:cNvPr>
          <p:cNvSpPr txBox="1">
            <a:spLocks/>
          </p:cNvSpPr>
          <p:nvPr/>
        </p:nvSpPr>
        <p:spPr bwMode="auto">
          <a:xfrm>
            <a:off x="2843418" y="1790735"/>
            <a:ext cx="3653176" cy="5885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68580" tIns="34290" rIns="68580" bIns="34290" numCol="1" anchor="t" anchorCtr="0" compatLnSpc="1">
            <a:prstTxWarp prst="textNoShape">
              <a:avLst/>
            </a:prstTxWarp>
          </a:bodyPr>
          <a:lstStyle>
            <a:lvl1pPr marL="0" indent="0" algn="ctr" defTabSz="342900" rtl="0" eaLnBrk="1" fontAlgn="base" hangingPunct="1">
              <a:spcBef>
                <a:spcPct val="20000"/>
              </a:spcBef>
              <a:spcAft>
                <a:spcPct val="0"/>
              </a:spcAft>
              <a:buFont typeface="Arial" charset="0"/>
              <a:buNone/>
              <a:defRPr sz="2400" kern="1200">
                <a:solidFill>
                  <a:schemeClr val="tx1">
                    <a:tint val="75000"/>
                  </a:schemeClr>
                </a:solidFill>
                <a:latin typeface="+mn-lt"/>
                <a:ea typeface="ＭＳ Ｐゴシック" charset="0"/>
                <a:cs typeface="ＭＳ Ｐゴシック" charset="0"/>
              </a:defRPr>
            </a:lvl1pPr>
            <a:lvl2pPr marL="342900" indent="0" algn="ctr" defTabSz="342900" rtl="0" eaLnBrk="1" fontAlgn="base" hangingPunct="1">
              <a:spcBef>
                <a:spcPct val="20000"/>
              </a:spcBef>
              <a:spcAft>
                <a:spcPct val="0"/>
              </a:spcAft>
              <a:buFont typeface="Arial" charset="0"/>
              <a:buNone/>
              <a:defRPr sz="2100" kern="1200">
                <a:solidFill>
                  <a:schemeClr val="tx1">
                    <a:tint val="75000"/>
                  </a:schemeClr>
                </a:solidFill>
                <a:latin typeface="+mn-lt"/>
                <a:ea typeface="ＭＳ Ｐゴシック" charset="0"/>
                <a:cs typeface="+mn-cs"/>
              </a:defRPr>
            </a:lvl2pPr>
            <a:lvl3pPr marL="685800" indent="0" algn="ctr" defTabSz="342900" rtl="0" eaLnBrk="1" fontAlgn="base" hangingPunct="1">
              <a:spcBef>
                <a:spcPct val="20000"/>
              </a:spcBef>
              <a:spcAft>
                <a:spcPct val="0"/>
              </a:spcAft>
              <a:buFont typeface="Arial" charset="0"/>
              <a:buNone/>
              <a:defRPr sz="1800" kern="1200">
                <a:solidFill>
                  <a:schemeClr val="tx1">
                    <a:tint val="75000"/>
                  </a:schemeClr>
                </a:solidFill>
                <a:latin typeface="+mn-lt"/>
                <a:ea typeface="ＭＳ Ｐゴシック" charset="0"/>
                <a:cs typeface="+mn-cs"/>
              </a:defRPr>
            </a:lvl3pPr>
            <a:lvl4pPr marL="1028700" indent="0" algn="ctr" defTabSz="342900" rtl="0" eaLnBrk="1" fontAlgn="base" hangingPunct="1">
              <a:spcBef>
                <a:spcPct val="20000"/>
              </a:spcBef>
              <a:spcAft>
                <a:spcPct val="0"/>
              </a:spcAft>
              <a:buFont typeface="Arial" charset="0"/>
              <a:buNone/>
              <a:defRPr sz="1500" kern="1200">
                <a:solidFill>
                  <a:schemeClr val="tx1">
                    <a:tint val="75000"/>
                  </a:schemeClr>
                </a:solidFill>
                <a:latin typeface="+mn-lt"/>
                <a:ea typeface="ＭＳ Ｐゴシック" charset="0"/>
                <a:cs typeface="+mn-cs"/>
              </a:defRPr>
            </a:lvl4pPr>
            <a:lvl5pPr marL="1371600" indent="0" algn="ctr" defTabSz="342900" rtl="0" eaLnBrk="1" fontAlgn="base" hangingPunct="1">
              <a:spcBef>
                <a:spcPct val="20000"/>
              </a:spcBef>
              <a:spcAft>
                <a:spcPct val="0"/>
              </a:spcAft>
              <a:buFont typeface="Arial" charset="0"/>
              <a:buNone/>
              <a:defRPr sz="1500" kern="1200">
                <a:solidFill>
                  <a:schemeClr val="tx1">
                    <a:tint val="75000"/>
                  </a:schemeClr>
                </a:solidFill>
                <a:latin typeface="+mn-lt"/>
                <a:ea typeface="ＭＳ Ｐゴシック" charset="0"/>
                <a:cs typeface="+mn-cs"/>
              </a:defRPr>
            </a:lvl5pPr>
            <a:lvl6pPr marL="1714500" indent="0" algn="ctr" defTabSz="342900" rtl="0" eaLnBrk="1" latinLnBrk="0" hangingPunct="1">
              <a:spcBef>
                <a:spcPct val="20000"/>
              </a:spcBef>
              <a:buFont typeface="Arial"/>
              <a:buNone/>
              <a:defRPr sz="1500" kern="1200">
                <a:solidFill>
                  <a:schemeClr val="tx1">
                    <a:tint val="75000"/>
                  </a:schemeClr>
                </a:solidFill>
                <a:latin typeface="+mn-lt"/>
                <a:ea typeface="+mn-ea"/>
                <a:cs typeface="+mn-cs"/>
              </a:defRPr>
            </a:lvl6pPr>
            <a:lvl7pPr marL="2057400" indent="0" algn="ctr" defTabSz="342900" rtl="0" eaLnBrk="1" latinLnBrk="0" hangingPunct="1">
              <a:spcBef>
                <a:spcPct val="20000"/>
              </a:spcBef>
              <a:buFont typeface="Arial"/>
              <a:buNone/>
              <a:defRPr sz="1500" kern="1200">
                <a:solidFill>
                  <a:schemeClr val="tx1">
                    <a:tint val="75000"/>
                  </a:schemeClr>
                </a:solidFill>
                <a:latin typeface="+mn-lt"/>
                <a:ea typeface="+mn-ea"/>
                <a:cs typeface="+mn-cs"/>
              </a:defRPr>
            </a:lvl7pPr>
            <a:lvl8pPr marL="2400300" indent="0" algn="ctr" defTabSz="342900" rtl="0" eaLnBrk="1" latinLnBrk="0" hangingPunct="1">
              <a:spcBef>
                <a:spcPct val="20000"/>
              </a:spcBef>
              <a:buFont typeface="Arial"/>
              <a:buNone/>
              <a:defRPr sz="1500" kern="1200">
                <a:solidFill>
                  <a:schemeClr val="tx1">
                    <a:tint val="75000"/>
                  </a:schemeClr>
                </a:solidFill>
                <a:latin typeface="+mn-lt"/>
                <a:ea typeface="+mn-ea"/>
                <a:cs typeface="+mn-cs"/>
              </a:defRPr>
            </a:lvl8pPr>
            <a:lvl9pPr marL="2743200" indent="0" algn="ctr" defTabSz="342900" rtl="0" eaLnBrk="1" latinLnBrk="0" hangingPunct="1">
              <a:spcBef>
                <a:spcPct val="20000"/>
              </a:spcBef>
              <a:buFont typeface="Arial"/>
              <a:buNone/>
              <a:defRPr sz="1500" kern="1200">
                <a:solidFill>
                  <a:schemeClr val="tx1">
                    <a:tint val="75000"/>
                  </a:schemeClr>
                </a:solidFill>
                <a:latin typeface="+mn-lt"/>
                <a:ea typeface="+mn-ea"/>
                <a:cs typeface="+mn-cs"/>
              </a:defRPr>
            </a:lvl9pPr>
          </a:lstStyle>
          <a:p>
            <a:pPr defTabSz="257175">
              <a:defRPr/>
            </a:pPr>
            <a:r>
              <a:rPr lang="en-US" sz="2700" b="1" dirty="0">
                <a:solidFill>
                  <a:sysClr val="windowText" lastClr="000000">
                    <a:tint val="75000"/>
                  </a:sysClr>
                </a:solidFill>
                <a:latin typeface="Century Gothic"/>
              </a:rPr>
              <a:t>Connected Worker Solution</a:t>
            </a:r>
          </a:p>
          <a:p>
            <a:pPr defTabSz="257175">
              <a:defRPr/>
            </a:pPr>
            <a:r>
              <a:rPr lang="en-US" sz="2700" b="1" dirty="0">
                <a:solidFill>
                  <a:sysClr val="windowText" lastClr="000000">
                    <a:tint val="75000"/>
                  </a:sysClr>
                </a:solidFill>
                <a:latin typeface="Century Gothic"/>
              </a:rPr>
              <a:t>Workbook  </a:t>
            </a:r>
          </a:p>
        </p:txBody>
      </p:sp>
    </p:spTree>
    <p:extLst>
      <p:ext uri="{BB962C8B-B14F-4D97-AF65-F5344CB8AC3E}">
        <p14:creationId xmlns:p14="http://schemas.microsoft.com/office/powerpoint/2010/main" val="1766818167"/>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5" name="Title 1">
            <a:extLst>
              <a:ext uri="{FF2B5EF4-FFF2-40B4-BE49-F238E27FC236}">
                <a16:creationId xmlns:a16="http://schemas.microsoft.com/office/drawing/2014/main" id="{86C8CA63-E152-5F91-39CD-45DE52EF8757}"/>
              </a:ext>
            </a:extLst>
          </p:cNvPr>
          <p:cNvSpPr txBox="1">
            <a:spLocks/>
          </p:cNvSpPr>
          <p:nvPr/>
        </p:nvSpPr>
        <p:spPr bwMode="auto">
          <a:xfrm>
            <a:off x="1793703" y="-141697"/>
            <a:ext cx="5246661" cy="6101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lang="en-CA" sz="1400" dirty="0"/>
              <a:t>Increased Productivity through Enhanced Safety </a:t>
            </a:r>
          </a:p>
        </p:txBody>
      </p:sp>
      <p:sp>
        <p:nvSpPr>
          <p:cNvPr id="18" name="Title 1">
            <a:extLst>
              <a:ext uri="{FF2B5EF4-FFF2-40B4-BE49-F238E27FC236}">
                <a16:creationId xmlns:a16="http://schemas.microsoft.com/office/drawing/2014/main" id="{2F31B4DA-12D8-36FC-3643-0D29B39B2D4B}"/>
              </a:ext>
            </a:extLst>
          </p:cNvPr>
          <p:cNvSpPr txBox="1">
            <a:spLocks/>
          </p:cNvSpPr>
          <p:nvPr/>
        </p:nvSpPr>
        <p:spPr bwMode="auto">
          <a:xfrm>
            <a:off x="5094367" y="364768"/>
            <a:ext cx="3308105" cy="6101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lang="en-CA" sz="1200" dirty="0"/>
              <a:t>Enhanced Safety </a:t>
            </a:r>
          </a:p>
        </p:txBody>
      </p:sp>
      <p:sp>
        <p:nvSpPr>
          <p:cNvPr id="19" name="Title 1">
            <a:extLst>
              <a:ext uri="{FF2B5EF4-FFF2-40B4-BE49-F238E27FC236}">
                <a16:creationId xmlns:a16="http://schemas.microsoft.com/office/drawing/2014/main" id="{08B7B4EC-1341-AC52-7C6F-BAA932A4FD2F}"/>
              </a:ext>
            </a:extLst>
          </p:cNvPr>
          <p:cNvSpPr txBox="1">
            <a:spLocks/>
          </p:cNvSpPr>
          <p:nvPr/>
        </p:nvSpPr>
        <p:spPr bwMode="auto">
          <a:xfrm>
            <a:off x="4980527" y="1040166"/>
            <a:ext cx="3717408" cy="24063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marL="285750" indent="-285750" algn="l">
              <a:buFont typeface="Arial" panose="020B0604020202020204" pitchFamily="34" charset="0"/>
              <a:buChar char="•"/>
            </a:pPr>
            <a:r>
              <a:rPr lang="en-US" sz="900" b="0" dirty="0"/>
              <a:t>More easily activate an incident alarm with the double tap and get the worker to medical attention </a:t>
            </a:r>
          </a:p>
          <a:p>
            <a:pPr marL="285750" indent="-285750" algn="l">
              <a:buFont typeface="Arial" panose="020B0604020202020204" pitchFamily="34" charset="0"/>
              <a:buChar char="•"/>
            </a:pPr>
            <a:r>
              <a:rPr lang="en-US" sz="900" b="0" dirty="0"/>
              <a:t>Quickly locate a worker due to gas event, panic alarm, </a:t>
            </a:r>
          </a:p>
          <a:p>
            <a:pPr marL="285750" indent="-285750" algn="l">
              <a:buFont typeface="Arial" panose="020B0604020202020204" pitchFamily="34" charset="0"/>
              <a:buChar char="•"/>
            </a:pPr>
            <a:r>
              <a:rPr lang="en-US" sz="900" b="0" dirty="0"/>
              <a:t>With the RKI connected worker solution use data analytics to identify areas to drive your incidents to zero </a:t>
            </a:r>
          </a:p>
          <a:p>
            <a:pPr marL="285750" indent="-285750" algn="l">
              <a:buFont typeface="Arial" panose="020B0604020202020204" pitchFamily="34" charset="0"/>
              <a:buChar char="•"/>
            </a:pPr>
            <a:r>
              <a:rPr lang="en-US" sz="900" b="0" dirty="0"/>
              <a:t>When emergency response are not nearby the local worker awareness toll `notifies them </a:t>
            </a:r>
          </a:p>
          <a:p>
            <a:pPr marL="285750" indent="-285750" algn="l">
              <a:buFont typeface="Arial" panose="020B0604020202020204" pitchFamily="34" charset="0"/>
              <a:buChar char="•"/>
            </a:pPr>
            <a:r>
              <a:rPr lang="en-US" sz="900" b="0" dirty="0"/>
              <a:t>When workers need assistance workers in the area will be notified their colleague needs help </a:t>
            </a:r>
          </a:p>
          <a:p>
            <a:pPr marL="285750" indent="-285750" algn="l">
              <a:buFont typeface="Arial" panose="020B0604020202020204" pitchFamily="34" charset="0"/>
              <a:buChar char="•"/>
            </a:pPr>
            <a:r>
              <a:rPr lang="en-US" sz="900" b="0" dirty="0"/>
              <a:t>Workers can be tracked in near real time during an evacuation and responders know where they are in a incident </a:t>
            </a:r>
          </a:p>
          <a:p>
            <a:pPr marL="285750" indent="-285750" algn="l">
              <a:buFont typeface="Arial" panose="020B0604020202020204" pitchFamily="34" charset="0"/>
              <a:buChar char="•"/>
            </a:pPr>
            <a:r>
              <a:rPr lang="en-US" sz="900" b="0" dirty="0"/>
              <a:t>Know the compliance level of your equipment at all times </a:t>
            </a:r>
          </a:p>
          <a:p>
            <a:pPr marL="285750" indent="-285750" algn="l">
              <a:buFont typeface="Arial" panose="020B0604020202020204" pitchFamily="34" charset="0"/>
              <a:buChar char="•"/>
            </a:pPr>
            <a:endParaRPr lang="en-US" sz="900" b="0" dirty="0"/>
          </a:p>
          <a:p>
            <a:pPr algn="l"/>
            <a:endParaRPr lang="en-CA" sz="1400" b="0" dirty="0"/>
          </a:p>
          <a:p>
            <a:pPr algn="l"/>
            <a:endParaRPr lang="en-CA" sz="1400" b="0" dirty="0"/>
          </a:p>
          <a:p>
            <a:endParaRPr lang="en-CA" sz="1400" b="0" dirty="0"/>
          </a:p>
          <a:p>
            <a:endParaRPr lang="en-CA" sz="1400" b="0" dirty="0"/>
          </a:p>
        </p:txBody>
      </p:sp>
      <p:sp>
        <p:nvSpPr>
          <p:cNvPr id="21" name="Rectangle 20">
            <a:extLst>
              <a:ext uri="{FF2B5EF4-FFF2-40B4-BE49-F238E27FC236}">
                <a16:creationId xmlns:a16="http://schemas.microsoft.com/office/drawing/2014/main" id="{47321898-86AC-B9DA-E16F-0A456AEBD136}"/>
              </a:ext>
            </a:extLst>
          </p:cNvPr>
          <p:cNvSpPr/>
          <p:nvPr/>
        </p:nvSpPr>
        <p:spPr>
          <a:xfrm>
            <a:off x="3527126" y="4364530"/>
            <a:ext cx="1779816" cy="755728"/>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a:p>
        </p:txBody>
      </p:sp>
      <p:pic>
        <p:nvPicPr>
          <p:cNvPr id="20" name="Picture 19">
            <a:extLst>
              <a:ext uri="{FF2B5EF4-FFF2-40B4-BE49-F238E27FC236}">
                <a16:creationId xmlns:a16="http://schemas.microsoft.com/office/drawing/2014/main" id="{37B965B9-4B76-D151-F73E-7C8D1FF32FA4}"/>
              </a:ext>
            </a:extLst>
          </p:cNvPr>
          <p:cNvPicPr>
            <a:picLocks noChangeAspect="1"/>
          </p:cNvPicPr>
          <p:nvPr/>
        </p:nvPicPr>
        <p:blipFill>
          <a:blip r:embed="rId2"/>
          <a:stretch>
            <a:fillRect/>
          </a:stretch>
        </p:blipFill>
        <p:spPr>
          <a:xfrm>
            <a:off x="43285" y="2682095"/>
            <a:ext cx="9057430" cy="2222090"/>
          </a:xfrm>
          <a:prstGeom prst="rect">
            <a:avLst/>
          </a:prstGeom>
        </p:spPr>
      </p:pic>
      <p:sp>
        <p:nvSpPr>
          <p:cNvPr id="2" name="Title 1">
            <a:extLst>
              <a:ext uri="{FF2B5EF4-FFF2-40B4-BE49-F238E27FC236}">
                <a16:creationId xmlns:a16="http://schemas.microsoft.com/office/drawing/2014/main" id="{1236D885-D867-6F41-6516-9E21A2D89DAA}"/>
              </a:ext>
            </a:extLst>
          </p:cNvPr>
          <p:cNvSpPr txBox="1">
            <a:spLocks/>
          </p:cNvSpPr>
          <p:nvPr/>
        </p:nvSpPr>
        <p:spPr bwMode="auto">
          <a:xfrm>
            <a:off x="587092" y="310109"/>
            <a:ext cx="3308105" cy="6101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lang="en-CA" sz="1200" dirty="0"/>
              <a:t>Increased Productivity </a:t>
            </a:r>
          </a:p>
        </p:txBody>
      </p:sp>
      <p:sp>
        <p:nvSpPr>
          <p:cNvPr id="3" name="Title 1">
            <a:extLst>
              <a:ext uri="{FF2B5EF4-FFF2-40B4-BE49-F238E27FC236}">
                <a16:creationId xmlns:a16="http://schemas.microsoft.com/office/drawing/2014/main" id="{B4CF904C-FBBC-7FCC-5DED-A87D0FB50624}"/>
              </a:ext>
            </a:extLst>
          </p:cNvPr>
          <p:cNvSpPr txBox="1">
            <a:spLocks/>
          </p:cNvSpPr>
          <p:nvPr/>
        </p:nvSpPr>
        <p:spPr bwMode="auto">
          <a:xfrm>
            <a:off x="195143" y="863031"/>
            <a:ext cx="4487091" cy="24063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marL="285750" indent="-285750" algn="l">
              <a:buFont typeface="Arial" panose="020B0604020202020204" pitchFamily="34" charset="0"/>
              <a:buChar char="•"/>
            </a:pPr>
            <a:r>
              <a:rPr lang="en-CA" sz="900" b="0" dirty="0"/>
              <a:t>With remote collaboration tools experts can guide personnel to complete projects faster </a:t>
            </a:r>
          </a:p>
          <a:p>
            <a:pPr marL="285750" indent="-285750" algn="l">
              <a:buFont typeface="Arial" panose="020B0604020202020204" pitchFamily="34" charset="0"/>
              <a:buChar char="•"/>
            </a:pPr>
            <a:r>
              <a:rPr lang="en-CA" sz="900" b="0" dirty="0"/>
              <a:t>Hundreds of hours per year are saved with increased efficiency when Images and video are transferred to increase work process management </a:t>
            </a:r>
          </a:p>
          <a:p>
            <a:pPr marL="285750" indent="-285750" algn="l">
              <a:buFont typeface="Arial" panose="020B0604020202020204" pitchFamily="34" charset="0"/>
              <a:buChar char="•"/>
            </a:pPr>
            <a:r>
              <a:rPr lang="en-CA" sz="900" b="0" dirty="0"/>
              <a:t>Thousands of dollars per year can be reduced with false alarm minimization and alarm fatigue is reduced </a:t>
            </a:r>
          </a:p>
          <a:p>
            <a:pPr marL="285750" indent="-285750" algn="l">
              <a:buFont typeface="Arial" panose="020B0604020202020204" pitchFamily="34" charset="0"/>
              <a:buChar char="•"/>
            </a:pPr>
            <a:r>
              <a:rPr lang="en-CA" sz="900" b="0" dirty="0"/>
              <a:t>Quicker evacuation drills with smart evacuation tools </a:t>
            </a:r>
          </a:p>
          <a:p>
            <a:pPr marL="285750" indent="-285750" algn="l">
              <a:buFont typeface="Arial" panose="020B0604020202020204" pitchFamily="34" charset="0"/>
              <a:buChar char="•"/>
            </a:pPr>
            <a:r>
              <a:rPr lang="en-CA" sz="900" b="0" dirty="0"/>
              <a:t>Thousands per year can be saved with quicker evacuation management drills </a:t>
            </a:r>
          </a:p>
          <a:p>
            <a:pPr marL="285750" indent="-285750" algn="l">
              <a:buFont typeface="Arial" panose="020B0604020202020204" pitchFamily="34" charset="0"/>
              <a:buChar char="•"/>
            </a:pPr>
            <a:r>
              <a:rPr lang="en-CA" sz="900" b="0" dirty="0"/>
              <a:t>Thousands per year are saved  with cost effective sensor replacement, gas usage and accessory RKI has the lowest cost of ownership in its category  </a:t>
            </a:r>
          </a:p>
          <a:p>
            <a:pPr marL="285750" indent="-285750" algn="l">
              <a:buFont typeface="Arial" panose="020B0604020202020204" pitchFamily="34" charset="0"/>
              <a:buChar char="•"/>
            </a:pPr>
            <a:endParaRPr lang="en-CA" sz="900" b="0" dirty="0"/>
          </a:p>
          <a:p>
            <a:pPr algn="l"/>
            <a:endParaRPr lang="en-CA" sz="1100" b="0" dirty="0"/>
          </a:p>
          <a:p>
            <a:pPr algn="l"/>
            <a:endParaRPr lang="en-CA" sz="1100" b="0" dirty="0"/>
          </a:p>
          <a:p>
            <a:endParaRPr lang="en-CA" sz="1100" b="0" dirty="0"/>
          </a:p>
          <a:p>
            <a:endParaRPr lang="en-CA" sz="1100" b="0" dirty="0"/>
          </a:p>
        </p:txBody>
      </p:sp>
    </p:spTree>
    <p:extLst>
      <p:ext uri="{BB962C8B-B14F-4D97-AF65-F5344CB8AC3E}">
        <p14:creationId xmlns:p14="http://schemas.microsoft.com/office/powerpoint/2010/main" val="272071241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930275" y="-27384"/>
            <a:ext cx="7772400" cy="507206"/>
          </a:xfrm>
        </p:spPr>
        <p:txBody>
          <a:bodyPr/>
          <a:lstStyle/>
          <a:p>
            <a:r>
              <a:rPr lang="en-CA" dirty="0"/>
              <a:t>Vertical markets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graphicFrame>
        <p:nvGraphicFramePr>
          <p:cNvPr id="5" name="Table 5">
            <a:extLst>
              <a:ext uri="{FF2B5EF4-FFF2-40B4-BE49-F238E27FC236}">
                <a16:creationId xmlns:a16="http://schemas.microsoft.com/office/drawing/2014/main" id="{196DD73A-6CBE-0784-CB47-66A1D1FDC8C0}"/>
              </a:ext>
            </a:extLst>
          </p:cNvPr>
          <p:cNvGraphicFramePr>
            <a:graphicFrameLocks noGrp="1"/>
          </p:cNvGraphicFramePr>
          <p:nvPr>
            <p:extLst>
              <p:ext uri="{D42A27DB-BD31-4B8C-83A1-F6EECF244321}">
                <p14:modId xmlns:p14="http://schemas.microsoft.com/office/powerpoint/2010/main" val="2826209594"/>
              </p:ext>
            </p:extLst>
          </p:nvPr>
        </p:nvGraphicFramePr>
        <p:xfrm>
          <a:off x="213851" y="728961"/>
          <a:ext cx="8649254" cy="7364804"/>
        </p:xfrm>
        <a:graphic>
          <a:graphicData uri="http://schemas.openxmlformats.org/drawingml/2006/table">
            <a:tbl>
              <a:tblPr firstRow="1" bandRow="1">
                <a:tableStyleId>{5C22544A-7EE6-4342-B048-85BDC9FD1C3A}</a:tableStyleId>
              </a:tblPr>
              <a:tblGrid>
                <a:gridCol w="1138699">
                  <a:extLst>
                    <a:ext uri="{9D8B030D-6E8A-4147-A177-3AD203B41FA5}">
                      <a16:colId xmlns:a16="http://schemas.microsoft.com/office/drawing/2014/main" val="3975253627"/>
                    </a:ext>
                  </a:extLst>
                </a:gridCol>
                <a:gridCol w="1433871">
                  <a:extLst>
                    <a:ext uri="{9D8B030D-6E8A-4147-A177-3AD203B41FA5}">
                      <a16:colId xmlns:a16="http://schemas.microsoft.com/office/drawing/2014/main" val="3555651986"/>
                    </a:ext>
                  </a:extLst>
                </a:gridCol>
                <a:gridCol w="1519171">
                  <a:extLst>
                    <a:ext uri="{9D8B030D-6E8A-4147-A177-3AD203B41FA5}">
                      <a16:colId xmlns:a16="http://schemas.microsoft.com/office/drawing/2014/main" val="3474484230"/>
                    </a:ext>
                  </a:extLst>
                </a:gridCol>
                <a:gridCol w="1519171">
                  <a:extLst>
                    <a:ext uri="{9D8B030D-6E8A-4147-A177-3AD203B41FA5}">
                      <a16:colId xmlns:a16="http://schemas.microsoft.com/office/drawing/2014/main" val="3390247277"/>
                    </a:ext>
                  </a:extLst>
                </a:gridCol>
                <a:gridCol w="1519171">
                  <a:extLst>
                    <a:ext uri="{9D8B030D-6E8A-4147-A177-3AD203B41FA5}">
                      <a16:colId xmlns:a16="http://schemas.microsoft.com/office/drawing/2014/main" val="2430899278"/>
                    </a:ext>
                  </a:extLst>
                </a:gridCol>
                <a:gridCol w="1519171">
                  <a:extLst>
                    <a:ext uri="{9D8B030D-6E8A-4147-A177-3AD203B41FA5}">
                      <a16:colId xmlns:a16="http://schemas.microsoft.com/office/drawing/2014/main" val="3567865363"/>
                    </a:ext>
                  </a:extLst>
                </a:gridCol>
              </a:tblGrid>
              <a:tr h="258075">
                <a:tc>
                  <a:txBody>
                    <a:bodyPr/>
                    <a:lstStyle/>
                    <a:p>
                      <a:r>
                        <a:rPr lang="en-CA" sz="1400" dirty="0"/>
                        <a:t>Vertical Market </a:t>
                      </a:r>
                      <a:endParaRPr lang="en-CA" sz="1000" dirty="0"/>
                    </a:p>
                  </a:txBody>
                  <a:tcPr/>
                </a:tc>
                <a:tc>
                  <a:txBody>
                    <a:bodyPr/>
                    <a:lstStyle/>
                    <a:p>
                      <a:r>
                        <a:rPr lang="en-CA" sz="1400" dirty="0"/>
                        <a:t>Gas Danger  </a:t>
                      </a:r>
                      <a:endParaRPr lang="en-CA" dirty="0"/>
                    </a:p>
                  </a:txBody>
                  <a:tcPr/>
                </a:tc>
                <a:tc>
                  <a:txBody>
                    <a:bodyPr/>
                    <a:lstStyle/>
                    <a:p>
                      <a:r>
                        <a:rPr lang="en-CA" dirty="0"/>
                        <a:t>Combustible source </a:t>
                      </a:r>
                    </a:p>
                  </a:txBody>
                  <a:tcPr/>
                </a:tc>
                <a:tc>
                  <a:txBody>
                    <a:bodyPr/>
                    <a:lstStyle/>
                    <a:p>
                      <a:r>
                        <a:rPr lang="en-CA" dirty="0"/>
                        <a:t>Wireless </a:t>
                      </a:r>
                    </a:p>
                  </a:txBody>
                  <a:tcPr/>
                </a:tc>
                <a:tc>
                  <a:txBody>
                    <a:bodyPr/>
                    <a:lstStyle/>
                    <a:p>
                      <a:r>
                        <a:rPr lang="en-CA" dirty="0"/>
                        <a:t>Size </a:t>
                      </a:r>
                    </a:p>
                  </a:txBody>
                  <a:tcPr/>
                </a:tc>
                <a:tc>
                  <a:txBody>
                    <a:bodyPr/>
                    <a:lstStyle/>
                    <a:p>
                      <a:r>
                        <a:rPr lang="en-CA" dirty="0"/>
                        <a:t>RKI Fit </a:t>
                      </a:r>
                    </a:p>
                  </a:txBody>
                  <a:tcPr/>
                </a:tc>
                <a:extLst>
                  <a:ext uri="{0D108BD9-81ED-4DB2-BD59-A6C34878D82A}">
                    <a16:rowId xmlns:a16="http://schemas.microsoft.com/office/drawing/2014/main" val="3827467684"/>
                  </a:ext>
                </a:extLst>
              </a:tr>
              <a:tr h="283882">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Aviation - Air wing tank entry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800" dirty="0"/>
                        <a:t>VOCs, Combustibles and low/high O2 levels but also Jet fuel and Diesel Engine Exhaust.</a:t>
                      </a: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Fuels </a:t>
                      </a:r>
                    </a:p>
                  </a:txBody>
                  <a:tcPr/>
                </a:tc>
                <a:tc>
                  <a:txBody>
                    <a:bodyPr/>
                    <a:lstStyle/>
                    <a:p>
                      <a:endParaRPr lang="en-CA" sz="800" dirty="0"/>
                    </a:p>
                  </a:txBody>
                  <a:tcPr/>
                </a:tc>
                <a:tc>
                  <a:txBody>
                    <a:bodyPr/>
                    <a:lstStyle/>
                    <a:p>
                      <a:endParaRPr lang="en-CA" sz="800" dirty="0"/>
                    </a:p>
                  </a:txBody>
                  <a:tcPr/>
                </a:tc>
                <a:tc>
                  <a:txBody>
                    <a:bodyPr/>
                    <a:lstStyle/>
                    <a:p>
                      <a:r>
                        <a:rPr lang="en-CA" sz="800" dirty="0"/>
                        <a:t>Needs PID for Fuel VOCs </a:t>
                      </a:r>
                    </a:p>
                  </a:txBody>
                  <a:tcPr/>
                </a:tc>
                <a:extLst>
                  <a:ext uri="{0D108BD9-81ED-4DB2-BD59-A6C34878D82A}">
                    <a16:rowId xmlns:a16="http://schemas.microsoft.com/office/drawing/2014/main" val="1515762911"/>
                  </a:ext>
                </a:extLst>
              </a:tr>
              <a:tr h="206460">
                <a:tc>
                  <a:txBody>
                    <a:bodyPr/>
                    <a:lstStyle/>
                    <a:p>
                      <a:r>
                        <a:rPr lang="en-CA" sz="800" dirty="0"/>
                        <a:t>Agriculture </a:t>
                      </a:r>
                    </a:p>
                  </a:txBody>
                  <a:tcPr/>
                </a:tc>
                <a:tc>
                  <a:txBody>
                    <a:bodyPr/>
                    <a:lstStyle/>
                    <a:p>
                      <a:r>
                        <a:rPr lang="en-CA" sz="800" dirty="0"/>
                        <a:t>Combustible Gases</a:t>
                      </a:r>
                    </a:p>
                    <a:p>
                      <a:r>
                        <a:rPr lang="en-CA" sz="800" dirty="0"/>
                        <a:t>O2 Deficient /Enrichment</a:t>
                      </a:r>
                    </a:p>
                    <a:p>
                      <a:r>
                        <a:rPr lang="en-CA" sz="800" dirty="0"/>
                        <a:t>Ammonia (NH3)</a:t>
                      </a:r>
                    </a:p>
                    <a:p>
                      <a:r>
                        <a:rPr lang="en-CA" sz="800" dirty="0"/>
                        <a:t>Carbon Dioxide (CO2)</a:t>
                      </a:r>
                    </a:p>
                    <a:p>
                      <a:r>
                        <a:rPr lang="en-CA" sz="800" dirty="0"/>
                        <a:t>Carbon Monoxide (CO)</a:t>
                      </a:r>
                    </a:p>
                    <a:p>
                      <a:r>
                        <a:rPr lang="en-CA" sz="800" dirty="0"/>
                        <a:t>Hydrogen Sulfide (H2S)</a:t>
                      </a:r>
                    </a:p>
                    <a:p>
                      <a:r>
                        <a:rPr lang="en-CA" sz="800" dirty="0"/>
                        <a:t>Nitric Oxide (NO)</a:t>
                      </a:r>
                    </a:p>
                    <a:p>
                      <a:r>
                        <a:rPr lang="en-CA" sz="800" dirty="0"/>
                        <a:t>Nitrogen Dioxide (NO2)</a:t>
                      </a:r>
                    </a:p>
                    <a:p>
                      <a:r>
                        <a:rPr lang="en-CA" sz="800" dirty="0"/>
                        <a:t>Phosphine (PH3)</a:t>
                      </a:r>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171242584"/>
                  </a:ext>
                </a:extLst>
              </a:tr>
              <a:tr h="283882">
                <a:tc>
                  <a:txBody>
                    <a:bodyPr/>
                    <a:lstStyle/>
                    <a:p>
                      <a:r>
                        <a:rPr lang="en-CA" sz="800" dirty="0"/>
                        <a:t>Agriculture </a:t>
                      </a:r>
                    </a:p>
                  </a:txBody>
                  <a:tcPr/>
                </a:tc>
                <a:tc>
                  <a:txBody>
                    <a:bodyPr/>
                    <a:lstStyle/>
                    <a:p>
                      <a:r>
                        <a:rPr lang="en-US" sz="800" dirty="0"/>
                        <a:t>PrimarilyH2S, CO, O2 and Combustibles but also NO2, CO2, NH3and Formaldehyde</a:t>
                      </a: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extLst>
                  <a:ext uri="{0D108BD9-81ED-4DB2-BD59-A6C34878D82A}">
                    <a16:rowId xmlns:a16="http://schemas.microsoft.com/office/drawing/2014/main" val="2163069623"/>
                  </a:ext>
                </a:extLst>
              </a:tr>
              <a:tr h="283882">
                <a:tc>
                  <a:txBody>
                    <a:bodyPr/>
                    <a:lstStyle/>
                    <a:p>
                      <a:r>
                        <a:rPr lang="en-CA" sz="800" dirty="0"/>
                        <a:t>Fire Services </a:t>
                      </a:r>
                    </a:p>
                  </a:txBody>
                  <a:tcPr/>
                </a:tc>
                <a:tc>
                  <a:txBody>
                    <a:bodyPr/>
                    <a:lstStyle/>
                    <a:p>
                      <a:r>
                        <a:rPr lang="en-CA" sz="800" dirty="0"/>
                        <a:t>Combustible Gases</a:t>
                      </a:r>
                    </a:p>
                    <a:p>
                      <a:r>
                        <a:rPr lang="en-CA" sz="800" dirty="0"/>
                        <a:t>O2 Deficient /Enrichment</a:t>
                      </a:r>
                    </a:p>
                    <a:p>
                      <a:r>
                        <a:rPr lang="en-CA" sz="800" dirty="0"/>
                        <a:t>Ammonia (NH3)</a:t>
                      </a:r>
                    </a:p>
                    <a:p>
                      <a:r>
                        <a:rPr lang="en-CA" sz="800" dirty="0"/>
                        <a:t>Carbon Dioxide (CO2)</a:t>
                      </a:r>
                    </a:p>
                    <a:p>
                      <a:r>
                        <a:rPr lang="en-CA" sz="800" dirty="0"/>
                        <a:t>Carbon Monoxide (CO)</a:t>
                      </a:r>
                    </a:p>
                    <a:p>
                      <a:r>
                        <a:rPr lang="en-CA" sz="800" dirty="0"/>
                        <a:t>Chlorine (CI2)</a:t>
                      </a:r>
                    </a:p>
                    <a:p>
                      <a:r>
                        <a:rPr lang="en-CA" sz="800" dirty="0"/>
                        <a:t>Chlorine Dioxide (CIO2)</a:t>
                      </a:r>
                    </a:p>
                    <a:p>
                      <a:r>
                        <a:rPr lang="en-CA" sz="800" dirty="0"/>
                        <a:t>Hydrogen (H2)</a:t>
                      </a:r>
                    </a:p>
                    <a:p>
                      <a:r>
                        <a:rPr lang="en-CA" sz="800" dirty="0"/>
                        <a:t>Hydrogen Chloride (HCI)</a:t>
                      </a:r>
                    </a:p>
                    <a:p>
                      <a:r>
                        <a:rPr lang="en-CA" sz="800" dirty="0"/>
                        <a:t>Hydrogen Cyanide (HCN)</a:t>
                      </a:r>
                    </a:p>
                    <a:p>
                      <a:r>
                        <a:rPr lang="en-CA" sz="800" dirty="0"/>
                        <a:t>Hydrogen Sulfide (H2S)</a:t>
                      </a:r>
                    </a:p>
                    <a:p>
                      <a:r>
                        <a:rPr lang="en-CA" sz="800" dirty="0"/>
                        <a:t>Nitric Oxide (NO)</a:t>
                      </a:r>
                    </a:p>
                    <a:p>
                      <a:r>
                        <a:rPr lang="en-CA" sz="800" dirty="0"/>
                        <a:t>Nitrogen Dioxide (NO2)</a:t>
                      </a:r>
                    </a:p>
                    <a:p>
                      <a:r>
                        <a:rPr lang="en-CA" sz="800" dirty="0"/>
                        <a:t>Benzene (C6H6)</a:t>
                      </a:r>
                    </a:p>
                    <a:p>
                      <a:r>
                        <a:rPr lang="en-CA" sz="800" dirty="0"/>
                        <a:t>Phosphine (PH3)</a:t>
                      </a:r>
                    </a:p>
                    <a:p>
                      <a:r>
                        <a:rPr lang="en-CA" sz="800" dirty="0"/>
                        <a:t>Sulfur Dioxide (SO2)</a:t>
                      </a:r>
                    </a:p>
                    <a:p>
                      <a:r>
                        <a:rPr lang="en-CA" sz="800" dirty="0"/>
                        <a:t>Volatile Organic Compounds (VOCs)</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extLst>
                  <a:ext uri="{0D108BD9-81ED-4DB2-BD59-A6C34878D82A}">
                    <a16:rowId xmlns:a16="http://schemas.microsoft.com/office/drawing/2014/main" val="2191652522"/>
                  </a:ext>
                </a:extLst>
              </a:tr>
              <a:tr h="283882">
                <a:tc>
                  <a:txBody>
                    <a:bodyPr/>
                    <a:lstStyle/>
                    <a:p>
                      <a:r>
                        <a:rPr lang="en-CA" sz="800" dirty="0"/>
                        <a:t>Pulp and paper </a:t>
                      </a:r>
                    </a:p>
                  </a:txBody>
                  <a:tcPr/>
                </a:tc>
                <a:tc>
                  <a:txBody>
                    <a:bodyPr/>
                    <a:lstStyle/>
                    <a:p>
                      <a:r>
                        <a:rPr lang="en-CA" sz="800" dirty="0"/>
                        <a:t>LEL, O2, CO, CL2, CLO2, H2S, SO2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extLst>
                  <a:ext uri="{0D108BD9-81ED-4DB2-BD59-A6C34878D82A}">
                    <a16:rowId xmlns:a16="http://schemas.microsoft.com/office/drawing/2014/main" val="379168035"/>
                  </a:ext>
                </a:extLst>
              </a:tr>
              <a:tr h="20646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Natural Gas Utility </a:t>
                      </a:r>
                    </a:p>
                  </a:txBody>
                  <a:tcPr/>
                </a:tc>
                <a:tc>
                  <a:txBody>
                    <a:bodyPr/>
                    <a:lstStyle/>
                    <a:p>
                      <a:r>
                        <a:rPr lang="en-US" sz="800" dirty="0"/>
                        <a:t>CO, VOCs, Combustibles and low/high O2 levels</a:t>
                      </a:r>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1802634503"/>
                  </a:ext>
                </a:extLst>
              </a:tr>
              <a:tr h="283882">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617701301"/>
                  </a:ext>
                </a:extLst>
              </a:tr>
              <a:tr h="206460">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437770924"/>
                  </a:ext>
                </a:extLst>
              </a:tr>
              <a:tr h="206460">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430114122"/>
                  </a:ext>
                </a:extLst>
              </a:tr>
              <a:tr h="283882">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2351962887"/>
                  </a:ext>
                </a:extLst>
              </a:tr>
              <a:tr h="206460">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1670405700"/>
                  </a:ext>
                </a:extLst>
              </a:tr>
              <a:tr h="206460">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561353142"/>
                  </a:ext>
                </a:extLst>
              </a:tr>
            </a:tbl>
          </a:graphicData>
        </a:graphic>
      </p:graphicFrame>
      <p:sp>
        <p:nvSpPr>
          <p:cNvPr id="4" name="TextBox 3">
            <a:extLst>
              <a:ext uri="{FF2B5EF4-FFF2-40B4-BE49-F238E27FC236}">
                <a16:creationId xmlns:a16="http://schemas.microsoft.com/office/drawing/2014/main" id="{8258D467-91E0-3F0C-E7B1-A0BCF5E37181}"/>
              </a:ext>
            </a:extLst>
          </p:cNvPr>
          <p:cNvSpPr txBox="1"/>
          <p:nvPr/>
        </p:nvSpPr>
        <p:spPr>
          <a:xfrm>
            <a:off x="7166377" y="110490"/>
            <a:ext cx="7933824" cy="369332"/>
          </a:xfrm>
          <a:prstGeom prst="rect">
            <a:avLst/>
          </a:prstGeom>
          <a:noFill/>
        </p:spPr>
        <p:txBody>
          <a:bodyPr wrap="square">
            <a:spAutoFit/>
          </a:bodyPr>
          <a:lstStyle/>
          <a:p>
            <a:r>
              <a:rPr lang="en-US" b="1" dirty="0"/>
              <a:t>RKI</a:t>
            </a:r>
            <a:r>
              <a:rPr lang="en-US" dirty="0"/>
              <a:t> - COSH, LEL, O2, HCN, NH3, NO2, PH3, SO2, CO2 %, CO2 PPM </a:t>
            </a:r>
            <a:endParaRPr lang="en-CA" dirty="0"/>
          </a:p>
        </p:txBody>
      </p:sp>
    </p:spTree>
    <p:extLst>
      <p:ext uri="{BB962C8B-B14F-4D97-AF65-F5344CB8AC3E}">
        <p14:creationId xmlns:p14="http://schemas.microsoft.com/office/powerpoint/2010/main" val="201207496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p:txBody>
          <a:bodyPr/>
          <a:lstStyle/>
          <a:p>
            <a:r>
              <a:rPr lang="en-CA" dirty="0"/>
              <a:t>Vertical Markets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sp>
        <p:nvSpPr>
          <p:cNvPr id="4" name="Content Placeholder 2">
            <a:extLst>
              <a:ext uri="{FF2B5EF4-FFF2-40B4-BE49-F238E27FC236}">
                <a16:creationId xmlns:a16="http://schemas.microsoft.com/office/drawing/2014/main" id="{9BFD77BF-A521-2D5A-2D8F-9462629BFF67}"/>
              </a:ext>
            </a:extLst>
          </p:cNvPr>
          <p:cNvSpPr txBox="1">
            <a:spLocks/>
          </p:cNvSpPr>
          <p:nvPr/>
        </p:nvSpPr>
        <p:spPr bwMode="auto">
          <a:xfrm>
            <a:off x="836683" y="1150374"/>
            <a:ext cx="1894099"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100" dirty="0"/>
              <a:t>Nuclear – what gasses are in nuclear – </a:t>
            </a:r>
            <a:r>
              <a:rPr lang="en-CA" sz="1100" dirty="0" err="1"/>
              <a:t>Gaurdhat</a:t>
            </a:r>
            <a:r>
              <a:rPr lang="en-CA" sz="1100" dirty="0"/>
              <a:t> had joint sale there </a:t>
            </a:r>
          </a:p>
          <a:p>
            <a:endParaRPr lang="en-CA" sz="1100" dirty="0"/>
          </a:p>
          <a:p>
            <a:r>
              <a:rPr lang="en-CA" sz="1100" dirty="0"/>
              <a:t>Construction </a:t>
            </a:r>
          </a:p>
          <a:p>
            <a:r>
              <a:rPr lang="en-CA" sz="1100" dirty="0"/>
              <a:t>Oil and Gas  </a:t>
            </a:r>
          </a:p>
          <a:p>
            <a:r>
              <a:rPr lang="en-CA" sz="1100" dirty="0"/>
              <a:t>Utilities </a:t>
            </a:r>
          </a:p>
          <a:p>
            <a:r>
              <a:rPr lang="en-CA" sz="1100" dirty="0"/>
              <a:t>Warehouse </a:t>
            </a:r>
          </a:p>
          <a:p>
            <a:r>
              <a:rPr lang="en-CA" sz="1100" dirty="0"/>
              <a:t>Semiconductor </a:t>
            </a:r>
          </a:p>
          <a:p>
            <a:r>
              <a:rPr lang="en-CA" sz="1100" dirty="0"/>
              <a:t>Chemical plants </a:t>
            </a:r>
          </a:p>
          <a:p>
            <a:r>
              <a:rPr lang="en-CA" sz="1100" dirty="0"/>
              <a:t>Power stations </a:t>
            </a:r>
          </a:p>
          <a:p>
            <a:r>
              <a:rPr lang="en-CA" sz="1100" dirty="0"/>
              <a:t>Water and waste water </a:t>
            </a:r>
          </a:p>
          <a:p>
            <a:r>
              <a:rPr lang="en-CA" sz="1100" dirty="0"/>
              <a:t>Boiler rooms </a:t>
            </a:r>
          </a:p>
          <a:p>
            <a:r>
              <a:rPr lang="en-CA" sz="1100" dirty="0"/>
              <a:t>Hospitals </a:t>
            </a:r>
          </a:p>
          <a:p>
            <a:r>
              <a:rPr lang="en-CA" sz="1100" dirty="0"/>
              <a:t>Tunnels &amp; car parks </a:t>
            </a:r>
          </a:p>
          <a:p>
            <a:endParaRPr lang="en-CA" sz="1100" dirty="0"/>
          </a:p>
          <a:p>
            <a:endParaRPr lang="en-CA" dirty="0"/>
          </a:p>
        </p:txBody>
      </p:sp>
    </p:spTree>
    <p:extLst>
      <p:ext uri="{BB962C8B-B14F-4D97-AF65-F5344CB8AC3E}">
        <p14:creationId xmlns:p14="http://schemas.microsoft.com/office/powerpoint/2010/main" val="406271179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p:txBody>
          <a:bodyPr/>
          <a:lstStyle/>
          <a:p>
            <a:r>
              <a:rPr lang="en-CA" dirty="0"/>
              <a:t>Customer segmentation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sp>
        <p:nvSpPr>
          <p:cNvPr id="4" name="Content Placeholder 2">
            <a:extLst>
              <a:ext uri="{FF2B5EF4-FFF2-40B4-BE49-F238E27FC236}">
                <a16:creationId xmlns:a16="http://schemas.microsoft.com/office/drawing/2014/main" id="{9BFD77BF-A521-2D5A-2D8F-9462629BFF67}"/>
              </a:ext>
            </a:extLst>
          </p:cNvPr>
          <p:cNvSpPr txBox="1">
            <a:spLocks/>
          </p:cNvSpPr>
          <p:nvPr/>
        </p:nvSpPr>
        <p:spPr bwMode="auto">
          <a:xfrm>
            <a:off x="836683" y="1150374"/>
            <a:ext cx="1894099"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100" dirty="0"/>
              <a:t>Compliance </a:t>
            </a:r>
          </a:p>
          <a:p>
            <a:endParaRPr lang="en-CA" sz="1100" dirty="0"/>
          </a:p>
          <a:p>
            <a:br>
              <a:rPr lang="en-CA" sz="1100" dirty="0"/>
            </a:br>
            <a:r>
              <a:rPr lang="en-CA" sz="1100" dirty="0"/>
              <a:t>is only interested in doing the bare minimum for certifications and safety </a:t>
            </a:r>
          </a:p>
          <a:p>
            <a:endParaRPr lang="en-CA" sz="1100" dirty="0"/>
          </a:p>
          <a:p>
            <a:endParaRPr lang="en-CA" dirty="0"/>
          </a:p>
        </p:txBody>
      </p:sp>
      <p:sp>
        <p:nvSpPr>
          <p:cNvPr id="5" name="Content Placeholder 2">
            <a:extLst>
              <a:ext uri="{FF2B5EF4-FFF2-40B4-BE49-F238E27FC236}">
                <a16:creationId xmlns:a16="http://schemas.microsoft.com/office/drawing/2014/main" id="{F2690CCE-DAF4-3019-CA88-F7D573E2447F}"/>
              </a:ext>
            </a:extLst>
          </p:cNvPr>
          <p:cNvSpPr txBox="1">
            <a:spLocks/>
          </p:cNvSpPr>
          <p:nvPr/>
        </p:nvSpPr>
        <p:spPr bwMode="auto">
          <a:xfrm>
            <a:off x="4009125" y="1150374"/>
            <a:ext cx="1894099"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100" dirty="0"/>
              <a:t>Safety Plus </a:t>
            </a:r>
          </a:p>
          <a:p>
            <a:endParaRPr lang="en-CA" sz="1100" dirty="0"/>
          </a:p>
          <a:p>
            <a:r>
              <a:rPr lang="en-CA" sz="1100" dirty="0"/>
              <a:t>Has had a near miss</a:t>
            </a:r>
          </a:p>
          <a:p>
            <a:r>
              <a:rPr lang="en-CA" sz="1100" dirty="0"/>
              <a:t>Has had an incident </a:t>
            </a:r>
          </a:p>
          <a:p>
            <a:r>
              <a:rPr lang="en-CA" sz="1100" dirty="0"/>
              <a:t>Is proactively safe </a:t>
            </a:r>
          </a:p>
          <a:p>
            <a:endParaRPr lang="en-CA" sz="1100" dirty="0"/>
          </a:p>
          <a:p>
            <a:r>
              <a:rPr lang="en-CA" sz="1100" dirty="0"/>
              <a:t>ASSP membership </a:t>
            </a:r>
          </a:p>
          <a:p>
            <a:endParaRPr lang="en-CA" sz="1100" dirty="0"/>
          </a:p>
          <a:p>
            <a:r>
              <a:rPr lang="en-CA" sz="1100" dirty="0"/>
              <a:t>Focus on what drives the decision makers </a:t>
            </a:r>
          </a:p>
          <a:p>
            <a:r>
              <a:rPr lang="en-CA" sz="1100" dirty="0"/>
              <a:t>Efficiency for operations and increased safety for safety and </a:t>
            </a:r>
            <a:r>
              <a:rPr lang="en-CA" sz="1100" dirty="0" err="1"/>
              <a:t>hygenie</a:t>
            </a:r>
            <a:endParaRPr lang="en-CA" sz="1100" dirty="0"/>
          </a:p>
          <a:p>
            <a:r>
              <a:rPr lang="en-CA" sz="1100" dirty="0"/>
              <a:t>Data effectiveness for digital transformation group </a:t>
            </a:r>
          </a:p>
          <a:p>
            <a:endParaRPr lang="en-CA" dirty="0"/>
          </a:p>
        </p:txBody>
      </p:sp>
    </p:spTree>
    <p:extLst>
      <p:ext uri="{BB962C8B-B14F-4D97-AF65-F5344CB8AC3E}">
        <p14:creationId xmlns:p14="http://schemas.microsoft.com/office/powerpoint/2010/main" val="150801133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1069975" y="479822"/>
            <a:ext cx="7772400" cy="507206"/>
          </a:xfrm>
        </p:spPr>
        <p:txBody>
          <a:bodyPr/>
          <a:lstStyle/>
          <a:p>
            <a:r>
              <a:rPr lang="en-CA" dirty="0"/>
              <a:t>How to sell against competition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sp>
        <p:nvSpPr>
          <p:cNvPr id="4" name="Content Placeholder 2">
            <a:extLst>
              <a:ext uri="{FF2B5EF4-FFF2-40B4-BE49-F238E27FC236}">
                <a16:creationId xmlns:a16="http://schemas.microsoft.com/office/drawing/2014/main" id="{9BFD77BF-A521-2D5A-2D8F-9462629BFF67}"/>
              </a:ext>
            </a:extLst>
          </p:cNvPr>
          <p:cNvSpPr txBox="1">
            <a:spLocks/>
          </p:cNvSpPr>
          <p:nvPr/>
        </p:nvSpPr>
        <p:spPr bwMode="auto">
          <a:xfrm>
            <a:off x="836683" y="1150374"/>
            <a:ext cx="1894099"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100" dirty="0"/>
              <a:t>Based on the value offered by competition how does the RKI solution counter the value </a:t>
            </a:r>
          </a:p>
          <a:p>
            <a:endParaRPr lang="en-CA" dirty="0"/>
          </a:p>
        </p:txBody>
      </p:sp>
    </p:spTree>
    <p:extLst>
      <p:ext uri="{BB962C8B-B14F-4D97-AF65-F5344CB8AC3E}">
        <p14:creationId xmlns:p14="http://schemas.microsoft.com/office/powerpoint/2010/main" val="209312919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1069975" y="479822"/>
            <a:ext cx="7772400" cy="507206"/>
          </a:xfrm>
        </p:spPr>
        <p:txBody>
          <a:bodyPr/>
          <a:lstStyle/>
          <a:p>
            <a:r>
              <a:rPr lang="en-CA" dirty="0"/>
              <a:t>How competition will sell against RKI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sp>
        <p:nvSpPr>
          <p:cNvPr id="4" name="Content Placeholder 2">
            <a:extLst>
              <a:ext uri="{FF2B5EF4-FFF2-40B4-BE49-F238E27FC236}">
                <a16:creationId xmlns:a16="http://schemas.microsoft.com/office/drawing/2014/main" id="{9BFD77BF-A521-2D5A-2D8F-9462629BFF67}"/>
              </a:ext>
            </a:extLst>
          </p:cNvPr>
          <p:cNvSpPr txBox="1">
            <a:spLocks/>
          </p:cNvSpPr>
          <p:nvPr/>
        </p:nvSpPr>
        <p:spPr bwMode="auto">
          <a:xfrm>
            <a:off x="836683" y="1150374"/>
            <a:ext cx="1894099"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100" dirty="0"/>
              <a:t>MSA, ISC and BLN all have intrinsically safe solutions </a:t>
            </a:r>
          </a:p>
          <a:p>
            <a:endParaRPr lang="en-CA" sz="1100" dirty="0"/>
          </a:p>
          <a:p>
            <a:r>
              <a:rPr lang="en-CA" sz="1100" dirty="0"/>
              <a:t>MSA &amp; BLN have OTA updates </a:t>
            </a:r>
          </a:p>
          <a:p>
            <a:endParaRPr lang="en-CA" sz="1100" dirty="0"/>
          </a:p>
          <a:p>
            <a:r>
              <a:rPr lang="en-CA" sz="1100" dirty="0"/>
              <a:t>MSA </a:t>
            </a:r>
          </a:p>
          <a:p>
            <a:r>
              <a:rPr lang="en-CA" sz="1100" dirty="0"/>
              <a:t>They are making connectivity easy </a:t>
            </a:r>
          </a:p>
          <a:p>
            <a:r>
              <a:rPr lang="en-CA" sz="1100" dirty="0"/>
              <a:t>MSA is a extremely rugged design </a:t>
            </a:r>
          </a:p>
          <a:p>
            <a:r>
              <a:rPr lang="en-CA" sz="1100" dirty="0"/>
              <a:t>XCELL sensor design </a:t>
            </a:r>
          </a:p>
          <a:p>
            <a:r>
              <a:rPr lang="en-CA" sz="1100" dirty="0"/>
              <a:t>Fully integrated </a:t>
            </a:r>
            <a:r>
              <a:rPr lang="en-CA" sz="1100" dirty="0" err="1"/>
              <a:t>righ</a:t>
            </a:r>
            <a:r>
              <a:rPr lang="en-CA" sz="1100" dirty="0"/>
              <a:t> tout of the box </a:t>
            </a:r>
          </a:p>
          <a:p>
            <a:r>
              <a:rPr lang="en-CA" sz="1100" dirty="0"/>
              <a:t>“to help improve safety and boost productivity” </a:t>
            </a:r>
          </a:p>
          <a:p>
            <a:endParaRPr lang="en-CA" sz="1100" dirty="0"/>
          </a:p>
          <a:p>
            <a:endParaRPr lang="en-CA" sz="1100" dirty="0"/>
          </a:p>
          <a:p>
            <a:endParaRPr lang="en-CA" dirty="0"/>
          </a:p>
        </p:txBody>
      </p:sp>
    </p:spTree>
    <p:extLst>
      <p:ext uri="{BB962C8B-B14F-4D97-AF65-F5344CB8AC3E}">
        <p14:creationId xmlns:p14="http://schemas.microsoft.com/office/powerpoint/2010/main" val="110742722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1069975" y="479822"/>
            <a:ext cx="7772400" cy="507206"/>
          </a:xfrm>
        </p:spPr>
        <p:txBody>
          <a:bodyPr/>
          <a:lstStyle/>
          <a:p>
            <a:r>
              <a:rPr lang="en-CA" dirty="0"/>
              <a:t>Which industry uses the most cell phones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sp>
        <p:nvSpPr>
          <p:cNvPr id="4" name="Content Placeholder 2">
            <a:extLst>
              <a:ext uri="{FF2B5EF4-FFF2-40B4-BE49-F238E27FC236}">
                <a16:creationId xmlns:a16="http://schemas.microsoft.com/office/drawing/2014/main" id="{9BFD77BF-A521-2D5A-2D8F-9462629BFF67}"/>
              </a:ext>
            </a:extLst>
          </p:cNvPr>
          <p:cNvSpPr txBox="1">
            <a:spLocks/>
          </p:cNvSpPr>
          <p:nvPr/>
        </p:nvSpPr>
        <p:spPr bwMode="auto">
          <a:xfrm>
            <a:off x="953641" y="1603560"/>
            <a:ext cx="4947429"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US" sz="1100" dirty="0"/>
              <a:t>Healthcare: Doctors, nurses, and other healthcare professionals often use cell phones to stay connected with colleagues and patients, access medical records and information, and receive alerts and notifications.</a:t>
            </a:r>
          </a:p>
          <a:p>
            <a:endParaRPr lang="en-US" sz="1100" dirty="0"/>
          </a:p>
          <a:p>
            <a:r>
              <a:rPr lang="en-US" sz="1100" dirty="0"/>
              <a:t>Retail and hospitality: Retail workers, including sales associates and managers, often use cell phones to communicate with customers and other team members, while hospitality workers use them to manage reservations, orders, and guest requests.</a:t>
            </a:r>
          </a:p>
          <a:p>
            <a:endParaRPr lang="en-US" sz="1100" dirty="0"/>
          </a:p>
          <a:p>
            <a:r>
              <a:rPr lang="en-US" sz="1100" dirty="0"/>
              <a:t>Transportation and logistics: Drivers, delivery workers, and logistics professionals often use cell phones for navigation, real-time updates, and communication with dispatchers and other team members.</a:t>
            </a:r>
          </a:p>
          <a:p>
            <a:endParaRPr lang="en-US" sz="1100" dirty="0"/>
          </a:p>
          <a:p>
            <a:r>
              <a:rPr lang="en-US" sz="1100" dirty="0"/>
              <a:t>Construction and field services: Construction workers, field technicians, and other outdoor workers often use cell phones to access plans and blueprints, communicate with colleagues and clients, and receive real-time updates on project status.</a:t>
            </a:r>
          </a:p>
          <a:p>
            <a:endParaRPr lang="en-US" sz="1100" dirty="0"/>
          </a:p>
          <a:p>
            <a:r>
              <a:rPr lang="en-US" sz="1100" dirty="0"/>
              <a:t>Education: Teachers and other education professionals often use cell phones to communicate with students and parents, access educational resources, and manage schedules and assignments.</a:t>
            </a:r>
            <a:endParaRPr lang="en-CA" dirty="0"/>
          </a:p>
        </p:txBody>
      </p:sp>
      <p:sp>
        <p:nvSpPr>
          <p:cNvPr id="6" name="TextBox 5">
            <a:extLst>
              <a:ext uri="{FF2B5EF4-FFF2-40B4-BE49-F238E27FC236}">
                <a16:creationId xmlns:a16="http://schemas.microsoft.com/office/drawing/2014/main" id="{C23D47E4-6395-8228-88EE-EE094894E4C1}"/>
              </a:ext>
            </a:extLst>
          </p:cNvPr>
          <p:cNvSpPr txBox="1"/>
          <p:nvPr/>
        </p:nvSpPr>
        <p:spPr>
          <a:xfrm>
            <a:off x="6347637" y="2118134"/>
            <a:ext cx="4572000" cy="646331"/>
          </a:xfrm>
          <a:prstGeom prst="rect">
            <a:avLst/>
          </a:prstGeom>
          <a:noFill/>
        </p:spPr>
        <p:txBody>
          <a:bodyPr wrap="square">
            <a:spAutoFit/>
          </a:bodyPr>
          <a:lstStyle/>
          <a:p>
            <a:r>
              <a:rPr lang="en-CA" dirty="0"/>
              <a:t>https://www.perillon.com/blog/mobile-statistics-devices-at-work</a:t>
            </a:r>
          </a:p>
        </p:txBody>
      </p:sp>
    </p:spTree>
    <p:extLst>
      <p:ext uri="{BB962C8B-B14F-4D97-AF65-F5344CB8AC3E}">
        <p14:creationId xmlns:p14="http://schemas.microsoft.com/office/powerpoint/2010/main" val="241419658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1069975" y="479822"/>
            <a:ext cx="7772400" cy="507206"/>
          </a:xfrm>
        </p:spPr>
        <p:txBody>
          <a:bodyPr/>
          <a:lstStyle/>
          <a:p>
            <a:r>
              <a:rPr lang="en-CA" dirty="0"/>
              <a:t>What applications have the smallest areas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sp>
        <p:nvSpPr>
          <p:cNvPr id="4" name="Content Placeholder 2">
            <a:extLst>
              <a:ext uri="{FF2B5EF4-FFF2-40B4-BE49-F238E27FC236}">
                <a16:creationId xmlns:a16="http://schemas.microsoft.com/office/drawing/2014/main" id="{9BFD77BF-A521-2D5A-2D8F-9462629BFF67}"/>
              </a:ext>
            </a:extLst>
          </p:cNvPr>
          <p:cNvSpPr txBox="1">
            <a:spLocks/>
          </p:cNvSpPr>
          <p:nvPr/>
        </p:nvSpPr>
        <p:spPr bwMode="auto">
          <a:xfrm>
            <a:off x="953641" y="1603560"/>
            <a:ext cx="4947429"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US" sz="1600" dirty="0"/>
              <a:t>Wing tank entry, </a:t>
            </a:r>
          </a:p>
          <a:p>
            <a:r>
              <a:rPr lang="en-US" sz="1600" dirty="0"/>
              <a:t>CSE</a:t>
            </a:r>
          </a:p>
          <a:p>
            <a:r>
              <a:rPr lang="en-US" sz="1600" dirty="0"/>
              <a:t> </a:t>
            </a:r>
            <a:endParaRPr lang="en-CA" sz="1600" dirty="0"/>
          </a:p>
        </p:txBody>
      </p:sp>
    </p:spTree>
    <p:extLst>
      <p:ext uri="{BB962C8B-B14F-4D97-AF65-F5344CB8AC3E}">
        <p14:creationId xmlns:p14="http://schemas.microsoft.com/office/powerpoint/2010/main" val="70522446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22" descr="A picture containing text&#10;&#10;Description automatically generated">
            <a:extLst>
              <a:ext uri="{FF2B5EF4-FFF2-40B4-BE49-F238E27FC236}">
                <a16:creationId xmlns:a16="http://schemas.microsoft.com/office/drawing/2014/main" id="{EE89B0D4-69FA-C38B-24D5-A299112BE667}"/>
              </a:ext>
            </a:extLst>
          </p:cNvPr>
          <p:cNvPicPr>
            <a:picLocks noChangeAspect="1"/>
          </p:cNvPicPr>
          <p:nvPr/>
        </p:nvPicPr>
        <p:blipFill>
          <a:blip r:embed="rId2"/>
          <a:stretch>
            <a:fillRect/>
          </a:stretch>
        </p:blipFill>
        <p:spPr>
          <a:xfrm>
            <a:off x="6652507" y="1327484"/>
            <a:ext cx="725995" cy="654587"/>
          </a:xfrm>
          <a:prstGeom prst="rect">
            <a:avLst/>
          </a:prstGeom>
        </p:spPr>
      </p:pic>
      <p:grpSp>
        <p:nvGrpSpPr>
          <p:cNvPr id="3" name="Group 2">
            <a:extLst>
              <a:ext uri="{FF2B5EF4-FFF2-40B4-BE49-F238E27FC236}">
                <a16:creationId xmlns:a16="http://schemas.microsoft.com/office/drawing/2014/main" id="{E4435987-C29B-AF79-ACE0-F0D9CF5CCDE5}"/>
              </a:ext>
            </a:extLst>
          </p:cNvPr>
          <p:cNvGrpSpPr/>
          <p:nvPr/>
        </p:nvGrpSpPr>
        <p:grpSpPr>
          <a:xfrm>
            <a:off x="1589806" y="1140321"/>
            <a:ext cx="4532455" cy="1065010"/>
            <a:chOff x="748540" y="1092337"/>
            <a:chExt cx="8658109" cy="2034431"/>
          </a:xfrm>
        </p:grpSpPr>
        <p:pic>
          <p:nvPicPr>
            <p:cNvPr id="4" name="Picture 3" descr="Logo&#10;&#10;Description automatically generated">
              <a:extLst>
                <a:ext uri="{FF2B5EF4-FFF2-40B4-BE49-F238E27FC236}">
                  <a16:creationId xmlns:a16="http://schemas.microsoft.com/office/drawing/2014/main" id="{4D485489-C444-40F0-3AF3-29074C94CE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8540" y="1388441"/>
              <a:ext cx="1171355" cy="1442223"/>
            </a:xfrm>
            <a:prstGeom prst="rect">
              <a:avLst/>
            </a:prstGeom>
          </p:spPr>
        </p:pic>
        <p:pic>
          <p:nvPicPr>
            <p:cNvPr id="5" name="Picture 2">
              <a:extLst>
                <a:ext uri="{FF2B5EF4-FFF2-40B4-BE49-F238E27FC236}">
                  <a16:creationId xmlns:a16="http://schemas.microsoft.com/office/drawing/2014/main" id="{74561DCD-83F2-9AB6-F3B1-5DC6C2B73E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5678" y="1395441"/>
              <a:ext cx="1428223" cy="142822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0" descr="World Changing Ideas - Standard Logo">
              <a:extLst>
                <a:ext uri="{FF2B5EF4-FFF2-40B4-BE49-F238E27FC236}">
                  <a16:creationId xmlns:a16="http://schemas.microsoft.com/office/drawing/2014/main" id="{07D707C2-79BD-1A46-8534-367E98BBFE4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6806" r="17181"/>
            <a:stretch/>
          </p:blipFill>
          <p:spPr bwMode="auto">
            <a:xfrm>
              <a:off x="5946192" y="1219030"/>
              <a:ext cx="1171355" cy="178104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4" descr="Veo Robotics Named to the 2022 CB Insights' Advanced Manufacturing 50 List">
              <a:extLst>
                <a:ext uri="{FF2B5EF4-FFF2-40B4-BE49-F238E27FC236}">
                  <a16:creationId xmlns:a16="http://schemas.microsoft.com/office/drawing/2014/main" id="{20FE54A0-18AB-BA2F-2D76-6087D4CD707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99684" y="1472260"/>
              <a:ext cx="1320725" cy="127458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8">
              <a:extLst>
                <a:ext uri="{FF2B5EF4-FFF2-40B4-BE49-F238E27FC236}">
                  <a16:creationId xmlns:a16="http://schemas.microsoft.com/office/drawing/2014/main" id="{2DB9CF6F-9532-14AB-1BC1-8767036F978A}"/>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4916" r="3495"/>
            <a:stretch/>
          </p:blipFill>
          <p:spPr bwMode="auto">
            <a:xfrm>
              <a:off x="7543330" y="1092337"/>
              <a:ext cx="1863319" cy="203443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Group 10">
            <a:extLst>
              <a:ext uri="{FF2B5EF4-FFF2-40B4-BE49-F238E27FC236}">
                <a16:creationId xmlns:a16="http://schemas.microsoft.com/office/drawing/2014/main" id="{DBC886B3-D0F8-22A6-560A-E65FC543EC73}"/>
              </a:ext>
            </a:extLst>
          </p:cNvPr>
          <p:cNvGrpSpPr/>
          <p:nvPr/>
        </p:nvGrpSpPr>
        <p:grpSpPr>
          <a:xfrm>
            <a:off x="3020701" y="3736933"/>
            <a:ext cx="4725117" cy="1009017"/>
            <a:chOff x="1614384" y="4849393"/>
            <a:chExt cx="9026141" cy="1927472"/>
          </a:xfrm>
        </p:grpSpPr>
        <p:pic>
          <p:nvPicPr>
            <p:cNvPr id="12" name="Picture 11" descr="A red sign with white text&#10;&#10;Description automatically generated with low confidence">
              <a:extLst>
                <a:ext uri="{FF2B5EF4-FFF2-40B4-BE49-F238E27FC236}">
                  <a16:creationId xmlns:a16="http://schemas.microsoft.com/office/drawing/2014/main" id="{97421072-ACFB-1D70-4D30-AE3EE519C8E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37149" y="5019889"/>
              <a:ext cx="1192934" cy="1586480"/>
            </a:xfrm>
            <a:prstGeom prst="rect">
              <a:avLst/>
            </a:prstGeom>
          </p:spPr>
        </p:pic>
        <p:pic>
          <p:nvPicPr>
            <p:cNvPr id="13" name="Picture 4">
              <a:extLst>
                <a:ext uri="{FF2B5EF4-FFF2-40B4-BE49-F238E27FC236}">
                  <a16:creationId xmlns:a16="http://schemas.microsoft.com/office/drawing/2014/main" id="{3476B6BF-6082-8EB0-6712-7AE9528D980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14384" y="4849393"/>
              <a:ext cx="1927472" cy="192747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a:extLst>
                <a:ext uri="{FF2B5EF4-FFF2-40B4-BE49-F238E27FC236}">
                  <a16:creationId xmlns:a16="http://schemas.microsoft.com/office/drawing/2014/main" id="{BD6B2423-1BBA-38D9-80C0-83D0EC58AB4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739963" y="4862848"/>
              <a:ext cx="1900562" cy="190056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0" descr="Double win for Bluewater in Fast Company's 2019 World Changing Ideas Awards  | Bluewater US">
              <a:extLst>
                <a:ext uri="{FF2B5EF4-FFF2-40B4-BE49-F238E27FC236}">
                  <a16:creationId xmlns:a16="http://schemas.microsoft.com/office/drawing/2014/main" id="{C6A12179-31C7-08A5-03FA-6AB7B779767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51737" y="5019889"/>
              <a:ext cx="1275531" cy="158648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oup 15">
            <a:extLst>
              <a:ext uri="{FF2B5EF4-FFF2-40B4-BE49-F238E27FC236}">
                <a16:creationId xmlns:a16="http://schemas.microsoft.com/office/drawing/2014/main" id="{3FEBC3CD-B60F-78B9-52C1-02FFF7813368}"/>
              </a:ext>
            </a:extLst>
          </p:cNvPr>
          <p:cNvGrpSpPr/>
          <p:nvPr/>
        </p:nvGrpSpPr>
        <p:grpSpPr>
          <a:xfrm>
            <a:off x="2789777" y="2552821"/>
            <a:ext cx="5189617" cy="656551"/>
            <a:chOff x="1139011" y="3281812"/>
            <a:chExt cx="9913450" cy="1254175"/>
          </a:xfrm>
        </p:grpSpPr>
        <p:pic>
          <p:nvPicPr>
            <p:cNvPr id="17" name="Picture 16" descr="A picture containing text&#10;&#10;Description automatically generated">
              <a:extLst>
                <a:ext uri="{FF2B5EF4-FFF2-40B4-BE49-F238E27FC236}">
                  <a16:creationId xmlns:a16="http://schemas.microsoft.com/office/drawing/2014/main" id="{D66E179E-82C0-1EBE-A9FB-0C7708EE7E9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139011" y="3314177"/>
              <a:ext cx="1809746" cy="1189444"/>
            </a:xfrm>
            <a:prstGeom prst="rect">
              <a:avLst/>
            </a:prstGeom>
          </p:spPr>
        </p:pic>
        <p:pic>
          <p:nvPicPr>
            <p:cNvPr id="18" name="Picture 17">
              <a:extLst>
                <a:ext uri="{FF2B5EF4-FFF2-40B4-BE49-F238E27FC236}">
                  <a16:creationId xmlns:a16="http://schemas.microsoft.com/office/drawing/2014/main" id="{5750E9AD-2468-6EEE-2806-286BB9B634FA}"/>
                </a:ext>
              </a:extLst>
            </p:cNvPr>
            <p:cNvPicPr>
              <a:picLocks noChangeAspect="1"/>
            </p:cNvPicPr>
            <p:nvPr/>
          </p:nvPicPr>
          <p:blipFill>
            <a:blip r:embed="rId13"/>
            <a:stretch>
              <a:fillRect/>
            </a:stretch>
          </p:blipFill>
          <p:spPr>
            <a:xfrm>
              <a:off x="3625627" y="3526864"/>
              <a:ext cx="1925458" cy="764071"/>
            </a:xfrm>
            <a:prstGeom prst="rect">
              <a:avLst/>
            </a:prstGeom>
          </p:spPr>
        </p:pic>
        <p:pic>
          <p:nvPicPr>
            <p:cNvPr id="19" name="Picture 12">
              <a:extLst>
                <a:ext uri="{FF2B5EF4-FFF2-40B4-BE49-F238E27FC236}">
                  <a16:creationId xmlns:a16="http://schemas.microsoft.com/office/drawing/2014/main" id="{315B6A0D-046D-9F62-B5D9-10C1A4B1B6FC}"/>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227955" y="3281812"/>
              <a:ext cx="1254175" cy="125417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descr="Graphical user interface&#10;&#10;Description automatically generated with medium confidence">
              <a:extLst>
                <a:ext uri="{FF2B5EF4-FFF2-40B4-BE49-F238E27FC236}">
                  <a16:creationId xmlns:a16="http://schemas.microsoft.com/office/drawing/2014/main" id="{C62F6B9D-1B8A-FA33-372C-8F118A088252}"/>
                </a:ext>
              </a:extLst>
            </p:cNvPr>
            <p:cNvPicPr>
              <a:picLocks noChangeAspect="1"/>
            </p:cNvPicPr>
            <p:nvPr/>
          </p:nvPicPr>
          <p:blipFill>
            <a:blip r:embed="rId15"/>
            <a:stretch>
              <a:fillRect/>
            </a:stretch>
          </p:blipFill>
          <p:spPr>
            <a:xfrm>
              <a:off x="8081453" y="3556949"/>
              <a:ext cx="2971008" cy="703900"/>
            </a:xfrm>
            <a:prstGeom prst="rect">
              <a:avLst/>
            </a:prstGeom>
          </p:spPr>
        </p:pic>
      </p:grpSp>
      <p:pic>
        <p:nvPicPr>
          <p:cNvPr id="23" name="Picture 22">
            <a:extLst>
              <a:ext uri="{FF2B5EF4-FFF2-40B4-BE49-F238E27FC236}">
                <a16:creationId xmlns:a16="http://schemas.microsoft.com/office/drawing/2014/main" id="{2A587F42-652B-83F0-2220-A981AAE4B5B7}"/>
              </a:ext>
            </a:extLst>
          </p:cNvPr>
          <p:cNvPicPr>
            <a:picLocks noChangeAspect="1"/>
          </p:cNvPicPr>
          <p:nvPr/>
        </p:nvPicPr>
        <p:blipFill>
          <a:blip r:embed="rId16"/>
          <a:stretch>
            <a:fillRect/>
          </a:stretch>
        </p:blipFill>
        <p:spPr>
          <a:xfrm>
            <a:off x="384612" y="617834"/>
            <a:ext cx="767873" cy="399986"/>
          </a:xfrm>
          <a:prstGeom prst="rect">
            <a:avLst/>
          </a:prstGeom>
        </p:spPr>
      </p:pic>
      <p:pic>
        <p:nvPicPr>
          <p:cNvPr id="7" name="Picture 6">
            <a:extLst>
              <a:ext uri="{FF2B5EF4-FFF2-40B4-BE49-F238E27FC236}">
                <a16:creationId xmlns:a16="http://schemas.microsoft.com/office/drawing/2014/main" id="{EFFAD442-CF10-AD32-992F-5E05426441BE}"/>
              </a:ext>
            </a:extLst>
          </p:cNvPr>
          <p:cNvPicPr>
            <a:picLocks noChangeAspect="1"/>
          </p:cNvPicPr>
          <p:nvPr/>
        </p:nvPicPr>
        <p:blipFill rotWithShape="1">
          <a:blip r:embed="rId17" cstate="email">
            <a:extLst>
              <a:ext uri="{28A0092B-C50C-407E-A947-70E740481C1C}">
                <a14:useLocalDpi xmlns:a14="http://schemas.microsoft.com/office/drawing/2010/main"/>
              </a:ext>
            </a:extLst>
          </a:blip>
          <a:srcRect l="3709" t="5328" r="49829" b="22988"/>
          <a:stretch/>
        </p:blipFill>
        <p:spPr>
          <a:xfrm>
            <a:off x="1295725" y="2551493"/>
            <a:ext cx="1065357" cy="669347"/>
          </a:xfrm>
          <a:prstGeom prst="rect">
            <a:avLst/>
          </a:prstGeom>
          <a:ln>
            <a:noFill/>
          </a:ln>
          <a:effectLst>
            <a:outerShdw blurRad="292100" dist="139700" dir="2700000" algn="tl" rotWithShape="0">
              <a:srgbClr val="333333">
                <a:alpha val="65000"/>
              </a:srgbClr>
            </a:outerShdw>
          </a:effectLst>
        </p:spPr>
      </p:pic>
      <p:pic>
        <p:nvPicPr>
          <p:cNvPr id="24" name="Picture 23">
            <a:extLst>
              <a:ext uri="{FF2B5EF4-FFF2-40B4-BE49-F238E27FC236}">
                <a16:creationId xmlns:a16="http://schemas.microsoft.com/office/drawing/2014/main" id="{945FDE94-A7AC-7A54-C09A-ABE5159F9F8F}"/>
              </a:ext>
            </a:extLst>
          </p:cNvPr>
          <p:cNvPicPr>
            <a:picLocks noChangeAspect="1"/>
          </p:cNvPicPr>
          <p:nvPr/>
        </p:nvPicPr>
        <p:blipFill rotWithShape="1">
          <a:blip r:embed="rId18" cstate="email">
            <a:extLst>
              <a:ext uri="{28A0092B-C50C-407E-A947-70E740481C1C}">
                <a14:useLocalDpi xmlns:a14="http://schemas.microsoft.com/office/drawing/2010/main"/>
              </a:ext>
            </a:extLst>
          </a:blip>
          <a:srcRect t="22844" r="55153" b="17208"/>
          <a:stretch/>
        </p:blipFill>
        <p:spPr>
          <a:xfrm>
            <a:off x="1295725" y="3811101"/>
            <a:ext cx="1152870" cy="774542"/>
          </a:xfrm>
          <a:prstGeom prst="rect">
            <a:avLst/>
          </a:prstGeom>
          <a:ln>
            <a:noFill/>
          </a:ln>
          <a:effectLst>
            <a:outerShdw blurRad="292100" dist="139700" dir="2700000" algn="tl" rotWithShape="0">
              <a:srgbClr val="333333">
                <a:alpha val="65000"/>
              </a:srgbClr>
            </a:outerShdw>
          </a:effectLst>
        </p:spPr>
      </p:pic>
      <p:sp>
        <p:nvSpPr>
          <p:cNvPr id="25" name="Title 1">
            <a:extLst>
              <a:ext uri="{FF2B5EF4-FFF2-40B4-BE49-F238E27FC236}">
                <a16:creationId xmlns:a16="http://schemas.microsoft.com/office/drawing/2014/main" id="{6D1CA015-5F8C-9AD0-8981-C34DA707A9E2}"/>
              </a:ext>
            </a:extLst>
          </p:cNvPr>
          <p:cNvSpPr txBox="1">
            <a:spLocks/>
          </p:cNvSpPr>
          <p:nvPr/>
        </p:nvSpPr>
        <p:spPr>
          <a:xfrm>
            <a:off x="1586183" y="105835"/>
            <a:ext cx="2797995" cy="610198"/>
          </a:xfrm>
          <a:prstGeom prst="rect">
            <a:avLst/>
          </a:prstGeom>
        </p:spPr>
        <p:txBody>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lang="en-CA" sz="2000" dirty="0"/>
              <a:t>Awards:2019-2022</a:t>
            </a:r>
          </a:p>
          <a:p>
            <a:r>
              <a:rPr lang="en-CA" sz="2000" dirty="0"/>
              <a:t> </a:t>
            </a:r>
            <a:endParaRPr lang="en-CA" dirty="0"/>
          </a:p>
        </p:txBody>
      </p:sp>
    </p:spTree>
    <p:extLst>
      <p:ext uri="{BB962C8B-B14F-4D97-AF65-F5344CB8AC3E}">
        <p14:creationId xmlns:p14="http://schemas.microsoft.com/office/powerpoint/2010/main" val="286887989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8F139E9-A1D8-D748-BDCC-DDBA46169CC1}"/>
              </a:ext>
            </a:extLst>
          </p:cNvPr>
          <p:cNvPicPr>
            <a:picLocks noChangeAspect="1"/>
          </p:cNvPicPr>
          <p:nvPr/>
        </p:nvPicPr>
        <p:blipFill rotWithShape="1">
          <a:blip r:embed="rId2"/>
          <a:srcRect b="68330"/>
          <a:stretch/>
        </p:blipFill>
        <p:spPr>
          <a:xfrm>
            <a:off x="935385" y="0"/>
            <a:ext cx="7273230" cy="1628964"/>
          </a:xfrm>
          <a:prstGeom prst="rect">
            <a:avLst/>
          </a:prstGeom>
        </p:spPr>
      </p:pic>
      <p:grpSp>
        <p:nvGrpSpPr>
          <p:cNvPr id="7" name="Group 6">
            <a:extLst>
              <a:ext uri="{FF2B5EF4-FFF2-40B4-BE49-F238E27FC236}">
                <a16:creationId xmlns:a16="http://schemas.microsoft.com/office/drawing/2014/main" id="{F64CBBDD-E5E2-2244-8BA6-218B85555502}"/>
              </a:ext>
            </a:extLst>
          </p:cNvPr>
          <p:cNvGrpSpPr/>
          <p:nvPr/>
        </p:nvGrpSpPr>
        <p:grpSpPr>
          <a:xfrm>
            <a:off x="1071459" y="1570660"/>
            <a:ext cx="6177129" cy="3530449"/>
            <a:chOff x="1071459" y="1570660"/>
            <a:chExt cx="6177129" cy="3530449"/>
          </a:xfrm>
        </p:grpSpPr>
        <p:pic>
          <p:nvPicPr>
            <p:cNvPr id="4" name="Picture 3" descr="A picture containing text, monitor, screenshot, screen&#10;&#10;Description automatically generated">
              <a:extLst>
                <a:ext uri="{FF2B5EF4-FFF2-40B4-BE49-F238E27FC236}">
                  <a16:creationId xmlns:a16="http://schemas.microsoft.com/office/drawing/2014/main" id="{D2BBFF30-038F-B841-B1BA-FC4E72805B86}"/>
                </a:ext>
              </a:extLst>
            </p:cNvPr>
            <p:cNvPicPr>
              <a:picLocks noChangeAspect="1"/>
            </p:cNvPicPr>
            <p:nvPr/>
          </p:nvPicPr>
          <p:blipFill>
            <a:blip r:embed="rId3"/>
            <a:stretch>
              <a:fillRect/>
            </a:stretch>
          </p:blipFill>
          <p:spPr>
            <a:xfrm>
              <a:off x="1071459" y="1570660"/>
              <a:ext cx="6177129" cy="3530449"/>
            </a:xfrm>
            <a:prstGeom prst="rect">
              <a:avLst/>
            </a:prstGeom>
          </p:spPr>
        </p:pic>
        <p:pic>
          <p:nvPicPr>
            <p:cNvPr id="5" name="Picture 4">
              <a:extLst>
                <a:ext uri="{FF2B5EF4-FFF2-40B4-BE49-F238E27FC236}">
                  <a16:creationId xmlns:a16="http://schemas.microsoft.com/office/drawing/2014/main" id="{8BFDEDA9-4935-DB4A-9DB1-CA50B1442123}"/>
                </a:ext>
              </a:extLst>
            </p:cNvPr>
            <p:cNvPicPr>
              <a:picLocks noChangeAspect="1"/>
            </p:cNvPicPr>
            <p:nvPr/>
          </p:nvPicPr>
          <p:blipFill>
            <a:blip r:embed="rId4"/>
            <a:stretch>
              <a:fillRect/>
            </a:stretch>
          </p:blipFill>
          <p:spPr>
            <a:xfrm>
              <a:off x="2171285" y="1981656"/>
              <a:ext cx="392568" cy="352210"/>
            </a:xfrm>
            <a:prstGeom prst="rect">
              <a:avLst/>
            </a:prstGeom>
          </p:spPr>
        </p:pic>
      </p:grpSp>
      <p:pic>
        <p:nvPicPr>
          <p:cNvPr id="6" name="Picture 5" descr="Graphical user interface&#10;&#10;Description automatically generated">
            <a:extLst>
              <a:ext uri="{FF2B5EF4-FFF2-40B4-BE49-F238E27FC236}">
                <a16:creationId xmlns:a16="http://schemas.microsoft.com/office/drawing/2014/main" id="{44B35D90-5341-5043-8AB9-85C523B5D328}"/>
              </a:ext>
            </a:extLst>
          </p:cNvPr>
          <p:cNvPicPr>
            <a:picLocks noChangeAspect="1"/>
          </p:cNvPicPr>
          <p:nvPr/>
        </p:nvPicPr>
        <p:blipFill>
          <a:blip r:embed="rId5"/>
          <a:stretch>
            <a:fillRect/>
          </a:stretch>
        </p:blipFill>
        <p:spPr>
          <a:xfrm>
            <a:off x="6186975" y="2700811"/>
            <a:ext cx="1585920" cy="1413231"/>
          </a:xfrm>
          <a:prstGeom prst="rect">
            <a:avLst/>
          </a:prstGeom>
        </p:spPr>
      </p:pic>
    </p:spTree>
    <p:extLst>
      <p:ext uri="{BB962C8B-B14F-4D97-AF65-F5344CB8AC3E}">
        <p14:creationId xmlns:p14="http://schemas.microsoft.com/office/powerpoint/2010/main" val="3901034411"/>
      </p:ext>
    </p:extLst>
  </p:cSld>
  <p:clrMapOvr>
    <a:masterClrMapping/>
  </p:clrMapOvr>
  <p:transition spd="med"/>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49A1D5B-3499-1ECE-1E60-134710DB2504}"/>
              </a:ext>
            </a:extLst>
          </p:cNvPr>
          <p:cNvSpPr txBox="1"/>
          <p:nvPr/>
        </p:nvSpPr>
        <p:spPr>
          <a:xfrm>
            <a:off x="2084412" y="337471"/>
            <a:ext cx="1919353" cy="507831"/>
          </a:xfrm>
          <a:prstGeom prst="rect">
            <a:avLst/>
          </a:prstGeom>
          <a:noFill/>
        </p:spPr>
        <p:txBody>
          <a:bodyPr wrap="square" rtlCol="0">
            <a:spAutoFit/>
          </a:bodyPr>
          <a:lstStyle/>
          <a:p>
            <a:pPr algn="ctr"/>
            <a:r>
              <a:rPr lang="en-CA" sz="1350" b="1" dirty="0"/>
              <a:t>End to end solution </a:t>
            </a:r>
          </a:p>
          <a:p>
            <a:endParaRPr lang="en-CA" sz="1350" dirty="0"/>
          </a:p>
        </p:txBody>
      </p:sp>
      <p:pic>
        <p:nvPicPr>
          <p:cNvPr id="2" name="Picture 1" descr="A picture containing text, screenshot, monitor, screen&#10;&#10;Description automatically generated">
            <a:extLst>
              <a:ext uri="{FF2B5EF4-FFF2-40B4-BE49-F238E27FC236}">
                <a16:creationId xmlns:a16="http://schemas.microsoft.com/office/drawing/2014/main" id="{49E2E7BF-78AA-07A5-93DF-4ED24B921E81}"/>
              </a:ext>
            </a:extLst>
          </p:cNvPr>
          <p:cNvPicPr>
            <a:picLocks noChangeAspect="1"/>
          </p:cNvPicPr>
          <p:nvPr/>
        </p:nvPicPr>
        <p:blipFill rotWithShape="1">
          <a:blip r:embed="rId3">
            <a:extLst>
              <a:ext uri="{28A0092B-C50C-407E-A947-70E740481C1C}">
                <a14:useLocalDpi xmlns:a14="http://schemas.microsoft.com/office/drawing/2010/main" val="0"/>
              </a:ext>
            </a:extLst>
          </a:blip>
          <a:srcRect t="-1" r="31992" b="-6852"/>
          <a:stretch/>
        </p:blipFill>
        <p:spPr>
          <a:xfrm>
            <a:off x="6650682" y="1702695"/>
            <a:ext cx="1350318" cy="1381406"/>
          </a:xfrm>
          <a:prstGeom prst="rect">
            <a:avLst/>
          </a:prstGeom>
        </p:spPr>
      </p:pic>
      <p:pic>
        <p:nvPicPr>
          <p:cNvPr id="6" name="Picture 5">
            <a:extLst>
              <a:ext uri="{FF2B5EF4-FFF2-40B4-BE49-F238E27FC236}">
                <a16:creationId xmlns:a16="http://schemas.microsoft.com/office/drawing/2014/main" id="{5FF61CFF-833B-37F6-C383-FA5397F58C0A}"/>
              </a:ext>
            </a:extLst>
          </p:cNvPr>
          <p:cNvPicPr>
            <a:picLocks noChangeAspect="1"/>
          </p:cNvPicPr>
          <p:nvPr/>
        </p:nvPicPr>
        <p:blipFill rotWithShape="1">
          <a:blip r:embed="rId4">
            <a:alphaModFix amt="34000"/>
          </a:blip>
          <a:srcRect l="7067" r="-4258"/>
          <a:stretch/>
        </p:blipFill>
        <p:spPr>
          <a:xfrm>
            <a:off x="1141078" y="1576629"/>
            <a:ext cx="760697" cy="1455809"/>
          </a:xfrm>
          <a:prstGeom prst="rect">
            <a:avLst/>
          </a:prstGeom>
          <a:noFill/>
        </p:spPr>
      </p:pic>
      <p:sp>
        <p:nvSpPr>
          <p:cNvPr id="14" name="TextBox 13">
            <a:extLst>
              <a:ext uri="{FF2B5EF4-FFF2-40B4-BE49-F238E27FC236}">
                <a16:creationId xmlns:a16="http://schemas.microsoft.com/office/drawing/2014/main" id="{1F85FCAE-6126-9CA9-A374-3740D2804DB0}"/>
              </a:ext>
            </a:extLst>
          </p:cNvPr>
          <p:cNvSpPr txBox="1"/>
          <p:nvPr/>
        </p:nvSpPr>
        <p:spPr>
          <a:xfrm>
            <a:off x="1536947" y="3783884"/>
            <a:ext cx="1134969" cy="553998"/>
          </a:xfrm>
          <a:prstGeom prst="rect">
            <a:avLst/>
          </a:prstGeom>
          <a:solidFill>
            <a:schemeClr val="bg1"/>
          </a:solidFill>
        </p:spPr>
        <p:txBody>
          <a:bodyPr wrap="square" rtlCol="0">
            <a:spAutoFit/>
          </a:bodyPr>
          <a:lstStyle/>
          <a:p>
            <a:pPr algn="ctr">
              <a:defRPr/>
            </a:pPr>
            <a:r>
              <a:rPr lang="en-US" sz="750" dirty="0">
                <a:latin typeface="Avenir Next LT Pro"/>
                <a:cs typeface="Helvetica"/>
                <a:sym typeface="Factoria W00 Bold"/>
              </a:rPr>
              <a:t>Frontline worker wearing a RKI device and SCC App </a:t>
            </a:r>
            <a:br>
              <a:rPr lang="en-US" sz="750" dirty="0">
                <a:latin typeface="Avenir Next LT Pro"/>
                <a:cs typeface="Helvetica"/>
                <a:sym typeface="Factoria W00 Bold"/>
              </a:rPr>
            </a:br>
            <a:endParaRPr lang="en-US" sz="750" dirty="0">
              <a:latin typeface="Avenir Next LT Pro"/>
              <a:sym typeface="Factoria W00 Bold"/>
            </a:endParaRPr>
          </a:p>
        </p:txBody>
      </p:sp>
      <p:sp>
        <p:nvSpPr>
          <p:cNvPr id="15" name="Oval 14">
            <a:extLst>
              <a:ext uri="{FF2B5EF4-FFF2-40B4-BE49-F238E27FC236}">
                <a16:creationId xmlns:a16="http://schemas.microsoft.com/office/drawing/2014/main" id="{5D6D3D81-4E5F-71E4-A3E5-DCBF00BA0763}"/>
              </a:ext>
            </a:extLst>
          </p:cNvPr>
          <p:cNvSpPr/>
          <p:nvPr/>
        </p:nvSpPr>
        <p:spPr>
          <a:xfrm>
            <a:off x="1946946" y="3509683"/>
            <a:ext cx="216138" cy="21636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rgbClr val="FFFFFF"/>
                </a:solidFill>
                <a:latin typeface="Rockwell"/>
                <a:sym typeface="Factoria W00 Bold"/>
              </a:rPr>
              <a:t>1</a:t>
            </a:r>
          </a:p>
        </p:txBody>
      </p:sp>
      <p:grpSp>
        <p:nvGrpSpPr>
          <p:cNvPr id="23" name="Group 22">
            <a:extLst>
              <a:ext uri="{FF2B5EF4-FFF2-40B4-BE49-F238E27FC236}">
                <a16:creationId xmlns:a16="http://schemas.microsoft.com/office/drawing/2014/main" id="{8A324DE9-CC8F-A6C9-16B1-ED2B135AD93F}"/>
              </a:ext>
            </a:extLst>
          </p:cNvPr>
          <p:cNvGrpSpPr/>
          <p:nvPr/>
        </p:nvGrpSpPr>
        <p:grpSpPr>
          <a:xfrm>
            <a:off x="2627356" y="3512619"/>
            <a:ext cx="1091972" cy="713653"/>
            <a:chOff x="2622275" y="5066373"/>
            <a:chExt cx="1455963" cy="951538"/>
          </a:xfrm>
        </p:grpSpPr>
        <p:sp>
          <p:nvSpPr>
            <p:cNvPr id="24" name="TextBox 23">
              <a:extLst>
                <a:ext uri="{FF2B5EF4-FFF2-40B4-BE49-F238E27FC236}">
                  <a16:creationId xmlns:a16="http://schemas.microsoft.com/office/drawing/2014/main" id="{F8D6904E-C1FD-4198-05BC-D324D3311B1C}"/>
                </a:ext>
              </a:extLst>
            </p:cNvPr>
            <p:cNvSpPr txBox="1"/>
            <p:nvPr/>
          </p:nvSpPr>
          <p:spPr>
            <a:xfrm>
              <a:off x="2622275" y="5433135"/>
              <a:ext cx="1455963" cy="584776"/>
            </a:xfrm>
            <a:prstGeom prst="rect">
              <a:avLst/>
            </a:prstGeom>
            <a:solidFill>
              <a:schemeClr val="bg1"/>
            </a:solidFill>
          </p:spPr>
          <p:txBody>
            <a:bodyPr wrap="square" rtlCol="0">
              <a:spAutoFit/>
            </a:bodyPr>
            <a:lstStyle/>
            <a:p>
              <a:pPr algn="ctr">
                <a:defRPr/>
              </a:pPr>
              <a:r>
                <a:rPr lang="en-US" sz="750" dirty="0">
                  <a:latin typeface="Avenir Next LT Pro"/>
                  <a:cs typeface="Helvetica"/>
                  <a:sym typeface="Factoria W00 Bold"/>
                </a:rPr>
                <a:t>Data shared over </a:t>
              </a:r>
            </a:p>
            <a:p>
              <a:pPr algn="ctr">
                <a:defRPr/>
              </a:pPr>
              <a:r>
                <a:rPr lang="en-US" sz="750" dirty="0">
                  <a:latin typeface="Avenir Next LT Pro"/>
                  <a:cs typeface="Helvetica"/>
                  <a:sym typeface="Factoria W00 Bold"/>
                </a:rPr>
                <a:t>Cellular or WIFI network</a:t>
              </a:r>
            </a:p>
          </p:txBody>
        </p:sp>
        <p:sp>
          <p:nvSpPr>
            <p:cNvPr id="25" name="Oval 24">
              <a:extLst>
                <a:ext uri="{FF2B5EF4-FFF2-40B4-BE49-F238E27FC236}">
                  <a16:creationId xmlns:a16="http://schemas.microsoft.com/office/drawing/2014/main" id="{AAFEEEA8-C842-9AEF-FAAC-558C15C6DDE0}"/>
                </a:ext>
              </a:extLst>
            </p:cNvPr>
            <p:cNvSpPr>
              <a:spLocks noChangeAspect="1"/>
            </p:cNvSpPr>
            <p:nvPr/>
          </p:nvSpPr>
          <p:spPr>
            <a:xfrm>
              <a:off x="3207482" y="5066373"/>
              <a:ext cx="288000" cy="28830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rgbClr val="FFFFFF"/>
                  </a:solidFill>
                  <a:latin typeface="Rockwell"/>
                  <a:sym typeface="Factoria W00 Bold"/>
                </a:rPr>
                <a:t>2</a:t>
              </a:r>
            </a:p>
          </p:txBody>
        </p:sp>
      </p:grpSp>
      <p:grpSp>
        <p:nvGrpSpPr>
          <p:cNvPr id="56" name="Group 55">
            <a:extLst>
              <a:ext uri="{FF2B5EF4-FFF2-40B4-BE49-F238E27FC236}">
                <a16:creationId xmlns:a16="http://schemas.microsoft.com/office/drawing/2014/main" id="{CC4AD0D0-9E58-F049-D1D9-48BF914A43BF}"/>
              </a:ext>
            </a:extLst>
          </p:cNvPr>
          <p:cNvGrpSpPr/>
          <p:nvPr/>
        </p:nvGrpSpPr>
        <p:grpSpPr>
          <a:xfrm>
            <a:off x="3750032" y="1631007"/>
            <a:ext cx="1523911" cy="1148874"/>
            <a:chOff x="3914822" y="2128470"/>
            <a:chExt cx="2333749" cy="1829402"/>
          </a:xfrm>
        </p:grpSpPr>
        <p:pic>
          <p:nvPicPr>
            <p:cNvPr id="5" name="Graphic 4" descr="Server with solid fill">
              <a:extLst>
                <a:ext uri="{FF2B5EF4-FFF2-40B4-BE49-F238E27FC236}">
                  <a16:creationId xmlns:a16="http://schemas.microsoft.com/office/drawing/2014/main" id="{38F8528D-BDB3-6BB6-1B24-3A83D38F0EE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914822" y="3015640"/>
              <a:ext cx="809925" cy="809925"/>
            </a:xfrm>
            <a:prstGeom prst="rect">
              <a:avLst/>
            </a:prstGeom>
          </p:spPr>
        </p:pic>
        <p:pic>
          <p:nvPicPr>
            <p:cNvPr id="27" name="Graphic 26" descr="Cloud outline">
              <a:extLst>
                <a:ext uri="{FF2B5EF4-FFF2-40B4-BE49-F238E27FC236}">
                  <a16:creationId xmlns:a16="http://schemas.microsoft.com/office/drawing/2014/main" id="{60AEB594-191D-2EE3-4086-7A8E0997ACC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419170" y="2128470"/>
              <a:ext cx="1829401" cy="1829402"/>
            </a:xfrm>
            <a:prstGeom prst="rect">
              <a:avLst/>
            </a:prstGeom>
          </p:spPr>
        </p:pic>
        <p:grpSp>
          <p:nvGrpSpPr>
            <p:cNvPr id="29" name="Group 28">
              <a:extLst>
                <a:ext uri="{FF2B5EF4-FFF2-40B4-BE49-F238E27FC236}">
                  <a16:creationId xmlns:a16="http://schemas.microsoft.com/office/drawing/2014/main" id="{55C80465-99A8-C225-9823-1B8ED5DCF6C7}"/>
                </a:ext>
              </a:extLst>
            </p:cNvPr>
            <p:cNvGrpSpPr/>
            <p:nvPr/>
          </p:nvGrpSpPr>
          <p:grpSpPr>
            <a:xfrm>
              <a:off x="4435053" y="2808267"/>
              <a:ext cx="990588" cy="991644"/>
              <a:chOff x="5480280" y="2499502"/>
              <a:chExt cx="1118367" cy="1119559"/>
            </a:xfrm>
          </p:grpSpPr>
          <p:sp>
            <p:nvSpPr>
              <p:cNvPr id="32" name="Oval 31">
                <a:extLst>
                  <a:ext uri="{FF2B5EF4-FFF2-40B4-BE49-F238E27FC236}">
                    <a16:creationId xmlns:a16="http://schemas.microsoft.com/office/drawing/2014/main" id="{8E2B0586-0A09-654B-EB13-C9657AF6A203}"/>
                  </a:ext>
                </a:extLst>
              </p:cNvPr>
              <p:cNvSpPr/>
              <p:nvPr/>
            </p:nvSpPr>
            <p:spPr>
              <a:xfrm>
                <a:off x="5480280" y="2499502"/>
                <a:ext cx="1118367" cy="111955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FFFFFF"/>
                  </a:solidFill>
                  <a:latin typeface="Avenir Next LT Pro"/>
                  <a:sym typeface="Factoria W00 Bold"/>
                </a:endParaRPr>
              </a:p>
            </p:txBody>
          </p:sp>
          <p:pic>
            <p:nvPicPr>
              <p:cNvPr id="33" name="Picture 32">
                <a:extLst>
                  <a:ext uri="{FF2B5EF4-FFF2-40B4-BE49-F238E27FC236}">
                    <a16:creationId xmlns:a16="http://schemas.microsoft.com/office/drawing/2014/main" id="{DF1F06E6-D689-6690-99CE-26662F9C5307}"/>
                  </a:ext>
                </a:extLst>
              </p:cNvPr>
              <p:cNvPicPr>
                <a:picLocks noChangeAspect="1"/>
              </p:cNvPicPr>
              <p:nvPr/>
            </p:nvPicPr>
            <p:blipFill>
              <a:blip r:embed="rId9"/>
              <a:stretch>
                <a:fillRect/>
              </a:stretch>
            </p:blipFill>
            <p:spPr>
              <a:xfrm>
                <a:off x="5775173" y="2806395"/>
                <a:ext cx="479151" cy="505771"/>
              </a:xfrm>
              <a:prstGeom prst="rect">
                <a:avLst/>
              </a:prstGeom>
            </p:spPr>
          </p:pic>
        </p:grpSp>
      </p:grpSp>
      <p:sp>
        <p:nvSpPr>
          <p:cNvPr id="30" name="TextBox 29">
            <a:extLst>
              <a:ext uri="{FF2B5EF4-FFF2-40B4-BE49-F238E27FC236}">
                <a16:creationId xmlns:a16="http://schemas.microsoft.com/office/drawing/2014/main" id="{2D6CFB79-723F-E5BF-379E-D8D3BC82840D}"/>
              </a:ext>
            </a:extLst>
          </p:cNvPr>
          <p:cNvSpPr txBox="1"/>
          <p:nvPr/>
        </p:nvSpPr>
        <p:spPr>
          <a:xfrm>
            <a:off x="3763624" y="3743818"/>
            <a:ext cx="1277297" cy="784830"/>
          </a:xfrm>
          <a:prstGeom prst="rect">
            <a:avLst/>
          </a:prstGeom>
          <a:solidFill>
            <a:schemeClr val="bg1"/>
          </a:solidFill>
        </p:spPr>
        <p:txBody>
          <a:bodyPr wrap="square" rtlCol="0">
            <a:spAutoFit/>
          </a:bodyPr>
          <a:lstStyle/>
          <a:p>
            <a:pPr algn="ctr">
              <a:defRPr/>
            </a:pPr>
            <a:r>
              <a:rPr lang="en-US" sz="750" dirty="0">
                <a:latin typeface="Avenir Next LT Pro"/>
                <a:cs typeface="Helvetica"/>
                <a:sym typeface="Factoria W00 Bold"/>
              </a:rPr>
              <a:t>Aggregated, contextualized, analyzed in the </a:t>
            </a:r>
            <a:r>
              <a:rPr lang="en-US" sz="750" b="1" dirty="0" err="1">
                <a:latin typeface="Avenir Next LT Pro"/>
                <a:cs typeface="Helvetica"/>
                <a:sym typeface="Factoria W00 Bold"/>
              </a:rPr>
              <a:t>Guardhat</a:t>
            </a:r>
            <a:r>
              <a:rPr lang="en-US" sz="750" dirty="0">
                <a:latin typeface="Avenir Next LT Pro"/>
                <a:cs typeface="Helvetica"/>
                <a:sym typeface="Factoria W00 Bold"/>
              </a:rPr>
              <a:t> platform</a:t>
            </a:r>
          </a:p>
          <a:p>
            <a:pPr algn="ctr">
              <a:defRPr/>
            </a:pPr>
            <a:r>
              <a:rPr lang="en-US" sz="750" dirty="0">
                <a:latin typeface="Avenir Next LT Pro"/>
                <a:cs typeface="Helvetica"/>
                <a:sym typeface="Factoria W00 Bold"/>
              </a:rPr>
              <a:t>On premise or in the cloud </a:t>
            </a:r>
          </a:p>
        </p:txBody>
      </p:sp>
      <p:sp>
        <p:nvSpPr>
          <p:cNvPr id="31" name="Oval 30">
            <a:extLst>
              <a:ext uri="{FF2B5EF4-FFF2-40B4-BE49-F238E27FC236}">
                <a16:creationId xmlns:a16="http://schemas.microsoft.com/office/drawing/2014/main" id="{4FAEC107-96EB-7676-1AA8-BECDD4F774C3}"/>
              </a:ext>
            </a:extLst>
          </p:cNvPr>
          <p:cNvSpPr>
            <a:spLocks noChangeAspect="1"/>
          </p:cNvSpPr>
          <p:nvPr/>
        </p:nvSpPr>
        <p:spPr>
          <a:xfrm>
            <a:off x="4254709" y="3509821"/>
            <a:ext cx="216000" cy="21623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rgbClr val="FFFFFF"/>
                </a:solidFill>
                <a:latin typeface="Rockwell"/>
                <a:sym typeface="Factoria W00 Bold"/>
              </a:rPr>
              <a:t>3</a:t>
            </a:r>
          </a:p>
        </p:txBody>
      </p:sp>
      <p:grpSp>
        <p:nvGrpSpPr>
          <p:cNvPr id="34" name="Group 33">
            <a:extLst>
              <a:ext uri="{FF2B5EF4-FFF2-40B4-BE49-F238E27FC236}">
                <a16:creationId xmlns:a16="http://schemas.microsoft.com/office/drawing/2014/main" id="{4F2B2C17-C4F9-A26F-CA41-B5ACE5E1CDD3}"/>
              </a:ext>
            </a:extLst>
          </p:cNvPr>
          <p:cNvGrpSpPr/>
          <p:nvPr/>
        </p:nvGrpSpPr>
        <p:grpSpPr>
          <a:xfrm>
            <a:off x="5294627" y="3509683"/>
            <a:ext cx="1177457" cy="680528"/>
            <a:chOff x="5377007" y="5023616"/>
            <a:chExt cx="1569942" cy="907371"/>
          </a:xfrm>
        </p:grpSpPr>
        <p:sp>
          <p:nvSpPr>
            <p:cNvPr id="35" name="TextBox 34">
              <a:extLst>
                <a:ext uri="{FF2B5EF4-FFF2-40B4-BE49-F238E27FC236}">
                  <a16:creationId xmlns:a16="http://schemas.microsoft.com/office/drawing/2014/main" id="{D9FAC602-2EE4-0D5D-4F82-779FAFD7F27A}"/>
                </a:ext>
              </a:extLst>
            </p:cNvPr>
            <p:cNvSpPr txBox="1"/>
            <p:nvPr/>
          </p:nvSpPr>
          <p:spPr>
            <a:xfrm>
              <a:off x="5377007" y="5376989"/>
              <a:ext cx="1569942" cy="553998"/>
            </a:xfrm>
            <a:prstGeom prst="rect">
              <a:avLst/>
            </a:prstGeom>
            <a:solidFill>
              <a:schemeClr val="bg1"/>
            </a:solidFill>
          </p:spPr>
          <p:txBody>
            <a:bodyPr wrap="square" lIns="68580" tIns="34290" rIns="68580" bIns="34290" rtlCol="0" anchor="t">
              <a:spAutoFit/>
            </a:bodyPr>
            <a:lstStyle/>
            <a:p>
              <a:pPr algn="ctr">
                <a:defRPr/>
              </a:pPr>
              <a:r>
                <a:rPr lang="en-US" sz="750" dirty="0">
                  <a:latin typeface="Avenir Next LT Pro"/>
                  <a:cs typeface="Helvetica"/>
                  <a:sym typeface="Factoria W00 Bold"/>
                </a:rPr>
                <a:t>Aggregated data and alerts shared via</a:t>
              </a:r>
            </a:p>
            <a:p>
              <a:pPr algn="ctr">
                <a:defRPr/>
              </a:pPr>
              <a:r>
                <a:rPr lang="en-US" sz="750" dirty="0">
                  <a:latin typeface="Avenir Next LT Pro"/>
                  <a:cs typeface="Helvetica"/>
                  <a:sym typeface="Factoria W00 Bold"/>
                </a:rPr>
                <a:t>Intranet or Internet</a:t>
              </a:r>
            </a:p>
          </p:txBody>
        </p:sp>
        <p:sp>
          <p:nvSpPr>
            <p:cNvPr id="36" name="Oval 35">
              <a:extLst>
                <a:ext uri="{FF2B5EF4-FFF2-40B4-BE49-F238E27FC236}">
                  <a16:creationId xmlns:a16="http://schemas.microsoft.com/office/drawing/2014/main" id="{2ACBCA5C-0936-EC94-513A-3A4E8A56F863}"/>
                </a:ext>
              </a:extLst>
            </p:cNvPr>
            <p:cNvSpPr>
              <a:spLocks noChangeAspect="1"/>
            </p:cNvSpPr>
            <p:nvPr/>
          </p:nvSpPr>
          <p:spPr>
            <a:xfrm>
              <a:off x="6034597" y="5023616"/>
              <a:ext cx="288000" cy="28830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rgbClr val="FFFFFF"/>
                  </a:solidFill>
                  <a:latin typeface="Rockwell"/>
                  <a:sym typeface="Factoria W00 Bold"/>
                </a:rPr>
                <a:t>4</a:t>
              </a:r>
            </a:p>
          </p:txBody>
        </p:sp>
      </p:grpSp>
      <p:grpSp>
        <p:nvGrpSpPr>
          <p:cNvPr id="37" name="Group 36">
            <a:extLst>
              <a:ext uri="{FF2B5EF4-FFF2-40B4-BE49-F238E27FC236}">
                <a16:creationId xmlns:a16="http://schemas.microsoft.com/office/drawing/2014/main" id="{44DB7EF0-3F14-D91F-97CB-C408E94FC2F7}"/>
              </a:ext>
            </a:extLst>
          </p:cNvPr>
          <p:cNvGrpSpPr/>
          <p:nvPr/>
        </p:nvGrpSpPr>
        <p:grpSpPr>
          <a:xfrm>
            <a:off x="6515954" y="1858596"/>
            <a:ext cx="141854" cy="748046"/>
            <a:chOff x="9673343" y="2062024"/>
            <a:chExt cx="254325" cy="1341143"/>
          </a:xfrm>
          <a:solidFill>
            <a:schemeClr val="bg1">
              <a:lumMod val="50000"/>
            </a:schemeClr>
          </a:solidFill>
        </p:grpSpPr>
        <p:pic>
          <p:nvPicPr>
            <p:cNvPr id="38" name="Picture 51">
              <a:extLst>
                <a:ext uri="{FF2B5EF4-FFF2-40B4-BE49-F238E27FC236}">
                  <a16:creationId xmlns:a16="http://schemas.microsoft.com/office/drawing/2014/main" id="{9C1F8BFF-145C-4D3C-ACD9-4AE2169D60C6}"/>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9682055" y="2062024"/>
              <a:ext cx="236900" cy="276383"/>
            </a:xfrm>
            <a:prstGeom prst="rect">
              <a:avLst/>
            </a:prstGeom>
          </p:spPr>
        </p:pic>
        <p:pic>
          <p:nvPicPr>
            <p:cNvPr id="39" name="Picture 52">
              <a:extLst>
                <a:ext uri="{FF2B5EF4-FFF2-40B4-BE49-F238E27FC236}">
                  <a16:creationId xmlns:a16="http://schemas.microsoft.com/office/drawing/2014/main" id="{93EEA417-0FEB-C9B6-76B5-808A3CFC26E8}"/>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p:blipFill>
          <p:spPr>
            <a:xfrm>
              <a:off x="9676969" y="2495343"/>
              <a:ext cx="247072" cy="411788"/>
            </a:xfrm>
            <a:prstGeom prst="rect">
              <a:avLst/>
            </a:prstGeom>
          </p:spPr>
        </p:pic>
        <p:pic>
          <p:nvPicPr>
            <p:cNvPr id="40" name="Picture 53">
              <a:extLst>
                <a:ext uri="{FF2B5EF4-FFF2-40B4-BE49-F238E27FC236}">
                  <a16:creationId xmlns:a16="http://schemas.microsoft.com/office/drawing/2014/main" id="{33A13716-F60B-0BED-3017-62B1D5B99711}"/>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p:blipFill>
          <p:spPr>
            <a:xfrm>
              <a:off x="9673343" y="3064067"/>
              <a:ext cx="254325" cy="339100"/>
            </a:xfrm>
            <a:prstGeom prst="rect">
              <a:avLst/>
            </a:prstGeom>
          </p:spPr>
        </p:pic>
      </p:grpSp>
      <p:sp>
        <p:nvSpPr>
          <p:cNvPr id="41" name="TextBox 40">
            <a:extLst>
              <a:ext uri="{FF2B5EF4-FFF2-40B4-BE49-F238E27FC236}">
                <a16:creationId xmlns:a16="http://schemas.microsoft.com/office/drawing/2014/main" id="{6DB766ED-0BAC-2265-14B9-4C1DD5D0AC3D}"/>
              </a:ext>
            </a:extLst>
          </p:cNvPr>
          <p:cNvSpPr txBox="1"/>
          <p:nvPr/>
        </p:nvSpPr>
        <p:spPr>
          <a:xfrm>
            <a:off x="6759277" y="3765950"/>
            <a:ext cx="1134968" cy="438582"/>
          </a:xfrm>
          <a:prstGeom prst="rect">
            <a:avLst/>
          </a:prstGeom>
          <a:solidFill>
            <a:schemeClr val="bg1"/>
          </a:solidFill>
        </p:spPr>
        <p:txBody>
          <a:bodyPr wrap="square" rtlCol="0">
            <a:spAutoFit/>
          </a:bodyPr>
          <a:lstStyle/>
          <a:p>
            <a:pPr algn="ctr">
              <a:defRPr/>
            </a:pPr>
            <a:r>
              <a:rPr lang="en-US" sz="750" dirty="0">
                <a:latin typeface="Avenir Next LT Pro"/>
                <a:cs typeface="Helvetica"/>
                <a:sym typeface="Factoria W00 Bold"/>
              </a:rPr>
              <a:t>Notification received via SCC, Email, SMS, Phone</a:t>
            </a:r>
          </a:p>
        </p:txBody>
      </p:sp>
      <p:sp>
        <p:nvSpPr>
          <p:cNvPr id="42" name="Oval 41">
            <a:extLst>
              <a:ext uri="{FF2B5EF4-FFF2-40B4-BE49-F238E27FC236}">
                <a16:creationId xmlns:a16="http://schemas.microsoft.com/office/drawing/2014/main" id="{63755DC3-51F2-DE73-400D-1D7624BD4369}"/>
              </a:ext>
            </a:extLst>
          </p:cNvPr>
          <p:cNvSpPr>
            <a:spLocks noChangeAspect="1"/>
          </p:cNvSpPr>
          <p:nvPr/>
        </p:nvSpPr>
        <p:spPr>
          <a:xfrm>
            <a:off x="7139934" y="3506143"/>
            <a:ext cx="216000" cy="21623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solidFill>
                  <a:srgbClr val="FFFFFF"/>
                </a:solidFill>
                <a:latin typeface="Rockwell"/>
                <a:sym typeface="Factoria W00 Bold"/>
              </a:rPr>
              <a:t>5</a:t>
            </a:r>
          </a:p>
        </p:txBody>
      </p:sp>
      <p:grpSp>
        <p:nvGrpSpPr>
          <p:cNvPr id="50" name="Group 49">
            <a:extLst>
              <a:ext uri="{FF2B5EF4-FFF2-40B4-BE49-F238E27FC236}">
                <a16:creationId xmlns:a16="http://schemas.microsoft.com/office/drawing/2014/main" id="{293EF9C2-EA11-9CC2-0FDB-03D1049A0E2C}"/>
              </a:ext>
            </a:extLst>
          </p:cNvPr>
          <p:cNvGrpSpPr/>
          <p:nvPr/>
        </p:nvGrpSpPr>
        <p:grpSpPr>
          <a:xfrm>
            <a:off x="1538215" y="2242770"/>
            <a:ext cx="575252" cy="1008883"/>
            <a:chOff x="7758064" y="250652"/>
            <a:chExt cx="3481391" cy="6105698"/>
          </a:xfrm>
        </p:grpSpPr>
        <p:pic>
          <p:nvPicPr>
            <p:cNvPr id="51" name="Picture 50">
              <a:extLst>
                <a:ext uri="{FF2B5EF4-FFF2-40B4-BE49-F238E27FC236}">
                  <a16:creationId xmlns:a16="http://schemas.microsoft.com/office/drawing/2014/main" id="{67980574-79F0-32B7-25FA-8580D2258F92}"/>
                </a:ext>
              </a:extLst>
            </p:cNvPr>
            <p:cNvPicPr>
              <a:picLocks noChangeAspect="1"/>
            </p:cNvPicPr>
            <p:nvPr/>
          </p:nvPicPr>
          <p:blipFill rotWithShape="1">
            <a:blip r:embed="rId16">
              <a:extLst>
                <a:ext uri="{28A0092B-C50C-407E-A947-70E740481C1C}">
                  <a14:useLocalDpi xmlns:a14="http://schemas.microsoft.com/office/drawing/2010/main" val="0"/>
                </a:ext>
              </a:extLst>
            </a:blip>
            <a:srcRect l="-7910" r="-7910"/>
            <a:stretch/>
          </p:blipFill>
          <p:spPr>
            <a:xfrm>
              <a:off x="7758064" y="250652"/>
              <a:ext cx="3481391" cy="6105698"/>
            </a:xfrm>
            <a:prstGeom prst="rect">
              <a:avLst/>
            </a:prstGeom>
          </p:spPr>
        </p:pic>
        <p:pic>
          <p:nvPicPr>
            <p:cNvPr id="52" name="Content Placeholder 3" descr="Graphical user interface, application&#10;&#10;Description automatically generated">
              <a:extLst>
                <a:ext uri="{FF2B5EF4-FFF2-40B4-BE49-F238E27FC236}">
                  <a16:creationId xmlns:a16="http://schemas.microsoft.com/office/drawing/2014/main" id="{B92EC19C-3ADF-BC8E-5BD1-3EBB8EA84A33}"/>
                </a:ext>
              </a:extLst>
            </p:cNvPr>
            <p:cNvPicPr>
              <a:picLocks noChangeAspect="1"/>
            </p:cNvPicPr>
            <p:nvPr/>
          </p:nvPicPr>
          <p:blipFill rotWithShape="1">
            <a:blip r:embed="rId17">
              <a:extLst>
                <a:ext uri="{28A0092B-C50C-407E-A947-70E740481C1C}">
                  <a14:useLocalDpi xmlns:a14="http://schemas.microsoft.com/office/drawing/2010/main" val="0"/>
                </a:ext>
              </a:extLst>
            </a:blip>
            <a:srcRect l="44884" t="21324" r="42213" b="22918"/>
            <a:stretch/>
          </p:blipFill>
          <p:spPr>
            <a:xfrm>
              <a:off x="8172921" y="538646"/>
              <a:ext cx="2617349" cy="5655225"/>
            </a:xfrm>
            <a:custGeom>
              <a:avLst/>
              <a:gdLst>
                <a:gd name="connsiteX0" fmla="*/ 216977 w 2602895"/>
                <a:gd name="connsiteY0" fmla="*/ 0 h 5615844"/>
                <a:gd name="connsiteX1" fmla="*/ 556592 w 2602895"/>
                <a:gd name="connsiteY1" fmla="*/ 0 h 5615844"/>
                <a:gd name="connsiteX2" fmla="*/ 556592 w 2602895"/>
                <a:gd name="connsiteY2" fmla="*/ 21643 h 5615844"/>
                <a:gd name="connsiteX3" fmla="*/ 729307 w 2602895"/>
                <a:gd name="connsiteY3" fmla="*/ 194358 h 5615844"/>
                <a:gd name="connsiteX4" fmla="*/ 1870771 w 2602895"/>
                <a:gd name="connsiteY4" fmla="*/ 194358 h 5615844"/>
                <a:gd name="connsiteX5" fmla="*/ 2043486 w 2602895"/>
                <a:gd name="connsiteY5" fmla="*/ 21643 h 5615844"/>
                <a:gd name="connsiteX6" fmla="*/ 2043486 w 2602895"/>
                <a:gd name="connsiteY6" fmla="*/ 0 h 5615844"/>
                <a:gd name="connsiteX7" fmla="*/ 2385918 w 2602895"/>
                <a:gd name="connsiteY7" fmla="*/ 0 h 5615844"/>
                <a:gd name="connsiteX8" fmla="*/ 2602895 w 2602895"/>
                <a:gd name="connsiteY8" fmla="*/ 216977 h 5615844"/>
                <a:gd name="connsiteX9" fmla="*/ 2602895 w 2602895"/>
                <a:gd name="connsiteY9" fmla="*/ 5398867 h 5615844"/>
                <a:gd name="connsiteX10" fmla="*/ 2385918 w 2602895"/>
                <a:gd name="connsiteY10" fmla="*/ 5615844 h 5615844"/>
                <a:gd name="connsiteX11" fmla="*/ 216977 w 2602895"/>
                <a:gd name="connsiteY11" fmla="*/ 5615844 h 5615844"/>
                <a:gd name="connsiteX12" fmla="*/ 0 w 2602895"/>
                <a:gd name="connsiteY12" fmla="*/ 5398867 h 5615844"/>
                <a:gd name="connsiteX13" fmla="*/ 0 w 2602895"/>
                <a:gd name="connsiteY13" fmla="*/ 216977 h 5615844"/>
                <a:gd name="connsiteX14" fmla="*/ 216977 w 2602895"/>
                <a:gd name="connsiteY14" fmla="*/ 0 h 5615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02895" h="5615844">
                  <a:moveTo>
                    <a:pt x="216977" y="0"/>
                  </a:moveTo>
                  <a:lnTo>
                    <a:pt x="556592" y="0"/>
                  </a:lnTo>
                  <a:lnTo>
                    <a:pt x="556592" y="21643"/>
                  </a:lnTo>
                  <a:cubicBezTo>
                    <a:pt x="556592" y="117031"/>
                    <a:pt x="633919" y="194358"/>
                    <a:pt x="729307" y="194358"/>
                  </a:cubicBezTo>
                  <a:lnTo>
                    <a:pt x="1870771" y="194358"/>
                  </a:lnTo>
                  <a:cubicBezTo>
                    <a:pt x="1966159" y="194358"/>
                    <a:pt x="2043486" y="117031"/>
                    <a:pt x="2043486" y="21643"/>
                  </a:cubicBezTo>
                  <a:lnTo>
                    <a:pt x="2043486" y="0"/>
                  </a:lnTo>
                  <a:lnTo>
                    <a:pt x="2385918" y="0"/>
                  </a:lnTo>
                  <a:cubicBezTo>
                    <a:pt x="2505751" y="0"/>
                    <a:pt x="2602895" y="97144"/>
                    <a:pt x="2602895" y="216977"/>
                  </a:cubicBezTo>
                  <a:lnTo>
                    <a:pt x="2602895" y="5398867"/>
                  </a:lnTo>
                  <a:cubicBezTo>
                    <a:pt x="2602895" y="5518700"/>
                    <a:pt x="2505751" y="5615844"/>
                    <a:pt x="2385918" y="5615844"/>
                  </a:cubicBezTo>
                  <a:lnTo>
                    <a:pt x="216977" y="5615844"/>
                  </a:lnTo>
                  <a:cubicBezTo>
                    <a:pt x="97144" y="5615844"/>
                    <a:pt x="0" y="5518700"/>
                    <a:pt x="0" y="5398867"/>
                  </a:cubicBezTo>
                  <a:lnTo>
                    <a:pt x="0" y="216977"/>
                  </a:lnTo>
                  <a:cubicBezTo>
                    <a:pt x="0" y="97144"/>
                    <a:pt x="97144" y="0"/>
                    <a:pt x="216977" y="0"/>
                  </a:cubicBezTo>
                  <a:close/>
                </a:path>
              </a:pathLst>
            </a:custGeom>
            <a:ln>
              <a:noFill/>
            </a:ln>
          </p:spPr>
        </p:pic>
      </p:grpSp>
      <p:pic>
        <p:nvPicPr>
          <p:cNvPr id="70" name="Picture 22">
            <a:extLst>
              <a:ext uri="{FF2B5EF4-FFF2-40B4-BE49-F238E27FC236}">
                <a16:creationId xmlns:a16="http://schemas.microsoft.com/office/drawing/2014/main" id="{AF3538CD-6CB5-10F0-D4E8-3880D53AD38E}"/>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rcRect/>
          <a:stretch/>
        </p:blipFill>
        <p:spPr>
          <a:xfrm>
            <a:off x="2209832" y="1872312"/>
            <a:ext cx="222609" cy="118725"/>
          </a:xfrm>
          <a:prstGeom prst="rect">
            <a:avLst/>
          </a:prstGeom>
        </p:spPr>
      </p:pic>
      <p:grpSp>
        <p:nvGrpSpPr>
          <p:cNvPr id="79" name="Group 78">
            <a:extLst>
              <a:ext uri="{FF2B5EF4-FFF2-40B4-BE49-F238E27FC236}">
                <a16:creationId xmlns:a16="http://schemas.microsoft.com/office/drawing/2014/main" id="{FC57F939-AD27-9D3B-EAEA-4F101F23D018}"/>
              </a:ext>
            </a:extLst>
          </p:cNvPr>
          <p:cNvGrpSpPr/>
          <p:nvPr/>
        </p:nvGrpSpPr>
        <p:grpSpPr>
          <a:xfrm>
            <a:off x="2222841" y="1567392"/>
            <a:ext cx="191216" cy="1422718"/>
            <a:chOff x="-1021821" y="1440891"/>
            <a:chExt cx="254955" cy="1896957"/>
          </a:xfrm>
        </p:grpSpPr>
        <p:pic>
          <p:nvPicPr>
            <p:cNvPr id="64" name="Picture 63">
              <a:extLst>
                <a:ext uri="{FF2B5EF4-FFF2-40B4-BE49-F238E27FC236}">
                  <a16:creationId xmlns:a16="http://schemas.microsoft.com/office/drawing/2014/main" id="{A2BACE54-7727-3F1E-975B-EBDFCD15CD02}"/>
                </a:ext>
              </a:extLst>
            </p:cNvPr>
            <p:cNvPicPr>
              <a:picLocks noChangeAspect="1"/>
            </p:cNvPicPr>
            <p:nvPr/>
          </p:nvPicPr>
          <p:blipFill>
            <a:blip r:embed="rId20"/>
            <a:stretch>
              <a:fillRect/>
            </a:stretch>
          </p:blipFill>
          <p:spPr>
            <a:xfrm>
              <a:off x="-1021821" y="2118133"/>
              <a:ext cx="254955" cy="294179"/>
            </a:xfrm>
            <a:prstGeom prst="rect">
              <a:avLst/>
            </a:prstGeom>
          </p:spPr>
        </p:pic>
        <p:pic>
          <p:nvPicPr>
            <p:cNvPr id="66" name="Picture 18">
              <a:extLst>
                <a:ext uri="{FF2B5EF4-FFF2-40B4-BE49-F238E27FC236}">
                  <a16:creationId xmlns:a16="http://schemas.microsoft.com/office/drawing/2014/main" id="{3510EB07-AB84-5934-DF36-DC67913CAB86}"/>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p:blipFill>
          <p:spPr>
            <a:xfrm>
              <a:off x="-1011033" y="3148847"/>
              <a:ext cx="240547" cy="189001"/>
            </a:xfrm>
            <a:prstGeom prst="rect">
              <a:avLst/>
            </a:prstGeom>
          </p:spPr>
        </p:pic>
        <p:pic>
          <p:nvPicPr>
            <p:cNvPr id="67" name="Picture 19">
              <a:extLst>
                <a:ext uri="{FF2B5EF4-FFF2-40B4-BE49-F238E27FC236}">
                  <a16:creationId xmlns:a16="http://schemas.microsoft.com/office/drawing/2014/main" id="{6AC8CFCB-23EF-D938-5C2A-C9A073A7B84A}"/>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rcRect/>
            <a:stretch/>
          </p:blipFill>
          <p:spPr>
            <a:xfrm>
              <a:off x="-1007663" y="2802658"/>
              <a:ext cx="233806" cy="233807"/>
            </a:xfrm>
            <a:prstGeom prst="rect">
              <a:avLst/>
            </a:prstGeom>
          </p:spPr>
        </p:pic>
        <p:pic>
          <p:nvPicPr>
            <p:cNvPr id="68" name="Picture 20">
              <a:extLst>
                <a:ext uri="{FF2B5EF4-FFF2-40B4-BE49-F238E27FC236}">
                  <a16:creationId xmlns:a16="http://schemas.microsoft.com/office/drawing/2014/main" id="{C33D60D7-EC65-8BEC-7579-81A44371B9BD}"/>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rcRect/>
            <a:stretch/>
          </p:blipFill>
          <p:spPr>
            <a:xfrm>
              <a:off x="-1014654" y="2518731"/>
              <a:ext cx="247788" cy="171546"/>
            </a:xfrm>
            <a:prstGeom prst="rect">
              <a:avLst/>
            </a:prstGeom>
          </p:spPr>
        </p:pic>
        <p:pic>
          <p:nvPicPr>
            <p:cNvPr id="71" name="Picture 23">
              <a:extLst>
                <a:ext uri="{FF2B5EF4-FFF2-40B4-BE49-F238E27FC236}">
                  <a16:creationId xmlns:a16="http://schemas.microsoft.com/office/drawing/2014/main" id="{9A2CDD23-7FB7-EA48-2B0A-51F95C051926}"/>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rcRect/>
            <a:stretch/>
          </p:blipFill>
          <p:spPr>
            <a:xfrm>
              <a:off x="-964304" y="1440891"/>
              <a:ext cx="147089" cy="294179"/>
            </a:xfrm>
            <a:prstGeom prst="rect">
              <a:avLst/>
            </a:prstGeom>
          </p:spPr>
        </p:pic>
      </p:grpSp>
      <p:pic>
        <p:nvPicPr>
          <p:cNvPr id="102" name="Picture 30">
            <a:extLst>
              <a:ext uri="{FF2B5EF4-FFF2-40B4-BE49-F238E27FC236}">
                <a16:creationId xmlns:a16="http://schemas.microsoft.com/office/drawing/2014/main" id="{EC3320ED-9162-EF3B-36FF-AC2FC0018825}"/>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rcRect/>
          <a:stretch/>
        </p:blipFill>
        <p:spPr>
          <a:xfrm>
            <a:off x="2814260" y="2339614"/>
            <a:ext cx="174663" cy="224567"/>
          </a:xfrm>
          <a:prstGeom prst="rect">
            <a:avLst/>
          </a:prstGeom>
        </p:spPr>
      </p:pic>
      <p:sp>
        <p:nvSpPr>
          <p:cNvPr id="103" name="Rectangle 102">
            <a:extLst>
              <a:ext uri="{FF2B5EF4-FFF2-40B4-BE49-F238E27FC236}">
                <a16:creationId xmlns:a16="http://schemas.microsoft.com/office/drawing/2014/main" id="{6E97DBC3-5DE7-336B-AC48-EC8949BEDF1A}"/>
              </a:ext>
            </a:extLst>
          </p:cNvPr>
          <p:cNvSpPr/>
          <p:nvPr/>
        </p:nvSpPr>
        <p:spPr>
          <a:xfrm>
            <a:off x="3235846" y="2169581"/>
            <a:ext cx="394660" cy="184666"/>
          </a:xfrm>
          <a:prstGeom prst="rect">
            <a:avLst/>
          </a:prstGeom>
        </p:spPr>
        <p:txBody>
          <a:bodyPr wrap="none">
            <a:spAutoFit/>
          </a:bodyPr>
          <a:lstStyle/>
          <a:p>
            <a:r>
              <a:rPr lang="en-US" sz="600" dirty="0">
                <a:solidFill>
                  <a:srgbClr val="595959"/>
                </a:solidFill>
                <a:latin typeface="Avenir Next LT Pro"/>
                <a:sym typeface="Factoria W00 Bold"/>
              </a:rPr>
              <a:t>DATA</a:t>
            </a:r>
            <a:endParaRPr lang="en-US" sz="600" dirty="0">
              <a:solidFill>
                <a:srgbClr val="000000"/>
              </a:solidFill>
              <a:latin typeface="Avenir Next LT Pro"/>
              <a:sym typeface="Factoria W00 Bold"/>
            </a:endParaRPr>
          </a:p>
        </p:txBody>
      </p:sp>
      <p:cxnSp>
        <p:nvCxnSpPr>
          <p:cNvPr id="104" name="Straight Connector 103">
            <a:extLst>
              <a:ext uri="{FF2B5EF4-FFF2-40B4-BE49-F238E27FC236}">
                <a16:creationId xmlns:a16="http://schemas.microsoft.com/office/drawing/2014/main" id="{ECD9D949-205C-5BCD-69A1-4DB6E2392C24}"/>
              </a:ext>
            </a:extLst>
          </p:cNvPr>
          <p:cNvCxnSpPr>
            <a:cxnSpLocks/>
          </p:cNvCxnSpPr>
          <p:nvPr/>
        </p:nvCxnSpPr>
        <p:spPr>
          <a:xfrm>
            <a:off x="3062150" y="2395323"/>
            <a:ext cx="173696" cy="0"/>
          </a:xfrm>
          <a:prstGeom prst="line">
            <a:avLst/>
          </a:prstGeom>
          <a:ln w="19050" cap="flat" cmpd="sng" algn="ctr">
            <a:solidFill>
              <a:schemeClr val="bg1">
                <a:lumMod val="50000"/>
              </a:schemeClr>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pic>
        <p:nvPicPr>
          <p:cNvPr id="105" name="Picture 31">
            <a:extLst>
              <a:ext uri="{FF2B5EF4-FFF2-40B4-BE49-F238E27FC236}">
                <a16:creationId xmlns:a16="http://schemas.microsoft.com/office/drawing/2014/main" id="{08B20B2D-A96B-2DE6-84C9-AE2FE72A7495}"/>
              </a:ext>
            </a:extLst>
          </p:cNvPr>
          <p:cNvPicPr>
            <a:picLocks noChangeAspect="1"/>
          </p:cNvPicPr>
          <p:nvPr/>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rcRect/>
          <a:stretch/>
        </p:blipFill>
        <p:spPr>
          <a:xfrm>
            <a:off x="3310846" y="2339614"/>
            <a:ext cx="213899" cy="213899"/>
          </a:xfrm>
          <a:prstGeom prst="rect">
            <a:avLst/>
          </a:prstGeom>
        </p:spPr>
      </p:pic>
      <p:cxnSp>
        <p:nvCxnSpPr>
          <p:cNvPr id="106" name="Straight Connector 105">
            <a:extLst>
              <a:ext uri="{FF2B5EF4-FFF2-40B4-BE49-F238E27FC236}">
                <a16:creationId xmlns:a16="http://schemas.microsoft.com/office/drawing/2014/main" id="{20CE31C4-9B91-0457-36B5-36EA0FD7BB59}"/>
              </a:ext>
            </a:extLst>
          </p:cNvPr>
          <p:cNvCxnSpPr>
            <a:cxnSpLocks/>
          </p:cNvCxnSpPr>
          <p:nvPr/>
        </p:nvCxnSpPr>
        <p:spPr>
          <a:xfrm>
            <a:off x="3062149" y="2507994"/>
            <a:ext cx="170999" cy="0"/>
          </a:xfrm>
          <a:prstGeom prst="line">
            <a:avLst/>
          </a:prstGeom>
          <a:ln w="19050" cap="flat" cmpd="sng" algn="ctr">
            <a:solidFill>
              <a:schemeClr val="bg1">
                <a:lumMod val="50000"/>
              </a:schemeClr>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107" name="Rectangle 106">
            <a:extLst>
              <a:ext uri="{FF2B5EF4-FFF2-40B4-BE49-F238E27FC236}">
                <a16:creationId xmlns:a16="http://schemas.microsoft.com/office/drawing/2014/main" id="{703CD90A-AAC0-C9A1-CEE3-CC7526854935}"/>
              </a:ext>
            </a:extLst>
          </p:cNvPr>
          <p:cNvSpPr/>
          <p:nvPr/>
        </p:nvSpPr>
        <p:spPr>
          <a:xfrm>
            <a:off x="2743529" y="2174137"/>
            <a:ext cx="412292" cy="184666"/>
          </a:xfrm>
          <a:prstGeom prst="rect">
            <a:avLst/>
          </a:prstGeom>
        </p:spPr>
        <p:txBody>
          <a:bodyPr wrap="none">
            <a:spAutoFit/>
          </a:bodyPr>
          <a:lstStyle/>
          <a:p>
            <a:r>
              <a:rPr lang="en-US" sz="600" dirty="0">
                <a:solidFill>
                  <a:srgbClr val="595959"/>
                </a:solidFill>
                <a:latin typeface="Avenir Next LT Pro"/>
                <a:sym typeface="Factoria W00 Bold"/>
              </a:rPr>
              <a:t>ALERT</a:t>
            </a:r>
            <a:endParaRPr lang="en-US" sz="600" dirty="0">
              <a:solidFill>
                <a:srgbClr val="000000"/>
              </a:solidFill>
              <a:latin typeface="Avenir Next LT Pro"/>
              <a:sym typeface="Factoria W00 Bold"/>
            </a:endParaRPr>
          </a:p>
        </p:txBody>
      </p:sp>
      <p:grpSp>
        <p:nvGrpSpPr>
          <p:cNvPr id="110" name="Group 109">
            <a:extLst>
              <a:ext uri="{FF2B5EF4-FFF2-40B4-BE49-F238E27FC236}">
                <a16:creationId xmlns:a16="http://schemas.microsoft.com/office/drawing/2014/main" id="{8352E82E-98DB-4D34-1B81-CF1AC4D0C96B}"/>
              </a:ext>
            </a:extLst>
          </p:cNvPr>
          <p:cNvGrpSpPr/>
          <p:nvPr/>
        </p:nvGrpSpPr>
        <p:grpSpPr>
          <a:xfrm>
            <a:off x="5379467" y="2148084"/>
            <a:ext cx="941596" cy="406318"/>
            <a:chOff x="9233487" y="4299739"/>
            <a:chExt cx="1255462" cy="541757"/>
          </a:xfrm>
        </p:grpSpPr>
        <p:pic>
          <p:nvPicPr>
            <p:cNvPr id="111" name="Picture 30">
              <a:extLst>
                <a:ext uri="{FF2B5EF4-FFF2-40B4-BE49-F238E27FC236}">
                  <a16:creationId xmlns:a16="http://schemas.microsoft.com/office/drawing/2014/main" id="{0A9FE711-CC5E-A817-5032-C02638CC7AB0}"/>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rcRect/>
            <a:stretch/>
          </p:blipFill>
          <p:spPr>
            <a:xfrm>
              <a:off x="9377111" y="4542073"/>
              <a:ext cx="232884" cy="299423"/>
            </a:xfrm>
            <a:prstGeom prst="rect">
              <a:avLst/>
            </a:prstGeom>
          </p:spPr>
        </p:pic>
        <p:sp>
          <p:nvSpPr>
            <p:cNvPr id="112" name="Rectangle 111">
              <a:extLst>
                <a:ext uri="{FF2B5EF4-FFF2-40B4-BE49-F238E27FC236}">
                  <a16:creationId xmlns:a16="http://schemas.microsoft.com/office/drawing/2014/main" id="{AC1A999F-B62C-93A7-BFCD-807111049446}"/>
                </a:ext>
              </a:extLst>
            </p:cNvPr>
            <p:cNvSpPr/>
            <p:nvPr/>
          </p:nvSpPr>
          <p:spPr>
            <a:xfrm>
              <a:off x="9233487" y="4299739"/>
              <a:ext cx="526213" cy="246221"/>
            </a:xfrm>
            <a:prstGeom prst="rect">
              <a:avLst/>
            </a:prstGeom>
          </p:spPr>
          <p:txBody>
            <a:bodyPr wrap="none">
              <a:spAutoFit/>
            </a:bodyPr>
            <a:lstStyle/>
            <a:p>
              <a:r>
                <a:rPr lang="en-US" sz="600" dirty="0">
                  <a:solidFill>
                    <a:srgbClr val="595959"/>
                  </a:solidFill>
                  <a:latin typeface="Avenir Next LT Pro"/>
                  <a:sym typeface="Factoria W00 Bold"/>
                </a:rPr>
                <a:t>DATA</a:t>
              </a:r>
              <a:endParaRPr lang="en-US" sz="600" dirty="0">
                <a:solidFill>
                  <a:srgbClr val="000000"/>
                </a:solidFill>
                <a:latin typeface="Avenir Next LT Pro"/>
                <a:sym typeface="Factoria W00 Bold"/>
              </a:endParaRPr>
            </a:p>
          </p:txBody>
        </p:sp>
        <p:cxnSp>
          <p:nvCxnSpPr>
            <p:cNvPr id="113" name="Straight Connector 112">
              <a:extLst>
                <a:ext uri="{FF2B5EF4-FFF2-40B4-BE49-F238E27FC236}">
                  <a16:creationId xmlns:a16="http://schemas.microsoft.com/office/drawing/2014/main" id="{4012C969-BD3D-F155-3B44-AC42C73354D6}"/>
                </a:ext>
              </a:extLst>
            </p:cNvPr>
            <p:cNvCxnSpPr>
              <a:cxnSpLocks/>
            </p:cNvCxnSpPr>
            <p:nvPr/>
          </p:nvCxnSpPr>
          <p:spPr>
            <a:xfrm>
              <a:off x="9707631" y="4616352"/>
              <a:ext cx="231595" cy="0"/>
            </a:xfrm>
            <a:prstGeom prst="line">
              <a:avLst/>
            </a:prstGeom>
            <a:ln w="19050" cap="flat" cmpd="sng" algn="ctr">
              <a:solidFill>
                <a:schemeClr val="bg1">
                  <a:lumMod val="50000"/>
                </a:schemeClr>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pic>
          <p:nvPicPr>
            <p:cNvPr id="114" name="Picture 31">
              <a:extLst>
                <a:ext uri="{FF2B5EF4-FFF2-40B4-BE49-F238E27FC236}">
                  <a16:creationId xmlns:a16="http://schemas.microsoft.com/office/drawing/2014/main" id="{4865863A-96D9-D471-10F3-BFFD98029199}"/>
                </a:ext>
              </a:extLst>
            </p:cNvPr>
            <p:cNvPicPr>
              <a:picLocks noChangeAspect="1"/>
            </p:cNvPicPr>
            <p:nvPr/>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rcRect/>
            <a:stretch/>
          </p:blipFill>
          <p:spPr>
            <a:xfrm>
              <a:off x="10039225" y="4542073"/>
              <a:ext cx="285199" cy="285199"/>
            </a:xfrm>
            <a:prstGeom prst="rect">
              <a:avLst/>
            </a:prstGeom>
          </p:spPr>
        </p:pic>
        <p:cxnSp>
          <p:nvCxnSpPr>
            <p:cNvPr id="115" name="Straight Connector 114">
              <a:extLst>
                <a:ext uri="{FF2B5EF4-FFF2-40B4-BE49-F238E27FC236}">
                  <a16:creationId xmlns:a16="http://schemas.microsoft.com/office/drawing/2014/main" id="{40D40252-7172-AADF-3266-2406EC784209}"/>
                </a:ext>
              </a:extLst>
            </p:cNvPr>
            <p:cNvCxnSpPr>
              <a:cxnSpLocks/>
            </p:cNvCxnSpPr>
            <p:nvPr/>
          </p:nvCxnSpPr>
          <p:spPr>
            <a:xfrm>
              <a:off x="9707631" y="4766580"/>
              <a:ext cx="227998" cy="0"/>
            </a:xfrm>
            <a:prstGeom prst="line">
              <a:avLst/>
            </a:prstGeom>
            <a:ln w="19050" cap="flat" cmpd="sng" algn="ctr">
              <a:solidFill>
                <a:schemeClr val="bg1">
                  <a:lumMod val="50000"/>
                </a:schemeClr>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116" name="Rectangle 115">
              <a:extLst>
                <a:ext uri="{FF2B5EF4-FFF2-40B4-BE49-F238E27FC236}">
                  <a16:creationId xmlns:a16="http://schemas.microsoft.com/office/drawing/2014/main" id="{6D83B74D-41FC-A85B-8F26-7986721BE83A}"/>
                </a:ext>
              </a:extLst>
            </p:cNvPr>
            <p:cNvSpPr/>
            <p:nvPr/>
          </p:nvSpPr>
          <p:spPr>
            <a:xfrm>
              <a:off x="9939226" y="4304474"/>
              <a:ext cx="549723" cy="246221"/>
            </a:xfrm>
            <a:prstGeom prst="rect">
              <a:avLst/>
            </a:prstGeom>
          </p:spPr>
          <p:txBody>
            <a:bodyPr wrap="none">
              <a:spAutoFit/>
            </a:bodyPr>
            <a:lstStyle/>
            <a:p>
              <a:r>
                <a:rPr lang="en-US" sz="600" dirty="0">
                  <a:solidFill>
                    <a:srgbClr val="595959"/>
                  </a:solidFill>
                  <a:latin typeface="Avenir Next LT Pro"/>
                  <a:sym typeface="Factoria W00 Bold"/>
                </a:rPr>
                <a:t>ALERT</a:t>
              </a:r>
              <a:endParaRPr lang="en-US" sz="600" dirty="0">
                <a:solidFill>
                  <a:srgbClr val="000000"/>
                </a:solidFill>
                <a:latin typeface="Avenir Next LT Pro"/>
                <a:sym typeface="Factoria W00 Bold"/>
              </a:endParaRPr>
            </a:p>
          </p:txBody>
        </p:sp>
      </p:grpSp>
      <p:sp>
        <p:nvSpPr>
          <p:cNvPr id="7" name="TextBox 6">
            <a:extLst>
              <a:ext uri="{FF2B5EF4-FFF2-40B4-BE49-F238E27FC236}">
                <a16:creationId xmlns:a16="http://schemas.microsoft.com/office/drawing/2014/main" id="{A882692C-1797-DEC8-6A63-F418F4D92979}"/>
              </a:ext>
            </a:extLst>
          </p:cNvPr>
          <p:cNvSpPr txBox="1"/>
          <p:nvPr/>
        </p:nvSpPr>
        <p:spPr>
          <a:xfrm>
            <a:off x="4169465" y="-100961"/>
            <a:ext cx="4498434" cy="1546577"/>
          </a:xfrm>
          <a:prstGeom prst="rect">
            <a:avLst/>
          </a:prstGeom>
          <a:noFill/>
        </p:spPr>
        <p:txBody>
          <a:bodyPr wrap="square">
            <a:spAutoFit/>
          </a:bodyPr>
          <a:lstStyle/>
          <a:p>
            <a:r>
              <a:rPr lang="en-US" sz="1350" dirty="0"/>
              <a:t>The </a:t>
            </a:r>
            <a:r>
              <a:rPr lang="en-US" sz="1350" dirty="0" err="1"/>
              <a:t>Guardhat</a:t>
            </a:r>
            <a:r>
              <a:rPr lang="en-US" sz="1350" dirty="0"/>
              <a:t> Platform can be deployed on-site/on-premise or any of the major cloud-based PaaS providers, and in hybrid topologies tailored for the specific deployment scenarios. All deployments are single-tenant by design for privacy and data-security; installations and databases on the cloud are not shared between customers.</a:t>
            </a:r>
            <a:endParaRPr lang="en-CA" sz="1350" dirty="0"/>
          </a:p>
        </p:txBody>
      </p:sp>
      <p:sp>
        <p:nvSpPr>
          <p:cNvPr id="9" name="TextBox 8">
            <a:extLst>
              <a:ext uri="{FF2B5EF4-FFF2-40B4-BE49-F238E27FC236}">
                <a16:creationId xmlns:a16="http://schemas.microsoft.com/office/drawing/2014/main" id="{288C574A-6000-D888-E706-3AE57265264F}"/>
              </a:ext>
            </a:extLst>
          </p:cNvPr>
          <p:cNvSpPr txBox="1"/>
          <p:nvPr/>
        </p:nvSpPr>
        <p:spPr>
          <a:xfrm>
            <a:off x="3750032" y="4664801"/>
            <a:ext cx="3777018" cy="2169825"/>
          </a:xfrm>
          <a:prstGeom prst="rect">
            <a:avLst/>
          </a:prstGeom>
          <a:noFill/>
        </p:spPr>
        <p:txBody>
          <a:bodyPr wrap="square">
            <a:spAutoFit/>
          </a:bodyPr>
          <a:lstStyle/>
          <a:p>
            <a:r>
              <a:rPr lang="en-CA" sz="1350" dirty="0"/>
              <a:t>Google Cloud. ...</a:t>
            </a:r>
          </a:p>
          <a:p>
            <a:r>
              <a:rPr lang="en-CA" sz="1350" dirty="0"/>
              <a:t>Heroku. ...</a:t>
            </a:r>
          </a:p>
          <a:p>
            <a:r>
              <a:rPr lang="en-CA" sz="1350" dirty="0"/>
              <a:t>IBM Cloud. ...</a:t>
            </a:r>
          </a:p>
          <a:p>
            <a:r>
              <a:rPr lang="en-CA" sz="1350" dirty="0" err="1"/>
              <a:t>Mendix</a:t>
            </a:r>
            <a:r>
              <a:rPr lang="en-CA" sz="1350" dirty="0"/>
              <a:t> </a:t>
            </a:r>
            <a:r>
              <a:rPr lang="en-CA" sz="1350" dirty="0" err="1"/>
              <a:t>aPaaS</a:t>
            </a:r>
            <a:r>
              <a:rPr lang="en-CA" sz="1350" dirty="0"/>
              <a:t>. ...</a:t>
            </a:r>
          </a:p>
          <a:p>
            <a:r>
              <a:rPr lang="en-CA" sz="1350" dirty="0"/>
              <a:t>Microsoft Azure Pipelines. ...</a:t>
            </a:r>
          </a:p>
          <a:p>
            <a:r>
              <a:rPr lang="en-CA" sz="1350" dirty="0"/>
              <a:t>Red Hat OpenShift. ...</a:t>
            </a:r>
          </a:p>
          <a:p>
            <a:r>
              <a:rPr lang="en-CA" sz="1350" dirty="0"/>
              <a:t>VMware Cloud Foundry. ...</a:t>
            </a:r>
          </a:p>
          <a:p>
            <a:r>
              <a:rPr lang="en-CA" sz="1350" dirty="0"/>
              <a:t>Wasabi Cloud Storage. Wasabi is a cloud storage provider and isn't technically a PaaS platform</a:t>
            </a:r>
          </a:p>
        </p:txBody>
      </p:sp>
    </p:spTree>
    <p:extLst>
      <p:ext uri="{BB962C8B-B14F-4D97-AF65-F5344CB8AC3E}">
        <p14:creationId xmlns:p14="http://schemas.microsoft.com/office/powerpoint/2010/main" val="3056398421"/>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246659" y="0"/>
            <a:ext cx="3297388" cy="610198"/>
          </a:xfrm>
        </p:spPr>
        <p:txBody>
          <a:bodyPr/>
          <a:lstStyle/>
          <a:p>
            <a:r>
              <a:rPr lang="en-CA" sz="2000" dirty="0"/>
              <a:t>½ page Advertisement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pic>
        <p:nvPicPr>
          <p:cNvPr id="6" name="Picture 5">
            <a:extLst>
              <a:ext uri="{FF2B5EF4-FFF2-40B4-BE49-F238E27FC236}">
                <a16:creationId xmlns:a16="http://schemas.microsoft.com/office/drawing/2014/main" id="{1D47F859-409D-33FF-3347-B5F23B01AFAA}"/>
              </a:ext>
            </a:extLst>
          </p:cNvPr>
          <p:cNvPicPr>
            <a:picLocks noChangeAspect="1"/>
          </p:cNvPicPr>
          <p:nvPr/>
        </p:nvPicPr>
        <p:blipFill rotWithShape="1">
          <a:blip r:embed="rId2"/>
          <a:srcRect l="50000" t="11250" r="10278" b="3750"/>
          <a:stretch/>
        </p:blipFill>
        <p:spPr>
          <a:xfrm>
            <a:off x="1638300" y="610198"/>
            <a:ext cx="5988050" cy="4271196"/>
          </a:xfrm>
          <a:prstGeom prst="rect">
            <a:avLst/>
          </a:prstGeom>
        </p:spPr>
      </p:pic>
    </p:spTree>
    <p:extLst>
      <p:ext uri="{BB962C8B-B14F-4D97-AF65-F5344CB8AC3E}">
        <p14:creationId xmlns:p14="http://schemas.microsoft.com/office/powerpoint/2010/main" val="175431518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
            <a:extLst>
              <a:ext uri="{FF2B5EF4-FFF2-40B4-BE49-F238E27FC236}">
                <a16:creationId xmlns:a16="http://schemas.microsoft.com/office/drawing/2014/main" id="{735AD62E-7759-174B-8655-8335E8834F25}"/>
              </a:ext>
            </a:extLst>
          </p:cNvPr>
          <p:cNvSpPr txBox="1">
            <a:spLocks/>
          </p:cNvSpPr>
          <p:nvPr/>
        </p:nvSpPr>
        <p:spPr>
          <a:xfrm>
            <a:off x="5879476" y="2059924"/>
            <a:ext cx="2604818" cy="910004"/>
          </a:xfrm>
          <a:prstGeom prst="round1Rect">
            <a:avLst/>
          </a:prstGeom>
          <a:solidFill>
            <a:schemeClr val="bg2"/>
          </a:solidFill>
        </p:spPr>
        <p:txBody>
          <a:bodyPr vert="horz" lIns="68580" tIns="34290" rIns="68580" bIns="34290" rtlCol="0" anchor="ctr">
            <a:noAutofit/>
          </a:bodyPr>
          <a:lstStyle>
            <a:lvl1pPr marL="0" indent="0" algn="ctr" defTabSz="914400" rtl="0" eaLnBrk="1" latinLnBrk="0" hangingPunct="1">
              <a:lnSpc>
                <a:spcPct val="90000"/>
              </a:lnSpc>
              <a:spcBef>
                <a:spcPts val="1000"/>
              </a:spcBef>
              <a:buClr>
                <a:schemeClr val="accent1"/>
              </a:buClr>
              <a:buSzPct val="90000"/>
              <a:buFont typeface="Wingdings" panose="05000000000000000000" pitchFamily="2" charset="2"/>
              <a:buNone/>
              <a:defRPr sz="1600" b="0" kern="1200" cap="all"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nSpc>
                <a:spcPct val="100000"/>
              </a:lnSpc>
            </a:pPr>
            <a:r>
              <a:rPr lang="en-US" sz="1200" dirty="0">
                <a:solidFill>
                  <a:schemeClr val="tx2"/>
                </a:solidFill>
                <a:latin typeface="Avenir Light" panose="020B0402020203020204" pitchFamily="34" charset="77"/>
              </a:rPr>
              <a:t>Centralize </a:t>
            </a:r>
            <a:br>
              <a:rPr lang="en-US" sz="1200" dirty="0">
                <a:solidFill>
                  <a:schemeClr val="tx2"/>
                </a:solidFill>
                <a:latin typeface="Avenir Light" panose="020B0402020203020204" pitchFamily="34" charset="77"/>
              </a:rPr>
            </a:br>
            <a:r>
              <a:rPr lang="en-US" sz="1200" dirty="0">
                <a:solidFill>
                  <a:schemeClr val="tx2"/>
                </a:solidFill>
                <a:latin typeface="Avenir Light" panose="020B0402020203020204" pitchFamily="34" charset="77"/>
              </a:rPr>
              <a:t>instrument data</a:t>
            </a:r>
          </a:p>
        </p:txBody>
      </p:sp>
      <p:grpSp>
        <p:nvGrpSpPr>
          <p:cNvPr id="12" name="Group 11">
            <a:extLst>
              <a:ext uri="{FF2B5EF4-FFF2-40B4-BE49-F238E27FC236}">
                <a16:creationId xmlns:a16="http://schemas.microsoft.com/office/drawing/2014/main" id="{F8F45F56-7F1C-BD40-87AA-C9C5D1C57507}"/>
              </a:ext>
            </a:extLst>
          </p:cNvPr>
          <p:cNvGrpSpPr/>
          <p:nvPr/>
        </p:nvGrpSpPr>
        <p:grpSpPr>
          <a:xfrm>
            <a:off x="5315103" y="2110594"/>
            <a:ext cx="785655" cy="785655"/>
            <a:chOff x="7074569" y="4518246"/>
            <a:chExt cx="1047540" cy="1047540"/>
          </a:xfrm>
        </p:grpSpPr>
        <p:sp>
          <p:nvSpPr>
            <p:cNvPr id="27" name="Oval 26">
              <a:extLst>
                <a:ext uri="{FF2B5EF4-FFF2-40B4-BE49-F238E27FC236}">
                  <a16:creationId xmlns:a16="http://schemas.microsoft.com/office/drawing/2014/main" id="{73AB83E9-A594-1144-872E-249A28EC05A5}"/>
                </a:ext>
              </a:extLst>
            </p:cNvPr>
            <p:cNvSpPr/>
            <p:nvPr/>
          </p:nvSpPr>
          <p:spPr>
            <a:xfrm>
              <a:off x="7074569" y="4518246"/>
              <a:ext cx="1047540" cy="10475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11" name="Graphic 10">
              <a:extLst>
                <a:ext uri="{FF2B5EF4-FFF2-40B4-BE49-F238E27FC236}">
                  <a16:creationId xmlns:a16="http://schemas.microsoft.com/office/drawing/2014/main" id="{A5519AF7-A16B-494A-A4C0-57927BA8CD0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265377" y="4714190"/>
              <a:ext cx="662482" cy="662482"/>
            </a:xfrm>
            <a:prstGeom prst="rect">
              <a:avLst/>
            </a:prstGeom>
          </p:spPr>
        </p:pic>
      </p:grpSp>
      <p:sp>
        <p:nvSpPr>
          <p:cNvPr id="7" name="Title 1">
            <a:extLst>
              <a:ext uri="{FF2B5EF4-FFF2-40B4-BE49-F238E27FC236}">
                <a16:creationId xmlns:a16="http://schemas.microsoft.com/office/drawing/2014/main" id="{3EFD7F33-EF02-9E4C-8AC2-F3D31D664031}"/>
              </a:ext>
            </a:extLst>
          </p:cNvPr>
          <p:cNvSpPr>
            <a:spLocks noGrp="1"/>
          </p:cNvSpPr>
          <p:nvPr>
            <p:ph type="title"/>
          </p:nvPr>
        </p:nvSpPr>
        <p:spPr>
          <a:xfrm>
            <a:off x="377790" y="3320024"/>
            <a:ext cx="3973546" cy="769327"/>
          </a:xfrm>
        </p:spPr>
        <p:txBody>
          <a:bodyPr/>
          <a:lstStyle/>
          <a:p>
            <a:r>
              <a:rPr lang="en-US" sz="1800" dirty="0">
                <a:solidFill>
                  <a:schemeClr val="tx2"/>
                </a:solidFill>
                <a:latin typeface="Avenir Book" panose="02000503020000020003" pitchFamily="2" charset="0"/>
              </a:rPr>
              <a:t>Live gas readings and alerts where and when they matter.</a:t>
            </a:r>
          </a:p>
        </p:txBody>
      </p:sp>
      <p:sp>
        <p:nvSpPr>
          <p:cNvPr id="5" name="Slide Number Placeholder 4">
            <a:extLst>
              <a:ext uri="{FF2B5EF4-FFF2-40B4-BE49-F238E27FC236}">
                <a16:creationId xmlns:a16="http://schemas.microsoft.com/office/drawing/2014/main" id="{AE3064D5-8D77-004A-99C6-8EBCB49EFEF4}"/>
              </a:ext>
            </a:extLst>
          </p:cNvPr>
          <p:cNvSpPr>
            <a:spLocks noGrp="1"/>
          </p:cNvSpPr>
          <p:nvPr>
            <p:ph type="sldNum" sz="quarter" idx="12"/>
          </p:nvPr>
        </p:nvSpPr>
        <p:spPr/>
        <p:txBody>
          <a:bodyPr/>
          <a:lstStyle/>
          <a:p>
            <a:fld id="{718787B9-B4F1-45D2-9C05-EBCAE653A4AD}" type="slidenum">
              <a:rPr lang="en-US" smtClean="0"/>
              <a:pPr/>
              <a:t>110</a:t>
            </a:fld>
            <a:endParaRPr lang="en-US"/>
          </a:p>
        </p:txBody>
      </p:sp>
      <p:sp>
        <p:nvSpPr>
          <p:cNvPr id="8" name="Title 1">
            <a:extLst>
              <a:ext uri="{FF2B5EF4-FFF2-40B4-BE49-F238E27FC236}">
                <a16:creationId xmlns:a16="http://schemas.microsoft.com/office/drawing/2014/main" id="{5889F31B-7083-6E4F-A4D4-7461BCECC08B}"/>
              </a:ext>
            </a:extLst>
          </p:cNvPr>
          <p:cNvSpPr txBox="1">
            <a:spLocks/>
          </p:cNvSpPr>
          <p:nvPr/>
        </p:nvSpPr>
        <p:spPr>
          <a:xfrm>
            <a:off x="98534" y="2652948"/>
            <a:ext cx="4730097" cy="819395"/>
          </a:xfrm>
          <a:prstGeom prst="rect">
            <a:avLst/>
          </a:prstGeom>
        </p:spPr>
        <p:txBody>
          <a:bodyPr vert="horz" lIns="68580" tIns="34290" rIns="68580" bIns="34290" rtlCol="0" anchor="ctr">
            <a:noAutofit/>
          </a:bodyPr>
          <a:lstStyle>
            <a:lvl1pPr algn="ctr" defTabSz="914400" rtl="0" eaLnBrk="1" latinLnBrk="0" hangingPunct="1">
              <a:lnSpc>
                <a:spcPct val="90000"/>
              </a:lnSpc>
              <a:spcBef>
                <a:spcPct val="0"/>
              </a:spcBef>
              <a:buNone/>
              <a:defRPr sz="4000" b="1" kern="1200">
                <a:solidFill>
                  <a:schemeClr val="accent1"/>
                </a:solidFill>
                <a:latin typeface="+mj-lt"/>
                <a:ea typeface="+mj-ea"/>
                <a:cs typeface="+mj-cs"/>
              </a:defRPr>
            </a:lvl1pPr>
          </a:lstStyle>
          <a:p>
            <a:pPr algn="l"/>
            <a:r>
              <a:rPr lang="en-US" sz="2400" dirty="0"/>
              <a:t>RKI Connected Worker solution</a:t>
            </a:r>
          </a:p>
        </p:txBody>
      </p:sp>
      <p:sp>
        <p:nvSpPr>
          <p:cNvPr id="16" name="Text Placeholder 2">
            <a:extLst>
              <a:ext uri="{FF2B5EF4-FFF2-40B4-BE49-F238E27FC236}">
                <a16:creationId xmlns:a16="http://schemas.microsoft.com/office/drawing/2014/main" id="{879708D0-C778-4A4A-9BAC-1A622DC518FF}"/>
              </a:ext>
            </a:extLst>
          </p:cNvPr>
          <p:cNvSpPr txBox="1">
            <a:spLocks/>
          </p:cNvSpPr>
          <p:nvPr/>
        </p:nvSpPr>
        <p:spPr>
          <a:xfrm>
            <a:off x="5801203" y="795175"/>
            <a:ext cx="2604818" cy="910004"/>
          </a:xfrm>
          <a:prstGeom prst="round1Rect">
            <a:avLst/>
          </a:prstGeom>
          <a:solidFill>
            <a:schemeClr val="bg2"/>
          </a:solidFill>
        </p:spPr>
        <p:txBody>
          <a:bodyPr vert="horz" lIns="68580" tIns="34290" rIns="68580" bIns="34290" rtlCol="0" anchor="ctr">
            <a:noAutofit/>
          </a:bodyPr>
          <a:lstStyle>
            <a:lvl1pPr marL="0" indent="0" algn="ctr" defTabSz="914400" rtl="0" eaLnBrk="1" latinLnBrk="0" hangingPunct="1">
              <a:lnSpc>
                <a:spcPct val="90000"/>
              </a:lnSpc>
              <a:spcBef>
                <a:spcPts val="1000"/>
              </a:spcBef>
              <a:buClr>
                <a:schemeClr val="accent1"/>
              </a:buClr>
              <a:buSzPct val="90000"/>
              <a:buFont typeface="Wingdings" panose="05000000000000000000" pitchFamily="2" charset="2"/>
              <a:buNone/>
              <a:defRPr sz="1600" b="0" kern="1200" cap="all"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sz="1200" dirty="0">
                <a:solidFill>
                  <a:schemeClr val="tx2"/>
                </a:solidFill>
                <a:latin typeface="Avenir Book" panose="02000503020000020003" pitchFamily="2" charset="0"/>
              </a:rPr>
              <a:t>Automate critical </a:t>
            </a:r>
            <a:br>
              <a:rPr lang="en-US" sz="1200" dirty="0">
                <a:solidFill>
                  <a:schemeClr val="tx2"/>
                </a:solidFill>
                <a:latin typeface="Avenir Book" panose="02000503020000020003" pitchFamily="2" charset="0"/>
              </a:rPr>
            </a:br>
            <a:r>
              <a:rPr lang="en-US" sz="1200" dirty="0">
                <a:solidFill>
                  <a:schemeClr val="tx2"/>
                </a:solidFill>
                <a:latin typeface="Avenir Book" panose="02000503020000020003" pitchFamily="2" charset="0"/>
              </a:rPr>
              <a:t>safety alerts and </a:t>
            </a:r>
            <a:br>
              <a:rPr lang="en-US" sz="1200" dirty="0">
                <a:solidFill>
                  <a:schemeClr val="tx2"/>
                </a:solidFill>
                <a:latin typeface="Avenir Book" panose="02000503020000020003" pitchFamily="2" charset="0"/>
              </a:rPr>
            </a:br>
            <a:r>
              <a:rPr lang="en-US" sz="1200" dirty="0">
                <a:solidFill>
                  <a:schemeClr val="tx2"/>
                </a:solidFill>
                <a:latin typeface="Avenir Book" panose="02000503020000020003" pitchFamily="2" charset="0"/>
              </a:rPr>
              <a:t>incident management</a:t>
            </a:r>
          </a:p>
        </p:txBody>
      </p:sp>
      <p:sp>
        <p:nvSpPr>
          <p:cNvPr id="17" name="Text Placeholder 2">
            <a:extLst>
              <a:ext uri="{FF2B5EF4-FFF2-40B4-BE49-F238E27FC236}">
                <a16:creationId xmlns:a16="http://schemas.microsoft.com/office/drawing/2014/main" id="{E600AA38-F547-E347-904D-D17CB5569054}"/>
              </a:ext>
            </a:extLst>
          </p:cNvPr>
          <p:cNvSpPr txBox="1">
            <a:spLocks/>
          </p:cNvSpPr>
          <p:nvPr/>
        </p:nvSpPr>
        <p:spPr>
          <a:xfrm>
            <a:off x="5910532" y="3320024"/>
            <a:ext cx="2604818" cy="910004"/>
          </a:xfrm>
          <a:prstGeom prst="round1Rect">
            <a:avLst/>
          </a:prstGeom>
          <a:solidFill>
            <a:schemeClr val="bg2"/>
          </a:solidFill>
        </p:spPr>
        <p:txBody>
          <a:bodyPr vert="horz" lIns="68580" tIns="34290" rIns="68580" bIns="34290" rtlCol="0" anchor="ctr">
            <a:noAutofit/>
          </a:bodyPr>
          <a:lstStyle>
            <a:lvl1pPr marL="0" indent="0" algn="ctr" defTabSz="914400" rtl="0" eaLnBrk="1" latinLnBrk="0" hangingPunct="1">
              <a:lnSpc>
                <a:spcPct val="90000"/>
              </a:lnSpc>
              <a:spcBef>
                <a:spcPts val="1000"/>
              </a:spcBef>
              <a:buClr>
                <a:schemeClr val="accent1"/>
              </a:buClr>
              <a:buSzPct val="90000"/>
              <a:buFont typeface="Wingdings" panose="05000000000000000000" pitchFamily="2" charset="2"/>
              <a:buNone/>
              <a:defRPr sz="1600" b="0" kern="1200" cap="all"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nSpc>
                <a:spcPct val="100000"/>
              </a:lnSpc>
            </a:pPr>
            <a:r>
              <a:rPr lang="en-US" sz="1200" dirty="0">
                <a:solidFill>
                  <a:schemeClr val="tx2"/>
                </a:solidFill>
                <a:latin typeface="Avenir Book" panose="02000503020000020003" pitchFamily="2" charset="0"/>
              </a:rPr>
              <a:t>Stay connected to </a:t>
            </a:r>
            <a:br>
              <a:rPr lang="en-US" sz="1200" dirty="0">
                <a:solidFill>
                  <a:schemeClr val="tx2"/>
                </a:solidFill>
                <a:latin typeface="Avenir Book" panose="02000503020000020003" pitchFamily="2" charset="0"/>
              </a:rPr>
            </a:br>
            <a:r>
              <a:rPr lang="en-US" sz="1200" dirty="0">
                <a:solidFill>
                  <a:schemeClr val="tx2"/>
                </a:solidFill>
                <a:latin typeface="Avenir Book" panose="02000503020000020003" pitchFamily="2" charset="0"/>
              </a:rPr>
              <a:t>keep workers safe and </a:t>
            </a:r>
            <a:br>
              <a:rPr lang="en-US" sz="1200" dirty="0">
                <a:solidFill>
                  <a:schemeClr val="tx2"/>
                </a:solidFill>
                <a:latin typeface="Avenir Book" panose="02000503020000020003" pitchFamily="2" charset="0"/>
              </a:rPr>
            </a:br>
            <a:r>
              <a:rPr lang="en-US" sz="1200" dirty="0">
                <a:solidFill>
                  <a:schemeClr val="tx2"/>
                </a:solidFill>
                <a:latin typeface="Avenir Book" panose="02000503020000020003" pitchFamily="2" charset="0"/>
              </a:rPr>
              <a:t>work moving</a:t>
            </a:r>
          </a:p>
        </p:txBody>
      </p:sp>
      <p:grpSp>
        <p:nvGrpSpPr>
          <p:cNvPr id="6" name="Group 5">
            <a:extLst>
              <a:ext uri="{FF2B5EF4-FFF2-40B4-BE49-F238E27FC236}">
                <a16:creationId xmlns:a16="http://schemas.microsoft.com/office/drawing/2014/main" id="{49A8D62E-1BF1-B74E-BF4B-35844DFC7A1C}"/>
              </a:ext>
            </a:extLst>
          </p:cNvPr>
          <p:cNvGrpSpPr/>
          <p:nvPr/>
        </p:nvGrpSpPr>
        <p:grpSpPr>
          <a:xfrm>
            <a:off x="5305927" y="3382198"/>
            <a:ext cx="785655" cy="785655"/>
            <a:chOff x="7074569" y="962246"/>
            <a:chExt cx="1047540" cy="1047540"/>
          </a:xfrm>
        </p:grpSpPr>
        <p:sp>
          <p:nvSpPr>
            <p:cNvPr id="24" name="Oval 23">
              <a:extLst>
                <a:ext uri="{FF2B5EF4-FFF2-40B4-BE49-F238E27FC236}">
                  <a16:creationId xmlns:a16="http://schemas.microsoft.com/office/drawing/2014/main" id="{35AD53EB-AD38-6B42-AF13-0DE7B2142740}"/>
                </a:ext>
              </a:extLst>
            </p:cNvPr>
            <p:cNvSpPr/>
            <p:nvPr/>
          </p:nvSpPr>
          <p:spPr>
            <a:xfrm>
              <a:off x="7074569" y="962246"/>
              <a:ext cx="1047540" cy="10475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3" name="Graphic 2">
              <a:extLst>
                <a:ext uri="{FF2B5EF4-FFF2-40B4-BE49-F238E27FC236}">
                  <a16:creationId xmlns:a16="http://schemas.microsoft.com/office/drawing/2014/main" id="{8C9515A7-B67E-FB41-A1F3-60C879EADAF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24908" y="1188581"/>
              <a:ext cx="543676" cy="652411"/>
            </a:xfrm>
            <a:prstGeom prst="rect">
              <a:avLst/>
            </a:prstGeom>
          </p:spPr>
        </p:pic>
      </p:grpSp>
      <p:grpSp>
        <p:nvGrpSpPr>
          <p:cNvPr id="10" name="Group 9">
            <a:extLst>
              <a:ext uri="{FF2B5EF4-FFF2-40B4-BE49-F238E27FC236}">
                <a16:creationId xmlns:a16="http://schemas.microsoft.com/office/drawing/2014/main" id="{0E40CB26-E957-CA4A-B6DD-7A51D24B68AB}"/>
              </a:ext>
            </a:extLst>
          </p:cNvPr>
          <p:cNvGrpSpPr/>
          <p:nvPr/>
        </p:nvGrpSpPr>
        <p:grpSpPr>
          <a:xfrm>
            <a:off x="5196597" y="850223"/>
            <a:ext cx="785655" cy="785655"/>
            <a:chOff x="7074569" y="2725861"/>
            <a:chExt cx="1047540" cy="1047540"/>
          </a:xfrm>
        </p:grpSpPr>
        <p:sp>
          <p:nvSpPr>
            <p:cNvPr id="26" name="Oval 25">
              <a:extLst>
                <a:ext uri="{FF2B5EF4-FFF2-40B4-BE49-F238E27FC236}">
                  <a16:creationId xmlns:a16="http://schemas.microsoft.com/office/drawing/2014/main" id="{15770C05-48A0-B84F-BE29-325DABD10C3E}"/>
                </a:ext>
              </a:extLst>
            </p:cNvPr>
            <p:cNvSpPr/>
            <p:nvPr/>
          </p:nvSpPr>
          <p:spPr>
            <a:xfrm>
              <a:off x="7074569" y="2725861"/>
              <a:ext cx="1047540" cy="10475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Graphic 8">
              <a:extLst>
                <a:ext uri="{FF2B5EF4-FFF2-40B4-BE49-F238E27FC236}">
                  <a16:creationId xmlns:a16="http://schemas.microsoft.com/office/drawing/2014/main" id="{2E1B18DD-BB92-AD49-A416-1DAD2164564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309208" y="2957636"/>
              <a:ext cx="579628" cy="579628"/>
            </a:xfrm>
            <a:prstGeom prst="rect">
              <a:avLst/>
            </a:prstGeom>
          </p:spPr>
        </p:pic>
      </p:grpSp>
      <p:pic>
        <p:nvPicPr>
          <p:cNvPr id="18" name="Picture 17">
            <a:extLst>
              <a:ext uri="{FF2B5EF4-FFF2-40B4-BE49-F238E27FC236}">
                <a16:creationId xmlns:a16="http://schemas.microsoft.com/office/drawing/2014/main" id="{CE36D126-2FFE-F64B-B907-5163A323A664}"/>
              </a:ext>
            </a:extLst>
          </p:cNvPr>
          <p:cNvPicPr>
            <a:picLocks noChangeAspect="1"/>
          </p:cNvPicPr>
          <p:nvPr/>
        </p:nvPicPr>
        <p:blipFill>
          <a:blip r:embed="rId9"/>
          <a:stretch>
            <a:fillRect/>
          </a:stretch>
        </p:blipFill>
        <p:spPr>
          <a:xfrm>
            <a:off x="8667582" y="4792672"/>
            <a:ext cx="208630" cy="220220"/>
          </a:xfrm>
          <a:prstGeom prst="rect">
            <a:avLst/>
          </a:prstGeom>
        </p:spPr>
      </p:pic>
      <p:grpSp>
        <p:nvGrpSpPr>
          <p:cNvPr id="28" name="Group 27">
            <a:extLst>
              <a:ext uri="{FF2B5EF4-FFF2-40B4-BE49-F238E27FC236}">
                <a16:creationId xmlns:a16="http://schemas.microsoft.com/office/drawing/2014/main" id="{4BC6291B-0FC3-A34E-ABC5-B120F299C889}"/>
              </a:ext>
            </a:extLst>
          </p:cNvPr>
          <p:cNvGrpSpPr/>
          <p:nvPr/>
        </p:nvGrpSpPr>
        <p:grpSpPr>
          <a:xfrm>
            <a:off x="848688" y="487512"/>
            <a:ext cx="3597757" cy="2342539"/>
            <a:chOff x="356856" y="655510"/>
            <a:chExt cx="4152286" cy="2703599"/>
          </a:xfrm>
        </p:grpSpPr>
        <p:pic>
          <p:nvPicPr>
            <p:cNvPr id="29" name="Picture 28" descr="A picture containing text, screenshot, monitor, screen&#10;&#10;Description automatically generated">
              <a:extLst>
                <a:ext uri="{FF2B5EF4-FFF2-40B4-BE49-F238E27FC236}">
                  <a16:creationId xmlns:a16="http://schemas.microsoft.com/office/drawing/2014/main" id="{B6C46E8D-8FC7-6349-A6A2-45EAA639C4F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6856" y="655510"/>
              <a:ext cx="4152286" cy="2703599"/>
            </a:xfrm>
            <a:prstGeom prst="rect">
              <a:avLst/>
            </a:prstGeom>
          </p:spPr>
        </p:pic>
        <p:pic>
          <p:nvPicPr>
            <p:cNvPr id="30" name="Picture 29" descr="Graphical user interface&#10;&#10;Description automatically generated">
              <a:extLst>
                <a:ext uri="{FF2B5EF4-FFF2-40B4-BE49-F238E27FC236}">
                  <a16:creationId xmlns:a16="http://schemas.microsoft.com/office/drawing/2014/main" id="{178D767B-4499-8549-A46D-63841150BCE8}"/>
                </a:ext>
              </a:extLst>
            </p:cNvPr>
            <p:cNvPicPr>
              <a:picLocks noChangeAspect="1"/>
            </p:cNvPicPr>
            <p:nvPr/>
          </p:nvPicPr>
          <p:blipFill rotWithShape="1">
            <a:blip r:embed="rId11">
              <a:extLst>
                <a:ext uri="{28A0092B-C50C-407E-A947-70E740481C1C}">
                  <a14:useLocalDpi xmlns:a14="http://schemas.microsoft.com/office/drawing/2010/main" val="0"/>
                </a:ext>
              </a:extLst>
            </a:blip>
            <a:srcRect t="718" r="350" b="15169"/>
            <a:stretch/>
          </p:blipFill>
          <p:spPr>
            <a:xfrm>
              <a:off x="1007315" y="953790"/>
              <a:ext cx="2887630" cy="1814620"/>
            </a:xfrm>
            <a:prstGeom prst="rect">
              <a:avLst/>
            </a:prstGeom>
          </p:spPr>
        </p:pic>
      </p:grpSp>
      <p:pic>
        <p:nvPicPr>
          <p:cNvPr id="14" name="Picture 13" descr="Graphical user interface&#10;&#10;Description automatically generated">
            <a:extLst>
              <a:ext uri="{FF2B5EF4-FFF2-40B4-BE49-F238E27FC236}">
                <a16:creationId xmlns:a16="http://schemas.microsoft.com/office/drawing/2014/main" id="{57D79DBC-52B3-3E48-BFF6-8C1AEB9F348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613891" y="1011555"/>
            <a:ext cx="1319621" cy="1331840"/>
          </a:xfrm>
          <a:prstGeom prst="rect">
            <a:avLst/>
          </a:prstGeom>
        </p:spPr>
      </p:pic>
    </p:spTree>
    <p:extLst>
      <p:ext uri="{BB962C8B-B14F-4D97-AF65-F5344CB8AC3E}">
        <p14:creationId xmlns:p14="http://schemas.microsoft.com/office/powerpoint/2010/main" val="334171785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8F139E9-A1D8-D748-BDCC-DDBA46169CC1}"/>
              </a:ext>
            </a:extLst>
          </p:cNvPr>
          <p:cNvPicPr>
            <a:picLocks noChangeAspect="1"/>
          </p:cNvPicPr>
          <p:nvPr/>
        </p:nvPicPr>
        <p:blipFill rotWithShape="1">
          <a:blip r:embed="rId2"/>
          <a:srcRect b="68330"/>
          <a:stretch/>
        </p:blipFill>
        <p:spPr>
          <a:xfrm>
            <a:off x="935385" y="0"/>
            <a:ext cx="7273230" cy="1366788"/>
          </a:xfrm>
          <a:prstGeom prst="rect">
            <a:avLst/>
          </a:prstGeom>
        </p:spPr>
      </p:pic>
      <p:pic>
        <p:nvPicPr>
          <p:cNvPr id="7" name="Picture 6">
            <a:extLst>
              <a:ext uri="{FF2B5EF4-FFF2-40B4-BE49-F238E27FC236}">
                <a16:creationId xmlns:a16="http://schemas.microsoft.com/office/drawing/2014/main" id="{8188719B-2CE7-6D47-9823-7E543CE5BF82}"/>
              </a:ext>
            </a:extLst>
          </p:cNvPr>
          <p:cNvPicPr>
            <a:picLocks noChangeAspect="1"/>
          </p:cNvPicPr>
          <p:nvPr/>
        </p:nvPicPr>
        <p:blipFill>
          <a:blip r:embed="rId3"/>
          <a:stretch>
            <a:fillRect/>
          </a:stretch>
        </p:blipFill>
        <p:spPr>
          <a:xfrm>
            <a:off x="83676" y="1606230"/>
            <a:ext cx="8976648" cy="3209610"/>
          </a:xfrm>
          <a:prstGeom prst="rect">
            <a:avLst/>
          </a:prstGeom>
        </p:spPr>
      </p:pic>
    </p:spTree>
    <p:extLst>
      <p:ext uri="{BB962C8B-B14F-4D97-AF65-F5344CB8AC3E}">
        <p14:creationId xmlns:p14="http://schemas.microsoft.com/office/powerpoint/2010/main" val="1731526523"/>
      </p:ext>
    </p:extLst>
  </p:cSld>
  <p:clrMapOvr>
    <a:masterClrMapping/>
  </p:clrMapOvr>
  <p:transition spd="med"/>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uardhat is a Patented Ecosystem…">
            <a:extLst>
              <a:ext uri="{FF2B5EF4-FFF2-40B4-BE49-F238E27FC236}">
                <a16:creationId xmlns:a16="http://schemas.microsoft.com/office/drawing/2014/main" id="{EC53B25C-F803-A94E-B03A-66725B327E6D}"/>
              </a:ext>
            </a:extLst>
          </p:cNvPr>
          <p:cNvSpPr txBox="1">
            <a:spLocks/>
          </p:cNvSpPr>
          <p:nvPr/>
        </p:nvSpPr>
        <p:spPr>
          <a:xfrm>
            <a:off x="334108" y="63615"/>
            <a:ext cx="8475783" cy="857251"/>
          </a:xfrm>
          <a:prstGeom prst="rect">
            <a:avLst/>
          </a:prstGeom>
        </p:spPr>
        <p:txBody>
          <a:bodyPr/>
          <a:lstStyle>
            <a:lvl1pPr marL="0" marR="0" indent="0" algn="l" defTabSz="800734" rtl="0" latinLnBrk="0">
              <a:lnSpc>
                <a:spcPct val="100000"/>
              </a:lnSpc>
              <a:spcBef>
                <a:spcPts val="0"/>
              </a:spcBef>
              <a:spcAft>
                <a:spcPts val="0"/>
              </a:spcAft>
              <a:buClrTx/>
              <a:buSzTx/>
              <a:buFontTx/>
              <a:buNone/>
              <a:tabLst/>
              <a:defRPr sz="6600" b="1" i="0" u="none" strike="noStrike" cap="none" spc="0" baseline="0">
                <a:solidFill>
                  <a:srgbClr val="E7792B"/>
                </a:solidFill>
                <a:uFillTx/>
                <a:latin typeface="+mj-lt"/>
                <a:ea typeface="Factoria W00 Bold"/>
                <a:cs typeface="Factoria W00 Bold"/>
                <a:sym typeface="Factoria W00 Bold"/>
              </a:defRPr>
            </a:lvl1pPr>
            <a:lvl2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2pPr>
            <a:lvl3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3pPr>
            <a:lvl4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4pPr>
            <a:lvl5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5pPr>
            <a:lvl6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6pPr>
            <a:lvl7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7pPr>
            <a:lvl8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8pPr>
            <a:lvl9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9pPr>
          </a:lstStyle>
          <a:p>
            <a:pPr algn="ctr" defTabSz="300275"/>
            <a:r>
              <a:rPr lang="en-US" sz="3000" kern="0" dirty="0">
                <a:solidFill>
                  <a:srgbClr val="000000"/>
                </a:solidFill>
                <a:latin typeface="Rockwell"/>
              </a:rPr>
              <a:t>GuardHat App</a:t>
            </a:r>
          </a:p>
        </p:txBody>
      </p:sp>
      <p:sp>
        <p:nvSpPr>
          <p:cNvPr id="10" name="Inhaltsplatzhalter 4">
            <a:extLst>
              <a:ext uri="{FF2B5EF4-FFF2-40B4-BE49-F238E27FC236}">
                <a16:creationId xmlns:a16="http://schemas.microsoft.com/office/drawing/2014/main" id="{490733B3-46B2-1948-90DD-6021C1208DE0}"/>
              </a:ext>
            </a:extLst>
          </p:cNvPr>
          <p:cNvSpPr txBox="1">
            <a:spLocks/>
          </p:cNvSpPr>
          <p:nvPr/>
        </p:nvSpPr>
        <p:spPr>
          <a:xfrm>
            <a:off x="4283638" y="1680539"/>
            <a:ext cx="905801"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00" kern="0" dirty="0">
                <a:solidFill>
                  <a:schemeClr val="tx1"/>
                </a:solidFill>
                <a:latin typeface="Avenir Book" panose="02000503020000020003" pitchFamily="2" charset="0"/>
                <a:sym typeface="Factoria W00 Bold"/>
              </a:rPr>
              <a:t>Settings</a:t>
            </a:r>
          </a:p>
        </p:txBody>
      </p:sp>
      <p:pic>
        <p:nvPicPr>
          <p:cNvPr id="9" name="Picture 8" descr="Icon&#10;&#10;Description automatically generated">
            <a:extLst>
              <a:ext uri="{FF2B5EF4-FFF2-40B4-BE49-F238E27FC236}">
                <a16:creationId xmlns:a16="http://schemas.microsoft.com/office/drawing/2014/main" id="{FE65433D-DAC6-154A-8D38-ABE2A01CE6E6}"/>
              </a:ext>
            </a:extLst>
          </p:cNvPr>
          <p:cNvPicPr>
            <a:picLocks noChangeAspect="1"/>
          </p:cNvPicPr>
          <p:nvPr/>
        </p:nvPicPr>
        <p:blipFill>
          <a:blip r:embed="rId2"/>
          <a:stretch>
            <a:fillRect/>
          </a:stretch>
        </p:blipFill>
        <p:spPr>
          <a:xfrm>
            <a:off x="1998266" y="4044873"/>
            <a:ext cx="829466" cy="511799"/>
          </a:xfrm>
          <a:prstGeom prst="rect">
            <a:avLst/>
          </a:prstGeom>
        </p:spPr>
      </p:pic>
      <p:pic>
        <p:nvPicPr>
          <p:cNvPr id="11" name="Picture 10">
            <a:extLst>
              <a:ext uri="{FF2B5EF4-FFF2-40B4-BE49-F238E27FC236}">
                <a16:creationId xmlns:a16="http://schemas.microsoft.com/office/drawing/2014/main" id="{ADC24145-57E8-D847-90EE-E7FF5B72B04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41410"/>
          <a:stretch/>
        </p:blipFill>
        <p:spPr bwMode="auto">
          <a:xfrm>
            <a:off x="1233487" y="1388005"/>
            <a:ext cx="2359025" cy="2486025"/>
          </a:xfrm>
          <a:prstGeom prst="rect">
            <a:avLst/>
          </a:prstGeom>
          <a:ln>
            <a:noFill/>
          </a:ln>
          <a:extLst>
            <a:ext uri="{53640926-AAD7-44D8-BBD7-CCE9431645EC}">
              <a14:shadowObscured xmlns:a14="http://schemas.microsoft.com/office/drawing/2010/main"/>
            </a:ext>
          </a:extLst>
        </p:spPr>
      </p:pic>
      <p:pic>
        <p:nvPicPr>
          <p:cNvPr id="13" name="Picture 12" descr="A screenshot of a cell phone&#10;&#10;Description automatically generated with medium confidence">
            <a:extLst>
              <a:ext uri="{FF2B5EF4-FFF2-40B4-BE49-F238E27FC236}">
                <a16:creationId xmlns:a16="http://schemas.microsoft.com/office/drawing/2014/main" id="{0437B7FF-429A-F446-8C9B-5C3EA4238078}"/>
              </a:ext>
            </a:extLst>
          </p:cNvPr>
          <p:cNvPicPr>
            <a:picLocks noChangeAspect="1"/>
          </p:cNvPicPr>
          <p:nvPr/>
        </p:nvPicPr>
        <p:blipFill>
          <a:blip r:embed="rId4"/>
          <a:stretch>
            <a:fillRect/>
          </a:stretch>
        </p:blipFill>
        <p:spPr>
          <a:xfrm>
            <a:off x="5277211" y="807374"/>
            <a:ext cx="2078117" cy="3889167"/>
          </a:xfrm>
          <a:prstGeom prst="rect">
            <a:avLst/>
          </a:prstGeom>
        </p:spPr>
      </p:pic>
      <p:sp>
        <p:nvSpPr>
          <p:cNvPr id="14" name="Inhaltsplatzhalter 4">
            <a:extLst>
              <a:ext uri="{FF2B5EF4-FFF2-40B4-BE49-F238E27FC236}">
                <a16:creationId xmlns:a16="http://schemas.microsoft.com/office/drawing/2014/main" id="{24E710D4-5AB7-C245-9946-FC677B7C79B5}"/>
              </a:ext>
            </a:extLst>
          </p:cNvPr>
          <p:cNvSpPr txBox="1">
            <a:spLocks/>
          </p:cNvSpPr>
          <p:nvPr/>
        </p:nvSpPr>
        <p:spPr>
          <a:xfrm>
            <a:off x="5863368" y="4803811"/>
            <a:ext cx="905801"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00" kern="0" dirty="0">
                <a:solidFill>
                  <a:schemeClr val="tx1"/>
                </a:solidFill>
                <a:latin typeface="Avenir Book" panose="02000503020000020003" pitchFamily="2" charset="0"/>
                <a:sym typeface="Factoria W00 Bold"/>
              </a:rPr>
              <a:t>3 modes</a:t>
            </a:r>
          </a:p>
        </p:txBody>
      </p:sp>
      <p:sp>
        <p:nvSpPr>
          <p:cNvPr id="16" name="Inhaltsplatzhalter 4">
            <a:extLst>
              <a:ext uri="{FF2B5EF4-FFF2-40B4-BE49-F238E27FC236}">
                <a16:creationId xmlns:a16="http://schemas.microsoft.com/office/drawing/2014/main" id="{75989809-6F33-6740-AB8C-6CBEBFDDFA4F}"/>
              </a:ext>
            </a:extLst>
          </p:cNvPr>
          <p:cNvSpPr txBox="1">
            <a:spLocks/>
          </p:cNvSpPr>
          <p:nvPr/>
        </p:nvSpPr>
        <p:spPr>
          <a:xfrm>
            <a:off x="4228926" y="3382433"/>
            <a:ext cx="905801"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00" kern="0" dirty="0">
                <a:solidFill>
                  <a:schemeClr val="tx1"/>
                </a:solidFill>
                <a:latin typeface="Avenir Book" panose="02000503020000020003" pitchFamily="2" charset="0"/>
                <a:sym typeface="Factoria W00 Bold"/>
              </a:rPr>
              <a:t>Push-to-talk</a:t>
            </a:r>
          </a:p>
        </p:txBody>
      </p:sp>
      <p:sp>
        <p:nvSpPr>
          <p:cNvPr id="18" name="Inhaltsplatzhalter 4">
            <a:extLst>
              <a:ext uri="{FF2B5EF4-FFF2-40B4-BE49-F238E27FC236}">
                <a16:creationId xmlns:a16="http://schemas.microsoft.com/office/drawing/2014/main" id="{DAEA409A-7626-3448-8FF7-41A160ED0F59}"/>
              </a:ext>
            </a:extLst>
          </p:cNvPr>
          <p:cNvSpPr txBox="1">
            <a:spLocks/>
          </p:cNvSpPr>
          <p:nvPr/>
        </p:nvSpPr>
        <p:spPr>
          <a:xfrm>
            <a:off x="7497812" y="2594100"/>
            <a:ext cx="1279018"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00" kern="0" dirty="0">
                <a:solidFill>
                  <a:schemeClr val="tx1"/>
                </a:solidFill>
                <a:latin typeface="Avenir Book" panose="02000503020000020003" pitchFamily="2" charset="0"/>
                <a:sym typeface="Factoria W00 Bold"/>
              </a:rPr>
              <a:t>Lone Worker Check in</a:t>
            </a:r>
          </a:p>
        </p:txBody>
      </p:sp>
      <p:sp>
        <p:nvSpPr>
          <p:cNvPr id="19" name="Inhaltsplatzhalter 4">
            <a:extLst>
              <a:ext uri="{FF2B5EF4-FFF2-40B4-BE49-F238E27FC236}">
                <a16:creationId xmlns:a16="http://schemas.microsoft.com/office/drawing/2014/main" id="{9901BEF4-D2FE-DA4F-BAEE-E8B2F8862F08}"/>
              </a:ext>
            </a:extLst>
          </p:cNvPr>
          <p:cNvSpPr txBox="1">
            <a:spLocks/>
          </p:cNvSpPr>
          <p:nvPr/>
        </p:nvSpPr>
        <p:spPr>
          <a:xfrm>
            <a:off x="7291967" y="4388892"/>
            <a:ext cx="1847939"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00" kern="0" dirty="0">
                <a:solidFill>
                  <a:schemeClr val="tx1"/>
                </a:solidFill>
                <a:latin typeface="Avenir Book" panose="02000503020000020003" pitchFamily="2" charset="0"/>
                <a:sym typeface="Factoria W00 Bold"/>
              </a:rPr>
              <a:t>Customize PTP Channels</a:t>
            </a:r>
          </a:p>
        </p:txBody>
      </p:sp>
      <p:sp>
        <p:nvSpPr>
          <p:cNvPr id="20" name="Inhaltsplatzhalter 4">
            <a:extLst>
              <a:ext uri="{FF2B5EF4-FFF2-40B4-BE49-F238E27FC236}">
                <a16:creationId xmlns:a16="http://schemas.microsoft.com/office/drawing/2014/main" id="{AF549BDA-DDC5-BF4C-AE37-DD0B191D49B9}"/>
              </a:ext>
            </a:extLst>
          </p:cNvPr>
          <p:cNvSpPr txBox="1">
            <a:spLocks/>
          </p:cNvSpPr>
          <p:nvPr/>
        </p:nvSpPr>
        <p:spPr>
          <a:xfrm>
            <a:off x="7476548" y="1607179"/>
            <a:ext cx="1279018"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00" kern="0" dirty="0">
                <a:solidFill>
                  <a:schemeClr val="tx1"/>
                </a:solidFill>
                <a:latin typeface="Avenir Book" panose="02000503020000020003" pitchFamily="2" charset="0"/>
                <a:sym typeface="Factoria W00 Bold"/>
              </a:rPr>
              <a:t>SOS Alert</a:t>
            </a:r>
          </a:p>
        </p:txBody>
      </p:sp>
      <p:cxnSp>
        <p:nvCxnSpPr>
          <p:cNvPr id="33" name="Straight Arrow Connector 32">
            <a:extLst>
              <a:ext uri="{FF2B5EF4-FFF2-40B4-BE49-F238E27FC236}">
                <a16:creationId xmlns:a16="http://schemas.microsoft.com/office/drawing/2014/main" id="{C1BC79C1-22BE-204C-828F-5BC2E7857405}"/>
              </a:ext>
            </a:extLst>
          </p:cNvPr>
          <p:cNvCxnSpPr>
            <a:cxnSpLocks/>
          </p:cNvCxnSpPr>
          <p:nvPr/>
        </p:nvCxnSpPr>
        <p:spPr>
          <a:xfrm>
            <a:off x="5192785" y="1236004"/>
            <a:ext cx="251670" cy="0"/>
          </a:xfrm>
          <a:prstGeom prst="straightConnector1">
            <a:avLst/>
          </a:prstGeom>
          <a:ln>
            <a:solidFill>
              <a:schemeClr val="accent1"/>
            </a:solidFill>
            <a:miter lim="800000"/>
            <a:headEnd type="none" w="lg" len="lg"/>
            <a:tailEnd type="oval"/>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5CA88BB7-5DE7-5C42-9AEE-3941CA0CC8FC}"/>
              </a:ext>
            </a:extLst>
          </p:cNvPr>
          <p:cNvCxnSpPr>
            <a:cxnSpLocks/>
            <a:stCxn id="10" idx="0"/>
          </p:cNvCxnSpPr>
          <p:nvPr/>
        </p:nvCxnSpPr>
        <p:spPr>
          <a:xfrm flipV="1">
            <a:off x="4736539" y="1236005"/>
            <a:ext cx="463914" cy="444534"/>
          </a:xfrm>
          <a:prstGeom prst="line">
            <a:avLst/>
          </a:prstGeom>
        </p:spPr>
        <p:style>
          <a:lnRef idx="2">
            <a:schemeClr val="accent1"/>
          </a:lnRef>
          <a:fillRef idx="0">
            <a:schemeClr val="accent1"/>
          </a:fillRef>
          <a:effectRef idx="1">
            <a:schemeClr val="accent1"/>
          </a:effectRef>
          <a:fontRef idx="minor">
            <a:schemeClr val="tx1"/>
          </a:fontRef>
        </p:style>
      </p:cxnSp>
      <p:cxnSp>
        <p:nvCxnSpPr>
          <p:cNvPr id="43" name="Straight Arrow Connector 42">
            <a:extLst>
              <a:ext uri="{FF2B5EF4-FFF2-40B4-BE49-F238E27FC236}">
                <a16:creationId xmlns:a16="http://schemas.microsoft.com/office/drawing/2014/main" id="{7EDCD8A5-F910-F34A-BF34-09794DE1FF4A}"/>
              </a:ext>
            </a:extLst>
          </p:cNvPr>
          <p:cNvCxnSpPr>
            <a:cxnSpLocks/>
          </p:cNvCxnSpPr>
          <p:nvPr/>
        </p:nvCxnSpPr>
        <p:spPr>
          <a:xfrm>
            <a:off x="5241423" y="3979204"/>
            <a:ext cx="251670" cy="0"/>
          </a:xfrm>
          <a:prstGeom prst="straightConnector1">
            <a:avLst/>
          </a:prstGeom>
          <a:ln>
            <a:solidFill>
              <a:schemeClr val="accent1"/>
            </a:solidFill>
            <a:miter lim="800000"/>
            <a:headEnd type="none" w="lg" len="lg"/>
            <a:tailEnd type="oval"/>
          </a:ln>
        </p:spPr>
        <p:style>
          <a:lnRef idx="2">
            <a:schemeClr val="accent1"/>
          </a:lnRef>
          <a:fillRef idx="0">
            <a:schemeClr val="accent1"/>
          </a:fillRef>
          <a:effectRef idx="1">
            <a:schemeClr val="accent1"/>
          </a:effectRef>
          <a:fontRef idx="minor">
            <a:schemeClr val="tx1"/>
          </a:fontRef>
        </p:style>
      </p:cxnSp>
      <p:cxnSp>
        <p:nvCxnSpPr>
          <p:cNvPr id="44" name="Straight Connector 43">
            <a:extLst>
              <a:ext uri="{FF2B5EF4-FFF2-40B4-BE49-F238E27FC236}">
                <a16:creationId xmlns:a16="http://schemas.microsoft.com/office/drawing/2014/main" id="{712D7313-00B5-3342-ABFD-249D697D93C3}"/>
              </a:ext>
            </a:extLst>
          </p:cNvPr>
          <p:cNvCxnSpPr>
            <a:cxnSpLocks/>
            <a:stCxn id="16" idx="2"/>
          </p:cNvCxnSpPr>
          <p:nvPr/>
        </p:nvCxnSpPr>
        <p:spPr>
          <a:xfrm>
            <a:off x="4681827" y="3536321"/>
            <a:ext cx="567264" cy="442884"/>
          </a:xfrm>
          <a:prstGeom prst="line">
            <a:avLst/>
          </a:prstGeom>
        </p:spPr>
        <p:style>
          <a:lnRef idx="2">
            <a:schemeClr val="accent1"/>
          </a:lnRef>
          <a:fillRef idx="0">
            <a:schemeClr val="accent1"/>
          </a:fillRef>
          <a:effectRef idx="1">
            <a:schemeClr val="accent1"/>
          </a:effectRef>
          <a:fontRef idx="minor">
            <a:schemeClr val="tx1"/>
          </a:fontRef>
        </p:style>
      </p:cxnSp>
      <p:cxnSp>
        <p:nvCxnSpPr>
          <p:cNvPr id="48" name="Straight Arrow Connector 47">
            <a:extLst>
              <a:ext uri="{FF2B5EF4-FFF2-40B4-BE49-F238E27FC236}">
                <a16:creationId xmlns:a16="http://schemas.microsoft.com/office/drawing/2014/main" id="{86CF3911-A53E-8646-89F0-9DFF7851294E}"/>
              </a:ext>
            </a:extLst>
          </p:cNvPr>
          <p:cNvCxnSpPr>
            <a:cxnSpLocks/>
          </p:cNvCxnSpPr>
          <p:nvPr/>
        </p:nvCxnSpPr>
        <p:spPr>
          <a:xfrm flipH="1">
            <a:off x="7107994" y="1222956"/>
            <a:ext cx="531186" cy="0"/>
          </a:xfrm>
          <a:prstGeom prst="straightConnector1">
            <a:avLst/>
          </a:prstGeom>
          <a:ln>
            <a:solidFill>
              <a:schemeClr val="accent1"/>
            </a:solidFill>
            <a:miter lim="800000"/>
            <a:headEnd type="none" w="lg" len="lg"/>
            <a:tailEnd type="oval"/>
          </a:ln>
        </p:spPr>
        <p:style>
          <a:lnRef idx="2">
            <a:schemeClr val="accent1"/>
          </a:lnRef>
          <a:fillRef idx="0">
            <a:schemeClr val="accent1"/>
          </a:fillRef>
          <a:effectRef idx="1">
            <a:schemeClr val="accent1"/>
          </a:effectRef>
          <a:fontRef idx="minor">
            <a:schemeClr val="tx1"/>
          </a:fontRef>
        </p:style>
      </p:cxnSp>
      <p:cxnSp>
        <p:nvCxnSpPr>
          <p:cNvPr id="49" name="Straight Connector 48">
            <a:extLst>
              <a:ext uri="{FF2B5EF4-FFF2-40B4-BE49-F238E27FC236}">
                <a16:creationId xmlns:a16="http://schemas.microsoft.com/office/drawing/2014/main" id="{2C095A90-2AB9-5B4E-A891-0D027E1E71FB}"/>
              </a:ext>
            </a:extLst>
          </p:cNvPr>
          <p:cNvCxnSpPr>
            <a:cxnSpLocks/>
          </p:cNvCxnSpPr>
          <p:nvPr/>
        </p:nvCxnSpPr>
        <p:spPr>
          <a:xfrm>
            <a:off x="7628845" y="1222955"/>
            <a:ext cx="558497" cy="301832"/>
          </a:xfrm>
          <a:prstGeom prst="line">
            <a:avLst/>
          </a:prstGeom>
        </p:spPr>
        <p:style>
          <a:lnRef idx="2">
            <a:schemeClr val="accent1"/>
          </a:lnRef>
          <a:fillRef idx="0">
            <a:schemeClr val="accent1"/>
          </a:fillRef>
          <a:effectRef idx="1">
            <a:schemeClr val="accent1"/>
          </a:effectRef>
          <a:fontRef idx="minor">
            <a:schemeClr val="tx1"/>
          </a:fontRef>
        </p:style>
      </p:cxnSp>
      <p:cxnSp>
        <p:nvCxnSpPr>
          <p:cNvPr id="58" name="Straight Arrow Connector 57">
            <a:extLst>
              <a:ext uri="{FF2B5EF4-FFF2-40B4-BE49-F238E27FC236}">
                <a16:creationId xmlns:a16="http://schemas.microsoft.com/office/drawing/2014/main" id="{A0F69F8F-9A31-E34C-BAFD-CA45BCEFB4A6}"/>
              </a:ext>
            </a:extLst>
          </p:cNvPr>
          <p:cNvCxnSpPr>
            <a:cxnSpLocks/>
          </p:cNvCxnSpPr>
          <p:nvPr/>
        </p:nvCxnSpPr>
        <p:spPr>
          <a:xfrm flipH="1">
            <a:off x="7107994" y="4004513"/>
            <a:ext cx="368554" cy="0"/>
          </a:xfrm>
          <a:prstGeom prst="straightConnector1">
            <a:avLst/>
          </a:prstGeom>
          <a:ln>
            <a:solidFill>
              <a:schemeClr val="accent1"/>
            </a:solidFill>
            <a:miter lim="800000"/>
            <a:headEnd type="none" w="lg" len="lg"/>
            <a:tailEnd type="oval"/>
          </a:ln>
        </p:spPr>
        <p:style>
          <a:lnRef idx="2">
            <a:schemeClr val="accent1"/>
          </a:lnRef>
          <a:fillRef idx="0">
            <a:schemeClr val="accent1"/>
          </a:fillRef>
          <a:effectRef idx="1">
            <a:schemeClr val="accent1"/>
          </a:effectRef>
          <a:fontRef idx="minor">
            <a:schemeClr val="tx1"/>
          </a:fontRef>
        </p:style>
      </p:cxnSp>
      <p:cxnSp>
        <p:nvCxnSpPr>
          <p:cNvPr id="59" name="Straight Connector 58">
            <a:extLst>
              <a:ext uri="{FF2B5EF4-FFF2-40B4-BE49-F238E27FC236}">
                <a16:creationId xmlns:a16="http://schemas.microsoft.com/office/drawing/2014/main" id="{F320C0C1-B7A4-A54D-AF6C-319E4E3F15F3}"/>
              </a:ext>
            </a:extLst>
          </p:cNvPr>
          <p:cNvCxnSpPr>
            <a:cxnSpLocks/>
          </p:cNvCxnSpPr>
          <p:nvPr/>
        </p:nvCxnSpPr>
        <p:spPr>
          <a:xfrm>
            <a:off x="7466212" y="4004512"/>
            <a:ext cx="639510" cy="301988"/>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216AA248-1BE4-964B-9E71-0E6AA963317A}"/>
              </a:ext>
            </a:extLst>
          </p:cNvPr>
          <p:cNvCxnSpPr>
            <a:cxnSpLocks/>
          </p:cNvCxnSpPr>
          <p:nvPr/>
        </p:nvCxnSpPr>
        <p:spPr>
          <a:xfrm flipV="1">
            <a:off x="7497812" y="2797564"/>
            <a:ext cx="629174" cy="584869"/>
          </a:xfrm>
          <a:prstGeom prst="line">
            <a:avLst/>
          </a:prstGeom>
        </p:spPr>
        <p:style>
          <a:lnRef idx="2">
            <a:schemeClr val="accent1"/>
          </a:lnRef>
          <a:fillRef idx="0">
            <a:schemeClr val="accent1"/>
          </a:fillRef>
          <a:effectRef idx="1">
            <a:schemeClr val="accent1"/>
          </a:effectRef>
          <a:fontRef idx="minor">
            <a:schemeClr val="tx1"/>
          </a:fontRef>
        </p:style>
      </p:cxnSp>
      <p:cxnSp>
        <p:nvCxnSpPr>
          <p:cNvPr id="4" name="Straight Arrow Connector 3">
            <a:extLst>
              <a:ext uri="{FF2B5EF4-FFF2-40B4-BE49-F238E27FC236}">
                <a16:creationId xmlns:a16="http://schemas.microsoft.com/office/drawing/2014/main" id="{99B879F3-5D32-7A46-B4F6-79808BD70CA9}"/>
              </a:ext>
            </a:extLst>
          </p:cNvPr>
          <p:cNvCxnSpPr>
            <a:cxnSpLocks/>
          </p:cNvCxnSpPr>
          <p:nvPr/>
        </p:nvCxnSpPr>
        <p:spPr>
          <a:xfrm flipH="1">
            <a:off x="6927507" y="3382433"/>
            <a:ext cx="580640" cy="0"/>
          </a:xfrm>
          <a:prstGeom prst="straightConnector1">
            <a:avLst/>
          </a:prstGeom>
          <a:ln>
            <a:solidFill>
              <a:schemeClr val="accent1"/>
            </a:solidFill>
            <a:miter lim="800000"/>
            <a:headEnd type="none" w="lg" len="lg"/>
            <a:tailEnd type="ova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34816884"/>
      </p:ext>
    </p:extLst>
  </p:cSld>
  <p:clrMapOvr>
    <a:masterClrMapping/>
  </p:clrMapOvr>
  <p:transition spd="med"/>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Callout 5">
            <a:extLst>
              <a:ext uri="{FF2B5EF4-FFF2-40B4-BE49-F238E27FC236}">
                <a16:creationId xmlns:a16="http://schemas.microsoft.com/office/drawing/2014/main" id="{B38AC7FB-D3E4-004A-90FA-0D762B4EFBB9}"/>
              </a:ext>
            </a:extLst>
          </p:cNvPr>
          <p:cNvSpPr/>
          <p:nvPr/>
        </p:nvSpPr>
        <p:spPr>
          <a:xfrm rot="1604512">
            <a:off x="7583463" y="1958448"/>
            <a:ext cx="1308728" cy="767002"/>
          </a:xfrm>
          <a:prstGeom prst="wedgeEllipseCallout">
            <a:avLst>
              <a:gd name="adj1" fmla="val -36947"/>
              <a:gd name="adj2" fmla="val 84273"/>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Guardhat is a Patented Ecosystem…">
            <a:extLst>
              <a:ext uri="{FF2B5EF4-FFF2-40B4-BE49-F238E27FC236}">
                <a16:creationId xmlns:a16="http://schemas.microsoft.com/office/drawing/2014/main" id="{EC53B25C-F803-A94E-B03A-66725B327E6D}"/>
              </a:ext>
            </a:extLst>
          </p:cNvPr>
          <p:cNvSpPr txBox="1">
            <a:spLocks/>
          </p:cNvSpPr>
          <p:nvPr/>
        </p:nvSpPr>
        <p:spPr>
          <a:xfrm>
            <a:off x="334108" y="63615"/>
            <a:ext cx="8475783" cy="857251"/>
          </a:xfrm>
          <a:prstGeom prst="rect">
            <a:avLst/>
          </a:prstGeom>
        </p:spPr>
        <p:txBody>
          <a:bodyPr/>
          <a:lstStyle>
            <a:lvl1pPr marL="0" marR="0" indent="0" algn="l" defTabSz="800734" rtl="0" latinLnBrk="0">
              <a:lnSpc>
                <a:spcPct val="100000"/>
              </a:lnSpc>
              <a:spcBef>
                <a:spcPts val="0"/>
              </a:spcBef>
              <a:spcAft>
                <a:spcPts val="0"/>
              </a:spcAft>
              <a:buClrTx/>
              <a:buSzTx/>
              <a:buFontTx/>
              <a:buNone/>
              <a:tabLst/>
              <a:defRPr sz="6600" b="1" i="0" u="none" strike="noStrike" cap="none" spc="0" baseline="0">
                <a:solidFill>
                  <a:srgbClr val="E7792B"/>
                </a:solidFill>
                <a:uFillTx/>
                <a:latin typeface="+mj-lt"/>
                <a:ea typeface="Factoria W00 Bold"/>
                <a:cs typeface="Factoria W00 Bold"/>
                <a:sym typeface="Factoria W00 Bold"/>
              </a:defRPr>
            </a:lvl1pPr>
            <a:lvl2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2pPr>
            <a:lvl3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3pPr>
            <a:lvl4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4pPr>
            <a:lvl5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5pPr>
            <a:lvl6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6pPr>
            <a:lvl7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7pPr>
            <a:lvl8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8pPr>
            <a:lvl9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9pPr>
          </a:lstStyle>
          <a:p>
            <a:pPr algn="ctr" defTabSz="300275"/>
            <a:r>
              <a:rPr lang="en-US" sz="3000" kern="0" dirty="0">
                <a:solidFill>
                  <a:srgbClr val="000000"/>
                </a:solidFill>
                <a:latin typeface="Rockwell"/>
              </a:rPr>
              <a:t>Simple Instrument Pairing </a:t>
            </a:r>
          </a:p>
        </p:txBody>
      </p:sp>
      <p:sp>
        <p:nvSpPr>
          <p:cNvPr id="5" name="Inhaltsplatzhalter 4">
            <a:extLst>
              <a:ext uri="{FF2B5EF4-FFF2-40B4-BE49-F238E27FC236}">
                <a16:creationId xmlns:a16="http://schemas.microsoft.com/office/drawing/2014/main" id="{47F03D50-1298-E147-96E0-C91F038C971D}"/>
              </a:ext>
            </a:extLst>
          </p:cNvPr>
          <p:cNvSpPr txBox="1">
            <a:spLocks/>
          </p:cNvSpPr>
          <p:nvPr/>
        </p:nvSpPr>
        <p:spPr>
          <a:xfrm rot="2201143">
            <a:off x="7403131" y="2189762"/>
            <a:ext cx="1713420" cy="307777"/>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00" b="1" kern="0" dirty="0">
                <a:solidFill>
                  <a:schemeClr val="tx1"/>
                </a:solidFill>
                <a:latin typeface="Avenir Black" panose="02000503020000020003" pitchFamily="2" charset="0"/>
                <a:sym typeface="Factoria W00 Bold"/>
              </a:rPr>
              <a:t>“GAS DETECTOR CONNECTED”</a:t>
            </a:r>
          </a:p>
        </p:txBody>
      </p:sp>
      <p:pic>
        <p:nvPicPr>
          <p:cNvPr id="12" name="Picture 11" descr="Graphical user interface, text, application&#10;&#10;Description automatically generated">
            <a:extLst>
              <a:ext uri="{FF2B5EF4-FFF2-40B4-BE49-F238E27FC236}">
                <a16:creationId xmlns:a16="http://schemas.microsoft.com/office/drawing/2014/main" id="{80A6FD68-A9F7-BB4C-95B3-F6E62E12462A}"/>
              </a:ext>
            </a:extLst>
          </p:cNvPr>
          <p:cNvPicPr>
            <a:picLocks noChangeAspect="1"/>
          </p:cNvPicPr>
          <p:nvPr/>
        </p:nvPicPr>
        <p:blipFill>
          <a:blip r:embed="rId2"/>
          <a:stretch>
            <a:fillRect/>
          </a:stretch>
        </p:blipFill>
        <p:spPr>
          <a:xfrm>
            <a:off x="1663113" y="1016188"/>
            <a:ext cx="2140075" cy="4005120"/>
          </a:xfrm>
          <a:prstGeom prst="rect">
            <a:avLst/>
          </a:prstGeom>
        </p:spPr>
      </p:pic>
      <p:sp>
        <p:nvSpPr>
          <p:cNvPr id="15" name="Inhaltsplatzhalter 4">
            <a:extLst>
              <a:ext uri="{FF2B5EF4-FFF2-40B4-BE49-F238E27FC236}">
                <a16:creationId xmlns:a16="http://schemas.microsoft.com/office/drawing/2014/main" id="{4F9E7DBC-88F0-8349-B3B3-5A3D583C6782}"/>
              </a:ext>
            </a:extLst>
          </p:cNvPr>
          <p:cNvSpPr txBox="1">
            <a:spLocks/>
          </p:cNvSpPr>
          <p:nvPr/>
        </p:nvSpPr>
        <p:spPr>
          <a:xfrm>
            <a:off x="5245726" y="807374"/>
            <a:ext cx="2403303"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00" b="1" kern="0" dirty="0">
                <a:solidFill>
                  <a:schemeClr val="tx1"/>
                </a:solidFill>
                <a:latin typeface="Avenir Black" panose="02000503020000020003" pitchFamily="2" charset="0"/>
                <a:sym typeface="Factoria W00 Bold"/>
              </a:rPr>
              <a:t>Instrument auto-connects after pairing</a:t>
            </a:r>
          </a:p>
        </p:txBody>
      </p:sp>
      <p:pic>
        <p:nvPicPr>
          <p:cNvPr id="17" name="Picture 16" descr="Graphical user interface, text, application&#10;&#10;Description automatically generated">
            <a:extLst>
              <a:ext uri="{FF2B5EF4-FFF2-40B4-BE49-F238E27FC236}">
                <a16:creationId xmlns:a16="http://schemas.microsoft.com/office/drawing/2014/main" id="{807E162F-955B-7542-BA4D-944E950657F4}"/>
              </a:ext>
            </a:extLst>
          </p:cNvPr>
          <p:cNvPicPr>
            <a:picLocks noChangeAspect="1"/>
          </p:cNvPicPr>
          <p:nvPr/>
        </p:nvPicPr>
        <p:blipFill>
          <a:blip r:embed="rId3"/>
          <a:stretch>
            <a:fillRect/>
          </a:stretch>
        </p:blipFill>
        <p:spPr>
          <a:xfrm>
            <a:off x="5340812" y="1001658"/>
            <a:ext cx="2140075" cy="4005121"/>
          </a:xfrm>
          <a:prstGeom prst="rect">
            <a:avLst/>
          </a:prstGeom>
        </p:spPr>
      </p:pic>
      <p:sp>
        <p:nvSpPr>
          <p:cNvPr id="10" name="Inhaltsplatzhalter 4">
            <a:extLst>
              <a:ext uri="{FF2B5EF4-FFF2-40B4-BE49-F238E27FC236}">
                <a16:creationId xmlns:a16="http://schemas.microsoft.com/office/drawing/2014/main" id="{490733B3-46B2-1948-90DD-6021C1208DE0}"/>
              </a:ext>
            </a:extLst>
          </p:cNvPr>
          <p:cNvSpPr txBox="1">
            <a:spLocks/>
          </p:cNvSpPr>
          <p:nvPr/>
        </p:nvSpPr>
        <p:spPr>
          <a:xfrm>
            <a:off x="1438204" y="807374"/>
            <a:ext cx="2589892"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00" b="1" kern="0" dirty="0">
                <a:solidFill>
                  <a:schemeClr val="tx1"/>
                </a:solidFill>
                <a:latin typeface="Avenir Black" panose="02000503020000020003" pitchFamily="2" charset="0"/>
                <a:sym typeface="Factoria W00 Bold"/>
              </a:rPr>
              <a:t>Scan instrument QR code to Pair</a:t>
            </a:r>
          </a:p>
        </p:txBody>
      </p:sp>
    </p:spTree>
    <p:extLst>
      <p:ext uri="{BB962C8B-B14F-4D97-AF65-F5344CB8AC3E}">
        <p14:creationId xmlns:p14="http://schemas.microsoft.com/office/powerpoint/2010/main" val="3783901658"/>
      </p:ext>
    </p:extLst>
  </p:cSld>
  <p:clrMapOvr>
    <a:masterClrMapping/>
  </p:clrMapOvr>
  <p:transition spd="med"/>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uardhat is a Patented Ecosystem…">
            <a:extLst>
              <a:ext uri="{FF2B5EF4-FFF2-40B4-BE49-F238E27FC236}">
                <a16:creationId xmlns:a16="http://schemas.microsoft.com/office/drawing/2014/main" id="{D82486C2-67ED-D64D-AA45-1AB623D37384}"/>
              </a:ext>
            </a:extLst>
          </p:cNvPr>
          <p:cNvSpPr txBox="1">
            <a:spLocks/>
          </p:cNvSpPr>
          <p:nvPr/>
        </p:nvSpPr>
        <p:spPr>
          <a:xfrm>
            <a:off x="334108" y="63615"/>
            <a:ext cx="8475783" cy="857251"/>
          </a:xfrm>
          <a:prstGeom prst="rect">
            <a:avLst/>
          </a:prstGeom>
        </p:spPr>
        <p:txBody>
          <a:bodyPr/>
          <a:lstStyle>
            <a:lvl1pPr marL="0" marR="0" indent="0" algn="l" defTabSz="800734" rtl="0" latinLnBrk="0">
              <a:lnSpc>
                <a:spcPct val="100000"/>
              </a:lnSpc>
              <a:spcBef>
                <a:spcPts val="0"/>
              </a:spcBef>
              <a:spcAft>
                <a:spcPts val="0"/>
              </a:spcAft>
              <a:buClrTx/>
              <a:buSzTx/>
              <a:buFontTx/>
              <a:buNone/>
              <a:tabLst/>
              <a:defRPr sz="6600" b="1" i="0" u="none" strike="noStrike" cap="none" spc="0" baseline="0">
                <a:solidFill>
                  <a:srgbClr val="E7792B"/>
                </a:solidFill>
                <a:uFillTx/>
                <a:latin typeface="+mj-lt"/>
                <a:ea typeface="Factoria W00 Bold"/>
                <a:cs typeface="Factoria W00 Bold"/>
                <a:sym typeface="Factoria W00 Bold"/>
              </a:defRPr>
            </a:lvl1pPr>
            <a:lvl2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2pPr>
            <a:lvl3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3pPr>
            <a:lvl4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4pPr>
            <a:lvl5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5pPr>
            <a:lvl6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6pPr>
            <a:lvl7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7pPr>
            <a:lvl8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8pPr>
            <a:lvl9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9pPr>
          </a:lstStyle>
          <a:p>
            <a:pPr algn="ctr" defTabSz="300275"/>
            <a:r>
              <a:rPr lang="en-US" sz="3000" kern="0" dirty="0">
                <a:solidFill>
                  <a:srgbClr val="000000"/>
                </a:solidFill>
                <a:latin typeface="Rockwell"/>
              </a:rPr>
              <a:t>Subscriptions are User Based</a:t>
            </a:r>
          </a:p>
        </p:txBody>
      </p:sp>
      <p:pic>
        <p:nvPicPr>
          <p:cNvPr id="9" name="Picture 8" descr="A screenshot of a phone&#10;&#10;Description automatically generated with medium confidence">
            <a:extLst>
              <a:ext uri="{FF2B5EF4-FFF2-40B4-BE49-F238E27FC236}">
                <a16:creationId xmlns:a16="http://schemas.microsoft.com/office/drawing/2014/main" id="{1B95878D-7A80-6B40-8520-E556FF87AA50}"/>
              </a:ext>
            </a:extLst>
          </p:cNvPr>
          <p:cNvPicPr>
            <a:picLocks noChangeAspect="1"/>
          </p:cNvPicPr>
          <p:nvPr/>
        </p:nvPicPr>
        <p:blipFill>
          <a:blip r:embed="rId2"/>
          <a:stretch>
            <a:fillRect/>
          </a:stretch>
        </p:blipFill>
        <p:spPr>
          <a:xfrm>
            <a:off x="1286796" y="1385163"/>
            <a:ext cx="1754596" cy="3283702"/>
          </a:xfrm>
          <a:prstGeom prst="rect">
            <a:avLst/>
          </a:prstGeom>
        </p:spPr>
      </p:pic>
      <p:pic>
        <p:nvPicPr>
          <p:cNvPr id="10" name="Picture 9" descr="Graphical user interface&#10;&#10;Description automatically generated">
            <a:extLst>
              <a:ext uri="{FF2B5EF4-FFF2-40B4-BE49-F238E27FC236}">
                <a16:creationId xmlns:a16="http://schemas.microsoft.com/office/drawing/2014/main" id="{7B1D1F8F-E0A0-3542-BDAE-B08F6BEAB8C8}"/>
              </a:ext>
            </a:extLst>
          </p:cNvPr>
          <p:cNvPicPr>
            <a:picLocks noChangeAspect="1"/>
          </p:cNvPicPr>
          <p:nvPr/>
        </p:nvPicPr>
        <p:blipFill>
          <a:blip r:embed="rId3"/>
          <a:stretch>
            <a:fillRect/>
          </a:stretch>
        </p:blipFill>
        <p:spPr>
          <a:xfrm>
            <a:off x="3242297" y="3255634"/>
            <a:ext cx="1585920" cy="1413231"/>
          </a:xfrm>
          <a:prstGeom prst="rect">
            <a:avLst/>
          </a:prstGeom>
        </p:spPr>
      </p:pic>
      <p:sp>
        <p:nvSpPr>
          <p:cNvPr id="11" name="TextBox 10">
            <a:extLst>
              <a:ext uri="{FF2B5EF4-FFF2-40B4-BE49-F238E27FC236}">
                <a16:creationId xmlns:a16="http://schemas.microsoft.com/office/drawing/2014/main" id="{F79B01C3-52DA-5D4F-AE20-CC0728C2D22A}"/>
              </a:ext>
            </a:extLst>
          </p:cNvPr>
          <p:cNvSpPr txBox="1"/>
          <p:nvPr/>
        </p:nvSpPr>
        <p:spPr>
          <a:xfrm>
            <a:off x="1690027" y="721633"/>
            <a:ext cx="5289908" cy="30782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Connect to any GX-3R Pro with a User Account </a:t>
            </a:r>
            <a:endParaRPr lang="en-US" sz="1200" kern="0" dirty="0">
              <a:latin typeface="Avenir Next LT Pro"/>
              <a:sym typeface="Factoria W00 Bold"/>
            </a:endParaRPr>
          </a:p>
        </p:txBody>
      </p:sp>
      <p:pic>
        <p:nvPicPr>
          <p:cNvPr id="15" name="Picture 14" descr="Graphical user interface&#10;&#10;Description automatically generated">
            <a:extLst>
              <a:ext uri="{FF2B5EF4-FFF2-40B4-BE49-F238E27FC236}">
                <a16:creationId xmlns:a16="http://schemas.microsoft.com/office/drawing/2014/main" id="{C56F3E4E-3E29-9544-928A-A93DE9DCBED6}"/>
              </a:ext>
            </a:extLst>
          </p:cNvPr>
          <p:cNvPicPr>
            <a:picLocks noChangeAspect="1"/>
          </p:cNvPicPr>
          <p:nvPr/>
        </p:nvPicPr>
        <p:blipFill>
          <a:blip r:embed="rId3"/>
          <a:stretch>
            <a:fillRect/>
          </a:stretch>
        </p:blipFill>
        <p:spPr>
          <a:xfrm>
            <a:off x="4877368" y="3255634"/>
            <a:ext cx="1585920" cy="1413231"/>
          </a:xfrm>
          <a:prstGeom prst="rect">
            <a:avLst/>
          </a:prstGeom>
        </p:spPr>
      </p:pic>
      <p:pic>
        <p:nvPicPr>
          <p:cNvPr id="16" name="Picture 15" descr="Graphical user interface&#10;&#10;Description automatically generated">
            <a:extLst>
              <a:ext uri="{FF2B5EF4-FFF2-40B4-BE49-F238E27FC236}">
                <a16:creationId xmlns:a16="http://schemas.microsoft.com/office/drawing/2014/main" id="{079C32A9-3F9D-F04F-87B1-393AE1AF006B}"/>
              </a:ext>
            </a:extLst>
          </p:cNvPr>
          <p:cNvPicPr>
            <a:picLocks noChangeAspect="1"/>
          </p:cNvPicPr>
          <p:nvPr/>
        </p:nvPicPr>
        <p:blipFill>
          <a:blip r:embed="rId3"/>
          <a:stretch>
            <a:fillRect/>
          </a:stretch>
        </p:blipFill>
        <p:spPr>
          <a:xfrm>
            <a:off x="6512439" y="3255634"/>
            <a:ext cx="1585920" cy="1413231"/>
          </a:xfrm>
          <a:prstGeom prst="rect">
            <a:avLst/>
          </a:prstGeom>
        </p:spPr>
      </p:pic>
    </p:spTree>
    <p:extLst>
      <p:ext uri="{BB962C8B-B14F-4D97-AF65-F5344CB8AC3E}">
        <p14:creationId xmlns:p14="http://schemas.microsoft.com/office/powerpoint/2010/main" val="3487166446"/>
      </p:ext>
    </p:extLst>
  </p:cSld>
  <p:clrMapOvr>
    <a:masterClrMapping/>
  </p:clrMapOvr>
  <p:transition spd="med"/>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uardhat is a Patented Ecosystem…">
            <a:extLst>
              <a:ext uri="{FF2B5EF4-FFF2-40B4-BE49-F238E27FC236}">
                <a16:creationId xmlns:a16="http://schemas.microsoft.com/office/drawing/2014/main" id="{EC53B25C-F803-A94E-B03A-66725B327E6D}"/>
              </a:ext>
            </a:extLst>
          </p:cNvPr>
          <p:cNvSpPr txBox="1">
            <a:spLocks/>
          </p:cNvSpPr>
          <p:nvPr/>
        </p:nvSpPr>
        <p:spPr>
          <a:xfrm>
            <a:off x="334108" y="63615"/>
            <a:ext cx="8475783" cy="857251"/>
          </a:xfrm>
          <a:prstGeom prst="rect">
            <a:avLst/>
          </a:prstGeom>
        </p:spPr>
        <p:txBody>
          <a:bodyPr/>
          <a:lstStyle>
            <a:lvl1pPr marL="0" marR="0" indent="0" algn="l" defTabSz="800734" rtl="0" latinLnBrk="0">
              <a:lnSpc>
                <a:spcPct val="100000"/>
              </a:lnSpc>
              <a:spcBef>
                <a:spcPts val="0"/>
              </a:spcBef>
              <a:spcAft>
                <a:spcPts val="0"/>
              </a:spcAft>
              <a:buClrTx/>
              <a:buSzTx/>
              <a:buFontTx/>
              <a:buNone/>
              <a:tabLst/>
              <a:defRPr sz="6600" b="1" i="0" u="none" strike="noStrike" cap="none" spc="0" baseline="0">
                <a:solidFill>
                  <a:srgbClr val="E7792B"/>
                </a:solidFill>
                <a:uFillTx/>
                <a:latin typeface="+mj-lt"/>
                <a:ea typeface="Factoria W00 Bold"/>
                <a:cs typeface="Factoria W00 Bold"/>
                <a:sym typeface="Factoria W00 Bold"/>
              </a:defRPr>
            </a:lvl1pPr>
            <a:lvl2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2pPr>
            <a:lvl3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3pPr>
            <a:lvl4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4pPr>
            <a:lvl5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5pPr>
            <a:lvl6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6pPr>
            <a:lvl7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7pPr>
            <a:lvl8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8pPr>
            <a:lvl9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9pPr>
          </a:lstStyle>
          <a:p>
            <a:pPr algn="ctr" defTabSz="300275"/>
            <a:r>
              <a:rPr lang="en-US" sz="3000" kern="0" dirty="0">
                <a:solidFill>
                  <a:srgbClr val="000000"/>
                </a:solidFill>
                <a:latin typeface="Rockwell"/>
              </a:rPr>
              <a:t>Lone worker with or without gas detection</a:t>
            </a:r>
          </a:p>
        </p:txBody>
      </p:sp>
      <p:sp>
        <p:nvSpPr>
          <p:cNvPr id="8" name="Inhaltsplatzhalter 4">
            <a:extLst>
              <a:ext uri="{FF2B5EF4-FFF2-40B4-BE49-F238E27FC236}">
                <a16:creationId xmlns:a16="http://schemas.microsoft.com/office/drawing/2014/main" id="{991A8D7C-3079-854E-AE3F-A33493E99025}"/>
              </a:ext>
            </a:extLst>
          </p:cNvPr>
          <p:cNvSpPr txBox="1">
            <a:spLocks/>
          </p:cNvSpPr>
          <p:nvPr/>
        </p:nvSpPr>
        <p:spPr>
          <a:xfrm>
            <a:off x="3724561" y="854646"/>
            <a:ext cx="1694875" cy="161583"/>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50" kern="0" dirty="0">
                <a:solidFill>
                  <a:schemeClr val="tx1"/>
                </a:solidFill>
                <a:latin typeface="Rockwell"/>
                <a:sym typeface="Factoria W00 Bold"/>
              </a:rPr>
              <a:t>Monitored check-in</a:t>
            </a:r>
            <a:endParaRPr lang="en-US" sz="1050" kern="0" dirty="0">
              <a:solidFill>
                <a:schemeClr val="tx1"/>
              </a:solidFill>
              <a:latin typeface="Avenir Next LT Pro"/>
              <a:sym typeface="Factoria W00 Bold"/>
            </a:endParaRPr>
          </a:p>
        </p:txBody>
      </p:sp>
      <p:pic>
        <p:nvPicPr>
          <p:cNvPr id="9" name="Picture 8" descr="A screenshot of a cell phone&#10;&#10;Description automatically generated with medium confidence">
            <a:extLst>
              <a:ext uri="{FF2B5EF4-FFF2-40B4-BE49-F238E27FC236}">
                <a16:creationId xmlns:a16="http://schemas.microsoft.com/office/drawing/2014/main" id="{2BA2C1C6-9BA1-6C4E-9877-24FBBE207400}"/>
              </a:ext>
            </a:extLst>
          </p:cNvPr>
          <p:cNvPicPr>
            <a:picLocks noChangeAspect="1"/>
          </p:cNvPicPr>
          <p:nvPr/>
        </p:nvPicPr>
        <p:blipFill>
          <a:blip r:embed="rId2"/>
          <a:stretch>
            <a:fillRect/>
          </a:stretch>
        </p:blipFill>
        <p:spPr>
          <a:xfrm>
            <a:off x="4880112" y="1096000"/>
            <a:ext cx="2078117" cy="3889167"/>
          </a:xfrm>
          <a:prstGeom prst="rect">
            <a:avLst/>
          </a:prstGeom>
        </p:spPr>
      </p:pic>
      <p:pic>
        <p:nvPicPr>
          <p:cNvPr id="11" name="Picture 10" descr="A screenshot of a cell phone&#10;&#10;Description automatically generated with medium confidence">
            <a:extLst>
              <a:ext uri="{FF2B5EF4-FFF2-40B4-BE49-F238E27FC236}">
                <a16:creationId xmlns:a16="http://schemas.microsoft.com/office/drawing/2014/main" id="{14EAB691-86BF-CE41-AEF0-CF6B09E8C3BD}"/>
              </a:ext>
            </a:extLst>
          </p:cNvPr>
          <p:cNvPicPr>
            <a:picLocks noChangeAspect="1"/>
          </p:cNvPicPr>
          <p:nvPr/>
        </p:nvPicPr>
        <p:blipFill>
          <a:blip r:embed="rId3"/>
          <a:stretch>
            <a:fillRect/>
          </a:stretch>
        </p:blipFill>
        <p:spPr>
          <a:xfrm>
            <a:off x="2409279" y="1111594"/>
            <a:ext cx="2078117" cy="3889167"/>
          </a:xfrm>
          <a:prstGeom prst="rect">
            <a:avLst/>
          </a:prstGeom>
        </p:spPr>
      </p:pic>
    </p:spTree>
    <p:extLst>
      <p:ext uri="{BB962C8B-B14F-4D97-AF65-F5344CB8AC3E}">
        <p14:creationId xmlns:p14="http://schemas.microsoft.com/office/powerpoint/2010/main" val="3492454912"/>
      </p:ext>
    </p:extLst>
  </p:cSld>
  <p:clrMapOvr>
    <a:masterClrMapping/>
  </p:clrMapOvr>
  <p:transition spd="med"/>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0" y="901129"/>
            <a:ext cx="2228329" cy="29987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Simple Interface</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i="0" u="none" strike="noStrike" kern="0" cap="none" spc="0" normalizeH="0" baseline="0" noProof="0" dirty="0">
                <a:ln>
                  <a:noFill/>
                </a:ln>
                <a:effectLst/>
                <a:uLnTx/>
                <a:uFillTx/>
                <a:latin typeface="Avenir Next LT Pro"/>
                <a:sym typeface="Factoria W00 Bold"/>
              </a:rPr>
              <a:t>Home</a:t>
            </a:r>
          </a:p>
          <a:p>
            <a:pPr marL="0" marR="0" lvl="0" indent="0" algn="ctr" defTabSz="412750" rtl="0" eaLnBrk="1" fontAlgn="auto" latinLnBrk="0" hangingPunct="0">
              <a:lnSpc>
                <a:spcPct val="100000"/>
              </a:lnSpc>
              <a:spcBef>
                <a:spcPts val="0"/>
              </a:spcBef>
              <a:spcAft>
                <a:spcPts val="0"/>
              </a:spcAft>
              <a:buClrTx/>
              <a:buSzTx/>
              <a:buFontTx/>
              <a:buNone/>
              <a:tabLst/>
              <a:defRPr/>
            </a:pPr>
            <a:endParaRPr lang="en-US" sz="1200" kern="0" dirty="0">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Events</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People</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Equipment Compliance</a:t>
            </a: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i="0" u="none" strike="noStrike" kern="0" cap="none" spc="0" normalizeH="0" baseline="0" noProof="0" dirty="0">
                <a:ln>
                  <a:noFill/>
                </a:ln>
                <a:effectLst/>
                <a:uLnTx/>
                <a:uFillTx/>
                <a:latin typeface="Avenir Next LT Pro"/>
                <a:sym typeface="Factoria W00 Bold"/>
              </a:rPr>
              <a:t>Geofencing</a:t>
            </a:r>
          </a:p>
          <a:p>
            <a:pPr marL="0" marR="0" lvl="0" indent="0" algn="ctr" defTabSz="412750" rtl="0" eaLnBrk="1" fontAlgn="auto" latinLnBrk="0" hangingPunct="0">
              <a:lnSpc>
                <a:spcPct val="100000"/>
              </a:lnSpc>
              <a:spcBef>
                <a:spcPts val="0"/>
              </a:spcBef>
              <a:spcAft>
                <a:spcPts val="0"/>
              </a:spcAft>
              <a:buClrTx/>
              <a:buSzTx/>
              <a:buFontTx/>
              <a:buNone/>
              <a:tabLst/>
              <a:defRPr/>
            </a:pPr>
            <a:endParaRPr lang="en-US" sz="1200" kern="0" dirty="0">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i="0" u="none" strike="noStrike" kern="0" cap="none" spc="0" normalizeH="0" baseline="0" noProof="0" dirty="0">
                <a:ln>
                  <a:noFill/>
                </a:ln>
                <a:effectLst/>
                <a:uLnTx/>
                <a:uFillTx/>
                <a:latin typeface="Avenir Next LT Pro"/>
                <a:sym typeface="Factoria W00 Bold"/>
              </a:rPr>
              <a:t>Multimedia Gallery</a:t>
            </a:r>
          </a:p>
          <a:p>
            <a:pPr marL="0" marR="0" lvl="0" indent="0" algn="ctr" defTabSz="412750" rtl="0" eaLnBrk="1" fontAlgn="auto" latinLnBrk="0" hangingPunct="0">
              <a:lnSpc>
                <a:spcPct val="100000"/>
              </a:lnSpc>
              <a:spcBef>
                <a:spcPts val="0"/>
              </a:spcBef>
              <a:spcAft>
                <a:spcPts val="0"/>
              </a:spcAft>
              <a:buClrTx/>
              <a:buSzTx/>
              <a:buFontTx/>
              <a:buNone/>
              <a:tabLst/>
              <a:defRPr/>
            </a:pPr>
            <a:endParaRPr lang="en-US" sz="1200" kern="0" dirty="0">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Analytics</a:t>
            </a: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endParaRPr lang="en-US" sz="1200" kern="0" dirty="0">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100" i="0" u="none" strike="noStrike" kern="0" cap="none" spc="0" normalizeH="0" baseline="0" noProof="0" dirty="0">
              <a:ln>
                <a:noFill/>
              </a:ln>
              <a:effectLst/>
              <a:uLnTx/>
              <a:uFillTx/>
              <a:latin typeface="Avenir Next LT Pro"/>
              <a:sym typeface="Factoria W00 Bold"/>
            </a:endParaRPr>
          </a:p>
        </p:txBody>
      </p:sp>
      <p:pic>
        <p:nvPicPr>
          <p:cNvPr id="28" name="Picture 27">
            <a:extLst>
              <a:ext uri="{FF2B5EF4-FFF2-40B4-BE49-F238E27FC236}">
                <a16:creationId xmlns:a16="http://schemas.microsoft.com/office/drawing/2014/main" id="{777F43E9-0A5A-DE47-A993-2615CEACD71F}"/>
              </a:ext>
            </a:extLst>
          </p:cNvPr>
          <p:cNvPicPr>
            <a:picLocks noChangeAspect="1"/>
          </p:cNvPicPr>
          <p:nvPr/>
        </p:nvPicPr>
        <p:blipFill>
          <a:blip r:embed="rId3"/>
          <a:stretch>
            <a:fillRect/>
          </a:stretch>
        </p:blipFill>
        <p:spPr>
          <a:xfrm>
            <a:off x="2203704" y="731520"/>
            <a:ext cx="6931152" cy="4407156"/>
          </a:xfrm>
          <a:prstGeom prst="rect">
            <a:avLst/>
          </a:prstGeom>
        </p:spPr>
      </p:pic>
      <p:sp>
        <p:nvSpPr>
          <p:cNvPr id="4" name="Rectangle 3">
            <a:extLst>
              <a:ext uri="{FF2B5EF4-FFF2-40B4-BE49-F238E27FC236}">
                <a16:creationId xmlns:a16="http://schemas.microsoft.com/office/drawing/2014/main" id="{2604A0DF-CC2B-4A4E-8EFE-71B37579CC3F}"/>
              </a:ext>
            </a:extLst>
          </p:cNvPr>
          <p:cNvSpPr/>
          <p:nvPr/>
        </p:nvSpPr>
        <p:spPr>
          <a:xfrm>
            <a:off x="2115519" y="650929"/>
            <a:ext cx="410705" cy="1920821"/>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E876D27-839D-D843-8626-ED1926F907C0}"/>
              </a:ext>
            </a:extLst>
          </p:cNvPr>
          <p:cNvPicPr>
            <a:picLocks noChangeAspect="1"/>
          </p:cNvPicPr>
          <p:nvPr/>
        </p:nvPicPr>
        <p:blipFill>
          <a:blip r:embed="rId4"/>
          <a:stretch>
            <a:fillRect/>
          </a:stretch>
        </p:blipFill>
        <p:spPr>
          <a:xfrm>
            <a:off x="2585834" y="858995"/>
            <a:ext cx="538366" cy="507206"/>
          </a:xfrm>
          <a:prstGeom prst="rect">
            <a:avLst/>
          </a:prstGeom>
        </p:spPr>
      </p:pic>
    </p:spTree>
    <p:extLst>
      <p:ext uri="{BB962C8B-B14F-4D97-AF65-F5344CB8AC3E}">
        <p14:creationId xmlns:p14="http://schemas.microsoft.com/office/powerpoint/2010/main" val="289118672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0" y="901129"/>
            <a:ext cx="2228329" cy="29987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Dashboard</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i="0" u="none" strike="noStrike" kern="0" cap="none" spc="0" normalizeH="0" baseline="0" noProof="0" dirty="0">
                <a:ln>
                  <a:noFill/>
                </a:ln>
                <a:effectLst/>
                <a:uLnTx/>
                <a:uFillTx/>
                <a:latin typeface="Avenir Next LT Pro"/>
                <a:sym typeface="Factoria W00 Bold"/>
              </a:rPr>
              <a:t>Active Operators</a:t>
            </a:r>
          </a:p>
          <a:p>
            <a:pPr marL="0" marR="0" lvl="0" indent="0" algn="ctr" defTabSz="412750" rtl="0" eaLnBrk="1" fontAlgn="auto" latinLnBrk="0" hangingPunct="0">
              <a:lnSpc>
                <a:spcPct val="100000"/>
              </a:lnSpc>
              <a:spcBef>
                <a:spcPts val="0"/>
              </a:spcBef>
              <a:spcAft>
                <a:spcPts val="0"/>
              </a:spcAft>
              <a:buClrTx/>
              <a:buSzTx/>
              <a:buFontTx/>
              <a:buNone/>
              <a:tabLst/>
              <a:defRPr/>
            </a:pPr>
            <a:endParaRPr lang="en-US" sz="1200" kern="0" dirty="0">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Out of Compliance Instruments</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Current Critical Events</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i="0" u="none" strike="noStrike" kern="0" cap="none" spc="0" normalizeH="0" baseline="0" noProof="0" dirty="0">
                <a:ln>
                  <a:noFill/>
                </a:ln>
                <a:effectLst/>
                <a:uLnTx/>
                <a:uFillTx/>
                <a:latin typeface="Avenir Next LT Pro"/>
                <a:sym typeface="Factoria W00 Bold"/>
              </a:rPr>
              <a:t>Current Geofences</a:t>
            </a:r>
          </a:p>
          <a:p>
            <a:pPr marL="0" marR="0" lvl="0" indent="0" algn="ctr" defTabSz="412750" rtl="0" eaLnBrk="1" fontAlgn="auto" latinLnBrk="0" hangingPunct="0">
              <a:lnSpc>
                <a:spcPct val="100000"/>
              </a:lnSpc>
              <a:spcBef>
                <a:spcPts val="0"/>
              </a:spcBef>
              <a:spcAft>
                <a:spcPts val="0"/>
              </a:spcAft>
              <a:buClrTx/>
              <a:buSzTx/>
              <a:buFontTx/>
              <a:buNone/>
              <a:tabLst/>
              <a:defRPr/>
            </a:pPr>
            <a:endParaRPr lang="en-US" sz="1200" kern="0" dirty="0">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endParaRPr lang="en-US" sz="1200" kern="0" dirty="0">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100" i="0" u="none" strike="noStrike" kern="0" cap="none" spc="0" normalizeH="0" baseline="0" noProof="0" dirty="0">
              <a:ln>
                <a:noFill/>
              </a:ln>
              <a:effectLst/>
              <a:uLnTx/>
              <a:uFillTx/>
              <a:latin typeface="Avenir Next LT Pro"/>
              <a:sym typeface="Factoria W00 Bold"/>
            </a:endParaRPr>
          </a:p>
        </p:txBody>
      </p:sp>
      <p:pic>
        <p:nvPicPr>
          <p:cNvPr id="28" name="Picture 27">
            <a:extLst>
              <a:ext uri="{FF2B5EF4-FFF2-40B4-BE49-F238E27FC236}">
                <a16:creationId xmlns:a16="http://schemas.microsoft.com/office/drawing/2014/main" id="{777F43E9-0A5A-DE47-A993-2615CEACD71F}"/>
              </a:ext>
            </a:extLst>
          </p:cNvPr>
          <p:cNvPicPr>
            <a:picLocks noChangeAspect="1"/>
          </p:cNvPicPr>
          <p:nvPr/>
        </p:nvPicPr>
        <p:blipFill>
          <a:blip r:embed="rId3"/>
          <a:stretch>
            <a:fillRect/>
          </a:stretch>
        </p:blipFill>
        <p:spPr>
          <a:xfrm>
            <a:off x="2203704" y="731520"/>
            <a:ext cx="6931152" cy="4407156"/>
          </a:xfrm>
          <a:prstGeom prst="rect">
            <a:avLst/>
          </a:prstGeom>
        </p:spPr>
      </p:pic>
      <p:sp>
        <p:nvSpPr>
          <p:cNvPr id="4" name="Rectangle 3">
            <a:extLst>
              <a:ext uri="{FF2B5EF4-FFF2-40B4-BE49-F238E27FC236}">
                <a16:creationId xmlns:a16="http://schemas.microsoft.com/office/drawing/2014/main" id="{2604A0DF-CC2B-4A4E-8EFE-71B37579CC3F}"/>
              </a:ext>
            </a:extLst>
          </p:cNvPr>
          <p:cNvSpPr/>
          <p:nvPr/>
        </p:nvSpPr>
        <p:spPr>
          <a:xfrm>
            <a:off x="2510725" y="1440091"/>
            <a:ext cx="2123268" cy="2054777"/>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64F4EF03-3C85-AE4D-9700-F06A2541ADFD}"/>
              </a:ext>
            </a:extLst>
          </p:cNvPr>
          <p:cNvPicPr>
            <a:picLocks noChangeAspect="1"/>
          </p:cNvPicPr>
          <p:nvPr/>
        </p:nvPicPr>
        <p:blipFill>
          <a:blip r:embed="rId4"/>
          <a:stretch>
            <a:fillRect/>
          </a:stretch>
        </p:blipFill>
        <p:spPr>
          <a:xfrm>
            <a:off x="2585834" y="858995"/>
            <a:ext cx="538366" cy="507206"/>
          </a:xfrm>
          <a:prstGeom prst="rect">
            <a:avLst/>
          </a:prstGeom>
        </p:spPr>
      </p:pic>
    </p:spTree>
    <p:extLst>
      <p:ext uri="{BB962C8B-B14F-4D97-AF65-F5344CB8AC3E}">
        <p14:creationId xmlns:p14="http://schemas.microsoft.com/office/powerpoint/2010/main" val="296043749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0" y="901130"/>
            <a:ext cx="2228329" cy="27877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Home </a:t>
            </a:r>
            <a:r>
              <a:rPr lang="en-US" sz="1200" b="1" kern="0" dirty="0">
                <a:latin typeface="Avenir Next LT Pro"/>
                <a:sym typeface="Factoria W00 Bold"/>
              </a:rPr>
              <a:t>Site</a:t>
            </a:r>
            <a:endParaRPr kumimoji="0" lang="en-US" sz="1200" b="1"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Default Map Locations</a:t>
            </a:r>
          </a:p>
          <a:p>
            <a:pPr marL="0" marR="0" lvl="0" indent="0" algn="ctr" defTabSz="412750" rtl="0" eaLnBrk="1" fontAlgn="auto" latinLnBrk="0" hangingPunct="0">
              <a:lnSpc>
                <a:spcPct val="100000"/>
              </a:lnSpc>
              <a:spcBef>
                <a:spcPts val="0"/>
              </a:spcBef>
              <a:spcAft>
                <a:spcPts val="0"/>
              </a:spcAft>
              <a:buClrTx/>
              <a:buSzTx/>
              <a:buFontTx/>
              <a:buNone/>
              <a:tabLst/>
              <a:defRPr/>
            </a:pPr>
            <a:endParaRPr lang="en-US" sz="1200" kern="0" dirty="0">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100" i="0" u="none" strike="noStrike" kern="0" cap="none" spc="0" normalizeH="0" baseline="0" noProof="0" dirty="0">
              <a:ln>
                <a:noFill/>
              </a:ln>
              <a:effectLst/>
              <a:uLnTx/>
              <a:uFillTx/>
              <a:latin typeface="Avenir Next LT Pro"/>
              <a:sym typeface="Factoria W00 Bold"/>
            </a:endParaRPr>
          </a:p>
        </p:txBody>
      </p:sp>
      <p:pic>
        <p:nvPicPr>
          <p:cNvPr id="11" name="Picture 10">
            <a:extLst>
              <a:ext uri="{FF2B5EF4-FFF2-40B4-BE49-F238E27FC236}">
                <a16:creationId xmlns:a16="http://schemas.microsoft.com/office/drawing/2014/main" id="{26960859-E62B-234D-BDF0-ACF8B694F880}"/>
              </a:ext>
            </a:extLst>
          </p:cNvPr>
          <p:cNvPicPr>
            <a:picLocks noChangeAspect="1"/>
          </p:cNvPicPr>
          <p:nvPr/>
        </p:nvPicPr>
        <p:blipFill>
          <a:blip r:embed="rId3"/>
          <a:stretch>
            <a:fillRect/>
          </a:stretch>
        </p:blipFill>
        <p:spPr>
          <a:xfrm>
            <a:off x="2203704" y="731520"/>
            <a:ext cx="6940296" cy="4412970"/>
          </a:xfrm>
          <a:prstGeom prst="rect">
            <a:avLst/>
          </a:prstGeom>
        </p:spPr>
      </p:pic>
      <p:pic>
        <p:nvPicPr>
          <p:cNvPr id="7" name="Picture 6">
            <a:extLst>
              <a:ext uri="{FF2B5EF4-FFF2-40B4-BE49-F238E27FC236}">
                <a16:creationId xmlns:a16="http://schemas.microsoft.com/office/drawing/2014/main" id="{E96AB5EF-5189-5D4B-825A-E053CCD4DCFF}"/>
              </a:ext>
            </a:extLst>
          </p:cNvPr>
          <p:cNvPicPr>
            <a:picLocks noChangeAspect="1"/>
          </p:cNvPicPr>
          <p:nvPr/>
        </p:nvPicPr>
        <p:blipFill>
          <a:blip r:embed="rId4"/>
          <a:stretch>
            <a:fillRect/>
          </a:stretch>
        </p:blipFill>
        <p:spPr>
          <a:xfrm>
            <a:off x="2585834" y="858995"/>
            <a:ext cx="538366" cy="507206"/>
          </a:xfrm>
          <a:prstGeom prst="rect">
            <a:avLst/>
          </a:prstGeom>
        </p:spPr>
      </p:pic>
    </p:spTree>
    <p:extLst>
      <p:ext uri="{BB962C8B-B14F-4D97-AF65-F5344CB8AC3E}">
        <p14:creationId xmlns:p14="http://schemas.microsoft.com/office/powerpoint/2010/main" val="2982215603"/>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0" y="901130"/>
            <a:ext cx="2228329" cy="27877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Home </a:t>
            </a:r>
            <a:r>
              <a:rPr lang="en-US" sz="1200" b="1" kern="0" dirty="0">
                <a:latin typeface="Avenir Next LT Pro"/>
                <a:sym typeface="Factoria W00 Bold"/>
              </a:rPr>
              <a:t>Site</a:t>
            </a:r>
            <a:endParaRPr kumimoji="0" lang="en-US" sz="1200" b="1"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lvl="0" algn="ctr" defTabSz="412750" hangingPunct="0">
              <a:defRPr/>
            </a:pPr>
            <a:r>
              <a:rPr lang="en-US" sz="1200" kern="0" dirty="0">
                <a:latin typeface="Avenir Next LT Pro"/>
                <a:sym typeface="Factoria W00 Bold"/>
              </a:rPr>
              <a:t>Facility Floor Plans</a:t>
            </a:r>
          </a:p>
          <a:p>
            <a:pPr marL="0" marR="0" lvl="0" indent="0" algn="ctr" defTabSz="412750" rtl="0" eaLnBrk="1" fontAlgn="auto" latinLnBrk="0" hangingPunct="0">
              <a:lnSpc>
                <a:spcPct val="100000"/>
              </a:lnSpc>
              <a:spcBef>
                <a:spcPts val="0"/>
              </a:spcBef>
              <a:spcAft>
                <a:spcPts val="0"/>
              </a:spcAft>
              <a:buClrTx/>
              <a:buSzTx/>
              <a:buFontTx/>
              <a:buNone/>
              <a:tabLst/>
              <a:defRPr/>
            </a:pPr>
            <a:endParaRPr lang="en-US" sz="1200" kern="0" dirty="0">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Street View</a:t>
            </a:r>
          </a:p>
          <a:p>
            <a:pPr marL="0" marR="0" lvl="0" indent="0" algn="ctr" defTabSz="412750" rtl="0" eaLnBrk="1" fontAlgn="auto" latinLnBrk="0" hangingPunct="0">
              <a:lnSpc>
                <a:spcPct val="100000"/>
              </a:lnSpc>
              <a:spcBef>
                <a:spcPts val="0"/>
              </a:spcBef>
              <a:spcAft>
                <a:spcPts val="0"/>
              </a:spcAft>
              <a:buClrTx/>
              <a:buSzTx/>
              <a:buFontTx/>
              <a:buNone/>
              <a:tabLst/>
              <a:defRPr/>
            </a:pPr>
            <a:endParaRPr lang="en-US" sz="1200" kern="0" dirty="0">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Evacuation Geofence</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endParaRPr lang="en-US" sz="1200" kern="0" dirty="0">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p:txBody>
      </p:sp>
      <p:pic>
        <p:nvPicPr>
          <p:cNvPr id="10" name="Picture 9">
            <a:extLst>
              <a:ext uri="{FF2B5EF4-FFF2-40B4-BE49-F238E27FC236}">
                <a16:creationId xmlns:a16="http://schemas.microsoft.com/office/drawing/2014/main" id="{B0197EF3-AC1F-B249-A3B0-032BFCEB198A}"/>
              </a:ext>
            </a:extLst>
          </p:cNvPr>
          <p:cNvPicPr>
            <a:picLocks noChangeAspect="1"/>
          </p:cNvPicPr>
          <p:nvPr/>
        </p:nvPicPr>
        <p:blipFill>
          <a:blip r:embed="rId2"/>
          <a:stretch>
            <a:fillRect/>
          </a:stretch>
        </p:blipFill>
        <p:spPr>
          <a:xfrm>
            <a:off x="2203704" y="731520"/>
            <a:ext cx="6931152" cy="4407156"/>
          </a:xfrm>
          <a:prstGeom prst="rect">
            <a:avLst/>
          </a:prstGeom>
        </p:spPr>
      </p:pic>
      <p:sp>
        <p:nvSpPr>
          <p:cNvPr id="7" name="Rectangle 6">
            <a:extLst>
              <a:ext uri="{FF2B5EF4-FFF2-40B4-BE49-F238E27FC236}">
                <a16:creationId xmlns:a16="http://schemas.microsoft.com/office/drawing/2014/main" id="{8551027F-D7A7-6A45-8D92-245464320096}"/>
              </a:ext>
            </a:extLst>
          </p:cNvPr>
          <p:cNvSpPr/>
          <p:nvPr/>
        </p:nvSpPr>
        <p:spPr>
          <a:xfrm>
            <a:off x="5669280" y="1150641"/>
            <a:ext cx="2123268" cy="2954291"/>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6951B2A4-3A98-B845-A5E9-DCFCB7AEC06B}"/>
              </a:ext>
            </a:extLst>
          </p:cNvPr>
          <p:cNvPicPr>
            <a:picLocks noChangeAspect="1"/>
          </p:cNvPicPr>
          <p:nvPr/>
        </p:nvPicPr>
        <p:blipFill>
          <a:blip r:embed="rId3"/>
          <a:stretch>
            <a:fillRect/>
          </a:stretch>
        </p:blipFill>
        <p:spPr>
          <a:xfrm>
            <a:off x="2585834" y="858995"/>
            <a:ext cx="538366" cy="507206"/>
          </a:xfrm>
          <a:prstGeom prst="rect">
            <a:avLst/>
          </a:prstGeom>
        </p:spPr>
      </p:pic>
    </p:spTree>
    <p:extLst>
      <p:ext uri="{BB962C8B-B14F-4D97-AF65-F5344CB8AC3E}">
        <p14:creationId xmlns:p14="http://schemas.microsoft.com/office/powerpoint/2010/main" val="32598379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728196" y="-175121"/>
            <a:ext cx="3297388" cy="610198"/>
          </a:xfrm>
        </p:spPr>
        <p:txBody>
          <a:bodyPr/>
          <a:lstStyle/>
          <a:p>
            <a:r>
              <a:rPr lang="en-CA" sz="1000" dirty="0"/>
              <a:t>Full page Advertisement  </a:t>
            </a:r>
          </a:p>
        </p:txBody>
      </p:sp>
      <p:pic>
        <p:nvPicPr>
          <p:cNvPr id="4" name="Picture 3">
            <a:extLst>
              <a:ext uri="{FF2B5EF4-FFF2-40B4-BE49-F238E27FC236}">
                <a16:creationId xmlns:a16="http://schemas.microsoft.com/office/drawing/2014/main" id="{3B6CF39C-2751-6592-0853-9421730E5EDE}"/>
              </a:ext>
            </a:extLst>
          </p:cNvPr>
          <p:cNvPicPr>
            <a:picLocks noChangeAspect="1"/>
          </p:cNvPicPr>
          <p:nvPr/>
        </p:nvPicPr>
        <p:blipFill rotWithShape="1">
          <a:blip r:embed="rId2"/>
          <a:srcRect l="63290" t="13668" r="18552" b="9243"/>
          <a:stretch/>
        </p:blipFill>
        <p:spPr>
          <a:xfrm>
            <a:off x="2934951" y="188569"/>
            <a:ext cx="3501362" cy="4954931"/>
          </a:xfrm>
          <a:prstGeom prst="rect">
            <a:avLst/>
          </a:prstGeom>
        </p:spPr>
      </p:pic>
    </p:spTree>
    <p:extLst>
      <p:ext uri="{BB962C8B-B14F-4D97-AF65-F5344CB8AC3E}">
        <p14:creationId xmlns:p14="http://schemas.microsoft.com/office/powerpoint/2010/main" val="389307329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0" y="901130"/>
            <a:ext cx="2228329" cy="27877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Home </a:t>
            </a:r>
            <a:r>
              <a:rPr lang="en-US" sz="1200" b="1" kern="0" dirty="0">
                <a:latin typeface="Avenir Next LT Pro"/>
                <a:sym typeface="Factoria W00 Bold"/>
              </a:rPr>
              <a:t>Site</a:t>
            </a:r>
            <a:endParaRPr kumimoji="0" lang="en-US" sz="1200" b="1"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Satellite View</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p:txBody>
      </p:sp>
      <p:pic>
        <p:nvPicPr>
          <p:cNvPr id="4" name="Picture 3">
            <a:extLst>
              <a:ext uri="{FF2B5EF4-FFF2-40B4-BE49-F238E27FC236}">
                <a16:creationId xmlns:a16="http://schemas.microsoft.com/office/drawing/2014/main" id="{7DA4BFF8-8A69-7746-8F4C-E05DA411FD0A}"/>
              </a:ext>
            </a:extLst>
          </p:cNvPr>
          <p:cNvPicPr>
            <a:picLocks noChangeAspect="1"/>
          </p:cNvPicPr>
          <p:nvPr/>
        </p:nvPicPr>
        <p:blipFill>
          <a:blip r:embed="rId2"/>
          <a:stretch>
            <a:fillRect/>
          </a:stretch>
        </p:blipFill>
        <p:spPr>
          <a:xfrm>
            <a:off x="2203704" y="731520"/>
            <a:ext cx="6931152" cy="4407156"/>
          </a:xfrm>
          <a:prstGeom prst="rect">
            <a:avLst/>
          </a:prstGeom>
        </p:spPr>
      </p:pic>
      <p:pic>
        <p:nvPicPr>
          <p:cNvPr id="7" name="Picture 6">
            <a:extLst>
              <a:ext uri="{FF2B5EF4-FFF2-40B4-BE49-F238E27FC236}">
                <a16:creationId xmlns:a16="http://schemas.microsoft.com/office/drawing/2014/main" id="{CD5EB928-C89A-7E4C-AC25-475A2F393E65}"/>
              </a:ext>
            </a:extLst>
          </p:cNvPr>
          <p:cNvPicPr>
            <a:picLocks noChangeAspect="1"/>
          </p:cNvPicPr>
          <p:nvPr/>
        </p:nvPicPr>
        <p:blipFill>
          <a:blip r:embed="rId3"/>
          <a:stretch>
            <a:fillRect/>
          </a:stretch>
        </p:blipFill>
        <p:spPr>
          <a:xfrm>
            <a:off x="2585834" y="858995"/>
            <a:ext cx="538366" cy="507206"/>
          </a:xfrm>
          <a:prstGeom prst="rect">
            <a:avLst/>
          </a:prstGeom>
        </p:spPr>
      </p:pic>
    </p:spTree>
    <p:extLst>
      <p:ext uri="{BB962C8B-B14F-4D97-AF65-F5344CB8AC3E}">
        <p14:creationId xmlns:p14="http://schemas.microsoft.com/office/powerpoint/2010/main" val="397597068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0" y="901130"/>
            <a:ext cx="2228329" cy="27877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Home </a:t>
            </a:r>
            <a:r>
              <a:rPr lang="en-US" sz="1200" b="1" kern="0" dirty="0">
                <a:latin typeface="Avenir Next LT Pro"/>
                <a:sym typeface="Factoria W00 Bold"/>
              </a:rPr>
              <a:t>Site</a:t>
            </a:r>
            <a:endParaRPr kumimoji="0" lang="en-US" sz="1200" b="1"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Operator Detail</a:t>
            </a:r>
          </a:p>
          <a:p>
            <a:pPr marL="0" marR="0" lvl="0" indent="0" algn="ctr" defTabSz="412750" rtl="0" eaLnBrk="1" fontAlgn="auto" latinLnBrk="0" hangingPunct="0">
              <a:lnSpc>
                <a:spcPct val="100000"/>
              </a:lnSpc>
              <a:spcBef>
                <a:spcPts val="0"/>
              </a:spcBef>
              <a:spcAft>
                <a:spcPts val="0"/>
              </a:spcAft>
              <a:buClrTx/>
              <a:buSzTx/>
              <a:buFontTx/>
              <a:buNone/>
              <a:tabLst/>
              <a:defRPr/>
            </a:pPr>
            <a:endParaRPr lang="en-US" sz="1200" kern="0" dirty="0">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Live Geographic Location</a:t>
            </a:r>
          </a:p>
          <a:p>
            <a:pPr marL="0" marR="0" lvl="0" indent="0" algn="ctr" defTabSz="412750" rtl="0" eaLnBrk="1" fontAlgn="auto" latinLnBrk="0" hangingPunct="0">
              <a:lnSpc>
                <a:spcPct val="100000"/>
              </a:lnSpc>
              <a:spcBef>
                <a:spcPts val="0"/>
              </a:spcBef>
              <a:spcAft>
                <a:spcPts val="0"/>
              </a:spcAft>
              <a:buClrTx/>
              <a:buSzTx/>
              <a:buFontTx/>
              <a:buNone/>
              <a:tabLst/>
              <a:defRPr/>
            </a:pPr>
            <a:endParaRPr lang="en-US" sz="1200" kern="0" dirty="0">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Live Gas Sensor Readings </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algn="ctr" defTabSz="412750" hangingPunct="0">
              <a:defRPr/>
            </a:pPr>
            <a:r>
              <a:rPr lang="en-US" sz="1200" kern="0" dirty="0">
                <a:latin typeface="Avenir Next LT Pro"/>
                <a:sym typeface="Factoria W00 Bold"/>
              </a:rPr>
              <a:t>Audio / Video Calling</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p:txBody>
      </p:sp>
      <p:pic>
        <p:nvPicPr>
          <p:cNvPr id="8" name="Picture 7">
            <a:extLst>
              <a:ext uri="{FF2B5EF4-FFF2-40B4-BE49-F238E27FC236}">
                <a16:creationId xmlns:a16="http://schemas.microsoft.com/office/drawing/2014/main" id="{C3F16B99-2CAD-CE4C-B7A3-2FFA714631F6}"/>
              </a:ext>
            </a:extLst>
          </p:cNvPr>
          <p:cNvPicPr>
            <a:picLocks noChangeAspect="1"/>
          </p:cNvPicPr>
          <p:nvPr/>
        </p:nvPicPr>
        <p:blipFill>
          <a:blip r:embed="rId3"/>
          <a:stretch>
            <a:fillRect/>
          </a:stretch>
        </p:blipFill>
        <p:spPr>
          <a:xfrm>
            <a:off x="2203704" y="731520"/>
            <a:ext cx="6931152" cy="4407156"/>
          </a:xfrm>
          <a:prstGeom prst="rect">
            <a:avLst/>
          </a:prstGeom>
        </p:spPr>
      </p:pic>
      <p:pic>
        <p:nvPicPr>
          <p:cNvPr id="7" name="Picture 6">
            <a:extLst>
              <a:ext uri="{FF2B5EF4-FFF2-40B4-BE49-F238E27FC236}">
                <a16:creationId xmlns:a16="http://schemas.microsoft.com/office/drawing/2014/main" id="{14823C47-54AD-6D46-9089-B4FC50C2DF34}"/>
              </a:ext>
            </a:extLst>
          </p:cNvPr>
          <p:cNvPicPr>
            <a:picLocks noChangeAspect="1"/>
          </p:cNvPicPr>
          <p:nvPr/>
        </p:nvPicPr>
        <p:blipFill>
          <a:blip r:embed="rId4"/>
          <a:stretch>
            <a:fillRect/>
          </a:stretch>
        </p:blipFill>
        <p:spPr>
          <a:xfrm>
            <a:off x="2654171" y="868665"/>
            <a:ext cx="628180" cy="619391"/>
          </a:xfrm>
          <a:prstGeom prst="rect">
            <a:avLst/>
          </a:prstGeom>
        </p:spPr>
      </p:pic>
    </p:spTree>
    <p:extLst>
      <p:ext uri="{BB962C8B-B14F-4D97-AF65-F5344CB8AC3E}">
        <p14:creationId xmlns:p14="http://schemas.microsoft.com/office/powerpoint/2010/main" val="144077689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0" y="901130"/>
            <a:ext cx="2228329" cy="27877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Home </a:t>
            </a:r>
            <a:r>
              <a:rPr lang="en-US" sz="1200" b="1" kern="0" dirty="0">
                <a:latin typeface="Avenir Next LT Pro"/>
                <a:sym typeface="Factoria W00 Bold"/>
              </a:rPr>
              <a:t>Site</a:t>
            </a:r>
            <a:endParaRPr kumimoji="0" lang="en-US" sz="1200" b="1"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lvl="0" algn="ctr" defTabSz="412750" hangingPunct="0">
              <a:defRPr/>
            </a:pPr>
            <a:r>
              <a:rPr lang="en-US" sz="1200" kern="0" dirty="0">
                <a:latin typeface="Avenir Next LT Pro"/>
                <a:sym typeface="Factoria W00 Bold"/>
              </a:rPr>
              <a:t>Critical Alert Highlights</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endParaRPr lang="en-US" sz="1200" kern="0" dirty="0">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p:txBody>
      </p:sp>
      <p:pic>
        <p:nvPicPr>
          <p:cNvPr id="4" name="Picture 3">
            <a:extLst>
              <a:ext uri="{FF2B5EF4-FFF2-40B4-BE49-F238E27FC236}">
                <a16:creationId xmlns:a16="http://schemas.microsoft.com/office/drawing/2014/main" id="{6CC2C348-AF44-124A-BBE1-7497F491B3C6}"/>
              </a:ext>
            </a:extLst>
          </p:cNvPr>
          <p:cNvPicPr>
            <a:picLocks noChangeAspect="1"/>
          </p:cNvPicPr>
          <p:nvPr/>
        </p:nvPicPr>
        <p:blipFill>
          <a:blip r:embed="rId2"/>
          <a:stretch>
            <a:fillRect/>
          </a:stretch>
        </p:blipFill>
        <p:spPr>
          <a:xfrm>
            <a:off x="2203704" y="731520"/>
            <a:ext cx="6931152" cy="4407156"/>
          </a:xfrm>
          <a:prstGeom prst="rect">
            <a:avLst/>
          </a:prstGeom>
        </p:spPr>
      </p:pic>
      <p:grpSp>
        <p:nvGrpSpPr>
          <p:cNvPr id="5" name="Group 4">
            <a:extLst>
              <a:ext uri="{FF2B5EF4-FFF2-40B4-BE49-F238E27FC236}">
                <a16:creationId xmlns:a16="http://schemas.microsoft.com/office/drawing/2014/main" id="{0AFF70B8-5EF0-0F49-B4A9-664FB4D7ADCC}"/>
              </a:ext>
            </a:extLst>
          </p:cNvPr>
          <p:cNvGrpSpPr/>
          <p:nvPr/>
        </p:nvGrpSpPr>
        <p:grpSpPr>
          <a:xfrm>
            <a:off x="2062566" y="975141"/>
            <a:ext cx="4996912" cy="2535225"/>
            <a:chOff x="2062566" y="975141"/>
            <a:chExt cx="4996912" cy="2535225"/>
          </a:xfrm>
        </p:grpSpPr>
        <p:sp>
          <p:nvSpPr>
            <p:cNvPr id="7" name="Rectangle 6">
              <a:extLst>
                <a:ext uri="{FF2B5EF4-FFF2-40B4-BE49-F238E27FC236}">
                  <a16:creationId xmlns:a16="http://schemas.microsoft.com/office/drawing/2014/main" id="{7CFDB6E5-4023-FD43-874D-DBE8E95101CC}"/>
                </a:ext>
              </a:extLst>
            </p:cNvPr>
            <p:cNvSpPr/>
            <p:nvPr/>
          </p:nvSpPr>
          <p:spPr>
            <a:xfrm>
              <a:off x="2062566" y="975141"/>
              <a:ext cx="517902" cy="326717"/>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DEE710E-5620-0E4D-A7E5-E9820A8E1FDC}"/>
                </a:ext>
              </a:extLst>
            </p:cNvPr>
            <p:cNvSpPr/>
            <p:nvPr/>
          </p:nvSpPr>
          <p:spPr>
            <a:xfrm>
              <a:off x="2519765" y="2935098"/>
              <a:ext cx="1137835" cy="575268"/>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FC8488A-CF6F-6A4A-875A-260D4F5DE953}"/>
                </a:ext>
              </a:extLst>
            </p:cNvPr>
            <p:cNvSpPr/>
            <p:nvPr/>
          </p:nvSpPr>
          <p:spPr>
            <a:xfrm>
              <a:off x="6859291" y="2935098"/>
              <a:ext cx="200187" cy="280800"/>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24C20702-4CA9-CD46-B854-4BA95372893B}"/>
              </a:ext>
            </a:extLst>
          </p:cNvPr>
          <p:cNvPicPr>
            <a:picLocks noChangeAspect="1"/>
          </p:cNvPicPr>
          <p:nvPr/>
        </p:nvPicPr>
        <p:blipFill>
          <a:blip r:embed="rId3"/>
          <a:stretch>
            <a:fillRect/>
          </a:stretch>
        </p:blipFill>
        <p:spPr>
          <a:xfrm>
            <a:off x="2643239" y="854666"/>
            <a:ext cx="641219" cy="641997"/>
          </a:xfrm>
          <a:prstGeom prst="rect">
            <a:avLst/>
          </a:prstGeom>
        </p:spPr>
      </p:pic>
    </p:spTree>
    <p:extLst>
      <p:ext uri="{BB962C8B-B14F-4D97-AF65-F5344CB8AC3E}">
        <p14:creationId xmlns:p14="http://schemas.microsoft.com/office/powerpoint/2010/main" val="1261394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allAtOnce"/>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0" y="90113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Alert Types</a:t>
            </a:r>
          </a:p>
          <a:p>
            <a:pPr marL="0" marR="0" lvl="0" indent="0" algn="ctr" defTabSz="412750" rtl="0" eaLnBrk="1" fontAlgn="auto" latinLnBrk="0" hangingPunct="0">
              <a:lnSpc>
                <a:spcPct val="100000"/>
              </a:lnSpc>
              <a:spcBef>
                <a:spcPts val="0"/>
              </a:spcBef>
              <a:spcAft>
                <a:spcPts val="0"/>
              </a:spcAft>
              <a:buClrTx/>
              <a:buSzTx/>
              <a:buFontTx/>
              <a:buNone/>
              <a:tabLst/>
              <a:defRPr/>
            </a:pPr>
            <a:endParaRPr lang="en-US" sz="1200" kern="0" dirty="0">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050" i="0" u="none" strike="noStrike" kern="0" cap="none" spc="0" normalizeH="0" baseline="0" noProof="0" dirty="0">
                <a:ln>
                  <a:noFill/>
                </a:ln>
                <a:effectLst/>
                <a:uLnTx/>
                <a:uFillTx/>
                <a:latin typeface="Avenir Next LT Pro"/>
                <a:sym typeface="Factoria W00 Bold"/>
              </a:rPr>
              <a:t>Gas Alarms</a:t>
            </a: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050" kern="0" dirty="0">
                <a:latin typeface="Avenir Next LT Pro"/>
                <a:sym typeface="Factoria W00 Bold"/>
              </a:rPr>
              <a:t>Panic Alarms</a:t>
            </a: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050" kern="0" dirty="0">
                <a:latin typeface="Avenir Next LT Pro"/>
                <a:sym typeface="Factoria W00 Bold"/>
              </a:rPr>
              <a:t>No Motion Alarms</a:t>
            </a: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050" kern="0" dirty="0">
                <a:latin typeface="Avenir Next LT Pro"/>
                <a:sym typeface="Factoria W00 Bold"/>
              </a:rPr>
              <a:t>Fall Detection</a:t>
            </a: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050" kern="0" dirty="0">
                <a:latin typeface="Avenir Next LT Pro"/>
                <a:sym typeface="Factoria W00 Bold"/>
              </a:rPr>
              <a:t>Lone worker missed check-in</a:t>
            </a:r>
          </a:p>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050" i="0" u="none" strike="noStrike" kern="0" cap="none" spc="0" normalizeH="0" baseline="0" noProof="0" dirty="0">
                <a:ln>
                  <a:noFill/>
                </a:ln>
                <a:effectLst/>
                <a:uLnTx/>
                <a:uFillTx/>
                <a:latin typeface="Avenir Next LT Pro"/>
                <a:sym typeface="Factoria W00 Bold"/>
              </a:rPr>
              <a:t>SOS Alerts</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p:txBody>
      </p:sp>
      <p:pic>
        <p:nvPicPr>
          <p:cNvPr id="7" name="Picture 6" descr="Graphical user interface, application, website&#10;&#10;Description automatically generated">
            <a:extLst>
              <a:ext uri="{FF2B5EF4-FFF2-40B4-BE49-F238E27FC236}">
                <a16:creationId xmlns:a16="http://schemas.microsoft.com/office/drawing/2014/main" id="{1FB5F332-BD97-A546-9C7E-F290250FC9B5}"/>
              </a:ext>
            </a:extLst>
          </p:cNvPr>
          <p:cNvPicPr>
            <a:picLocks noChangeAspect="1"/>
          </p:cNvPicPr>
          <p:nvPr/>
        </p:nvPicPr>
        <p:blipFill>
          <a:blip r:embed="rId2"/>
          <a:stretch>
            <a:fillRect/>
          </a:stretch>
        </p:blipFill>
        <p:spPr>
          <a:xfrm>
            <a:off x="2496312" y="733425"/>
            <a:ext cx="6647688" cy="4409409"/>
          </a:xfrm>
          <a:prstGeom prst="rect">
            <a:avLst/>
          </a:prstGeom>
        </p:spPr>
      </p:pic>
    </p:spTree>
    <p:extLst>
      <p:ext uri="{BB962C8B-B14F-4D97-AF65-F5344CB8AC3E}">
        <p14:creationId xmlns:p14="http://schemas.microsoft.com/office/powerpoint/2010/main" val="217167525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0" y="90113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Critical Alerts</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Geographic location</a:t>
            </a:r>
          </a:p>
        </p:txBody>
      </p:sp>
      <p:pic>
        <p:nvPicPr>
          <p:cNvPr id="7" name="Picture 6" descr="Graphical user interface, application, website&#10;&#10;Description automatically generated">
            <a:extLst>
              <a:ext uri="{FF2B5EF4-FFF2-40B4-BE49-F238E27FC236}">
                <a16:creationId xmlns:a16="http://schemas.microsoft.com/office/drawing/2014/main" id="{1FB5F332-BD97-A546-9C7E-F290250FC9B5}"/>
              </a:ext>
            </a:extLst>
          </p:cNvPr>
          <p:cNvPicPr>
            <a:picLocks noChangeAspect="1"/>
          </p:cNvPicPr>
          <p:nvPr/>
        </p:nvPicPr>
        <p:blipFill>
          <a:blip r:embed="rId2"/>
          <a:stretch>
            <a:fillRect/>
          </a:stretch>
        </p:blipFill>
        <p:spPr>
          <a:xfrm>
            <a:off x="2496312" y="733425"/>
            <a:ext cx="6647688" cy="4409409"/>
          </a:xfrm>
          <a:prstGeom prst="rect">
            <a:avLst/>
          </a:prstGeom>
        </p:spPr>
      </p:pic>
      <p:sp>
        <p:nvSpPr>
          <p:cNvPr id="8" name="Rectangle 7">
            <a:extLst>
              <a:ext uri="{FF2B5EF4-FFF2-40B4-BE49-F238E27FC236}">
                <a16:creationId xmlns:a16="http://schemas.microsoft.com/office/drawing/2014/main" id="{78DF8491-EB74-BC48-B556-736C5B5DC739}"/>
              </a:ext>
            </a:extLst>
          </p:cNvPr>
          <p:cNvSpPr/>
          <p:nvPr/>
        </p:nvSpPr>
        <p:spPr>
          <a:xfrm>
            <a:off x="4819972" y="967538"/>
            <a:ext cx="2510726" cy="1891899"/>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9866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allAtOnce"/>
      <p:bldP spid="8"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0" y="90113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Critical Alerts</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Audio/Video Comms</a:t>
            </a:r>
          </a:p>
        </p:txBody>
      </p:sp>
      <p:pic>
        <p:nvPicPr>
          <p:cNvPr id="7" name="Picture 6" descr="Graphical user interface, application, website&#10;&#10;Description automatically generated">
            <a:extLst>
              <a:ext uri="{FF2B5EF4-FFF2-40B4-BE49-F238E27FC236}">
                <a16:creationId xmlns:a16="http://schemas.microsoft.com/office/drawing/2014/main" id="{1FB5F332-BD97-A546-9C7E-F290250FC9B5}"/>
              </a:ext>
            </a:extLst>
          </p:cNvPr>
          <p:cNvPicPr>
            <a:picLocks noChangeAspect="1"/>
          </p:cNvPicPr>
          <p:nvPr/>
        </p:nvPicPr>
        <p:blipFill>
          <a:blip r:embed="rId2"/>
          <a:stretch>
            <a:fillRect/>
          </a:stretch>
        </p:blipFill>
        <p:spPr>
          <a:xfrm>
            <a:off x="2496312" y="733425"/>
            <a:ext cx="6647688" cy="4409409"/>
          </a:xfrm>
          <a:prstGeom prst="rect">
            <a:avLst/>
          </a:prstGeom>
        </p:spPr>
      </p:pic>
      <p:sp>
        <p:nvSpPr>
          <p:cNvPr id="8" name="Rectangle 7">
            <a:extLst>
              <a:ext uri="{FF2B5EF4-FFF2-40B4-BE49-F238E27FC236}">
                <a16:creationId xmlns:a16="http://schemas.microsoft.com/office/drawing/2014/main" id="{78DF8491-EB74-BC48-B556-736C5B5DC739}"/>
              </a:ext>
            </a:extLst>
          </p:cNvPr>
          <p:cNvSpPr/>
          <p:nvPr/>
        </p:nvSpPr>
        <p:spPr>
          <a:xfrm>
            <a:off x="4827721" y="679851"/>
            <a:ext cx="4014654" cy="397281"/>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928117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0" y="90113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Critical Alerts</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Identify, alert, or contact nearby workers</a:t>
            </a:r>
          </a:p>
        </p:txBody>
      </p:sp>
      <p:pic>
        <p:nvPicPr>
          <p:cNvPr id="7" name="Picture 6" descr="Graphical user interface, application, website&#10;&#10;Description automatically generated">
            <a:extLst>
              <a:ext uri="{FF2B5EF4-FFF2-40B4-BE49-F238E27FC236}">
                <a16:creationId xmlns:a16="http://schemas.microsoft.com/office/drawing/2014/main" id="{1FB5F332-BD97-A546-9C7E-F290250FC9B5}"/>
              </a:ext>
            </a:extLst>
          </p:cNvPr>
          <p:cNvPicPr>
            <a:picLocks noChangeAspect="1"/>
          </p:cNvPicPr>
          <p:nvPr/>
        </p:nvPicPr>
        <p:blipFill>
          <a:blip r:embed="rId2"/>
          <a:stretch>
            <a:fillRect/>
          </a:stretch>
        </p:blipFill>
        <p:spPr>
          <a:xfrm>
            <a:off x="2496312" y="733425"/>
            <a:ext cx="6647688" cy="4409409"/>
          </a:xfrm>
          <a:prstGeom prst="rect">
            <a:avLst/>
          </a:prstGeom>
        </p:spPr>
      </p:pic>
      <p:sp>
        <p:nvSpPr>
          <p:cNvPr id="8" name="Rectangle 7">
            <a:extLst>
              <a:ext uri="{FF2B5EF4-FFF2-40B4-BE49-F238E27FC236}">
                <a16:creationId xmlns:a16="http://schemas.microsoft.com/office/drawing/2014/main" id="{78DF8491-EB74-BC48-B556-736C5B5DC739}"/>
              </a:ext>
            </a:extLst>
          </p:cNvPr>
          <p:cNvSpPr/>
          <p:nvPr/>
        </p:nvSpPr>
        <p:spPr>
          <a:xfrm>
            <a:off x="4827721" y="2747238"/>
            <a:ext cx="2518476" cy="739881"/>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7713180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0" y="90113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Critical Alerts</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Custom Incident Management Protocols </a:t>
            </a:r>
          </a:p>
        </p:txBody>
      </p:sp>
      <p:pic>
        <p:nvPicPr>
          <p:cNvPr id="7" name="Picture 6" descr="Graphical user interface, application, website&#10;&#10;Description automatically generated">
            <a:extLst>
              <a:ext uri="{FF2B5EF4-FFF2-40B4-BE49-F238E27FC236}">
                <a16:creationId xmlns:a16="http://schemas.microsoft.com/office/drawing/2014/main" id="{1FB5F332-BD97-A546-9C7E-F290250FC9B5}"/>
              </a:ext>
            </a:extLst>
          </p:cNvPr>
          <p:cNvPicPr>
            <a:picLocks noChangeAspect="1"/>
          </p:cNvPicPr>
          <p:nvPr/>
        </p:nvPicPr>
        <p:blipFill>
          <a:blip r:embed="rId2"/>
          <a:stretch>
            <a:fillRect/>
          </a:stretch>
        </p:blipFill>
        <p:spPr>
          <a:xfrm>
            <a:off x="2496312" y="733425"/>
            <a:ext cx="6647688" cy="4409409"/>
          </a:xfrm>
          <a:prstGeom prst="rect">
            <a:avLst/>
          </a:prstGeom>
        </p:spPr>
      </p:pic>
      <p:sp>
        <p:nvSpPr>
          <p:cNvPr id="8" name="Rectangle 7">
            <a:extLst>
              <a:ext uri="{FF2B5EF4-FFF2-40B4-BE49-F238E27FC236}">
                <a16:creationId xmlns:a16="http://schemas.microsoft.com/office/drawing/2014/main" id="{78DF8491-EB74-BC48-B556-736C5B5DC739}"/>
              </a:ext>
            </a:extLst>
          </p:cNvPr>
          <p:cNvSpPr/>
          <p:nvPr/>
        </p:nvSpPr>
        <p:spPr>
          <a:xfrm>
            <a:off x="4819971" y="3403839"/>
            <a:ext cx="2518476" cy="1191408"/>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318296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0" y="90113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Critical Alerts</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Incident comments from operators or SCC administrators</a:t>
            </a:r>
          </a:p>
        </p:txBody>
      </p:sp>
      <p:pic>
        <p:nvPicPr>
          <p:cNvPr id="7" name="Picture 6" descr="Graphical user interface, application, website&#10;&#10;Description automatically generated">
            <a:extLst>
              <a:ext uri="{FF2B5EF4-FFF2-40B4-BE49-F238E27FC236}">
                <a16:creationId xmlns:a16="http://schemas.microsoft.com/office/drawing/2014/main" id="{1FB5F332-BD97-A546-9C7E-F290250FC9B5}"/>
              </a:ext>
            </a:extLst>
          </p:cNvPr>
          <p:cNvPicPr>
            <a:picLocks noChangeAspect="1"/>
          </p:cNvPicPr>
          <p:nvPr/>
        </p:nvPicPr>
        <p:blipFill>
          <a:blip r:embed="rId2"/>
          <a:stretch>
            <a:fillRect/>
          </a:stretch>
        </p:blipFill>
        <p:spPr>
          <a:xfrm>
            <a:off x="2496312" y="733425"/>
            <a:ext cx="6647688" cy="4409409"/>
          </a:xfrm>
          <a:prstGeom prst="rect">
            <a:avLst/>
          </a:prstGeom>
        </p:spPr>
      </p:pic>
      <p:sp>
        <p:nvSpPr>
          <p:cNvPr id="8" name="Rectangle 7">
            <a:extLst>
              <a:ext uri="{FF2B5EF4-FFF2-40B4-BE49-F238E27FC236}">
                <a16:creationId xmlns:a16="http://schemas.microsoft.com/office/drawing/2014/main" id="{78DF8491-EB74-BC48-B556-736C5B5DC739}"/>
              </a:ext>
            </a:extLst>
          </p:cNvPr>
          <p:cNvSpPr/>
          <p:nvPr/>
        </p:nvSpPr>
        <p:spPr>
          <a:xfrm>
            <a:off x="4879875" y="4533254"/>
            <a:ext cx="2518476" cy="609580"/>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51611108"/>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0" y="90113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Critical Alerts</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Current sensor readings. </a:t>
            </a:r>
          </a:p>
        </p:txBody>
      </p:sp>
      <p:pic>
        <p:nvPicPr>
          <p:cNvPr id="7" name="Picture 6" descr="Graphical user interface, application, website&#10;&#10;Description automatically generated">
            <a:extLst>
              <a:ext uri="{FF2B5EF4-FFF2-40B4-BE49-F238E27FC236}">
                <a16:creationId xmlns:a16="http://schemas.microsoft.com/office/drawing/2014/main" id="{1FB5F332-BD97-A546-9C7E-F290250FC9B5}"/>
              </a:ext>
            </a:extLst>
          </p:cNvPr>
          <p:cNvPicPr>
            <a:picLocks noChangeAspect="1"/>
          </p:cNvPicPr>
          <p:nvPr/>
        </p:nvPicPr>
        <p:blipFill>
          <a:blip r:embed="rId2"/>
          <a:stretch>
            <a:fillRect/>
          </a:stretch>
        </p:blipFill>
        <p:spPr>
          <a:xfrm>
            <a:off x="2496312" y="733425"/>
            <a:ext cx="6647688" cy="4409409"/>
          </a:xfrm>
          <a:prstGeom prst="rect">
            <a:avLst/>
          </a:prstGeom>
        </p:spPr>
      </p:pic>
      <p:sp>
        <p:nvSpPr>
          <p:cNvPr id="8" name="Rectangle 7">
            <a:extLst>
              <a:ext uri="{FF2B5EF4-FFF2-40B4-BE49-F238E27FC236}">
                <a16:creationId xmlns:a16="http://schemas.microsoft.com/office/drawing/2014/main" id="{78DF8491-EB74-BC48-B556-736C5B5DC739}"/>
              </a:ext>
            </a:extLst>
          </p:cNvPr>
          <p:cNvSpPr/>
          <p:nvPr/>
        </p:nvSpPr>
        <p:spPr>
          <a:xfrm>
            <a:off x="7315200" y="1962170"/>
            <a:ext cx="1828800" cy="1617938"/>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38555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728196" y="-175121"/>
            <a:ext cx="3297388" cy="610198"/>
          </a:xfrm>
        </p:spPr>
        <p:txBody>
          <a:bodyPr/>
          <a:lstStyle/>
          <a:p>
            <a:r>
              <a:rPr lang="en-CA" sz="1000" dirty="0"/>
              <a:t>Brochure text </a:t>
            </a:r>
          </a:p>
        </p:txBody>
      </p:sp>
      <p:pic>
        <p:nvPicPr>
          <p:cNvPr id="4" name="Picture 3">
            <a:extLst>
              <a:ext uri="{FF2B5EF4-FFF2-40B4-BE49-F238E27FC236}">
                <a16:creationId xmlns:a16="http://schemas.microsoft.com/office/drawing/2014/main" id="{3B6CF39C-2751-6592-0853-9421730E5EDE}"/>
              </a:ext>
            </a:extLst>
          </p:cNvPr>
          <p:cNvPicPr>
            <a:picLocks noChangeAspect="1"/>
          </p:cNvPicPr>
          <p:nvPr/>
        </p:nvPicPr>
        <p:blipFill rotWithShape="1">
          <a:blip r:embed="rId2"/>
          <a:srcRect l="63290" t="13668" r="18552" b="9243"/>
          <a:stretch/>
        </p:blipFill>
        <p:spPr>
          <a:xfrm>
            <a:off x="390855" y="575187"/>
            <a:ext cx="3501362" cy="4954931"/>
          </a:xfrm>
          <a:prstGeom prst="rect">
            <a:avLst/>
          </a:prstGeom>
        </p:spPr>
      </p:pic>
      <p:pic>
        <p:nvPicPr>
          <p:cNvPr id="3" name="Picture 2">
            <a:extLst>
              <a:ext uri="{FF2B5EF4-FFF2-40B4-BE49-F238E27FC236}">
                <a16:creationId xmlns:a16="http://schemas.microsoft.com/office/drawing/2014/main" id="{85261D17-7EFB-5E2C-4427-36536C8E5175}"/>
              </a:ext>
            </a:extLst>
          </p:cNvPr>
          <p:cNvPicPr>
            <a:picLocks noChangeAspect="1"/>
          </p:cNvPicPr>
          <p:nvPr/>
        </p:nvPicPr>
        <p:blipFill rotWithShape="1">
          <a:blip r:embed="rId3"/>
          <a:srcRect l="50000" t="11250" r="10278" b="3750"/>
          <a:stretch/>
        </p:blipFill>
        <p:spPr>
          <a:xfrm>
            <a:off x="4692396" y="-103034"/>
            <a:ext cx="3889162" cy="2774087"/>
          </a:xfrm>
          <a:prstGeom prst="rect">
            <a:avLst/>
          </a:prstGeom>
        </p:spPr>
      </p:pic>
      <p:sp>
        <p:nvSpPr>
          <p:cNvPr id="5" name="TextBox 4">
            <a:extLst>
              <a:ext uri="{FF2B5EF4-FFF2-40B4-BE49-F238E27FC236}">
                <a16:creationId xmlns:a16="http://schemas.microsoft.com/office/drawing/2014/main" id="{632DF68F-0098-56FB-B596-8E9566779A54}"/>
              </a:ext>
            </a:extLst>
          </p:cNvPr>
          <p:cNvSpPr txBox="1"/>
          <p:nvPr/>
        </p:nvSpPr>
        <p:spPr>
          <a:xfrm>
            <a:off x="4492004" y="2825811"/>
            <a:ext cx="4651996" cy="2862322"/>
          </a:xfrm>
          <a:prstGeom prst="rect">
            <a:avLst/>
          </a:prstGeom>
          <a:noFill/>
        </p:spPr>
        <p:txBody>
          <a:bodyPr wrap="square" rtlCol="0">
            <a:spAutoFit/>
          </a:bodyPr>
          <a:lstStyle/>
          <a:p>
            <a:pPr fontAlgn="ctr"/>
            <a:r>
              <a:rPr lang="en-CA" sz="1000" b="0" i="0" u="none" strike="noStrike" kern="1200" dirty="0">
                <a:solidFill>
                  <a:srgbClr val="000000"/>
                </a:solidFill>
                <a:effectLst/>
                <a:latin typeface="Verdana" panose="020B0604030504040204" pitchFamily="34" charset="0"/>
                <a:ea typeface="Verdana" panose="020B0604030504040204" pitchFamily="34" charset="0"/>
              </a:rPr>
              <a:t>Increased productivity through enhanced safety  </a:t>
            </a:r>
          </a:p>
          <a:p>
            <a:pPr fontAlgn="ctr"/>
            <a:endParaRPr lang="en-CA" sz="1000" dirty="0">
              <a:solidFill>
                <a:srgbClr val="000000"/>
              </a:solidFill>
              <a:latin typeface="Verdana" panose="020B0604030504040204" pitchFamily="34" charset="0"/>
              <a:ea typeface="Verdana" panose="020B0604030504040204" pitchFamily="34" charset="0"/>
            </a:endParaRPr>
          </a:p>
          <a:p>
            <a:pPr fontAlgn="ctr"/>
            <a:r>
              <a:rPr lang="en-CA" sz="1000" dirty="0">
                <a:solidFill>
                  <a:srgbClr val="000000"/>
                </a:solidFill>
                <a:latin typeface="Verdana" panose="020B0604030504040204" pitchFamily="34" charset="0"/>
                <a:ea typeface="Verdana" panose="020B0604030504040204" pitchFamily="34" charset="0"/>
              </a:rPr>
              <a:t>Proactively change worker behaviours and optimize safety through advanced analytics review</a:t>
            </a:r>
          </a:p>
          <a:p>
            <a:pPr fontAlgn="ctr"/>
            <a:endParaRPr lang="en-CA" sz="1000" dirty="0">
              <a:solidFill>
                <a:srgbClr val="000000"/>
              </a:solidFill>
              <a:latin typeface="Verdana" panose="020B0604030504040204" pitchFamily="34" charset="0"/>
              <a:ea typeface="Verdana" panose="020B0604030504040204" pitchFamily="34" charset="0"/>
            </a:endParaRPr>
          </a:p>
          <a:p>
            <a:pPr fontAlgn="ctr"/>
            <a:r>
              <a:rPr lang="en-CA" sz="1000" dirty="0">
                <a:latin typeface="Verdana" panose="020B0604030504040204" pitchFamily="34" charset="0"/>
                <a:ea typeface="Verdana" panose="020B0604030504040204" pitchFamily="34" charset="0"/>
              </a:rPr>
              <a:t>Augment worker efficiency by approximately 10% with remote collaboration and workflow process management tools</a:t>
            </a:r>
          </a:p>
          <a:p>
            <a:pPr fontAlgn="ctr"/>
            <a:endParaRPr lang="en-CA" sz="1000" b="0" i="0" u="none" strike="noStrike" kern="1200" dirty="0">
              <a:solidFill>
                <a:srgbClr val="000000"/>
              </a:solidFill>
              <a:effectLst/>
              <a:latin typeface="Verdana" panose="020B0604030504040204" pitchFamily="34" charset="0"/>
              <a:ea typeface="Verdana" panose="020B0604030504040204" pitchFamily="34" charset="0"/>
            </a:endParaRPr>
          </a:p>
          <a:p>
            <a:pPr fontAlgn="ctr"/>
            <a:r>
              <a:rPr lang="en-CA" sz="1000" b="0" i="0" u="none" strike="noStrike" kern="1200" dirty="0">
                <a:solidFill>
                  <a:srgbClr val="000000"/>
                </a:solidFill>
                <a:effectLst/>
                <a:latin typeface="Verdana" panose="020B0604030504040204" pitchFamily="34" charset="0"/>
                <a:ea typeface="Verdana" panose="020B0604030504040204" pitchFamily="34" charset="0"/>
              </a:rPr>
              <a:t>Real time location monitoring of workers in duress leads to a safer wo</a:t>
            </a:r>
            <a:r>
              <a:rPr lang="en-CA" sz="1000" dirty="0">
                <a:solidFill>
                  <a:srgbClr val="000000"/>
                </a:solidFill>
                <a:latin typeface="Verdana" panose="020B0604030504040204" pitchFamily="34" charset="0"/>
                <a:ea typeface="Verdana" panose="020B0604030504040204" pitchFamily="34" charset="0"/>
              </a:rPr>
              <a:t>rkforce &amp; </a:t>
            </a:r>
            <a:r>
              <a:rPr lang="en-CA" sz="1000" b="0" i="0" u="none" strike="noStrike" kern="1200" dirty="0">
                <a:solidFill>
                  <a:srgbClr val="000000"/>
                </a:solidFill>
                <a:effectLst/>
                <a:latin typeface="Verdana" panose="020B0604030504040204" pitchFamily="34" charset="0"/>
                <a:ea typeface="Verdana" panose="020B0604030504040204" pitchFamily="34" charset="0"/>
              </a:rPr>
              <a:t>reduced financial burden</a:t>
            </a:r>
          </a:p>
          <a:p>
            <a:pPr fontAlgn="ctr"/>
            <a:endParaRPr lang="en-CA" sz="1000" dirty="0">
              <a:solidFill>
                <a:srgbClr val="000000"/>
              </a:solidFill>
              <a:latin typeface="Verdana" panose="020B0604030504040204" pitchFamily="34" charset="0"/>
              <a:ea typeface="Verdana" panose="020B0604030504040204" pitchFamily="34" charset="0"/>
            </a:endParaRPr>
          </a:p>
          <a:p>
            <a:pPr fontAlgn="ctr"/>
            <a:r>
              <a:rPr lang="en-CA" sz="1000" dirty="0">
                <a:latin typeface="Verdana" panose="020B0604030504040204" pitchFamily="34" charset="0"/>
                <a:ea typeface="Verdana" panose="020B0604030504040204" pitchFamily="34" charset="0"/>
              </a:rPr>
              <a:t>Save $100s of thousands annually in eliminated false emergency responses with specialized incident alarms.  </a:t>
            </a:r>
          </a:p>
          <a:p>
            <a:pPr fontAlgn="ctr"/>
            <a:endParaRPr lang="en-CA" sz="1000" dirty="0">
              <a:solidFill>
                <a:srgbClr val="000000"/>
              </a:solidFill>
              <a:latin typeface="Verdana" panose="020B0604030504040204" pitchFamily="34" charset="0"/>
              <a:ea typeface="Verdana" panose="020B0604030504040204" pitchFamily="34" charset="0"/>
            </a:endParaRPr>
          </a:p>
          <a:p>
            <a:pPr fontAlgn="ctr"/>
            <a:r>
              <a:rPr lang="en-CA" sz="1000" b="0" i="0" u="none" strike="noStrike" kern="1200" dirty="0">
                <a:solidFill>
                  <a:srgbClr val="000000"/>
                </a:solidFill>
                <a:effectLst/>
                <a:latin typeface="Verdana" panose="020B0604030504040204" pitchFamily="34" charset="0"/>
                <a:ea typeface="Verdana" panose="020B0604030504040204" pitchFamily="34" charset="0"/>
              </a:rPr>
              <a:t>Increase efficiency using advanced analytics to identify and eliminate productivity barriers </a:t>
            </a:r>
          </a:p>
          <a:p>
            <a:pPr marL="0" algn="l" rtl="0" eaLnBrk="1" fontAlgn="ctr" latinLnBrk="0" hangingPunct="1">
              <a:spcBef>
                <a:spcPts val="0"/>
              </a:spcBef>
              <a:spcAft>
                <a:spcPts val="0"/>
              </a:spcAft>
            </a:pPr>
            <a:endParaRPr lang="en-CA" sz="1000" dirty="0">
              <a:solidFill>
                <a:srgbClr val="FF0000"/>
              </a:solidFill>
              <a:latin typeface="Verdana" panose="020B0604030504040204" pitchFamily="34" charset="0"/>
              <a:ea typeface="Verdana" panose="020B0604030504040204" pitchFamily="34" charset="0"/>
            </a:endParaRPr>
          </a:p>
          <a:p>
            <a:pPr marL="0" algn="l" rtl="0" eaLnBrk="1" fontAlgn="ctr" latinLnBrk="0" hangingPunct="1">
              <a:spcBef>
                <a:spcPts val="0"/>
              </a:spcBef>
              <a:spcAft>
                <a:spcPts val="0"/>
              </a:spcAft>
            </a:pPr>
            <a:r>
              <a:rPr lang="en-CA" sz="1000" b="0" i="0" u="none" strike="noStrike" kern="1200" dirty="0">
                <a:solidFill>
                  <a:srgbClr val="000000"/>
                </a:solidFill>
                <a:effectLst/>
                <a:latin typeface="Verdana" panose="020B0604030504040204" pitchFamily="34" charset="0"/>
                <a:ea typeface="Verdana" panose="020B0604030504040204" pitchFamily="34" charset="0"/>
              </a:rPr>
              <a:t>Augment safety with nearby assistance mode &amp; 24/7 live monitoring </a:t>
            </a:r>
          </a:p>
        </p:txBody>
      </p:sp>
    </p:spTree>
    <p:extLst>
      <p:ext uri="{BB962C8B-B14F-4D97-AF65-F5344CB8AC3E}">
        <p14:creationId xmlns:p14="http://schemas.microsoft.com/office/powerpoint/2010/main" val="37806398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0" y="90113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Instrument Compliance</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Quickly identify instruments out of compliance</a:t>
            </a:r>
          </a:p>
        </p:txBody>
      </p:sp>
      <p:pic>
        <p:nvPicPr>
          <p:cNvPr id="7" name="Picture 6">
            <a:extLst>
              <a:ext uri="{FF2B5EF4-FFF2-40B4-BE49-F238E27FC236}">
                <a16:creationId xmlns:a16="http://schemas.microsoft.com/office/drawing/2014/main" id="{1550562E-4590-8542-B846-D86DEB08105C}"/>
              </a:ext>
            </a:extLst>
          </p:cNvPr>
          <p:cNvPicPr>
            <a:picLocks noChangeAspect="1"/>
          </p:cNvPicPr>
          <p:nvPr/>
        </p:nvPicPr>
        <p:blipFill>
          <a:blip r:embed="rId3"/>
          <a:stretch>
            <a:fillRect/>
          </a:stretch>
        </p:blipFill>
        <p:spPr>
          <a:xfrm>
            <a:off x="2203704" y="731520"/>
            <a:ext cx="6931152" cy="4407156"/>
          </a:xfrm>
          <a:prstGeom prst="rect">
            <a:avLst/>
          </a:prstGeom>
        </p:spPr>
      </p:pic>
      <p:sp>
        <p:nvSpPr>
          <p:cNvPr id="9" name="Rectangle 8">
            <a:extLst>
              <a:ext uri="{FF2B5EF4-FFF2-40B4-BE49-F238E27FC236}">
                <a16:creationId xmlns:a16="http://schemas.microsoft.com/office/drawing/2014/main" id="{D6383178-2867-874A-A996-2D2537BBD091}"/>
              </a:ext>
            </a:extLst>
          </p:cNvPr>
          <p:cNvSpPr/>
          <p:nvPr/>
        </p:nvSpPr>
        <p:spPr>
          <a:xfrm>
            <a:off x="2203704" y="1607657"/>
            <a:ext cx="296095" cy="300084"/>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70473C8-75DC-544D-BADC-B3EFD2EAD280}"/>
              </a:ext>
            </a:extLst>
          </p:cNvPr>
          <p:cNvSpPr/>
          <p:nvPr/>
        </p:nvSpPr>
        <p:spPr>
          <a:xfrm>
            <a:off x="6249431" y="1088684"/>
            <a:ext cx="1874914" cy="3323296"/>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91939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xit" presetSubtype="0" fill="hold" grpId="0" nodeType="with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9" grpId="0" animBg="1"/>
      <p:bldP spid="12" grpId="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0" y="90113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Instrument Compliance</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Filter or search records</a:t>
            </a:r>
          </a:p>
        </p:txBody>
      </p:sp>
      <p:pic>
        <p:nvPicPr>
          <p:cNvPr id="7" name="Picture 6">
            <a:extLst>
              <a:ext uri="{FF2B5EF4-FFF2-40B4-BE49-F238E27FC236}">
                <a16:creationId xmlns:a16="http://schemas.microsoft.com/office/drawing/2014/main" id="{1550562E-4590-8542-B846-D86DEB08105C}"/>
              </a:ext>
            </a:extLst>
          </p:cNvPr>
          <p:cNvPicPr>
            <a:picLocks noChangeAspect="1"/>
          </p:cNvPicPr>
          <p:nvPr/>
        </p:nvPicPr>
        <p:blipFill>
          <a:blip r:embed="rId3"/>
          <a:stretch>
            <a:fillRect/>
          </a:stretch>
        </p:blipFill>
        <p:spPr>
          <a:xfrm>
            <a:off x="2203704" y="731520"/>
            <a:ext cx="6931152" cy="4407156"/>
          </a:xfrm>
          <a:prstGeom prst="rect">
            <a:avLst/>
          </a:prstGeom>
        </p:spPr>
      </p:pic>
      <p:sp>
        <p:nvSpPr>
          <p:cNvPr id="12" name="Rectangle 11">
            <a:extLst>
              <a:ext uri="{FF2B5EF4-FFF2-40B4-BE49-F238E27FC236}">
                <a16:creationId xmlns:a16="http://schemas.microsoft.com/office/drawing/2014/main" id="{470473C8-75DC-544D-BADC-B3EFD2EAD280}"/>
              </a:ext>
            </a:extLst>
          </p:cNvPr>
          <p:cNvSpPr/>
          <p:nvPr/>
        </p:nvSpPr>
        <p:spPr>
          <a:xfrm>
            <a:off x="2499733" y="733425"/>
            <a:ext cx="6342642" cy="352014"/>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1279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2" grpId="0"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0" y="90113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Geofencing</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Create on Demand</a:t>
            </a:r>
          </a:p>
        </p:txBody>
      </p:sp>
      <p:pic>
        <p:nvPicPr>
          <p:cNvPr id="4" name="Picture 3">
            <a:extLst>
              <a:ext uri="{FF2B5EF4-FFF2-40B4-BE49-F238E27FC236}">
                <a16:creationId xmlns:a16="http://schemas.microsoft.com/office/drawing/2014/main" id="{E89E4780-298D-7442-AEE0-6ECCEBA1FD62}"/>
              </a:ext>
            </a:extLst>
          </p:cNvPr>
          <p:cNvPicPr>
            <a:picLocks noChangeAspect="1"/>
          </p:cNvPicPr>
          <p:nvPr/>
        </p:nvPicPr>
        <p:blipFill>
          <a:blip r:embed="rId3"/>
          <a:stretch>
            <a:fillRect/>
          </a:stretch>
        </p:blipFill>
        <p:spPr>
          <a:xfrm>
            <a:off x="2203704" y="731520"/>
            <a:ext cx="6931152" cy="4407156"/>
          </a:xfrm>
          <a:prstGeom prst="rect">
            <a:avLst/>
          </a:prstGeom>
        </p:spPr>
      </p:pic>
      <p:sp>
        <p:nvSpPr>
          <p:cNvPr id="8" name="Rectangle 7">
            <a:extLst>
              <a:ext uri="{FF2B5EF4-FFF2-40B4-BE49-F238E27FC236}">
                <a16:creationId xmlns:a16="http://schemas.microsoft.com/office/drawing/2014/main" id="{AD1137C9-4063-EB46-9E61-D5F27C79C2CC}"/>
              </a:ext>
            </a:extLst>
          </p:cNvPr>
          <p:cNvSpPr/>
          <p:nvPr/>
        </p:nvSpPr>
        <p:spPr>
          <a:xfrm>
            <a:off x="3985582" y="1449775"/>
            <a:ext cx="658781" cy="332976"/>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6383178-2867-874A-A996-2D2537BBD091}"/>
              </a:ext>
            </a:extLst>
          </p:cNvPr>
          <p:cNvSpPr/>
          <p:nvPr/>
        </p:nvSpPr>
        <p:spPr>
          <a:xfrm>
            <a:off x="2189675" y="1890529"/>
            <a:ext cx="329860" cy="332976"/>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49423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xit" presetSubtype="0" fill="hold" grpId="0" nodeType="with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bldLvl="2"/>
      <p:bldP spid="8" grpId="0" animBg="1"/>
      <p:bldP spid="9" grpId="0"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0" y="90113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Geofencing</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Easily draw fence</a:t>
            </a:r>
          </a:p>
        </p:txBody>
      </p:sp>
      <p:pic>
        <p:nvPicPr>
          <p:cNvPr id="4" name="Picture 3">
            <a:extLst>
              <a:ext uri="{FF2B5EF4-FFF2-40B4-BE49-F238E27FC236}">
                <a16:creationId xmlns:a16="http://schemas.microsoft.com/office/drawing/2014/main" id="{E89E4780-298D-7442-AEE0-6ECCEBA1FD62}"/>
              </a:ext>
            </a:extLst>
          </p:cNvPr>
          <p:cNvPicPr>
            <a:picLocks noChangeAspect="1"/>
          </p:cNvPicPr>
          <p:nvPr/>
        </p:nvPicPr>
        <p:blipFill>
          <a:blip r:embed="rId3"/>
          <a:stretch>
            <a:fillRect/>
          </a:stretch>
        </p:blipFill>
        <p:spPr>
          <a:xfrm>
            <a:off x="2203704" y="731520"/>
            <a:ext cx="6931152" cy="4407156"/>
          </a:xfrm>
          <a:prstGeom prst="rect">
            <a:avLst/>
          </a:prstGeom>
        </p:spPr>
      </p:pic>
      <p:sp>
        <p:nvSpPr>
          <p:cNvPr id="8" name="Rectangle 7">
            <a:extLst>
              <a:ext uri="{FF2B5EF4-FFF2-40B4-BE49-F238E27FC236}">
                <a16:creationId xmlns:a16="http://schemas.microsoft.com/office/drawing/2014/main" id="{AD1137C9-4063-EB46-9E61-D5F27C79C2CC}"/>
              </a:ext>
            </a:extLst>
          </p:cNvPr>
          <p:cNvSpPr/>
          <p:nvPr/>
        </p:nvSpPr>
        <p:spPr>
          <a:xfrm>
            <a:off x="6564322" y="2765458"/>
            <a:ext cx="2557378" cy="957926"/>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50593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8"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0" y="90113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Geofencing</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Multiple Zone Types</a:t>
            </a:r>
          </a:p>
        </p:txBody>
      </p:sp>
      <p:pic>
        <p:nvPicPr>
          <p:cNvPr id="14" name="Picture 13">
            <a:extLst>
              <a:ext uri="{FF2B5EF4-FFF2-40B4-BE49-F238E27FC236}">
                <a16:creationId xmlns:a16="http://schemas.microsoft.com/office/drawing/2014/main" id="{4BB13999-CB22-0745-85B8-43D90ABD45D9}"/>
              </a:ext>
            </a:extLst>
          </p:cNvPr>
          <p:cNvPicPr>
            <a:picLocks noChangeAspect="1"/>
          </p:cNvPicPr>
          <p:nvPr/>
        </p:nvPicPr>
        <p:blipFill>
          <a:blip r:embed="rId3"/>
          <a:stretch>
            <a:fillRect/>
          </a:stretch>
        </p:blipFill>
        <p:spPr>
          <a:xfrm>
            <a:off x="2203704" y="731520"/>
            <a:ext cx="6931152" cy="4407156"/>
          </a:xfrm>
          <a:prstGeom prst="rect">
            <a:avLst/>
          </a:prstGeom>
        </p:spPr>
      </p:pic>
      <p:sp>
        <p:nvSpPr>
          <p:cNvPr id="15" name="Rectangle 14">
            <a:extLst>
              <a:ext uri="{FF2B5EF4-FFF2-40B4-BE49-F238E27FC236}">
                <a16:creationId xmlns:a16="http://schemas.microsoft.com/office/drawing/2014/main" id="{A174F725-A492-5745-9369-ECC46157B0B6}"/>
              </a:ext>
            </a:extLst>
          </p:cNvPr>
          <p:cNvSpPr/>
          <p:nvPr/>
        </p:nvSpPr>
        <p:spPr>
          <a:xfrm>
            <a:off x="4767342" y="1134285"/>
            <a:ext cx="1692664" cy="1306308"/>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5713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5"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0" y="90113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Geofencing</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Specify Start/Stop Times</a:t>
            </a:r>
          </a:p>
        </p:txBody>
      </p:sp>
      <p:pic>
        <p:nvPicPr>
          <p:cNvPr id="12" name="Picture 11">
            <a:extLst>
              <a:ext uri="{FF2B5EF4-FFF2-40B4-BE49-F238E27FC236}">
                <a16:creationId xmlns:a16="http://schemas.microsoft.com/office/drawing/2014/main" id="{4005A156-BA46-144A-97EE-A7BDC3A9A8A5}"/>
              </a:ext>
            </a:extLst>
          </p:cNvPr>
          <p:cNvPicPr>
            <a:picLocks noChangeAspect="1"/>
          </p:cNvPicPr>
          <p:nvPr/>
        </p:nvPicPr>
        <p:blipFill>
          <a:blip r:embed="rId3"/>
          <a:stretch>
            <a:fillRect/>
          </a:stretch>
        </p:blipFill>
        <p:spPr>
          <a:xfrm>
            <a:off x="2203704" y="731520"/>
            <a:ext cx="6931152" cy="4407156"/>
          </a:xfrm>
          <a:prstGeom prst="rect">
            <a:avLst/>
          </a:prstGeom>
        </p:spPr>
      </p:pic>
      <p:sp>
        <p:nvSpPr>
          <p:cNvPr id="7" name="Rectangle 6">
            <a:extLst>
              <a:ext uri="{FF2B5EF4-FFF2-40B4-BE49-F238E27FC236}">
                <a16:creationId xmlns:a16="http://schemas.microsoft.com/office/drawing/2014/main" id="{AAFAB756-44EF-2144-9436-4EE655B823C2}"/>
              </a:ext>
            </a:extLst>
          </p:cNvPr>
          <p:cNvSpPr/>
          <p:nvPr/>
        </p:nvSpPr>
        <p:spPr>
          <a:xfrm>
            <a:off x="4753984" y="2417076"/>
            <a:ext cx="1725757" cy="431379"/>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2102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7" grpId="0"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0" y="90113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Geofencing</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PPE Compliance Zones</a:t>
            </a:r>
          </a:p>
        </p:txBody>
      </p:sp>
      <p:pic>
        <p:nvPicPr>
          <p:cNvPr id="12" name="Picture 11">
            <a:extLst>
              <a:ext uri="{FF2B5EF4-FFF2-40B4-BE49-F238E27FC236}">
                <a16:creationId xmlns:a16="http://schemas.microsoft.com/office/drawing/2014/main" id="{4005A156-BA46-144A-97EE-A7BDC3A9A8A5}"/>
              </a:ext>
            </a:extLst>
          </p:cNvPr>
          <p:cNvPicPr>
            <a:picLocks noChangeAspect="1"/>
          </p:cNvPicPr>
          <p:nvPr/>
        </p:nvPicPr>
        <p:blipFill>
          <a:blip r:embed="rId3"/>
          <a:stretch>
            <a:fillRect/>
          </a:stretch>
        </p:blipFill>
        <p:spPr>
          <a:xfrm>
            <a:off x="2203704" y="731520"/>
            <a:ext cx="6931152" cy="4407156"/>
          </a:xfrm>
          <a:prstGeom prst="rect">
            <a:avLst/>
          </a:prstGeom>
        </p:spPr>
      </p:pic>
      <p:sp>
        <p:nvSpPr>
          <p:cNvPr id="7" name="Rectangle 6">
            <a:extLst>
              <a:ext uri="{FF2B5EF4-FFF2-40B4-BE49-F238E27FC236}">
                <a16:creationId xmlns:a16="http://schemas.microsoft.com/office/drawing/2014/main" id="{AAFAB756-44EF-2144-9436-4EE655B823C2}"/>
              </a:ext>
            </a:extLst>
          </p:cNvPr>
          <p:cNvSpPr/>
          <p:nvPr/>
        </p:nvSpPr>
        <p:spPr>
          <a:xfrm>
            <a:off x="4760562" y="3134124"/>
            <a:ext cx="1725757" cy="786613"/>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04358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0" y="90113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Media Gallery</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Operators can upload field images / videos</a:t>
            </a:r>
          </a:p>
        </p:txBody>
      </p:sp>
      <p:pic>
        <p:nvPicPr>
          <p:cNvPr id="5" name="Picture 4">
            <a:extLst>
              <a:ext uri="{FF2B5EF4-FFF2-40B4-BE49-F238E27FC236}">
                <a16:creationId xmlns:a16="http://schemas.microsoft.com/office/drawing/2014/main" id="{DB8F725F-A65D-5341-AD14-9B52F2B346E0}"/>
              </a:ext>
            </a:extLst>
          </p:cNvPr>
          <p:cNvPicPr>
            <a:picLocks noChangeAspect="1"/>
          </p:cNvPicPr>
          <p:nvPr/>
        </p:nvPicPr>
        <p:blipFill>
          <a:blip r:embed="rId3"/>
          <a:stretch>
            <a:fillRect/>
          </a:stretch>
        </p:blipFill>
        <p:spPr>
          <a:xfrm>
            <a:off x="2203704" y="731520"/>
            <a:ext cx="6931152" cy="4407156"/>
          </a:xfrm>
          <a:prstGeom prst="rect">
            <a:avLst/>
          </a:prstGeom>
        </p:spPr>
      </p:pic>
      <p:sp>
        <p:nvSpPr>
          <p:cNvPr id="7" name="Rectangle 6">
            <a:extLst>
              <a:ext uri="{FF2B5EF4-FFF2-40B4-BE49-F238E27FC236}">
                <a16:creationId xmlns:a16="http://schemas.microsoft.com/office/drawing/2014/main" id="{AAFAB756-44EF-2144-9436-4EE655B823C2}"/>
              </a:ext>
            </a:extLst>
          </p:cNvPr>
          <p:cNvSpPr/>
          <p:nvPr/>
        </p:nvSpPr>
        <p:spPr>
          <a:xfrm>
            <a:off x="4730761" y="733425"/>
            <a:ext cx="2228329" cy="2424215"/>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710C95A-2E90-7E4F-97FB-B5800DD19623}"/>
              </a:ext>
            </a:extLst>
          </p:cNvPr>
          <p:cNvSpPr/>
          <p:nvPr/>
        </p:nvSpPr>
        <p:spPr>
          <a:xfrm>
            <a:off x="2198070" y="2193834"/>
            <a:ext cx="308307" cy="273845"/>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75885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xit" presetSubtype="0" fill="hold" grpId="0" nodeType="with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7" grpId="0" animBg="1"/>
      <p:bldP spid="9"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0" y="90113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Media Gallery</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Stored by operator with location info</a:t>
            </a:r>
          </a:p>
        </p:txBody>
      </p:sp>
      <p:pic>
        <p:nvPicPr>
          <p:cNvPr id="5" name="Picture 4">
            <a:extLst>
              <a:ext uri="{FF2B5EF4-FFF2-40B4-BE49-F238E27FC236}">
                <a16:creationId xmlns:a16="http://schemas.microsoft.com/office/drawing/2014/main" id="{DB8F725F-A65D-5341-AD14-9B52F2B346E0}"/>
              </a:ext>
            </a:extLst>
          </p:cNvPr>
          <p:cNvPicPr>
            <a:picLocks noChangeAspect="1"/>
          </p:cNvPicPr>
          <p:nvPr/>
        </p:nvPicPr>
        <p:blipFill>
          <a:blip r:embed="rId3"/>
          <a:stretch>
            <a:fillRect/>
          </a:stretch>
        </p:blipFill>
        <p:spPr>
          <a:xfrm>
            <a:off x="2203704" y="731520"/>
            <a:ext cx="6931152" cy="4407156"/>
          </a:xfrm>
          <a:prstGeom prst="rect">
            <a:avLst/>
          </a:prstGeom>
        </p:spPr>
      </p:pic>
      <p:sp>
        <p:nvSpPr>
          <p:cNvPr id="7" name="Rectangle 6">
            <a:extLst>
              <a:ext uri="{FF2B5EF4-FFF2-40B4-BE49-F238E27FC236}">
                <a16:creationId xmlns:a16="http://schemas.microsoft.com/office/drawing/2014/main" id="{AAFAB756-44EF-2144-9436-4EE655B823C2}"/>
              </a:ext>
            </a:extLst>
          </p:cNvPr>
          <p:cNvSpPr/>
          <p:nvPr/>
        </p:nvSpPr>
        <p:spPr>
          <a:xfrm>
            <a:off x="6999436" y="1075503"/>
            <a:ext cx="2144564" cy="2424215"/>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1036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7"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pic>
        <p:nvPicPr>
          <p:cNvPr id="8" name="Picture 7">
            <a:extLst>
              <a:ext uri="{FF2B5EF4-FFF2-40B4-BE49-F238E27FC236}">
                <a16:creationId xmlns:a16="http://schemas.microsoft.com/office/drawing/2014/main" id="{7ABDD0E6-5323-5942-B008-3866EA9AABEE}"/>
              </a:ext>
            </a:extLst>
          </p:cNvPr>
          <p:cNvPicPr>
            <a:picLocks noChangeAspect="1"/>
          </p:cNvPicPr>
          <p:nvPr/>
        </p:nvPicPr>
        <p:blipFill>
          <a:blip r:embed="rId3"/>
          <a:stretch>
            <a:fillRect/>
          </a:stretch>
        </p:blipFill>
        <p:spPr>
          <a:xfrm>
            <a:off x="2203704" y="731520"/>
            <a:ext cx="6940296" cy="4407341"/>
          </a:xfrm>
          <a:prstGeom prst="rect">
            <a:avLst/>
          </a:prstGeom>
        </p:spPr>
      </p:pic>
      <p:sp>
        <p:nvSpPr>
          <p:cNvPr id="6" name="TextBox 5">
            <a:extLst>
              <a:ext uri="{FF2B5EF4-FFF2-40B4-BE49-F238E27FC236}">
                <a16:creationId xmlns:a16="http://schemas.microsoft.com/office/drawing/2014/main" id="{36BBE21A-17E0-5043-9881-5EDE30AA9A4D}"/>
              </a:ext>
            </a:extLst>
          </p:cNvPr>
          <p:cNvSpPr txBox="1"/>
          <p:nvPr/>
        </p:nvSpPr>
        <p:spPr>
          <a:xfrm>
            <a:off x="0" y="90113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Analytics</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Wide range of reports &amp; filters</a:t>
            </a:r>
          </a:p>
        </p:txBody>
      </p:sp>
      <p:sp>
        <p:nvSpPr>
          <p:cNvPr id="7" name="Rectangle 6">
            <a:extLst>
              <a:ext uri="{FF2B5EF4-FFF2-40B4-BE49-F238E27FC236}">
                <a16:creationId xmlns:a16="http://schemas.microsoft.com/office/drawing/2014/main" id="{AAFAB756-44EF-2144-9436-4EE655B823C2}"/>
              </a:ext>
            </a:extLst>
          </p:cNvPr>
          <p:cNvSpPr/>
          <p:nvPr/>
        </p:nvSpPr>
        <p:spPr>
          <a:xfrm>
            <a:off x="2197126" y="2479970"/>
            <a:ext cx="302673" cy="309279"/>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A538F5F4-F254-D746-984E-89E6ADCD969A}"/>
              </a:ext>
            </a:extLst>
          </p:cNvPr>
          <p:cNvSpPr/>
          <p:nvPr/>
        </p:nvSpPr>
        <p:spPr>
          <a:xfrm>
            <a:off x="2499734" y="736688"/>
            <a:ext cx="4526016" cy="743455"/>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83376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xit" presetSubtype="0" fill="hold" grpId="0" nodeType="withEffect">
                                  <p:stCondLst>
                                    <p:cond delay="0"/>
                                  </p:stCondLst>
                                  <p:childTnLst>
                                    <p:animEffect transition="out" filter="fade">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7"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1465859" y="0"/>
            <a:ext cx="2308282" cy="610198"/>
          </a:xfrm>
        </p:spPr>
        <p:txBody>
          <a:bodyPr/>
          <a:lstStyle/>
          <a:p>
            <a:r>
              <a:rPr lang="en-CA" sz="2000" dirty="0"/>
              <a:t>Brochure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pic>
        <p:nvPicPr>
          <p:cNvPr id="5" name="Picture 4">
            <a:extLst>
              <a:ext uri="{FF2B5EF4-FFF2-40B4-BE49-F238E27FC236}">
                <a16:creationId xmlns:a16="http://schemas.microsoft.com/office/drawing/2014/main" id="{B2E89C89-6472-2E3A-152B-295CE1099944}"/>
              </a:ext>
            </a:extLst>
          </p:cNvPr>
          <p:cNvPicPr>
            <a:picLocks noChangeAspect="1"/>
          </p:cNvPicPr>
          <p:nvPr/>
        </p:nvPicPr>
        <p:blipFill rotWithShape="1">
          <a:blip r:embed="rId2"/>
          <a:srcRect l="51389" t="15418" r="27990" b="3957"/>
          <a:stretch/>
        </p:blipFill>
        <p:spPr>
          <a:xfrm>
            <a:off x="4267200" y="610198"/>
            <a:ext cx="1663337" cy="2167865"/>
          </a:xfrm>
          <a:prstGeom prst="rect">
            <a:avLst/>
          </a:prstGeom>
        </p:spPr>
      </p:pic>
      <p:pic>
        <p:nvPicPr>
          <p:cNvPr id="8" name="Picture 7">
            <a:extLst>
              <a:ext uri="{FF2B5EF4-FFF2-40B4-BE49-F238E27FC236}">
                <a16:creationId xmlns:a16="http://schemas.microsoft.com/office/drawing/2014/main" id="{2144B80E-2B81-F57E-155E-F611D678E93C}"/>
              </a:ext>
            </a:extLst>
          </p:cNvPr>
          <p:cNvPicPr>
            <a:picLocks noChangeAspect="1"/>
          </p:cNvPicPr>
          <p:nvPr/>
        </p:nvPicPr>
        <p:blipFill rotWithShape="1">
          <a:blip r:embed="rId3"/>
          <a:srcRect l="51180" t="14375" r="6389" b="3333"/>
          <a:stretch/>
        </p:blipFill>
        <p:spPr>
          <a:xfrm>
            <a:off x="4880539" y="2571750"/>
            <a:ext cx="3295650" cy="2130576"/>
          </a:xfrm>
          <a:prstGeom prst="rect">
            <a:avLst/>
          </a:prstGeom>
        </p:spPr>
      </p:pic>
      <p:sp>
        <p:nvSpPr>
          <p:cNvPr id="9" name="TextBox 8">
            <a:extLst>
              <a:ext uri="{FF2B5EF4-FFF2-40B4-BE49-F238E27FC236}">
                <a16:creationId xmlns:a16="http://schemas.microsoft.com/office/drawing/2014/main" id="{35EF1635-FD98-C2E8-E5A0-FFD1AE23EF3A}"/>
              </a:ext>
            </a:extLst>
          </p:cNvPr>
          <p:cNvSpPr txBox="1"/>
          <p:nvPr/>
        </p:nvSpPr>
        <p:spPr>
          <a:xfrm>
            <a:off x="706622" y="536233"/>
            <a:ext cx="3393835" cy="892552"/>
          </a:xfrm>
          <a:prstGeom prst="rect">
            <a:avLst/>
          </a:prstGeom>
          <a:noFill/>
        </p:spPr>
        <p:txBody>
          <a:bodyPr wrap="square">
            <a:spAutoFit/>
          </a:bodyPr>
          <a:lstStyle/>
          <a:p>
            <a:r>
              <a:rPr lang="en-CA" sz="1600" dirty="0"/>
              <a:t>Add value messaging </a:t>
            </a:r>
            <a:endParaRPr lang="en-CA" sz="1400" dirty="0"/>
          </a:p>
          <a:p>
            <a:endParaRPr lang="en-CA" sz="1600" dirty="0"/>
          </a:p>
          <a:p>
            <a:endParaRPr lang="en-CA" sz="1000" dirty="0"/>
          </a:p>
          <a:p>
            <a:endParaRPr lang="en-CA" sz="1000" dirty="0"/>
          </a:p>
        </p:txBody>
      </p:sp>
      <p:sp>
        <p:nvSpPr>
          <p:cNvPr id="11" name="TextBox 10">
            <a:extLst>
              <a:ext uri="{FF2B5EF4-FFF2-40B4-BE49-F238E27FC236}">
                <a16:creationId xmlns:a16="http://schemas.microsoft.com/office/drawing/2014/main" id="{0CAC8D76-3A03-736A-1881-94A0D146CCC5}"/>
              </a:ext>
            </a:extLst>
          </p:cNvPr>
          <p:cNvSpPr txBox="1"/>
          <p:nvPr/>
        </p:nvSpPr>
        <p:spPr>
          <a:xfrm>
            <a:off x="630240" y="982509"/>
            <a:ext cx="3393834" cy="4031873"/>
          </a:xfrm>
          <a:prstGeom prst="rect">
            <a:avLst/>
          </a:prstGeom>
          <a:noFill/>
        </p:spPr>
        <p:txBody>
          <a:bodyPr wrap="square" rtlCol="0">
            <a:spAutoFit/>
          </a:bodyPr>
          <a:lstStyle/>
          <a:p>
            <a:pPr fontAlgn="ctr"/>
            <a:r>
              <a:rPr lang="en-CA" sz="1200" b="0" i="0" u="none" strike="noStrike" kern="1200" dirty="0">
                <a:solidFill>
                  <a:srgbClr val="000000"/>
                </a:solidFill>
                <a:effectLst/>
                <a:latin typeface="Verdana" panose="020B0604030504040204" pitchFamily="34" charset="0"/>
                <a:ea typeface="Verdana" panose="020B0604030504040204" pitchFamily="34" charset="0"/>
              </a:rPr>
              <a:t>Productivity is increased with a safer workforce &amp; workplace </a:t>
            </a:r>
          </a:p>
          <a:p>
            <a:pPr fontAlgn="ctr"/>
            <a:endParaRPr lang="en-CA" sz="1200" dirty="0">
              <a:solidFill>
                <a:srgbClr val="000000"/>
              </a:solidFill>
              <a:latin typeface="Verdana" panose="020B0604030504040204" pitchFamily="34" charset="0"/>
              <a:ea typeface="Verdana" panose="020B0604030504040204" pitchFamily="34" charset="0"/>
            </a:endParaRPr>
          </a:p>
          <a:p>
            <a:pPr fontAlgn="ctr"/>
            <a:r>
              <a:rPr lang="en-CA" sz="1200" dirty="0">
                <a:solidFill>
                  <a:srgbClr val="000000"/>
                </a:solidFill>
                <a:latin typeface="Verdana" panose="020B0604030504040204" pitchFamily="34" charset="0"/>
                <a:ea typeface="Verdana" panose="020B0604030504040204" pitchFamily="34" charset="0"/>
              </a:rPr>
              <a:t>Proactively change behaviours and optimize safety through data analytics</a:t>
            </a:r>
          </a:p>
          <a:p>
            <a:pPr fontAlgn="ctr"/>
            <a:endParaRPr lang="en-CA" sz="1200" b="0" i="0" u="none" strike="noStrike" kern="1200" dirty="0">
              <a:solidFill>
                <a:srgbClr val="000000"/>
              </a:solidFill>
              <a:effectLst/>
              <a:latin typeface="Verdana" panose="020B0604030504040204" pitchFamily="34" charset="0"/>
              <a:ea typeface="Verdana" panose="020B0604030504040204" pitchFamily="34" charset="0"/>
            </a:endParaRPr>
          </a:p>
          <a:p>
            <a:pPr fontAlgn="ctr"/>
            <a:r>
              <a:rPr lang="en-CA" sz="1200" b="0" i="0" u="none" strike="noStrike" kern="1200" dirty="0">
                <a:solidFill>
                  <a:srgbClr val="000000"/>
                </a:solidFill>
                <a:effectLst/>
                <a:latin typeface="Verdana" panose="020B0604030504040204" pitchFamily="34" charset="0"/>
                <a:ea typeface="Verdana" panose="020B0604030504040204" pitchFamily="34" charset="0"/>
              </a:rPr>
              <a:t>Gain operational insight into what barriers exist that affect productivity and modify them  </a:t>
            </a:r>
          </a:p>
          <a:p>
            <a:pPr marL="0" algn="l" rtl="0" eaLnBrk="1" fontAlgn="ctr" latinLnBrk="0" hangingPunct="1">
              <a:spcBef>
                <a:spcPts val="0"/>
              </a:spcBef>
              <a:spcAft>
                <a:spcPts val="0"/>
              </a:spcAft>
            </a:pPr>
            <a:endParaRPr lang="en-CA" sz="1200" b="0" i="0" u="none" strike="noStrike" kern="1200" dirty="0">
              <a:solidFill>
                <a:srgbClr val="000000"/>
              </a:solidFill>
              <a:effectLst/>
              <a:latin typeface="Verdana" panose="020B0604030504040204" pitchFamily="34" charset="0"/>
              <a:ea typeface="Verdana" panose="020B0604030504040204" pitchFamily="34" charset="0"/>
            </a:endParaRPr>
          </a:p>
          <a:p>
            <a:pPr marL="0" algn="l" rtl="0" eaLnBrk="1" fontAlgn="ctr" latinLnBrk="0" hangingPunct="1">
              <a:spcBef>
                <a:spcPts val="0"/>
              </a:spcBef>
              <a:spcAft>
                <a:spcPts val="0"/>
              </a:spcAft>
            </a:pPr>
            <a:r>
              <a:rPr lang="en-CA" sz="1200" b="0" i="0" u="none" strike="noStrike" kern="1200" dirty="0">
                <a:solidFill>
                  <a:srgbClr val="000000"/>
                </a:solidFill>
                <a:effectLst/>
                <a:latin typeface="Verdana" panose="020B0604030504040204" pitchFamily="34" charset="0"/>
                <a:ea typeface="Verdana" panose="020B0604030504040204" pitchFamily="34" charset="0"/>
              </a:rPr>
              <a:t>Real time location monitoring of workers in duress leads to a safer wo</a:t>
            </a:r>
            <a:r>
              <a:rPr lang="en-CA" sz="1200" dirty="0">
                <a:solidFill>
                  <a:srgbClr val="000000"/>
                </a:solidFill>
                <a:latin typeface="Verdana" panose="020B0604030504040204" pitchFamily="34" charset="0"/>
                <a:ea typeface="Verdana" panose="020B0604030504040204" pitchFamily="34" charset="0"/>
              </a:rPr>
              <a:t>rkforce &amp; </a:t>
            </a:r>
            <a:r>
              <a:rPr lang="en-CA" sz="1200" b="0" i="0" u="none" strike="noStrike" kern="1200" dirty="0">
                <a:solidFill>
                  <a:srgbClr val="000000"/>
                </a:solidFill>
                <a:effectLst/>
                <a:latin typeface="Verdana" panose="020B0604030504040204" pitchFamily="34" charset="0"/>
                <a:ea typeface="Verdana" panose="020B0604030504040204" pitchFamily="34" charset="0"/>
              </a:rPr>
              <a:t>reduced financial &amp; medical burden</a:t>
            </a:r>
          </a:p>
          <a:p>
            <a:pPr marL="0" algn="l" rtl="0" eaLnBrk="1" fontAlgn="ctr" latinLnBrk="0" hangingPunct="1">
              <a:spcBef>
                <a:spcPts val="0"/>
              </a:spcBef>
              <a:spcAft>
                <a:spcPts val="0"/>
              </a:spcAft>
            </a:pPr>
            <a:endParaRPr lang="en-CA" sz="1200" dirty="0">
              <a:solidFill>
                <a:srgbClr val="000000"/>
              </a:solidFill>
              <a:latin typeface="Verdana" panose="020B0604030504040204" pitchFamily="34" charset="0"/>
              <a:ea typeface="Verdana" panose="020B0604030504040204" pitchFamily="34" charset="0"/>
            </a:endParaRPr>
          </a:p>
          <a:p>
            <a:pPr marL="0" algn="l" rtl="0" eaLnBrk="1" fontAlgn="ctr" latinLnBrk="0" hangingPunct="1">
              <a:spcBef>
                <a:spcPts val="0"/>
              </a:spcBef>
              <a:spcAft>
                <a:spcPts val="0"/>
              </a:spcAft>
            </a:pPr>
            <a:r>
              <a:rPr lang="en-CA" sz="1200" dirty="0">
                <a:solidFill>
                  <a:srgbClr val="000000"/>
                </a:solidFill>
                <a:latin typeface="Verdana" panose="020B0604030504040204" pitchFamily="34" charset="0"/>
                <a:ea typeface="Verdana" panose="020B0604030504040204" pitchFamily="34" charset="0"/>
              </a:rPr>
              <a:t>Increase worker efficiency with remote collaboration and workflow process management </a:t>
            </a:r>
          </a:p>
          <a:p>
            <a:pPr marL="0" algn="l" rtl="0" eaLnBrk="1" fontAlgn="ctr" latinLnBrk="0" hangingPunct="1">
              <a:spcBef>
                <a:spcPts val="0"/>
              </a:spcBef>
              <a:spcAft>
                <a:spcPts val="0"/>
              </a:spcAft>
            </a:pPr>
            <a:endParaRPr lang="en-CA" sz="1200" dirty="0">
              <a:solidFill>
                <a:srgbClr val="000000"/>
              </a:solidFill>
              <a:latin typeface="Verdana" panose="020B0604030504040204" pitchFamily="34" charset="0"/>
              <a:ea typeface="Verdana" panose="020B0604030504040204" pitchFamily="34" charset="0"/>
            </a:endParaRPr>
          </a:p>
          <a:p>
            <a:pPr marL="0" algn="l" rtl="0" eaLnBrk="1" fontAlgn="ctr" latinLnBrk="0" hangingPunct="1">
              <a:spcBef>
                <a:spcPts val="0"/>
              </a:spcBef>
              <a:spcAft>
                <a:spcPts val="0"/>
              </a:spcAft>
            </a:pPr>
            <a:r>
              <a:rPr lang="en-CA" sz="1200" dirty="0">
                <a:solidFill>
                  <a:srgbClr val="000000"/>
                </a:solidFill>
                <a:latin typeface="Verdana" panose="020B0604030504040204" pitchFamily="34" charset="0"/>
                <a:ea typeface="Verdana" panose="020B0604030504040204" pitchFamily="34" charset="0"/>
              </a:rPr>
              <a:t>Easy data integration </a:t>
            </a:r>
          </a:p>
          <a:p>
            <a:pPr fontAlgn="ctr"/>
            <a:endParaRPr lang="en-CA" sz="1400" dirty="0">
              <a:solidFill>
                <a:srgbClr val="000000"/>
              </a:solidFill>
              <a:latin typeface="Verdana" panose="020B0604030504040204" pitchFamily="34" charset="0"/>
              <a:ea typeface="Verdana" panose="020B0604030504040204" pitchFamily="34" charset="0"/>
            </a:endParaRPr>
          </a:p>
          <a:p>
            <a:pPr marL="0" algn="l" rtl="0" eaLnBrk="1" fontAlgn="ctr" latinLnBrk="0" hangingPunct="1">
              <a:spcBef>
                <a:spcPts val="0"/>
              </a:spcBef>
              <a:spcAft>
                <a:spcPts val="0"/>
              </a:spcAft>
            </a:pPr>
            <a:endParaRPr lang="en-CA" sz="1400" b="0" i="0" u="none" strike="noStrike" kern="1200" dirty="0">
              <a:solidFill>
                <a:srgbClr val="000000"/>
              </a:solidFill>
              <a:effectLst/>
              <a:latin typeface="Verdana" panose="020B0604030504040204" pitchFamily="34" charset="0"/>
              <a:ea typeface="Verdana" panose="020B0604030504040204" pitchFamily="34" charset="0"/>
            </a:endParaRPr>
          </a:p>
        </p:txBody>
      </p:sp>
      <p:pic>
        <p:nvPicPr>
          <p:cNvPr id="3" name="Picture 2">
            <a:extLst>
              <a:ext uri="{FF2B5EF4-FFF2-40B4-BE49-F238E27FC236}">
                <a16:creationId xmlns:a16="http://schemas.microsoft.com/office/drawing/2014/main" id="{66BACD52-F3DA-6960-2CF6-FAD08F546F17}"/>
              </a:ext>
            </a:extLst>
          </p:cNvPr>
          <p:cNvPicPr>
            <a:picLocks noChangeAspect="1"/>
          </p:cNvPicPr>
          <p:nvPr/>
        </p:nvPicPr>
        <p:blipFill rotWithShape="1">
          <a:blip r:embed="rId2"/>
          <a:srcRect l="72171" t="15418" r="6181" b="3957"/>
          <a:stretch/>
        </p:blipFill>
        <p:spPr>
          <a:xfrm>
            <a:off x="5930537" y="610198"/>
            <a:ext cx="1746250" cy="2167865"/>
          </a:xfrm>
          <a:prstGeom prst="rect">
            <a:avLst/>
          </a:prstGeom>
        </p:spPr>
      </p:pic>
    </p:spTree>
    <p:extLst>
      <p:ext uri="{BB962C8B-B14F-4D97-AF65-F5344CB8AC3E}">
        <p14:creationId xmlns:p14="http://schemas.microsoft.com/office/powerpoint/2010/main" val="2132967017"/>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0" y="90113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Analytics</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Zoom in to get detail data points</a:t>
            </a:r>
          </a:p>
        </p:txBody>
      </p:sp>
      <p:pic>
        <p:nvPicPr>
          <p:cNvPr id="5" name="Picture 4">
            <a:extLst>
              <a:ext uri="{FF2B5EF4-FFF2-40B4-BE49-F238E27FC236}">
                <a16:creationId xmlns:a16="http://schemas.microsoft.com/office/drawing/2014/main" id="{830D5348-578A-9B42-88F2-102F8D68C6DA}"/>
              </a:ext>
            </a:extLst>
          </p:cNvPr>
          <p:cNvPicPr>
            <a:picLocks noChangeAspect="1"/>
          </p:cNvPicPr>
          <p:nvPr/>
        </p:nvPicPr>
        <p:blipFill>
          <a:blip r:embed="rId3"/>
          <a:stretch>
            <a:fillRect/>
          </a:stretch>
        </p:blipFill>
        <p:spPr>
          <a:xfrm>
            <a:off x="2203704" y="731520"/>
            <a:ext cx="6931152" cy="4407156"/>
          </a:xfrm>
          <a:prstGeom prst="rect">
            <a:avLst/>
          </a:prstGeom>
        </p:spPr>
      </p:pic>
      <p:sp>
        <p:nvSpPr>
          <p:cNvPr id="7" name="Rectangle 6">
            <a:extLst>
              <a:ext uri="{FF2B5EF4-FFF2-40B4-BE49-F238E27FC236}">
                <a16:creationId xmlns:a16="http://schemas.microsoft.com/office/drawing/2014/main" id="{AAFAB756-44EF-2144-9436-4EE655B823C2}"/>
              </a:ext>
            </a:extLst>
          </p:cNvPr>
          <p:cNvSpPr/>
          <p:nvPr/>
        </p:nvSpPr>
        <p:spPr>
          <a:xfrm>
            <a:off x="2519533" y="1519614"/>
            <a:ext cx="3354993" cy="1716967"/>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0402434"/>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0" y="90113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Analytics</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Download spreadsheets or screen shots of data</a:t>
            </a:r>
          </a:p>
        </p:txBody>
      </p:sp>
      <p:pic>
        <p:nvPicPr>
          <p:cNvPr id="5" name="Picture 4">
            <a:extLst>
              <a:ext uri="{FF2B5EF4-FFF2-40B4-BE49-F238E27FC236}">
                <a16:creationId xmlns:a16="http://schemas.microsoft.com/office/drawing/2014/main" id="{830D5348-578A-9B42-88F2-102F8D68C6DA}"/>
              </a:ext>
            </a:extLst>
          </p:cNvPr>
          <p:cNvPicPr>
            <a:picLocks noChangeAspect="1"/>
          </p:cNvPicPr>
          <p:nvPr/>
        </p:nvPicPr>
        <p:blipFill>
          <a:blip r:embed="rId3"/>
          <a:stretch>
            <a:fillRect/>
          </a:stretch>
        </p:blipFill>
        <p:spPr>
          <a:xfrm>
            <a:off x="2203704" y="731520"/>
            <a:ext cx="6931152" cy="4407156"/>
          </a:xfrm>
          <a:prstGeom prst="rect">
            <a:avLst/>
          </a:prstGeom>
        </p:spPr>
      </p:pic>
      <p:sp>
        <p:nvSpPr>
          <p:cNvPr id="7" name="Rectangle 6">
            <a:extLst>
              <a:ext uri="{FF2B5EF4-FFF2-40B4-BE49-F238E27FC236}">
                <a16:creationId xmlns:a16="http://schemas.microsoft.com/office/drawing/2014/main" id="{AAFAB756-44EF-2144-9436-4EE655B823C2}"/>
              </a:ext>
            </a:extLst>
          </p:cNvPr>
          <p:cNvSpPr/>
          <p:nvPr/>
        </p:nvSpPr>
        <p:spPr>
          <a:xfrm>
            <a:off x="7012593" y="1078860"/>
            <a:ext cx="493382" cy="322343"/>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52603568"/>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0" y="90113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marL="0" marR="0" lvl="0" indent="0" algn="ctr" defTabSz="412750" rtl="0" eaLnBrk="1" fontAlgn="auto" latinLnBrk="0" hangingPunct="0">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effectLst/>
                <a:uLnTx/>
                <a:uFillTx/>
                <a:latin typeface="Avenir Next LT Pro"/>
                <a:sym typeface="Factoria W00 Bold"/>
              </a:rPr>
              <a:t>Critical Alerts</a:t>
            </a:r>
          </a:p>
          <a:p>
            <a:pPr marL="0" marR="0" lvl="0" indent="0" algn="ctr" defTabSz="412750" rtl="0" eaLnBrk="1" fontAlgn="auto" latinLnBrk="0" hangingPunct="0">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effectLst/>
              <a:uLnTx/>
              <a:uFillTx/>
              <a:latin typeface="Avenir Next LT Pro"/>
              <a:sym typeface="Factoria W00 Bold"/>
            </a:endParaRPr>
          </a:p>
          <a:p>
            <a:pPr marL="0" marR="0" lvl="0" indent="0" algn="ctr" defTabSz="412750" rtl="0" eaLnBrk="1" fontAlgn="auto" latinLnBrk="0" hangingPunct="0">
              <a:lnSpc>
                <a:spcPct val="100000"/>
              </a:lnSpc>
              <a:spcBef>
                <a:spcPts val="0"/>
              </a:spcBef>
              <a:spcAft>
                <a:spcPts val="0"/>
              </a:spcAft>
              <a:buClrTx/>
              <a:buSzTx/>
              <a:buFontTx/>
              <a:buNone/>
              <a:tabLst/>
              <a:defRPr/>
            </a:pPr>
            <a:r>
              <a:rPr lang="en-US" sz="1200" kern="0" dirty="0">
                <a:latin typeface="Avenir Next LT Pro"/>
                <a:sym typeface="Factoria W00 Bold"/>
              </a:rPr>
              <a:t>Automated Text / Email notifications with alarm and location info</a:t>
            </a:r>
          </a:p>
        </p:txBody>
      </p:sp>
      <p:sp>
        <p:nvSpPr>
          <p:cNvPr id="13" name="TextBox 12">
            <a:extLst>
              <a:ext uri="{FF2B5EF4-FFF2-40B4-BE49-F238E27FC236}">
                <a16:creationId xmlns:a16="http://schemas.microsoft.com/office/drawing/2014/main" id="{CF4BD23F-0148-A543-92F9-DC4E453F4E96}"/>
              </a:ext>
            </a:extLst>
          </p:cNvPr>
          <p:cNvSpPr txBox="1"/>
          <p:nvPr/>
        </p:nvSpPr>
        <p:spPr>
          <a:xfrm>
            <a:off x="2595393" y="1003203"/>
            <a:ext cx="6006884" cy="1384995"/>
          </a:xfrm>
          <a:prstGeom prst="rect">
            <a:avLst/>
          </a:prstGeom>
          <a:solidFill>
            <a:schemeClr val="bg1"/>
          </a:solidFill>
          <a:ln>
            <a:solidFill>
              <a:schemeClr val="tx2">
                <a:lumMod val="60000"/>
                <a:lumOff val="40000"/>
              </a:schemeClr>
            </a:solidFill>
          </a:ln>
          <a:effectLst>
            <a:outerShdw blurRad="50800" dist="38100" dir="2700000" algn="tl" rotWithShape="0">
              <a:prstClr val="black">
                <a:alpha val="40000"/>
              </a:prstClr>
            </a:outerShdw>
          </a:effectLst>
        </p:spPr>
        <p:txBody>
          <a:bodyPr wrap="square">
            <a:spAutoFit/>
          </a:bodyPr>
          <a:lstStyle/>
          <a:p>
            <a:r>
              <a:rPr lang="en-US" sz="1200" dirty="0">
                <a:effectLst/>
                <a:latin typeface="Helvetica" pitchFamily="2" charset="0"/>
              </a:rPr>
              <a:t>Critical Event at </a:t>
            </a:r>
            <a:r>
              <a:rPr lang="en-US" sz="1200" dirty="0">
                <a:effectLst/>
                <a:latin typeface="Helvetica" pitchFamily="2" charset="0"/>
                <a:hlinkClick r:id="rId2"/>
              </a:rPr>
              <a:t>rki-demo.guardhat.net</a:t>
            </a:r>
            <a:r>
              <a:rPr lang="en-US" sz="1200" dirty="0">
                <a:effectLst/>
                <a:latin typeface="Helvetica" pitchFamily="2" charset="0"/>
              </a:rPr>
              <a:t> instance:</a:t>
            </a:r>
          </a:p>
          <a:p>
            <a:r>
              <a:rPr lang="en-US" sz="1200" dirty="0">
                <a:effectLst/>
                <a:latin typeface="Helvetica" pitchFamily="2" charset="0"/>
              </a:rPr>
              <a:t>Event Summary:</a:t>
            </a:r>
          </a:p>
          <a:p>
            <a:r>
              <a:rPr lang="en-US" sz="1200" dirty="0">
                <a:effectLst/>
                <a:latin typeface="Helvetica" pitchFamily="2" charset="0"/>
              </a:rPr>
              <a:t>Type: Gas 2nd Alarm</a:t>
            </a:r>
          </a:p>
          <a:p>
            <a:r>
              <a:rPr lang="en-US" sz="1200" dirty="0">
                <a:effectLst/>
                <a:latin typeface="Helvetica" pitchFamily="2" charset="0"/>
              </a:rPr>
              <a:t>Device: Mike Johnson iPhone</a:t>
            </a:r>
          </a:p>
          <a:p>
            <a:r>
              <a:rPr lang="en-US" sz="1200" dirty="0">
                <a:effectLst/>
                <a:latin typeface="Helvetica" pitchFamily="2" charset="0"/>
              </a:rPr>
              <a:t>Event Time: 2022-11-15 17:24:25.654000Z PST</a:t>
            </a:r>
          </a:p>
          <a:p>
            <a:r>
              <a:rPr lang="en-US" sz="1200" dirty="0">
                <a:effectLst/>
                <a:latin typeface="Helvetica" pitchFamily="2" charset="0"/>
              </a:rPr>
              <a:t>Event Status: ACTIVE</a:t>
            </a:r>
          </a:p>
          <a:p>
            <a:r>
              <a:rPr lang="en-US" sz="1200" dirty="0">
                <a:effectLst/>
                <a:latin typeface="Helvetica" pitchFamily="2" charset="0"/>
              </a:rPr>
              <a:t>Location: </a:t>
            </a:r>
            <a:r>
              <a:rPr lang="en-US" sz="1200" dirty="0">
                <a:effectLst/>
                <a:latin typeface="Helvetica" pitchFamily="2" charset="0"/>
                <a:hlinkClick r:id="rId3"/>
              </a:rPr>
              <a:t>https://www.google.com/maps/dir//37.599365234375,-122.03602482195842</a:t>
            </a:r>
            <a:endParaRPr lang="en-US" sz="1200" dirty="0">
              <a:effectLst/>
              <a:latin typeface="Helvetica" pitchFamily="2" charset="0"/>
            </a:endParaRPr>
          </a:p>
        </p:txBody>
      </p:sp>
      <p:pic>
        <p:nvPicPr>
          <p:cNvPr id="9" name="Picture 8">
            <a:extLst>
              <a:ext uri="{FF2B5EF4-FFF2-40B4-BE49-F238E27FC236}">
                <a16:creationId xmlns:a16="http://schemas.microsoft.com/office/drawing/2014/main" id="{81B53FD1-AEC6-3742-9F18-D8BCB5E1E68D}"/>
              </a:ext>
            </a:extLst>
          </p:cNvPr>
          <p:cNvPicPr>
            <a:picLocks noChangeAspect="1"/>
          </p:cNvPicPr>
          <p:nvPr/>
        </p:nvPicPr>
        <p:blipFill>
          <a:blip r:embed="rId4"/>
          <a:stretch>
            <a:fillRect/>
          </a:stretch>
        </p:blipFill>
        <p:spPr>
          <a:xfrm>
            <a:off x="3759199" y="2571750"/>
            <a:ext cx="4308351" cy="2095769"/>
          </a:xfrm>
          <a:prstGeom prst="rect">
            <a:avLst/>
          </a:prstGeom>
        </p:spPr>
      </p:pic>
    </p:spTree>
    <p:extLst>
      <p:ext uri="{BB962C8B-B14F-4D97-AF65-F5344CB8AC3E}">
        <p14:creationId xmlns:p14="http://schemas.microsoft.com/office/powerpoint/2010/main" val="406339166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1466" y="1200680"/>
            <a:ext cx="5829300" cy="507206"/>
          </a:xfrm>
          <a:effectLst>
            <a:outerShdw blurRad="50800" dist="38100" dir="8100000" algn="tr" rotWithShape="0">
              <a:prstClr val="black">
                <a:alpha val="40000"/>
              </a:prstClr>
            </a:outerShdw>
          </a:effectLst>
        </p:spPr>
        <p:txBody>
          <a:bodyPr>
            <a:normAutofit fontScale="90000"/>
          </a:bodyPr>
          <a:lstStyle/>
          <a:p>
            <a:r>
              <a:rPr lang="en-US" b="1" dirty="0"/>
              <a:t>Questions?</a:t>
            </a:r>
          </a:p>
        </p:txBody>
      </p:sp>
      <p:pic>
        <p:nvPicPr>
          <p:cNvPr id="5" name="Picture 4" descr="question-mark-guy.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161152" y="1834223"/>
            <a:ext cx="2569838" cy="2224516"/>
          </a:xfrm>
          <a:prstGeom prst="rect">
            <a:avLst/>
          </a:prstGeom>
        </p:spPr>
      </p:pic>
    </p:spTree>
    <p:extLst>
      <p:ext uri="{BB962C8B-B14F-4D97-AF65-F5344CB8AC3E}">
        <p14:creationId xmlns:p14="http://schemas.microsoft.com/office/powerpoint/2010/main" val="103607897"/>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2463624-6D1D-304A-B7A3-FDD81DB382F6}"/>
              </a:ext>
            </a:extLst>
          </p:cNvPr>
          <p:cNvSpPr>
            <a:spLocks noGrp="1"/>
          </p:cNvSpPr>
          <p:nvPr>
            <p:ph type="ftr" sz="quarter" idx="11"/>
          </p:nvPr>
        </p:nvSpPr>
        <p:spPr/>
        <p:txBody>
          <a:bodyPr/>
          <a:lstStyle/>
          <a:p>
            <a:pPr>
              <a:defRPr/>
            </a:pPr>
            <a:r>
              <a:rPr lang="en-US"/>
              <a:t>www.rkiinstruments.com</a:t>
            </a:r>
          </a:p>
        </p:txBody>
      </p:sp>
    </p:spTree>
    <p:extLst>
      <p:ext uri="{BB962C8B-B14F-4D97-AF65-F5344CB8AC3E}">
        <p14:creationId xmlns:p14="http://schemas.microsoft.com/office/powerpoint/2010/main" val="2946206298"/>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2463624-6D1D-304A-B7A3-FDD81DB382F6}"/>
              </a:ext>
            </a:extLst>
          </p:cNvPr>
          <p:cNvSpPr>
            <a:spLocks noGrp="1"/>
          </p:cNvSpPr>
          <p:nvPr>
            <p:ph type="ftr" sz="quarter" idx="11"/>
          </p:nvPr>
        </p:nvSpPr>
        <p:spPr/>
        <p:txBody>
          <a:bodyPr/>
          <a:lstStyle/>
          <a:p>
            <a:pPr>
              <a:defRPr/>
            </a:pPr>
            <a:r>
              <a:rPr lang="en-US"/>
              <a:t>www.rkiinstruments.com</a:t>
            </a:r>
          </a:p>
        </p:txBody>
      </p:sp>
      <p:sp>
        <p:nvSpPr>
          <p:cNvPr id="2" name="Title 1">
            <a:extLst>
              <a:ext uri="{FF2B5EF4-FFF2-40B4-BE49-F238E27FC236}">
                <a16:creationId xmlns:a16="http://schemas.microsoft.com/office/drawing/2014/main" id="{5B224756-E6F5-255F-465B-C3EDA7B0A4F6}"/>
              </a:ext>
            </a:extLst>
          </p:cNvPr>
          <p:cNvSpPr txBox="1">
            <a:spLocks/>
          </p:cNvSpPr>
          <p:nvPr/>
        </p:nvSpPr>
        <p:spPr>
          <a:xfrm>
            <a:off x="1510966" y="1988080"/>
            <a:ext cx="5829300" cy="507206"/>
          </a:xfrm>
          <a:prstGeom prst="rect">
            <a:avLst/>
          </a:prstGeom>
          <a:effectLst>
            <a:outerShdw blurRad="50800" dist="38100" dir="8100000" algn="tr" rotWithShape="0">
              <a:prstClr val="black">
                <a:alpha val="40000"/>
              </a:prstClr>
            </a:outerShdw>
          </a:effectLst>
        </p:spPr>
        <p:txBody>
          <a:bodyPr>
            <a:normAutofit fontScale="90000" lnSpcReduction="20000"/>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lang="en-US" dirty="0"/>
              <a:t>Appendix </a:t>
            </a:r>
          </a:p>
        </p:txBody>
      </p:sp>
    </p:spTree>
    <p:extLst>
      <p:ext uri="{BB962C8B-B14F-4D97-AF65-F5344CB8AC3E}">
        <p14:creationId xmlns:p14="http://schemas.microsoft.com/office/powerpoint/2010/main" val="1153297070"/>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1069975" y="479822"/>
            <a:ext cx="7772400" cy="507206"/>
          </a:xfrm>
        </p:spPr>
        <p:txBody>
          <a:bodyPr/>
          <a:lstStyle/>
          <a:p>
            <a:r>
              <a:rPr lang="en-CA" dirty="0"/>
              <a:t>Applications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sp>
        <p:nvSpPr>
          <p:cNvPr id="4" name="Content Placeholder 2">
            <a:extLst>
              <a:ext uri="{FF2B5EF4-FFF2-40B4-BE49-F238E27FC236}">
                <a16:creationId xmlns:a16="http://schemas.microsoft.com/office/drawing/2014/main" id="{9BFD77BF-A521-2D5A-2D8F-9462629BFF67}"/>
              </a:ext>
            </a:extLst>
          </p:cNvPr>
          <p:cNvSpPr txBox="1">
            <a:spLocks/>
          </p:cNvSpPr>
          <p:nvPr/>
        </p:nvSpPr>
        <p:spPr bwMode="auto">
          <a:xfrm>
            <a:off x="836683" y="1150374"/>
            <a:ext cx="6300717"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100" dirty="0"/>
              <a:t>Confined Space Entry – pre check and continuous sampling during confined space entry  </a:t>
            </a:r>
          </a:p>
          <a:p>
            <a:r>
              <a:rPr lang="en-CA" sz="1100" dirty="0"/>
              <a:t>Personal protection – ambient monitoring of environment for evacuation </a:t>
            </a:r>
          </a:p>
          <a:p>
            <a:r>
              <a:rPr lang="en-CA" sz="1100" dirty="0"/>
              <a:t>Compliance auditing – equipment can be audited for compliance (bump and calibration) </a:t>
            </a:r>
          </a:p>
          <a:p>
            <a:r>
              <a:rPr lang="en-CA" sz="1100" dirty="0"/>
              <a:t>Worker restriction – worker can be restricted from environment </a:t>
            </a:r>
          </a:p>
          <a:p>
            <a:r>
              <a:rPr lang="en-CA" sz="1100" dirty="0"/>
              <a:t>Evacuation management – quickly evacuate workers from the area </a:t>
            </a:r>
          </a:p>
          <a:p>
            <a:r>
              <a:rPr lang="en-CA" sz="1100" dirty="0"/>
              <a:t>Worker restriction – restrict personnel from certain areas. </a:t>
            </a:r>
          </a:p>
          <a:p>
            <a:r>
              <a:rPr lang="en-CA" sz="1100" dirty="0"/>
              <a:t>Lone worker – automatic check in and check out with geofencing ?</a:t>
            </a:r>
          </a:p>
          <a:p>
            <a:r>
              <a:rPr lang="en-CA" sz="1100" dirty="0"/>
              <a:t>Process Troubleshooting management </a:t>
            </a:r>
          </a:p>
          <a:p>
            <a:r>
              <a:rPr lang="en-CA" sz="1100" dirty="0"/>
              <a:t>Event management – review data of the gas or biometric alarm. </a:t>
            </a:r>
          </a:p>
          <a:p>
            <a:r>
              <a:rPr lang="en-CA" sz="1100" dirty="0"/>
              <a:t>Biometrics – exertion rate and heart rate </a:t>
            </a:r>
          </a:p>
          <a:p>
            <a:r>
              <a:rPr lang="en-CA" sz="1100" dirty="0"/>
              <a:t>Privacy restriction </a:t>
            </a:r>
          </a:p>
          <a:p>
            <a:r>
              <a:rPr lang="en-CA" sz="1100" dirty="0"/>
              <a:t>PPE compliance – partnership with 3M </a:t>
            </a:r>
          </a:p>
          <a:p>
            <a:r>
              <a:rPr lang="en-CA" sz="1100" dirty="0"/>
              <a:t>Worker incident management </a:t>
            </a:r>
          </a:p>
          <a:p>
            <a:r>
              <a:rPr lang="en-CA" sz="1100" dirty="0"/>
              <a:t>Fall detection and no motion detection </a:t>
            </a:r>
          </a:p>
          <a:p>
            <a:r>
              <a:rPr lang="en-CA" sz="1100" dirty="0"/>
              <a:t>Communication – Video and Audio </a:t>
            </a:r>
          </a:p>
          <a:p>
            <a:r>
              <a:rPr lang="en-CA" sz="1100" dirty="0"/>
              <a:t>Leak detection heat map </a:t>
            </a:r>
          </a:p>
          <a:p>
            <a:endParaRPr lang="en-CA" sz="1100" dirty="0"/>
          </a:p>
          <a:p>
            <a:endParaRPr lang="en-CA" dirty="0"/>
          </a:p>
        </p:txBody>
      </p:sp>
    </p:spTree>
    <p:extLst>
      <p:ext uri="{BB962C8B-B14F-4D97-AF65-F5344CB8AC3E}">
        <p14:creationId xmlns:p14="http://schemas.microsoft.com/office/powerpoint/2010/main" val="1369564139"/>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1069975" y="479822"/>
            <a:ext cx="7772400" cy="507206"/>
          </a:xfrm>
        </p:spPr>
        <p:txBody>
          <a:bodyPr/>
          <a:lstStyle/>
          <a:p>
            <a:r>
              <a:rPr lang="en-CA" dirty="0"/>
              <a:t>Worker assistance companies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sp>
        <p:nvSpPr>
          <p:cNvPr id="4" name="Content Placeholder 2">
            <a:extLst>
              <a:ext uri="{FF2B5EF4-FFF2-40B4-BE49-F238E27FC236}">
                <a16:creationId xmlns:a16="http://schemas.microsoft.com/office/drawing/2014/main" id="{9BFD77BF-A521-2D5A-2D8F-9462629BFF67}"/>
              </a:ext>
            </a:extLst>
          </p:cNvPr>
          <p:cNvSpPr txBox="1">
            <a:spLocks/>
          </p:cNvSpPr>
          <p:nvPr/>
        </p:nvSpPr>
        <p:spPr bwMode="auto">
          <a:xfrm>
            <a:off x="836683" y="1150374"/>
            <a:ext cx="6300717"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100" dirty="0"/>
              <a:t>Real wear </a:t>
            </a:r>
            <a:r>
              <a:rPr lang="en-CA" sz="1100" dirty="0">
                <a:hlinkClick r:id="rId2"/>
              </a:rPr>
              <a:t>https://www.realwear.com/</a:t>
            </a:r>
            <a:endParaRPr lang="en-CA" sz="1100" dirty="0"/>
          </a:p>
          <a:p>
            <a:r>
              <a:rPr lang="en-CA" sz="1100" dirty="0" err="1"/>
              <a:t>Vsight</a:t>
            </a:r>
            <a:r>
              <a:rPr lang="en-CA" sz="1100" dirty="0"/>
              <a:t> </a:t>
            </a:r>
            <a:r>
              <a:rPr lang="en-CA" sz="1100" dirty="0">
                <a:hlinkClick r:id="rId3"/>
              </a:rPr>
              <a:t>https://vsight.io/</a:t>
            </a:r>
            <a:endParaRPr lang="en-CA" sz="1100" dirty="0"/>
          </a:p>
          <a:p>
            <a:r>
              <a:rPr lang="en-CA" sz="1100" dirty="0"/>
              <a:t> </a:t>
            </a:r>
          </a:p>
          <a:p>
            <a:endParaRPr lang="en-CA" sz="1100" dirty="0"/>
          </a:p>
          <a:p>
            <a:r>
              <a:rPr lang="en-US" sz="1100" dirty="0" err="1"/>
              <a:t>VSight</a:t>
            </a:r>
            <a:r>
              <a:rPr lang="en-US" sz="1100" dirty="0"/>
              <a:t> empowers industrial organizations to improve productivity and operational efficiency by providing digital solutions that enable field workers to complete tasks autonomously or with remote expert assistance. By giving access to guidance through workflow instructions and expert assistance, workers can perform complex jobs easily and accurately. Our AR-powered remote support and workflow solutions cater to the needs of various field service scenarios.</a:t>
            </a:r>
          </a:p>
          <a:p>
            <a:endParaRPr lang="en-CA" sz="1100" dirty="0"/>
          </a:p>
          <a:p>
            <a:endParaRPr lang="en-CA" dirty="0"/>
          </a:p>
        </p:txBody>
      </p:sp>
    </p:spTree>
    <p:extLst>
      <p:ext uri="{BB962C8B-B14F-4D97-AF65-F5344CB8AC3E}">
        <p14:creationId xmlns:p14="http://schemas.microsoft.com/office/powerpoint/2010/main" val="1656230938"/>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1069975" y="479822"/>
            <a:ext cx="7772400" cy="507206"/>
          </a:xfrm>
        </p:spPr>
        <p:txBody>
          <a:bodyPr/>
          <a:lstStyle/>
          <a:p>
            <a:r>
              <a:rPr lang="en-CA" dirty="0"/>
              <a:t>Vertical Markets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sp>
        <p:nvSpPr>
          <p:cNvPr id="4" name="Content Placeholder 2">
            <a:extLst>
              <a:ext uri="{FF2B5EF4-FFF2-40B4-BE49-F238E27FC236}">
                <a16:creationId xmlns:a16="http://schemas.microsoft.com/office/drawing/2014/main" id="{9BFD77BF-A521-2D5A-2D8F-9462629BFF67}"/>
              </a:ext>
            </a:extLst>
          </p:cNvPr>
          <p:cNvSpPr txBox="1">
            <a:spLocks/>
          </p:cNvSpPr>
          <p:nvPr/>
        </p:nvSpPr>
        <p:spPr bwMode="auto">
          <a:xfrm>
            <a:off x="836683" y="1150374"/>
            <a:ext cx="6300717"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100" dirty="0"/>
              <a:t>Agriculture </a:t>
            </a:r>
          </a:p>
          <a:p>
            <a:endParaRPr lang="en-CA" sz="1100" dirty="0"/>
          </a:p>
          <a:p>
            <a:r>
              <a:rPr lang="en-CA" sz="1100" dirty="0">
                <a:hlinkClick r:id="rId2"/>
              </a:rPr>
              <a:t>https://decisivefarming.com/connectedworker/?gclid=CjwKCAjw586hBhBrEiwAQYEnHZCH-xgVaF2faXxpdC4Ecrn0Fmj8uUSsvas2E-oVDZ0epav_CZXt3BoCUqEQAvD_BwE&amp;gclsrc=aw.ds</a:t>
            </a:r>
            <a:endParaRPr lang="en-CA" sz="1100" dirty="0"/>
          </a:p>
          <a:p>
            <a:r>
              <a:rPr lang="en-CA" sz="1100" dirty="0">
                <a:hlinkClick r:id="rId3"/>
              </a:rPr>
              <a:t>https://www.l2l.com/l2l-connected-workforce-summit</a:t>
            </a:r>
            <a:endParaRPr lang="en-CA" sz="1100" dirty="0"/>
          </a:p>
          <a:p>
            <a:endParaRPr lang="en-CA" sz="1100" dirty="0"/>
          </a:p>
          <a:p>
            <a:endParaRPr lang="en-CA" dirty="0"/>
          </a:p>
        </p:txBody>
      </p:sp>
    </p:spTree>
    <p:extLst>
      <p:ext uri="{BB962C8B-B14F-4D97-AF65-F5344CB8AC3E}">
        <p14:creationId xmlns:p14="http://schemas.microsoft.com/office/powerpoint/2010/main" val="33588468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67318" y="0"/>
            <a:ext cx="1423628" cy="369237"/>
          </a:xfrm>
        </p:spPr>
        <p:txBody>
          <a:bodyPr/>
          <a:lstStyle/>
          <a:p>
            <a:r>
              <a:rPr lang="en-CA" sz="2000" dirty="0"/>
              <a:t>Brochure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9" name="TextBox 8">
            <a:extLst>
              <a:ext uri="{FF2B5EF4-FFF2-40B4-BE49-F238E27FC236}">
                <a16:creationId xmlns:a16="http://schemas.microsoft.com/office/drawing/2014/main" id="{35EF1635-FD98-C2E8-E5A0-FFD1AE23EF3A}"/>
              </a:ext>
            </a:extLst>
          </p:cNvPr>
          <p:cNvSpPr txBox="1"/>
          <p:nvPr/>
        </p:nvSpPr>
        <p:spPr>
          <a:xfrm>
            <a:off x="706622" y="733984"/>
            <a:ext cx="3393835" cy="892552"/>
          </a:xfrm>
          <a:prstGeom prst="rect">
            <a:avLst/>
          </a:prstGeom>
          <a:noFill/>
        </p:spPr>
        <p:txBody>
          <a:bodyPr wrap="square">
            <a:spAutoFit/>
          </a:bodyPr>
          <a:lstStyle/>
          <a:p>
            <a:r>
              <a:rPr lang="en-CA" sz="1600" dirty="0"/>
              <a:t>Add value messaging </a:t>
            </a:r>
            <a:endParaRPr lang="en-CA" sz="1400" dirty="0"/>
          </a:p>
          <a:p>
            <a:endParaRPr lang="en-CA" sz="1600" dirty="0"/>
          </a:p>
          <a:p>
            <a:endParaRPr lang="en-CA" sz="1000" dirty="0"/>
          </a:p>
          <a:p>
            <a:endParaRPr lang="en-CA" sz="1000" dirty="0"/>
          </a:p>
        </p:txBody>
      </p:sp>
      <p:pic>
        <p:nvPicPr>
          <p:cNvPr id="3" name="Picture 2">
            <a:extLst>
              <a:ext uri="{FF2B5EF4-FFF2-40B4-BE49-F238E27FC236}">
                <a16:creationId xmlns:a16="http://schemas.microsoft.com/office/drawing/2014/main" id="{66BACD52-F3DA-6960-2CF6-FAD08F546F17}"/>
              </a:ext>
            </a:extLst>
          </p:cNvPr>
          <p:cNvPicPr>
            <a:picLocks noChangeAspect="1"/>
          </p:cNvPicPr>
          <p:nvPr/>
        </p:nvPicPr>
        <p:blipFill rotWithShape="1">
          <a:blip r:embed="rId2"/>
          <a:srcRect l="72171" t="15418" r="6181" b="3957"/>
          <a:stretch/>
        </p:blipFill>
        <p:spPr>
          <a:xfrm>
            <a:off x="5239878" y="667460"/>
            <a:ext cx="3004872" cy="3730369"/>
          </a:xfrm>
          <a:prstGeom prst="rect">
            <a:avLst/>
          </a:prstGeom>
        </p:spPr>
      </p:pic>
      <p:sp>
        <p:nvSpPr>
          <p:cNvPr id="6" name="TextBox 5">
            <a:extLst>
              <a:ext uri="{FF2B5EF4-FFF2-40B4-BE49-F238E27FC236}">
                <a16:creationId xmlns:a16="http://schemas.microsoft.com/office/drawing/2014/main" id="{DF704BD4-C44A-C836-88E4-625438CEC001}"/>
              </a:ext>
            </a:extLst>
          </p:cNvPr>
          <p:cNvSpPr txBox="1"/>
          <p:nvPr/>
        </p:nvSpPr>
        <p:spPr>
          <a:xfrm>
            <a:off x="494769" y="1319228"/>
            <a:ext cx="3903060" cy="3323987"/>
          </a:xfrm>
          <a:prstGeom prst="rect">
            <a:avLst/>
          </a:prstGeom>
          <a:noFill/>
        </p:spPr>
        <p:txBody>
          <a:bodyPr wrap="square" rtlCol="0">
            <a:spAutoFit/>
          </a:bodyPr>
          <a:lstStyle/>
          <a:p>
            <a:pPr fontAlgn="ctr"/>
            <a:r>
              <a:rPr lang="en-CA" sz="1000" b="0" i="0" u="none" strike="noStrike" kern="1200" dirty="0">
                <a:solidFill>
                  <a:srgbClr val="000000"/>
                </a:solidFill>
                <a:effectLst/>
                <a:latin typeface="Verdana" panose="020B0604030504040204" pitchFamily="34" charset="0"/>
                <a:ea typeface="Verdana" panose="020B0604030504040204" pitchFamily="34" charset="0"/>
              </a:rPr>
              <a:t>Increased productivity through enhanced safety  </a:t>
            </a:r>
          </a:p>
          <a:p>
            <a:pPr fontAlgn="ctr"/>
            <a:endParaRPr lang="en-CA" sz="1000" dirty="0">
              <a:solidFill>
                <a:srgbClr val="000000"/>
              </a:solidFill>
              <a:latin typeface="Verdana" panose="020B0604030504040204" pitchFamily="34" charset="0"/>
              <a:ea typeface="Verdana" panose="020B0604030504040204" pitchFamily="34" charset="0"/>
            </a:endParaRPr>
          </a:p>
          <a:p>
            <a:pPr fontAlgn="ctr"/>
            <a:r>
              <a:rPr lang="en-CA" sz="1000" dirty="0">
                <a:solidFill>
                  <a:srgbClr val="000000"/>
                </a:solidFill>
                <a:latin typeface="Verdana" panose="020B0604030504040204" pitchFamily="34" charset="0"/>
                <a:ea typeface="Verdana" panose="020B0604030504040204" pitchFamily="34" charset="0"/>
              </a:rPr>
              <a:t>Proactively change worker behaviours and optimize safety through advanced analytics review</a:t>
            </a:r>
          </a:p>
          <a:p>
            <a:pPr fontAlgn="ctr"/>
            <a:endParaRPr lang="en-CA" sz="1000" dirty="0">
              <a:solidFill>
                <a:srgbClr val="000000"/>
              </a:solidFill>
              <a:latin typeface="Verdana" panose="020B0604030504040204" pitchFamily="34" charset="0"/>
              <a:ea typeface="Verdana" panose="020B0604030504040204" pitchFamily="34" charset="0"/>
            </a:endParaRPr>
          </a:p>
          <a:p>
            <a:pPr fontAlgn="ctr"/>
            <a:r>
              <a:rPr lang="en-CA" sz="1000" dirty="0">
                <a:latin typeface="Verdana" panose="020B0604030504040204" pitchFamily="34" charset="0"/>
                <a:ea typeface="Verdana" panose="020B0604030504040204" pitchFamily="34" charset="0"/>
              </a:rPr>
              <a:t>Expand worker efficiency by approximately 10% with remote collaboration and workflow process management tools</a:t>
            </a:r>
          </a:p>
          <a:p>
            <a:pPr fontAlgn="ctr"/>
            <a:endParaRPr lang="en-CA" sz="1000" b="0" i="0" u="none" strike="noStrike" kern="1200" dirty="0">
              <a:solidFill>
                <a:srgbClr val="000000"/>
              </a:solidFill>
              <a:effectLst/>
              <a:latin typeface="Verdana" panose="020B0604030504040204" pitchFamily="34" charset="0"/>
              <a:ea typeface="Verdana" panose="020B0604030504040204" pitchFamily="34" charset="0"/>
            </a:endParaRPr>
          </a:p>
          <a:p>
            <a:pPr fontAlgn="ctr"/>
            <a:r>
              <a:rPr lang="en-CA" sz="1000" b="0" i="0" u="none" strike="noStrike" kern="1200" dirty="0">
                <a:solidFill>
                  <a:srgbClr val="000000"/>
                </a:solidFill>
                <a:effectLst/>
                <a:latin typeface="Verdana" panose="020B0604030504040204" pitchFamily="34" charset="0"/>
                <a:ea typeface="Verdana" panose="020B0604030504040204" pitchFamily="34" charset="0"/>
              </a:rPr>
              <a:t>Real time location monitoring of workers in duress leads to a safer wo</a:t>
            </a:r>
            <a:r>
              <a:rPr lang="en-CA" sz="1000" dirty="0">
                <a:solidFill>
                  <a:srgbClr val="000000"/>
                </a:solidFill>
                <a:latin typeface="Verdana" panose="020B0604030504040204" pitchFamily="34" charset="0"/>
                <a:ea typeface="Verdana" panose="020B0604030504040204" pitchFamily="34" charset="0"/>
              </a:rPr>
              <a:t>rkforce &amp; </a:t>
            </a:r>
            <a:r>
              <a:rPr lang="en-CA" sz="1000" b="0" i="0" u="none" strike="noStrike" kern="1200" dirty="0">
                <a:solidFill>
                  <a:srgbClr val="000000"/>
                </a:solidFill>
                <a:effectLst/>
                <a:latin typeface="Verdana" panose="020B0604030504040204" pitchFamily="34" charset="0"/>
                <a:ea typeface="Verdana" panose="020B0604030504040204" pitchFamily="34" charset="0"/>
              </a:rPr>
              <a:t>reduced financial burden</a:t>
            </a:r>
          </a:p>
          <a:p>
            <a:pPr fontAlgn="ctr"/>
            <a:endParaRPr lang="en-CA" sz="1000" dirty="0">
              <a:solidFill>
                <a:srgbClr val="000000"/>
              </a:solidFill>
              <a:latin typeface="Verdana" panose="020B0604030504040204" pitchFamily="34" charset="0"/>
              <a:ea typeface="Verdana" panose="020B0604030504040204" pitchFamily="34" charset="0"/>
            </a:endParaRPr>
          </a:p>
          <a:p>
            <a:pPr fontAlgn="ctr"/>
            <a:r>
              <a:rPr lang="en-CA" sz="1000" dirty="0">
                <a:latin typeface="Verdana" panose="020B0604030504040204" pitchFamily="34" charset="0"/>
                <a:ea typeface="Verdana" panose="020B0604030504040204" pitchFamily="34" charset="0"/>
              </a:rPr>
              <a:t>Save $100s of thousands annually in eliminated false emergency responses with specialized incident alarms.  </a:t>
            </a:r>
          </a:p>
          <a:p>
            <a:pPr fontAlgn="ctr"/>
            <a:endParaRPr lang="en-CA" sz="1000" dirty="0">
              <a:solidFill>
                <a:srgbClr val="000000"/>
              </a:solidFill>
              <a:latin typeface="Verdana" panose="020B0604030504040204" pitchFamily="34" charset="0"/>
              <a:ea typeface="Verdana" panose="020B0604030504040204" pitchFamily="34" charset="0"/>
            </a:endParaRPr>
          </a:p>
          <a:p>
            <a:pPr marL="0" algn="l" rtl="0" eaLnBrk="1" fontAlgn="ctr" latinLnBrk="0" hangingPunct="1">
              <a:spcBef>
                <a:spcPts val="0"/>
              </a:spcBef>
              <a:spcAft>
                <a:spcPts val="0"/>
              </a:spcAft>
            </a:pPr>
            <a:r>
              <a:rPr lang="en-CA" sz="1000" b="0" i="0" u="none" strike="noStrike" kern="1200" dirty="0">
                <a:solidFill>
                  <a:srgbClr val="000000"/>
                </a:solidFill>
                <a:effectLst/>
                <a:latin typeface="Verdana" panose="020B0604030504040204" pitchFamily="34" charset="0"/>
                <a:ea typeface="Verdana" panose="020B0604030504040204" pitchFamily="34" charset="0"/>
              </a:rPr>
              <a:t>Augment safety with nearby assistance mode &amp; 24/7 live monitoring </a:t>
            </a:r>
          </a:p>
          <a:p>
            <a:pPr marL="0" algn="l" rtl="0" eaLnBrk="1" fontAlgn="ctr" latinLnBrk="0" hangingPunct="1">
              <a:spcBef>
                <a:spcPts val="0"/>
              </a:spcBef>
              <a:spcAft>
                <a:spcPts val="0"/>
              </a:spcAft>
            </a:pPr>
            <a:endParaRPr lang="en-CA" sz="1000" dirty="0">
              <a:solidFill>
                <a:srgbClr val="000000"/>
              </a:solidFill>
              <a:latin typeface="Verdana" panose="020B0604030504040204" pitchFamily="34" charset="0"/>
              <a:ea typeface="Verdana" panose="020B0604030504040204" pitchFamily="34" charset="0"/>
            </a:endParaRPr>
          </a:p>
          <a:p>
            <a:pPr fontAlgn="ctr"/>
            <a:r>
              <a:rPr lang="en-CA" sz="1000" b="0" i="0" u="none" strike="noStrike" kern="1200" dirty="0">
                <a:solidFill>
                  <a:srgbClr val="000000"/>
                </a:solidFill>
                <a:effectLst/>
                <a:latin typeface="Verdana" panose="020B0604030504040204" pitchFamily="34" charset="0"/>
                <a:ea typeface="Verdana" panose="020B0604030504040204" pitchFamily="34" charset="0"/>
              </a:rPr>
              <a:t>Increase efficiency using advanced analytics to identify and eliminate productivity barriers </a:t>
            </a:r>
          </a:p>
          <a:p>
            <a:pPr marL="0" algn="l" rtl="0" eaLnBrk="1" fontAlgn="ctr" latinLnBrk="0" hangingPunct="1">
              <a:spcBef>
                <a:spcPts val="0"/>
              </a:spcBef>
              <a:spcAft>
                <a:spcPts val="0"/>
              </a:spcAft>
            </a:pPr>
            <a:endParaRPr lang="en-CA" sz="1000" b="0" i="0" u="none" strike="noStrike" kern="1200" dirty="0">
              <a:solidFill>
                <a:srgbClr val="000000"/>
              </a:solidFill>
              <a:effectLst/>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5092253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407820" y="-155926"/>
            <a:ext cx="2308282" cy="610198"/>
          </a:xfrm>
        </p:spPr>
        <p:txBody>
          <a:bodyPr/>
          <a:lstStyle/>
          <a:p>
            <a:r>
              <a:rPr lang="en-CA" sz="2000" dirty="0"/>
              <a:t>Brochure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pic>
        <p:nvPicPr>
          <p:cNvPr id="8" name="Picture 7">
            <a:extLst>
              <a:ext uri="{FF2B5EF4-FFF2-40B4-BE49-F238E27FC236}">
                <a16:creationId xmlns:a16="http://schemas.microsoft.com/office/drawing/2014/main" id="{2144B80E-2B81-F57E-155E-F611D678E93C}"/>
              </a:ext>
            </a:extLst>
          </p:cNvPr>
          <p:cNvPicPr>
            <a:picLocks noChangeAspect="1"/>
          </p:cNvPicPr>
          <p:nvPr/>
        </p:nvPicPr>
        <p:blipFill rotWithShape="1">
          <a:blip r:embed="rId2"/>
          <a:srcRect l="51180" t="14375" r="27883" b="3333"/>
          <a:stretch/>
        </p:blipFill>
        <p:spPr>
          <a:xfrm>
            <a:off x="5119928" y="629688"/>
            <a:ext cx="2895599" cy="3793692"/>
          </a:xfrm>
          <a:prstGeom prst="rect">
            <a:avLst/>
          </a:prstGeom>
        </p:spPr>
      </p:pic>
      <p:sp>
        <p:nvSpPr>
          <p:cNvPr id="9" name="TextBox 8">
            <a:extLst>
              <a:ext uri="{FF2B5EF4-FFF2-40B4-BE49-F238E27FC236}">
                <a16:creationId xmlns:a16="http://schemas.microsoft.com/office/drawing/2014/main" id="{35EF1635-FD98-C2E8-E5A0-FFD1AE23EF3A}"/>
              </a:ext>
            </a:extLst>
          </p:cNvPr>
          <p:cNvSpPr txBox="1"/>
          <p:nvPr/>
        </p:nvSpPr>
        <p:spPr>
          <a:xfrm>
            <a:off x="706622" y="536233"/>
            <a:ext cx="3393835" cy="892552"/>
          </a:xfrm>
          <a:prstGeom prst="rect">
            <a:avLst/>
          </a:prstGeom>
          <a:noFill/>
        </p:spPr>
        <p:txBody>
          <a:bodyPr wrap="square">
            <a:spAutoFit/>
          </a:bodyPr>
          <a:lstStyle/>
          <a:p>
            <a:r>
              <a:rPr lang="en-CA" sz="1600" dirty="0"/>
              <a:t>Add value messaging </a:t>
            </a:r>
            <a:endParaRPr lang="en-CA" sz="1400" dirty="0"/>
          </a:p>
          <a:p>
            <a:endParaRPr lang="en-CA" sz="1600" dirty="0"/>
          </a:p>
          <a:p>
            <a:endParaRPr lang="en-CA" sz="1000" dirty="0"/>
          </a:p>
          <a:p>
            <a:endParaRPr lang="en-CA" sz="1000" dirty="0"/>
          </a:p>
        </p:txBody>
      </p:sp>
      <p:sp>
        <p:nvSpPr>
          <p:cNvPr id="11" name="TextBox 10">
            <a:extLst>
              <a:ext uri="{FF2B5EF4-FFF2-40B4-BE49-F238E27FC236}">
                <a16:creationId xmlns:a16="http://schemas.microsoft.com/office/drawing/2014/main" id="{0CAC8D76-3A03-736A-1881-94A0D146CCC5}"/>
              </a:ext>
            </a:extLst>
          </p:cNvPr>
          <p:cNvSpPr txBox="1"/>
          <p:nvPr/>
        </p:nvSpPr>
        <p:spPr>
          <a:xfrm>
            <a:off x="630240" y="982509"/>
            <a:ext cx="3393834" cy="1815882"/>
          </a:xfrm>
          <a:prstGeom prst="rect">
            <a:avLst/>
          </a:prstGeom>
          <a:noFill/>
        </p:spPr>
        <p:txBody>
          <a:bodyPr wrap="square" rtlCol="0">
            <a:spAutoFit/>
          </a:bodyPr>
          <a:lstStyle/>
          <a:p>
            <a:pPr fontAlgn="ctr"/>
            <a:r>
              <a:rPr lang="en-US" sz="1200" b="0" i="0" u="none" strike="noStrike" kern="1200" dirty="0">
                <a:solidFill>
                  <a:srgbClr val="000000"/>
                </a:solidFill>
                <a:effectLst/>
                <a:latin typeface="Verdana" panose="020B0604030504040204" pitchFamily="34" charset="0"/>
                <a:ea typeface="Verdana" panose="020B0604030504040204" pitchFamily="34" charset="0"/>
              </a:rPr>
              <a:t>Quickly locate workers during dangerous gas release, panic, fall/no motion events via GPS and cloud enabled software. </a:t>
            </a:r>
          </a:p>
          <a:p>
            <a:pPr fontAlgn="ctr"/>
            <a:endParaRPr lang="en-US" sz="1200" dirty="0">
              <a:solidFill>
                <a:srgbClr val="000000"/>
              </a:solidFill>
              <a:latin typeface="Verdana" panose="020B0604030504040204" pitchFamily="34" charset="0"/>
              <a:ea typeface="Verdana" panose="020B0604030504040204" pitchFamily="34" charset="0"/>
            </a:endParaRPr>
          </a:p>
          <a:p>
            <a:pPr fontAlgn="ctr"/>
            <a:r>
              <a:rPr lang="en-US" sz="1200" b="0" i="0" u="none" strike="noStrike" kern="1200" dirty="0">
                <a:solidFill>
                  <a:srgbClr val="000000"/>
                </a:solidFill>
                <a:effectLst/>
                <a:latin typeface="Verdana" panose="020B0604030504040204" pitchFamily="34" charset="0"/>
                <a:ea typeface="Verdana" panose="020B0604030504040204" pitchFamily="34" charset="0"/>
              </a:rPr>
              <a:t>Expandable to include collision detection, worker vital sign monitoring and much more. </a:t>
            </a:r>
          </a:p>
          <a:p>
            <a:pPr fontAlgn="ctr"/>
            <a:endParaRPr lang="en-CA" sz="1400" dirty="0">
              <a:solidFill>
                <a:srgbClr val="000000"/>
              </a:solidFill>
              <a:latin typeface="Verdana" panose="020B0604030504040204" pitchFamily="34" charset="0"/>
              <a:ea typeface="Verdana" panose="020B0604030504040204" pitchFamily="34" charset="0"/>
            </a:endParaRPr>
          </a:p>
          <a:p>
            <a:pPr marL="0" algn="l" rtl="0" eaLnBrk="1" fontAlgn="ctr" latinLnBrk="0" hangingPunct="1">
              <a:spcBef>
                <a:spcPts val="0"/>
              </a:spcBef>
              <a:spcAft>
                <a:spcPts val="0"/>
              </a:spcAft>
            </a:pPr>
            <a:endParaRPr lang="en-CA" sz="1400" b="0" i="0" u="none" strike="noStrike" kern="1200" dirty="0">
              <a:solidFill>
                <a:srgbClr val="000000"/>
              </a:solidFill>
              <a:effectLst/>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4872944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447519" y="-140368"/>
            <a:ext cx="2308282" cy="610198"/>
          </a:xfrm>
        </p:spPr>
        <p:txBody>
          <a:bodyPr/>
          <a:lstStyle/>
          <a:p>
            <a:r>
              <a:rPr lang="en-CA" sz="2000" dirty="0"/>
              <a:t>Brochure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pic>
        <p:nvPicPr>
          <p:cNvPr id="8" name="Picture 7">
            <a:extLst>
              <a:ext uri="{FF2B5EF4-FFF2-40B4-BE49-F238E27FC236}">
                <a16:creationId xmlns:a16="http://schemas.microsoft.com/office/drawing/2014/main" id="{2144B80E-2B81-F57E-155E-F611D678E93C}"/>
              </a:ext>
            </a:extLst>
          </p:cNvPr>
          <p:cNvPicPr>
            <a:picLocks noChangeAspect="1"/>
          </p:cNvPicPr>
          <p:nvPr/>
        </p:nvPicPr>
        <p:blipFill rotWithShape="1">
          <a:blip r:embed="rId2"/>
          <a:srcRect l="72395" t="14375" r="6389" b="3333"/>
          <a:stretch/>
        </p:blipFill>
        <p:spPr>
          <a:xfrm>
            <a:off x="5023698" y="536233"/>
            <a:ext cx="3059604" cy="3955954"/>
          </a:xfrm>
          <a:prstGeom prst="rect">
            <a:avLst/>
          </a:prstGeom>
        </p:spPr>
      </p:pic>
      <p:sp>
        <p:nvSpPr>
          <p:cNvPr id="9" name="TextBox 8">
            <a:extLst>
              <a:ext uri="{FF2B5EF4-FFF2-40B4-BE49-F238E27FC236}">
                <a16:creationId xmlns:a16="http://schemas.microsoft.com/office/drawing/2014/main" id="{35EF1635-FD98-C2E8-E5A0-FFD1AE23EF3A}"/>
              </a:ext>
            </a:extLst>
          </p:cNvPr>
          <p:cNvSpPr txBox="1"/>
          <p:nvPr/>
        </p:nvSpPr>
        <p:spPr>
          <a:xfrm>
            <a:off x="706622" y="536233"/>
            <a:ext cx="3393835" cy="892552"/>
          </a:xfrm>
          <a:prstGeom prst="rect">
            <a:avLst/>
          </a:prstGeom>
          <a:noFill/>
        </p:spPr>
        <p:txBody>
          <a:bodyPr wrap="square">
            <a:spAutoFit/>
          </a:bodyPr>
          <a:lstStyle/>
          <a:p>
            <a:r>
              <a:rPr lang="en-CA" sz="1600" dirty="0"/>
              <a:t>Add value messaging </a:t>
            </a:r>
            <a:endParaRPr lang="en-CA" sz="1400" dirty="0"/>
          </a:p>
          <a:p>
            <a:endParaRPr lang="en-CA" sz="1600" dirty="0"/>
          </a:p>
          <a:p>
            <a:endParaRPr lang="en-CA" sz="1000" dirty="0"/>
          </a:p>
          <a:p>
            <a:endParaRPr lang="en-CA" sz="1000" dirty="0"/>
          </a:p>
        </p:txBody>
      </p:sp>
      <p:sp>
        <p:nvSpPr>
          <p:cNvPr id="11" name="TextBox 10">
            <a:extLst>
              <a:ext uri="{FF2B5EF4-FFF2-40B4-BE49-F238E27FC236}">
                <a16:creationId xmlns:a16="http://schemas.microsoft.com/office/drawing/2014/main" id="{0CAC8D76-3A03-736A-1881-94A0D146CCC5}"/>
              </a:ext>
            </a:extLst>
          </p:cNvPr>
          <p:cNvSpPr txBox="1"/>
          <p:nvPr/>
        </p:nvSpPr>
        <p:spPr>
          <a:xfrm>
            <a:off x="630240" y="982509"/>
            <a:ext cx="3059604" cy="1785104"/>
          </a:xfrm>
          <a:prstGeom prst="rect">
            <a:avLst/>
          </a:prstGeom>
          <a:noFill/>
        </p:spPr>
        <p:txBody>
          <a:bodyPr wrap="square" rtlCol="0">
            <a:spAutoFit/>
          </a:bodyPr>
          <a:lstStyle/>
          <a:p>
            <a:pPr fontAlgn="ctr"/>
            <a:r>
              <a:rPr lang="en-US" sz="1200" dirty="0">
                <a:solidFill>
                  <a:srgbClr val="000000"/>
                </a:solidFill>
                <a:latin typeface="Verdana" panose="020B0604030504040204" pitchFamily="34" charset="0"/>
                <a:ea typeface="Verdana" panose="020B0604030504040204" pitchFamily="34" charset="0"/>
              </a:rPr>
              <a:t>Help is on the way with fully interactive self monitoring or 24/7 live monitoring options with first responder experience. </a:t>
            </a:r>
          </a:p>
          <a:p>
            <a:pPr fontAlgn="ctr"/>
            <a:endParaRPr lang="en-US" sz="1200" dirty="0">
              <a:solidFill>
                <a:srgbClr val="000000"/>
              </a:solidFill>
              <a:latin typeface="Verdana" panose="020B0604030504040204" pitchFamily="34" charset="0"/>
              <a:ea typeface="Verdana" panose="020B0604030504040204" pitchFamily="34" charset="0"/>
            </a:endParaRPr>
          </a:p>
          <a:p>
            <a:pPr fontAlgn="ctr"/>
            <a:r>
              <a:rPr lang="en-US" sz="1200" dirty="0">
                <a:solidFill>
                  <a:srgbClr val="000000"/>
                </a:solidFill>
                <a:latin typeface="Verdana" panose="020B0604030504040204" pitchFamily="34" charset="0"/>
                <a:ea typeface="Verdana" panose="020B0604030504040204" pitchFamily="34" charset="0"/>
              </a:rPr>
              <a:t>Save hundreds of hours per year with simplified compliance management analytics </a:t>
            </a:r>
            <a:endParaRPr lang="en-CA" sz="1400" dirty="0">
              <a:solidFill>
                <a:srgbClr val="000000"/>
              </a:solidFill>
              <a:latin typeface="Verdana" panose="020B0604030504040204" pitchFamily="34" charset="0"/>
              <a:ea typeface="Verdana" panose="020B0604030504040204" pitchFamily="34" charset="0"/>
            </a:endParaRPr>
          </a:p>
          <a:p>
            <a:pPr marL="0" algn="l" rtl="0" eaLnBrk="1" fontAlgn="ctr" latinLnBrk="0" hangingPunct="1">
              <a:spcBef>
                <a:spcPts val="0"/>
              </a:spcBef>
              <a:spcAft>
                <a:spcPts val="0"/>
              </a:spcAft>
            </a:pPr>
            <a:endParaRPr lang="en-CA" sz="1400" b="0" i="0" u="none" strike="noStrike" kern="1200" dirty="0">
              <a:solidFill>
                <a:srgbClr val="000000"/>
              </a:solidFill>
              <a:effectLst/>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4948671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402209" y="-109286"/>
            <a:ext cx="2308282" cy="610198"/>
          </a:xfrm>
        </p:spPr>
        <p:txBody>
          <a:bodyPr/>
          <a:lstStyle/>
          <a:p>
            <a:r>
              <a:rPr lang="en-CA" sz="2000" dirty="0"/>
              <a:t>Brochure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pic>
        <p:nvPicPr>
          <p:cNvPr id="5" name="Picture 4">
            <a:extLst>
              <a:ext uri="{FF2B5EF4-FFF2-40B4-BE49-F238E27FC236}">
                <a16:creationId xmlns:a16="http://schemas.microsoft.com/office/drawing/2014/main" id="{B2E89C89-6472-2E3A-152B-295CE1099944}"/>
              </a:ext>
            </a:extLst>
          </p:cNvPr>
          <p:cNvPicPr>
            <a:picLocks noChangeAspect="1"/>
          </p:cNvPicPr>
          <p:nvPr/>
        </p:nvPicPr>
        <p:blipFill rotWithShape="1">
          <a:blip r:embed="rId2"/>
          <a:srcRect l="51389" t="15418" r="27775" b="3957"/>
          <a:stretch/>
        </p:blipFill>
        <p:spPr>
          <a:xfrm>
            <a:off x="4859694" y="536233"/>
            <a:ext cx="3082834" cy="3976292"/>
          </a:xfrm>
          <a:prstGeom prst="rect">
            <a:avLst/>
          </a:prstGeom>
        </p:spPr>
      </p:pic>
      <p:sp>
        <p:nvSpPr>
          <p:cNvPr id="9" name="TextBox 8">
            <a:extLst>
              <a:ext uri="{FF2B5EF4-FFF2-40B4-BE49-F238E27FC236}">
                <a16:creationId xmlns:a16="http://schemas.microsoft.com/office/drawing/2014/main" id="{35EF1635-FD98-C2E8-E5A0-FFD1AE23EF3A}"/>
              </a:ext>
            </a:extLst>
          </p:cNvPr>
          <p:cNvSpPr txBox="1"/>
          <p:nvPr/>
        </p:nvSpPr>
        <p:spPr>
          <a:xfrm>
            <a:off x="706622" y="536233"/>
            <a:ext cx="3393835" cy="892552"/>
          </a:xfrm>
          <a:prstGeom prst="rect">
            <a:avLst/>
          </a:prstGeom>
          <a:noFill/>
        </p:spPr>
        <p:txBody>
          <a:bodyPr wrap="square">
            <a:spAutoFit/>
          </a:bodyPr>
          <a:lstStyle/>
          <a:p>
            <a:r>
              <a:rPr lang="en-CA" sz="1600" dirty="0"/>
              <a:t>Add value messaging </a:t>
            </a:r>
            <a:endParaRPr lang="en-CA" sz="1400" dirty="0"/>
          </a:p>
          <a:p>
            <a:endParaRPr lang="en-CA" sz="1600" dirty="0"/>
          </a:p>
          <a:p>
            <a:endParaRPr lang="en-CA" sz="1000" dirty="0"/>
          </a:p>
          <a:p>
            <a:endParaRPr lang="en-CA" sz="1000" dirty="0"/>
          </a:p>
        </p:txBody>
      </p:sp>
      <p:sp>
        <p:nvSpPr>
          <p:cNvPr id="11" name="TextBox 10">
            <a:extLst>
              <a:ext uri="{FF2B5EF4-FFF2-40B4-BE49-F238E27FC236}">
                <a16:creationId xmlns:a16="http://schemas.microsoft.com/office/drawing/2014/main" id="{0CAC8D76-3A03-736A-1881-94A0D146CCC5}"/>
              </a:ext>
            </a:extLst>
          </p:cNvPr>
          <p:cNvSpPr txBox="1"/>
          <p:nvPr/>
        </p:nvSpPr>
        <p:spPr>
          <a:xfrm>
            <a:off x="630240" y="982509"/>
            <a:ext cx="3393834" cy="3293209"/>
          </a:xfrm>
          <a:prstGeom prst="rect">
            <a:avLst/>
          </a:prstGeom>
          <a:noFill/>
        </p:spPr>
        <p:txBody>
          <a:bodyPr wrap="square" rtlCol="0">
            <a:spAutoFit/>
          </a:bodyPr>
          <a:lstStyle/>
          <a:p>
            <a:pPr fontAlgn="ctr"/>
            <a:r>
              <a:rPr lang="en-US" sz="1200" dirty="0">
                <a:solidFill>
                  <a:srgbClr val="000000"/>
                </a:solidFill>
                <a:latin typeface="Verdana" panose="020B0604030504040204" pitchFamily="34" charset="0"/>
                <a:ea typeface="Verdana" panose="020B0604030504040204" pitchFamily="34" charset="0"/>
              </a:rPr>
              <a:t>Increase worker productivity with remote experienced personnel through the video and audio connected worker solution </a:t>
            </a:r>
          </a:p>
          <a:p>
            <a:pPr fontAlgn="ctr"/>
            <a:endParaRPr lang="en-US" sz="1200" b="0" i="0" u="none" strike="noStrike" kern="1200" dirty="0">
              <a:solidFill>
                <a:srgbClr val="000000"/>
              </a:solidFill>
              <a:effectLst/>
              <a:latin typeface="Verdana" panose="020B0604030504040204" pitchFamily="34" charset="0"/>
              <a:ea typeface="Verdana" panose="020B0604030504040204" pitchFamily="34" charset="0"/>
            </a:endParaRPr>
          </a:p>
          <a:p>
            <a:pPr fontAlgn="ctr"/>
            <a:r>
              <a:rPr lang="en-US" sz="1200" b="0" i="0" u="none" strike="noStrike" kern="1200" dirty="0">
                <a:solidFill>
                  <a:srgbClr val="000000"/>
                </a:solidFill>
                <a:effectLst/>
                <a:latin typeface="Verdana" panose="020B0604030504040204" pitchFamily="34" charset="0"/>
                <a:ea typeface="Verdana" panose="020B0604030504040204" pitchFamily="34" charset="0"/>
              </a:rPr>
              <a:t>Advanced analytics review identifies incident trends and potential occurrences are proactively reduced through behavior change management.</a:t>
            </a:r>
          </a:p>
          <a:p>
            <a:pPr fontAlgn="ctr"/>
            <a:endParaRPr lang="en-US" sz="1200" dirty="0">
              <a:solidFill>
                <a:srgbClr val="000000"/>
              </a:solidFill>
              <a:latin typeface="Verdana" panose="020B0604030504040204" pitchFamily="34" charset="0"/>
              <a:ea typeface="Verdana" panose="020B0604030504040204" pitchFamily="34" charset="0"/>
            </a:endParaRPr>
          </a:p>
          <a:p>
            <a:pPr fontAlgn="ctr"/>
            <a:r>
              <a:rPr lang="en-US" sz="1200" b="0" i="0" u="none" strike="noStrike" kern="1200" dirty="0">
                <a:solidFill>
                  <a:srgbClr val="000000"/>
                </a:solidFill>
                <a:effectLst/>
                <a:latin typeface="Verdana" panose="020B0604030504040204" pitchFamily="34" charset="0"/>
                <a:ea typeface="Verdana" panose="020B0604030504040204" pitchFamily="34" charset="0"/>
              </a:rPr>
              <a:t> Workflows are streamlined when video and images are added for audits, maintenance and troubleshooting processes. </a:t>
            </a:r>
          </a:p>
          <a:p>
            <a:pPr fontAlgn="ctr"/>
            <a:endParaRPr lang="en-US" sz="1200" b="0" i="0" u="none" strike="noStrike" kern="1200" dirty="0">
              <a:solidFill>
                <a:srgbClr val="000000"/>
              </a:solidFill>
              <a:effectLst/>
              <a:latin typeface="Verdana" panose="020B0604030504040204" pitchFamily="34" charset="0"/>
              <a:ea typeface="Verdana" panose="020B0604030504040204" pitchFamily="34" charset="0"/>
            </a:endParaRPr>
          </a:p>
          <a:p>
            <a:pPr fontAlgn="ctr"/>
            <a:endParaRPr lang="en-US" sz="1200" b="0" i="0" u="none" strike="noStrike" kern="1200" dirty="0">
              <a:solidFill>
                <a:srgbClr val="000000"/>
              </a:solidFill>
              <a:effectLst/>
              <a:latin typeface="Verdana" panose="020B0604030504040204" pitchFamily="34" charset="0"/>
              <a:ea typeface="Verdana" panose="020B0604030504040204" pitchFamily="34" charset="0"/>
            </a:endParaRPr>
          </a:p>
          <a:p>
            <a:pPr fontAlgn="ctr"/>
            <a:endParaRPr lang="en-CA" sz="1400" dirty="0">
              <a:solidFill>
                <a:srgbClr val="000000"/>
              </a:solidFill>
              <a:latin typeface="Verdana" panose="020B0604030504040204" pitchFamily="34" charset="0"/>
              <a:ea typeface="Verdana" panose="020B0604030504040204" pitchFamily="34" charset="0"/>
            </a:endParaRPr>
          </a:p>
          <a:p>
            <a:pPr marL="0" algn="l" rtl="0" eaLnBrk="1" fontAlgn="ctr" latinLnBrk="0" hangingPunct="1">
              <a:spcBef>
                <a:spcPts val="0"/>
              </a:spcBef>
              <a:spcAft>
                <a:spcPts val="0"/>
              </a:spcAft>
            </a:pPr>
            <a:endParaRPr lang="en-CA" sz="1400" b="0" i="0" u="none" strike="noStrike" kern="1200" dirty="0">
              <a:solidFill>
                <a:srgbClr val="000000"/>
              </a:solidFill>
              <a:effectLst/>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0707837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728196" y="-175121"/>
            <a:ext cx="3297388" cy="610198"/>
          </a:xfrm>
        </p:spPr>
        <p:txBody>
          <a:bodyPr/>
          <a:lstStyle/>
          <a:p>
            <a:r>
              <a:rPr lang="en-CA" sz="1000" dirty="0"/>
              <a:t>Full page Advertisement  </a:t>
            </a:r>
          </a:p>
        </p:txBody>
      </p:sp>
      <p:pic>
        <p:nvPicPr>
          <p:cNvPr id="5" name="Picture 4">
            <a:extLst>
              <a:ext uri="{FF2B5EF4-FFF2-40B4-BE49-F238E27FC236}">
                <a16:creationId xmlns:a16="http://schemas.microsoft.com/office/drawing/2014/main" id="{A4010D01-57BA-621A-9CE0-F701573A2F28}"/>
              </a:ext>
            </a:extLst>
          </p:cNvPr>
          <p:cNvPicPr>
            <a:picLocks noChangeAspect="1"/>
          </p:cNvPicPr>
          <p:nvPr/>
        </p:nvPicPr>
        <p:blipFill rotWithShape="1">
          <a:blip r:embed="rId2"/>
          <a:srcRect l="32830" t="32615" r="13463" b="43891"/>
          <a:stretch/>
        </p:blipFill>
        <p:spPr>
          <a:xfrm>
            <a:off x="-4712266" y="91117"/>
            <a:ext cx="4397656" cy="1373247"/>
          </a:xfrm>
          <a:prstGeom prst="rect">
            <a:avLst/>
          </a:prstGeom>
        </p:spPr>
      </p:pic>
      <p:grpSp>
        <p:nvGrpSpPr>
          <p:cNvPr id="52" name="Group 51">
            <a:extLst>
              <a:ext uri="{FF2B5EF4-FFF2-40B4-BE49-F238E27FC236}">
                <a16:creationId xmlns:a16="http://schemas.microsoft.com/office/drawing/2014/main" id="{0C135EAE-CF13-E2C0-7DC6-33A5EF17AF73}"/>
              </a:ext>
            </a:extLst>
          </p:cNvPr>
          <p:cNvGrpSpPr/>
          <p:nvPr/>
        </p:nvGrpSpPr>
        <p:grpSpPr>
          <a:xfrm>
            <a:off x="1898225" y="2434893"/>
            <a:ext cx="6778205" cy="2517047"/>
            <a:chOff x="1328990" y="2741972"/>
            <a:chExt cx="5530850" cy="2053849"/>
          </a:xfrm>
        </p:grpSpPr>
        <p:pic>
          <p:nvPicPr>
            <p:cNvPr id="11" name="Picture 10">
              <a:extLst>
                <a:ext uri="{FF2B5EF4-FFF2-40B4-BE49-F238E27FC236}">
                  <a16:creationId xmlns:a16="http://schemas.microsoft.com/office/drawing/2014/main" id="{BF804E80-BC18-6D63-7369-F947FFBFF1AF}"/>
                </a:ext>
              </a:extLst>
            </p:cNvPr>
            <p:cNvPicPr>
              <a:picLocks noChangeAspect="1"/>
            </p:cNvPicPr>
            <p:nvPr/>
          </p:nvPicPr>
          <p:blipFill rotWithShape="1">
            <a:blip r:embed="rId3">
              <a:alphaModFix amt="34000"/>
            </a:blip>
            <a:srcRect l="7067" r="-4258"/>
            <a:stretch/>
          </p:blipFill>
          <p:spPr>
            <a:xfrm>
              <a:off x="1976127" y="2741972"/>
              <a:ext cx="760697" cy="1455809"/>
            </a:xfrm>
            <a:prstGeom prst="rect">
              <a:avLst/>
            </a:prstGeom>
            <a:noFill/>
          </p:spPr>
        </p:pic>
        <p:grpSp>
          <p:nvGrpSpPr>
            <p:cNvPr id="12" name="Group 11">
              <a:extLst>
                <a:ext uri="{FF2B5EF4-FFF2-40B4-BE49-F238E27FC236}">
                  <a16:creationId xmlns:a16="http://schemas.microsoft.com/office/drawing/2014/main" id="{99FEF610-D6E9-4DC5-B26E-5A45633C4CE8}"/>
                </a:ext>
              </a:extLst>
            </p:cNvPr>
            <p:cNvGrpSpPr/>
            <p:nvPr/>
          </p:nvGrpSpPr>
          <p:grpSpPr>
            <a:xfrm>
              <a:off x="3208330" y="2979886"/>
              <a:ext cx="1523911" cy="1148874"/>
              <a:chOff x="3914822" y="2128470"/>
              <a:chExt cx="2333749" cy="1829402"/>
            </a:xfrm>
          </p:grpSpPr>
          <p:pic>
            <p:nvPicPr>
              <p:cNvPr id="13" name="Graphic 12" descr="Server with solid fill">
                <a:extLst>
                  <a:ext uri="{FF2B5EF4-FFF2-40B4-BE49-F238E27FC236}">
                    <a16:creationId xmlns:a16="http://schemas.microsoft.com/office/drawing/2014/main" id="{CAB6BD4B-B053-6BB8-59CC-8673109AD58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914822" y="3015640"/>
                <a:ext cx="809925" cy="809925"/>
              </a:xfrm>
              <a:prstGeom prst="rect">
                <a:avLst/>
              </a:prstGeom>
            </p:spPr>
          </p:pic>
          <p:pic>
            <p:nvPicPr>
              <p:cNvPr id="14" name="Graphic 13" descr="Cloud outline">
                <a:extLst>
                  <a:ext uri="{FF2B5EF4-FFF2-40B4-BE49-F238E27FC236}">
                    <a16:creationId xmlns:a16="http://schemas.microsoft.com/office/drawing/2014/main" id="{9EE4EEDE-B502-D19C-278E-74B6DFB6B13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419170" y="2128470"/>
                <a:ext cx="1829401" cy="1829402"/>
              </a:xfrm>
              <a:prstGeom prst="rect">
                <a:avLst/>
              </a:prstGeom>
            </p:spPr>
          </p:pic>
          <p:grpSp>
            <p:nvGrpSpPr>
              <p:cNvPr id="15" name="Group 14">
                <a:extLst>
                  <a:ext uri="{FF2B5EF4-FFF2-40B4-BE49-F238E27FC236}">
                    <a16:creationId xmlns:a16="http://schemas.microsoft.com/office/drawing/2014/main" id="{A4F90D9A-0551-2ECB-2494-F4BB1F20E6B7}"/>
                  </a:ext>
                </a:extLst>
              </p:cNvPr>
              <p:cNvGrpSpPr/>
              <p:nvPr/>
            </p:nvGrpSpPr>
            <p:grpSpPr>
              <a:xfrm>
                <a:off x="4435053" y="2808267"/>
                <a:ext cx="990588" cy="991644"/>
                <a:chOff x="5480280" y="2499502"/>
                <a:chExt cx="1118367" cy="1119559"/>
              </a:xfrm>
            </p:grpSpPr>
            <p:sp>
              <p:nvSpPr>
                <p:cNvPr id="16" name="Oval 15">
                  <a:extLst>
                    <a:ext uri="{FF2B5EF4-FFF2-40B4-BE49-F238E27FC236}">
                      <a16:creationId xmlns:a16="http://schemas.microsoft.com/office/drawing/2014/main" id="{A17B0444-6EEA-3554-FE3C-D8FCD25BA65A}"/>
                    </a:ext>
                  </a:extLst>
                </p:cNvPr>
                <p:cNvSpPr/>
                <p:nvPr/>
              </p:nvSpPr>
              <p:spPr>
                <a:xfrm>
                  <a:off x="5480280" y="2499502"/>
                  <a:ext cx="1118367" cy="111955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FFFFFF"/>
                    </a:solidFill>
                    <a:latin typeface="Avenir Next LT Pro"/>
                    <a:sym typeface="Factoria W00 Bold"/>
                  </a:endParaRPr>
                </a:p>
              </p:txBody>
            </p:sp>
            <p:pic>
              <p:nvPicPr>
                <p:cNvPr id="17" name="Picture 16">
                  <a:extLst>
                    <a:ext uri="{FF2B5EF4-FFF2-40B4-BE49-F238E27FC236}">
                      <a16:creationId xmlns:a16="http://schemas.microsoft.com/office/drawing/2014/main" id="{2220D33E-52CC-6ACE-B958-F5E8D7C27BA7}"/>
                    </a:ext>
                  </a:extLst>
                </p:cNvPr>
                <p:cNvPicPr>
                  <a:picLocks noChangeAspect="1"/>
                </p:cNvPicPr>
                <p:nvPr/>
              </p:nvPicPr>
              <p:blipFill>
                <a:blip r:embed="rId8"/>
                <a:stretch>
                  <a:fillRect/>
                </a:stretch>
              </p:blipFill>
              <p:spPr>
                <a:xfrm>
                  <a:off x="5775173" y="2806395"/>
                  <a:ext cx="479151" cy="505771"/>
                </a:xfrm>
                <a:prstGeom prst="rect">
                  <a:avLst/>
                </a:prstGeom>
              </p:spPr>
            </p:pic>
          </p:grpSp>
        </p:grpSp>
        <p:grpSp>
          <p:nvGrpSpPr>
            <p:cNvPr id="18" name="Group 17">
              <a:extLst>
                <a:ext uri="{FF2B5EF4-FFF2-40B4-BE49-F238E27FC236}">
                  <a16:creationId xmlns:a16="http://schemas.microsoft.com/office/drawing/2014/main" id="{AA2A85B6-1FC1-E119-4B7D-A42FEC37AAC0}"/>
                </a:ext>
              </a:extLst>
            </p:cNvPr>
            <p:cNvGrpSpPr/>
            <p:nvPr/>
          </p:nvGrpSpPr>
          <p:grpSpPr>
            <a:xfrm>
              <a:off x="4891533" y="3297624"/>
              <a:ext cx="141854" cy="748046"/>
              <a:chOff x="9673343" y="2062024"/>
              <a:chExt cx="254325" cy="1341143"/>
            </a:xfrm>
            <a:solidFill>
              <a:schemeClr val="bg1">
                <a:lumMod val="50000"/>
              </a:schemeClr>
            </a:solidFill>
          </p:grpSpPr>
          <p:pic>
            <p:nvPicPr>
              <p:cNvPr id="19" name="Picture 51">
                <a:extLst>
                  <a:ext uri="{FF2B5EF4-FFF2-40B4-BE49-F238E27FC236}">
                    <a16:creationId xmlns:a16="http://schemas.microsoft.com/office/drawing/2014/main" id="{144FF1FC-3C05-55DD-A4E8-B81071DF745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9682055" y="2062024"/>
                <a:ext cx="236900" cy="276383"/>
              </a:xfrm>
              <a:prstGeom prst="rect">
                <a:avLst/>
              </a:prstGeom>
            </p:spPr>
          </p:pic>
          <p:pic>
            <p:nvPicPr>
              <p:cNvPr id="20" name="Picture 52">
                <a:extLst>
                  <a:ext uri="{FF2B5EF4-FFF2-40B4-BE49-F238E27FC236}">
                    <a16:creationId xmlns:a16="http://schemas.microsoft.com/office/drawing/2014/main" id="{25A6338B-A4F3-206D-4727-7F4C552408D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9676969" y="2495343"/>
                <a:ext cx="247072" cy="411788"/>
              </a:xfrm>
              <a:prstGeom prst="rect">
                <a:avLst/>
              </a:prstGeom>
            </p:spPr>
          </p:pic>
          <p:pic>
            <p:nvPicPr>
              <p:cNvPr id="21" name="Picture 53">
                <a:extLst>
                  <a:ext uri="{FF2B5EF4-FFF2-40B4-BE49-F238E27FC236}">
                    <a16:creationId xmlns:a16="http://schemas.microsoft.com/office/drawing/2014/main" id="{B1D5569F-5BF8-30F2-6A10-F015D6DCC08C}"/>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p:blipFill>
            <p:spPr>
              <a:xfrm>
                <a:off x="9673343" y="3064067"/>
                <a:ext cx="254325" cy="339100"/>
              </a:xfrm>
              <a:prstGeom prst="rect">
                <a:avLst/>
              </a:prstGeom>
            </p:spPr>
          </p:pic>
        </p:grpSp>
        <p:grpSp>
          <p:nvGrpSpPr>
            <p:cNvPr id="22" name="Group 21">
              <a:extLst>
                <a:ext uri="{FF2B5EF4-FFF2-40B4-BE49-F238E27FC236}">
                  <a16:creationId xmlns:a16="http://schemas.microsoft.com/office/drawing/2014/main" id="{109CF0B8-F134-3F44-DD4D-83C4BEA52B23}"/>
                </a:ext>
              </a:extLst>
            </p:cNvPr>
            <p:cNvGrpSpPr/>
            <p:nvPr/>
          </p:nvGrpSpPr>
          <p:grpSpPr>
            <a:xfrm>
              <a:off x="2373264" y="3408113"/>
              <a:ext cx="575252" cy="1008883"/>
              <a:chOff x="7758064" y="250652"/>
              <a:chExt cx="3481391" cy="6105698"/>
            </a:xfrm>
          </p:grpSpPr>
          <p:pic>
            <p:nvPicPr>
              <p:cNvPr id="23" name="Picture 22">
                <a:extLst>
                  <a:ext uri="{FF2B5EF4-FFF2-40B4-BE49-F238E27FC236}">
                    <a16:creationId xmlns:a16="http://schemas.microsoft.com/office/drawing/2014/main" id="{463B795A-A09D-5F76-DCC2-A94260406881}"/>
                  </a:ext>
                </a:extLst>
              </p:cNvPr>
              <p:cNvPicPr>
                <a:picLocks noChangeAspect="1"/>
              </p:cNvPicPr>
              <p:nvPr/>
            </p:nvPicPr>
            <p:blipFill rotWithShape="1">
              <a:blip r:embed="rId15">
                <a:extLst>
                  <a:ext uri="{28A0092B-C50C-407E-A947-70E740481C1C}">
                    <a14:useLocalDpi xmlns:a14="http://schemas.microsoft.com/office/drawing/2010/main" val="0"/>
                  </a:ext>
                </a:extLst>
              </a:blip>
              <a:srcRect l="-7910" r="-7910"/>
              <a:stretch/>
            </p:blipFill>
            <p:spPr>
              <a:xfrm>
                <a:off x="7758064" y="250652"/>
                <a:ext cx="3481391" cy="6105698"/>
              </a:xfrm>
              <a:prstGeom prst="rect">
                <a:avLst/>
              </a:prstGeom>
            </p:spPr>
          </p:pic>
          <p:pic>
            <p:nvPicPr>
              <p:cNvPr id="24" name="Content Placeholder 3" descr="Graphical user interface, application&#10;&#10;Description automatically generated">
                <a:extLst>
                  <a:ext uri="{FF2B5EF4-FFF2-40B4-BE49-F238E27FC236}">
                    <a16:creationId xmlns:a16="http://schemas.microsoft.com/office/drawing/2014/main" id="{3180734D-CC44-9A59-70B7-F2EADF4A8171}"/>
                  </a:ext>
                </a:extLst>
              </p:cNvPr>
              <p:cNvPicPr>
                <a:picLocks noChangeAspect="1"/>
              </p:cNvPicPr>
              <p:nvPr/>
            </p:nvPicPr>
            <p:blipFill rotWithShape="1">
              <a:blip r:embed="rId16">
                <a:extLst>
                  <a:ext uri="{28A0092B-C50C-407E-A947-70E740481C1C}">
                    <a14:useLocalDpi xmlns:a14="http://schemas.microsoft.com/office/drawing/2010/main" val="0"/>
                  </a:ext>
                </a:extLst>
              </a:blip>
              <a:srcRect l="44884" t="21324" r="42213" b="22918"/>
              <a:stretch/>
            </p:blipFill>
            <p:spPr>
              <a:xfrm>
                <a:off x="8172921" y="538646"/>
                <a:ext cx="2617349" cy="5655225"/>
              </a:xfrm>
              <a:custGeom>
                <a:avLst/>
                <a:gdLst>
                  <a:gd name="connsiteX0" fmla="*/ 216977 w 2602895"/>
                  <a:gd name="connsiteY0" fmla="*/ 0 h 5615844"/>
                  <a:gd name="connsiteX1" fmla="*/ 556592 w 2602895"/>
                  <a:gd name="connsiteY1" fmla="*/ 0 h 5615844"/>
                  <a:gd name="connsiteX2" fmla="*/ 556592 w 2602895"/>
                  <a:gd name="connsiteY2" fmla="*/ 21643 h 5615844"/>
                  <a:gd name="connsiteX3" fmla="*/ 729307 w 2602895"/>
                  <a:gd name="connsiteY3" fmla="*/ 194358 h 5615844"/>
                  <a:gd name="connsiteX4" fmla="*/ 1870771 w 2602895"/>
                  <a:gd name="connsiteY4" fmla="*/ 194358 h 5615844"/>
                  <a:gd name="connsiteX5" fmla="*/ 2043486 w 2602895"/>
                  <a:gd name="connsiteY5" fmla="*/ 21643 h 5615844"/>
                  <a:gd name="connsiteX6" fmla="*/ 2043486 w 2602895"/>
                  <a:gd name="connsiteY6" fmla="*/ 0 h 5615844"/>
                  <a:gd name="connsiteX7" fmla="*/ 2385918 w 2602895"/>
                  <a:gd name="connsiteY7" fmla="*/ 0 h 5615844"/>
                  <a:gd name="connsiteX8" fmla="*/ 2602895 w 2602895"/>
                  <a:gd name="connsiteY8" fmla="*/ 216977 h 5615844"/>
                  <a:gd name="connsiteX9" fmla="*/ 2602895 w 2602895"/>
                  <a:gd name="connsiteY9" fmla="*/ 5398867 h 5615844"/>
                  <a:gd name="connsiteX10" fmla="*/ 2385918 w 2602895"/>
                  <a:gd name="connsiteY10" fmla="*/ 5615844 h 5615844"/>
                  <a:gd name="connsiteX11" fmla="*/ 216977 w 2602895"/>
                  <a:gd name="connsiteY11" fmla="*/ 5615844 h 5615844"/>
                  <a:gd name="connsiteX12" fmla="*/ 0 w 2602895"/>
                  <a:gd name="connsiteY12" fmla="*/ 5398867 h 5615844"/>
                  <a:gd name="connsiteX13" fmla="*/ 0 w 2602895"/>
                  <a:gd name="connsiteY13" fmla="*/ 216977 h 5615844"/>
                  <a:gd name="connsiteX14" fmla="*/ 216977 w 2602895"/>
                  <a:gd name="connsiteY14" fmla="*/ 0 h 5615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02895" h="5615844">
                    <a:moveTo>
                      <a:pt x="216977" y="0"/>
                    </a:moveTo>
                    <a:lnTo>
                      <a:pt x="556592" y="0"/>
                    </a:lnTo>
                    <a:lnTo>
                      <a:pt x="556592" y="21643"/>
                    </a:lnTo>
                    <a:cubicBezTo>
                      <a:pt x="556592" y="117031"/>
                      <a:pt x="633919" y="194358"/>
                      <a:pt x="729307" y="194358"/>
                    </a:cubicBezTo>
                    <a:lnTo>
                      <a:pt x="1870771" y="194358"/>
                    </a:lnTo>
                    <a:cubicBezTo>
                      <a:pt x="1966159" y="194358"/>
                      <a:pt x="2043486" y="117031"/>
                      <a:pt x="2043486" y="21643"/>
                    </a:cubicBezTo>
                    <a:lnTo>
                      <a:pt x="2043486" y="0"/>
                    </a:lnTo>
                    <a:lnTo>
                      <a:pt x="2385918" y="0"/>
                    </a:lnTo>
                    <a:cubicBezTo>
                      <a:pt x="2505751" y="0"/>
                      <a:pt x="2602895" y="97144"/>
                      <a:pt x="2602895" y="216977"/>
                    </a:cubicBezTo>
                    <a:lnTo>
                      <a:pt x="2602895" y="5398867"/>
                    </a:lnTo>
                    <a:cubicBezTo>
                      <a:pt x="2602895" y="5518700"/>
                      <a:pt x="2505751" y="5615844"/>
                      <a:pt x="2385918" y="5615844"/>
                    </a:cubicBezTo>
                    <a:lnTo>
                      <a:pt x="216977" y="5615844"/>
                    </a:lnTo>
                    <a:cubicBezTo>
                      <a:pt x="97144" y="5615844"/>
                      <a:pt x="0" y="5518700"/>
                      <a:pt x="0" y="5398867"/>
                    </a:cubicBezTo>
                    <a:lnTo>
                      <a:pt x="0" y="216977"/>
                    </a:lnTo>
                    <a:cubicBezTo>
                      <a:pt x="0" y="97144"/>
                      <a:pt x="97144" y="0"/>
                      <a:pt x="216977" y="0"/>
                    </a:cubicBezTo>
                    <a:close/>
                  </a:path>
                </a:pathLst>
              </a:custGeom>
              <a:ln>
                <a:noFill/>
              </a:ln>
            </p:spPr>
          </p:pic>
        </p:grpSp>
        <p:pic>
          <p:nvPicPr>
            <p:cNvPr id="25" name="Picture 22">
              <a:extLst>
                <a:ext uri="{FF2B5EF4-FFF2-40B4-BE49-F238E27FC236}">
                  <a16:creationId xmlns:a16="http://schemas.microsoft.com/office/drawing/2014/main" id="{F637E12B-237C-BD1C-9E9A-1E9B6ED1B802}"/>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p:blipFill>
          <p:spPr>
            <a:xfrm>
              <a:off x="1328990" y="3299198"/>
              <a:ext cx="222609" cy="118725"/>
            </a:xfrm>
            <a:prstGeom prst="rect">
              <a:avLst/>
            </a:prstGeom>
          </p:spPr>
        </p:pic>
        <p:grpSp>
          <p:nvGrpSpPr>
            <p:cNvPr id="51" name="Group 50">
              <a:extLst>
                <a:ext uri="{FF2B5EF4-FFF2-40B4-BE49-F238E27FC236}">
                  <a16:creationId xmlns:a16="http://schemas.microsoft.com/office/drawing/2014/main" id="{E099E106-0105-4FC2-B743-7AA030147DF6}"/>
                </a:ext>
              </a:extLst>
            </p:cNvPr>
            <p:cNvGrpSpPr/>
            <p:nvPr/>
          </p:nvGrpSpPr>
          <p:grpSpPr>
            <a:xfrm>
              <a:off x="1347374" y="2994278"/>
              <a:ext cx="185841" cy="1422718"/>
              <a:chOff x="1347374" y="2994278"/>
              <a:chExt cx="185841" cy="1422718"/>
            </a:xfrm>
          </p:grpSpPr>
          <p:pic>
            <p:nvPicPr>
              <p:cNvPr id="28" name="Picture 18">
                <a:extLst>
                  <a:ext uri="{FF2B5EF4-FFF2-40B4-BE49-F238E27FC236}">
                    <a16:creationId xmlns:a16="http://schemas.microsoft.com/office/drawing/2014/main" id="{61851E4B-72C1-5C19-A103-74C36CCFDA18}"/>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p:blipFill>
            <p:spPr>
              <a:xfrm>
                <a:off x="1350090" y="4275245"/>
                <a:ext cx="180410" cy="141751"/>
              </a:xfrm>
              <a:prstGeom prst="rect">
                <a:avLst/>
              </a:prstGeom>
            </p:spPr>
          </p:pic>
          <p:pic>
            <p:nvPicPr>
              <p:cNvPr id="29" name="Picture 19">
                <a:extLst>
                  <a:ext uri="{FF2B5EF4-FFF2-40B4-BE49-F238E27FC236}">
                    <a16:creationId xmlns:a16="http://schemas.microsoft.com/office/drawing/2014/main" id="{6B4FEEDC-C4F0-BFC3-A74F-B39778CE5258}"/>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p:blipFill>
            <p:spPr>
              <a:xfrm>
                <a:off x="1352617" y="4015603"/>
                <a:ext cx="175354" cy="175355"/>
              </a:xfrm>
              <a:prstGeom prst="rect">
                <a:avLst/>
              </a:prstGeom>
            </p:spPr>
          </p:pic>
          <p:pic>
            <p:nvPicPr>
              <p:cNvPr id="30" name="Picture 20">
                <a:extLst>
                  <a:ext uri="{FF2B5EF4-FFF2-40B4-BE49-F238E27FC236}">
                    <a16:creationId xmlns:a16="http://schemas.microsoft.com/office/drawing/2014/main" id="{ACF0CD7B-D6EF-546F-44D1-43A8BD855975}"/>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rcRect/>
              <a:stretch/>
            </p:blipFill>
            <p:spPr>
              <a:xfrm>
                <a:off x="1347374" y="3802658"/>
                <a:ext cx="185841" cy="128660"/>
              </a:xfrm>
              <a:prstGeom prst="rect">
                <a:avLst/>
              </a:prstGeom>
            </p:spPr>
          </p:pic>
          <p:pic>
            <p:nvPicPr>
              <p:cNvPr id="31" name="Picture 23">
                <a:extLst>
                  <a:ext uri="{FF2B5EF4-FFF2-40B4-BE49-F238E27FC236}">
                    <a16:creationId xmlns:a16="http://schemas.microsoft.com/office/drawing/2014/main" id="{CDD261E8-E3D0-F187-0A93-2287AFB4C69F}"/>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rcRect/>
              <a:stretch/>
            </p:blipFill>
            <p:spPr>
              <a:xfrm>
                <a:off x="1385137" y="2994278"/>
                <a:ext cx="110317" cy="220634"/>
              </a:xfrm>
              <a:prstGeom prst="rect">
                <a:avLst/>
              </a:prstGeom>
            </p:spPr>
          </p:pic>
        </p:grpSp>
        <p:pic>
          <p:nvPicPr>
            <p:cNvPr id="45" name="Picture 44" descr="A picture containing text&#10;&#10;Description automatically generated">
              <a:extLst>
                <a:ext uri="{FF2B5EF4-FFF2-40B4-BE49-F238E27FC236}">
                  <a16:creationId xmlns:a16="http://schemas.microsoft.com/office/drawing/2014/main" id="{89EC99E9-ABD8-9F47-B527-C2CF82D7C763}"/>
                </a:ext>
              </a:extLst>
            </p:cNvPr>
            <p:cNvPicPr>
              <a:picLocks noChangeAspect="1"/>
            </p:cNvPicPr>
            <p:nvPr/>
          </p:nvPicPr>
          <p:blipFill>
            <a:blip r:embed="rId27"/>
            <a:stretch>
              <a:fillRect/>
            </a:stretch>
          </p:blipFill>
          <p:spPr>
            <a:xfrm>
              <a:off x="2234457" y="4497294"/>
              <a:ext cx="714059" cy="298527"/>
            </a:xfrm>
            <a:prstGeom prst="rect">
              <a:avLst/>
            </a:prstGeom>
          </p:spPr>
        </p:pic>
        <p:pic>
          <p:nvPicPr>
            <p:cNvPr id="46" name="Picture 45" descr="A picture containing text, clipart&#10;&#10;Description automatically generated">
              <a:extLst>
                <a:ext uri="{FF2B5EF4-FFF2-40B4-BE49-F238E27FC236}">
                  <a16:creationId xmlns:a16="http://schemas.microsoft.com/office/drawing/2014/main" id="{6B7983C2-B410-EF2E-E18F-109B52E652E1}"/>
                </a:ext>
              </a:extLst>
            </p:cNvPr>
            <p:cNvPicPr>
              <a:picLocks noChangeAspect="1"/>
            </p:cNvPicPr>
            <p:nvPr/>
          </p:nvPicPr>
          <p:blipFill>
            <a:blip r:embed="rId28"/>
            <a:stretch>
              <a:fillRect/>
            </a:stretch>
          </p:blipFill>
          <p:spPr>
            <a:xfrm>
              <a:off x="2849870" y="2875058"/>
              <a:ext cx="209656" cy="209656"/>
            </a:xfrm>
            <a:prstGeom prst="rect">
              <a:avLst/>
            </a:prstGeom>
          </p:spPr>
        </p:pic>
        <p:pic>
          <p:nvPicPr>
            <p:cNvPr id="47" name="Picture 46" descr="Icon&#10;&#10;Description automatically generated">
              <a:extLst>
                <a:ext uri="{FF2B5EF4-FFF2-40B4-BE49-F238E27FC236}">
                  <a16:creationId xmlns:a16="http://schemas.microsoft.com/office/drawing/2014/main" id="{8C69CDFE-F452-5A4D-F101-7AFB34F7E478}"/>
                </a:ext>
              </a:extLst>
            </p:cNvPr>
            <p:cNvPicPr>
              <a:picLocks noChangeAspect="1"/>
            </p:cNvPicPr>
            <p:nvPr/>
          </p:nvPicPr>
          <p:blipFill>
            <a:blip r:embed="rId29"/>
            <a:stretch>
              <a:fillRect/>
            </a:stretch>
          </p:blipFill>
          <p:spPr>
            <a:xfrm>
              <a:off x="2847548" y="3148188"/>
              <a:ext cx="203783" cy="234884"/>
            </a:xfrm>
            <a:prstGeom prst="rect">
              <a:avLst/>
            </a:prstGeom>
          </p:spPr>
        </p:pic>
        <p:pic>
          <p:nvPicPr>
            <p:cNvPr id="48" name="Picture 47" descr="Icon&#10;&#10;Description automatically generated">
              <a:extLst>
                <a:ext uri="{FF2B5EF4-FFF2-40B4-BE49-F238E27FC236}">
                  <a16:creationId xmlns:a16="http://schemas.microsoft.com/office/drawing/2014/main" id="{9A475647-A372-9439-17E9-D9532679D6AB}"/>
                </a:ext>
              </a:extLst>
            </p:cNvPr>
            <p:cNvPicPr>
              <a:picLocks noChangeAspect="1"/>
            </p:cNvPicPr>
            <p:nvPr/>
          </p:nvPicPr>
          <p:blipFill>
            <a:blip r:embed="rId30"/>
            <a:stretch>
              <a:fillRect/>
            </a:stretch>
          </p:blipFill>
          <p:spPr>
            <a:xfrm>
              <a:off x="1626612" y="3577512"/>
              <a:ext cx="231481" cy="124954"/>
            </a:xfrm>
            <a:prstGeom prst="rect">
              <a:avLst/>
            </a:prstGeom>
          </p:spPr>
        </p:pic>
        <p:pic>
          <p:nvPicPr>
            <p:cNvPr id="49" name="Picture 48">
              <a:extLst>
                <a:ext uri="{FF2B5EF4-FFF2-40B4-BE49-F238E27FC236}">
                  <a16:creationId xmlns:a16="http://schemas.microsoft.com/office/drawing/2014/main" id="{A99D103E-C0C0-8511-50BE-01F5E3E06A47}"/>
                </a:ext>
              </a:extLst>
            </p:cNvPr>
            <p:cNvPicPr>
              <a:picLocks noChangeAspect="1"/>
            </p:cNvPicPr>
            <p:nvPr/>
          </p:nvPicPr>
          <p:blipFill>
            <a:blip r:embed="rId31"/>
            <a:stretch>
              <a:fillRect/>
            </a:stretch>
          </p:blipFill>
          <p:spPr>
            <a:xfrm>
              <a:off x="5061574" y="3204780"/>
              <a:ext cx="1798266" cy="1109507"/>
            </a:xfrm>
            <a:prstGeom prst="rect">
              <a:avLst/>
            </a:prstGeom>
          </p:spPr>
        </p:pic>
        <p:pic>
          <p:nvPicPr>
            <p:cNvPr id="50" name="Picture 49">
              <a:extLst>
                <a:ext uri="{FF2B5EF4-FFF2-40B4-BE49-F238E27FC236}">
                  <a16:creationId xmlns:a16="http://schemas.microsoft.com/office/drawing/2014/main" id="{DE8DA911-8DC0-B8EA-4C46-88040387D0CE}"/>
                </a:ext>
              </a:extLst>
            </p:cNvPr>
            <p:cNvPicPr>
              <a:picLocks noChangeAspect="1"/>
            </p:cNvPicPr>
            <p:nvPr/>
          </p:nvPicPr>
          <p:blipFill>
            <a:blip r:embed="rId32"/>
            <a:stretch>
              <a:fillRect/>
            </a:stretch>
          </p:blipFill>
          <p:spPr>
            <a:xfrm>
              <a:off x="1328990" y="3505694"/>
              <a:ext cx="222609" cy="214407"/>
            </a:xfrm>
            <a:prstGeom prst="rect">
              <a:avLst/>
            </a:prstGeom>
          </p:spPr>
        </p:pic>
      </p:grpSp>
      <p:pic>
        <p:nvPicPr>
          <p:cNvPr id="53" name="Picture 52">
            <a:extLst>
              <a:ext uri="{FF2B5EF4-FFF2-40B4-BE49-F238E27FC236}">
                <a16:creationId xmlns:a16="http://schemas.microsoft.com/office/drawing/2014/main" id="{43167727-5D37-65D7-E025-51A4582136DB}"/>
              </a:ext>
            </a:extLst>
          </p:cNvPr>
          <p:cNvPicPr>
            <a:picLocks noChangeAspect="1"/>
          </p:cNvPicPr>
          <p:nvPr/>
        </p:nvPicPr>
        <p:blipFill rotWithShape="1">
          <a:blip r:embed="rId33"/>
          <a:srcRect l="50000" t="11250" r="10278" b="3750"/>
          <a:stretch/>
        </p:blipFill>
        <p:spPr>
          <a:xfrm>
            <a:off x="9340137" y="266379"/>
            <a:ext cx="5988050" cy="4271196"/>
          </a:xfrm>
          <a:prstGeom prst="rect">
            <a:avLst/>
          </a:prstGeom>
        </p:spPr>
      </p:pic>
      <p:pic>
        <p:nvPicPr>
          <p:cNvPr id="54" name="Picture 53">
            <a:extLst>
              <a:ext uri="{FF2B5EF4-FFF2-40B4-BE49-F238E27FC236}">
                <a16:creationId xmlns:a16="http://schemas.microsoft.com/office/drawing/2014/main" id="{950B414E-05CB-B8BE-448A-2ADF0B6E226D}"/>
              </a:ext>
            </a:extLst>
          </p:cNvPr>
          <p:cNvPicPr>
            <a:picLocks noChangeAspect="1"/>
          </p:cNvPicPr>
          <p:nvPr/>
        </p:nvPicPr>
        <p:blipFill rotWithShape="1">
          <a:blip r:embed="rId34"/>
          <a:srcRect l="48470" b="65181"/>
          <a:stretch/>
        </p:blipFill>
        <p:spPr>
          <a:xfrm>
            <a:off x="5913875" y="88107"/>
            <a:ext cx="3088155" cy="1485946"/>
          </a:xfrm>
          <a:prstGeom prst="rect">
            <a:avLst/>
          </a:prstGeom>
        </p:spPr>
      </p:pic>
      <p:pic>
        <p:nvPicPr>
          <p:cNvPr id="55" name="Picture 54">
            <a:extLst>
              <a:ext uri="{FF2B5EF4-FFF2-40B4-BE49-F238E27FC236}">
                <a16:creationId xmlns:a16="http://schemas.microsoft.com/office/drawing/2014/main" id="{D975D766-426B-BE1C-1192-0A5B641CB41D}"/>
              </a:ext>
            </a:extLst>
          </p:cNvPr>
          <p:cNvPicPr>
            <a:picLocks noChangeAspect="1"/>
          </p:cNvPicPr>
          <p:nvPr/>
        </p:nvPicPr>
        <p:blipFill rotWithShape="1">
          <a:blip r:embed="rId35">
            <a:extLst>
              <a:ext uri="{BEBA8EAE-BF5A-486C-A8C5-ECC9F3942E4B}">
                <a14:imgProps xmlns:a14="http://schemas.microsoft.com/office/drawing/2010/main">
                  <a14:imgLayer r:embed="rId36">
                    <a14:imgEffect>
                      <a14:backgroundRemoval t="37417" b="95500" l="50389" r="58889">
                        <a14:foregroundMark x1="54139" y1="40417" x2="54139" y2="40417"/>
                        <a14:foregroundMark x1="54667" y1="39333" x2="54667" y2="39333"/>
                        <a14:foregroundMark x1="54861" y1="40083" x2="54861" y2="40083"/>
                        <a14:foregroundMark x1="54611" y1="38083" x2="54611" y2="38083"/>
                        <a14:foregroundMark x1="53278" y1="37417" x2="53278" y2="37417"/>
                        <a14:foregroundMark x1="53139" y1="44667" x2="53139" y2="44667"/>
                        <a14:foregroundMark x1="52083" y1="45333" x2="52083" y2="45333"/>
                        <a14:foregroundMark x1="54389" y1="83917" x2="54389" y2="83917"/>
                        <a14:foregroundMark x1="55972" y1="84750" x2="55972" y2="84750"/>
                        <a14:foregroundMark x1="55778" y1="81583" x2="55778" y2="81583"/>
                        <a14:foregroundMark x1="54500" y1="78750" x2="54500" y2="78750"/>
                        <a14:foregroundMark x1="50694" y1="71750" x2="50694" y2="71750"/>
                        <a14:foregroundMark x1="50639" y1="67167" x2="50639" y2="67167"/>
                        <a14:foregroundMark x1="50556" y1="64167" x2="50556" y2="64167"/>
                        <a14:foregroundMark x1="50389" y1="60250" x2="50389" y2="60250"/>
                        <a14:foregroundMark x1="52611" y1="83333" x2="52611" y2="83333"/>
                        <a14:foregroundMark x1="51917" y1="85250" x2="51917" y2="85250"/>
                        <a14:foregroundMark x1="51917" y1="90583" x2="51917" y2="90583"/>
                        <a14:foregroundMark x1="53167" y1="91250" x2="53167" y2="91250"/>
                        <a14:foregroundMark x1="56250" y1="91250" x2="56250" y2="91250"/>
                        <a14:foregroundMark x1="55278" y1="84583" x2="55278" y2="84583"/>
                        <a14:foregroundMark x1="55278" y1="89500" x2="55278" y2="89500"/>
                        <a14:foregroundMark x1="51750" y1="74333" x2="51750" y2="74333"/>
                        <a14:foregroundMark x1="50861" y1="68917" x2="50861" y2="68917"/>
                        <a14:foregroundMark x1="50917" y1="72417" x2="50917" y2="72417"/>
                        <a14:foregroundMark x1="58083" y1="72750" x2="58083" y2="72750"/>
                        <a14:foregroundMark x1="58306" y1="70333" x2="58306" y2="70333"/>
                        <a14:foregroundMark x1="58444" y1="68000" x2="58444" y2="68000"/>
                        <a14:foregroundMark x1="58444" y1="66083" x2="58444" y2="66083"/>
                        <a14:foregroundMark x1="58889" y1="72750" x2="58889" y2="72750"/>
                        <a14:foregroundMark x1="58389" y1="73500" x2="58389" y2="73500"/>
                        <a14:foregroundMark x1="56083" y1="82083" x2="56083" y2="82083"/>
                        <a14:foregroundMark x1="57444" y1="82500" x2="57444" y2="82500"/>
                        <a14:foregroundMark x1="56250" y1="83000" x2="56250" y2="83000"/>
                        <a14:foregroundMark x1="55444" y1="87750" x2="55444" y2="87750"/>
                        <a14:foregroundMark x1="56333" y1="89500" x2="56333" y2="89500"/>
                        <a14:foregroundMark x1="53333" y1="88833" x2="53333" y2="88833"/>
                        <a14:foregroundMark x1="52556" y1="86500" x2="52556" y2="86500"/>
                        <a14:foregroundMark x1="52167" y1="83917" x2="52167" y2="83917"/>
                        <a14:foregroundMark x1="51750" y1="82083" x2="51750" y2="82083"/>
                        <a14:foregroundMark x1="51444" y1="82333" x2="51444" y2="82333"/>
                        <a14:foregroundMark x1="51639" y1="82500" x2="51639" y2="82500"/>
                        <a14:foregroundMark x1="51583" y1="79833" x2="51583" y2="79833"/>
                        <a14:foregroundMark x1="51444" y1="80500" x2="51444" y2="80500"/>
                        <a14:foregroundMark x1="52333" y1="94083" x2="52333" y2="94083"/>
                        <a14:foregroundMark x1="51083" y1="94417" x2="51083" y2="94417"/>
                        <a14:foregroundMark x1="51639" y1="93750" x2="51861" y2="93750"/>
                        <a14:foregroundMark x1="52806" y1="94417" x2="52806" y2="94417"/>
                        <a14:foregroundMark x1="52611" y1="95500" x2="52611" y2="95500"/>
                        <a14:foregroundMark x1="53694" y1="42000" x2="53694" y2="42000"/>
                        <a14:foregroundMark x1="53444" y1="45167" x2="53444" y2="45167"/>
                        <a14:foregroundMark x1="53611" y1="44833" x2="53611" y2="44833"/>
                        <a14:foregroundMark x1="53861" y1="41250" x2="53861" y2="41250"/>
                        <a14:foregroundMark x1="54083" y1="39833" x2="54083" y2="39833"/>
                        <a14:foregroundMark x1="54806" y1="39333" x2="54806" y2="39333"/>
                        <a14:foregroundMark x1="54972" y1="40917" x2="54972" y2="40917"/>
                        <a14:foregroundMark x1="53611" y1="37917" x2="53611" y2="37917"/>
                        <a14:foregroundMark x1="53333" y1="39167" x2="53333" y2="39167"/>
                        <a14:foregroundMark x1="52806" y1="40417" x2="52806" y2="40417"/>
                      </a14:backgroundRemoval>
                    </a14:imgEffect>
                  </a14:imgLayer>
                </a14:imgProps>
              </a:ext>
            </a:extLst>
          </a:blip>
          <a:srcRect l="50000" t="34241" r="40924" b="3750"/>
          <a:stretch/>
        </p:blipFill>
        <p:spPr>
          <a:xfrm>
            <a:off x="-10287" y="2054043"/>
            <a:ext cx="1368159" cy="3115922"/>
          </a:xfrm>
          <a:prstGeom prst="rect">
            <a:avLst/>
          </a:prstGeom>
        </p:spPr>
      </p:pic>
      <p:sp>
        <p:nvSpPr>
          <p:cNvPr id="57" name="TextBox 56">
            <a:extLst>
              <a:ext uri="{FF2B5EF4-FFF2-40B4-BE49-F238E27FC236}">
                <a16:creationId xmlns:a16="http://schemas.microsoft.com/office/drawing/2014/main" id="{B1A92A28-70A7-E604-C1CC-D42B4C71910A}"/>
              </a:ext>
            </a:extLst>
          </p:cNvPr>
          <p:cNvSpPr txBox="1"/>
          <p:nvPr/>
        </p:nvSpPr>
        <p:spPr>
          <a:xfrm>
            <a:off x="704141" y="447294"/>
            <a:ext cx="5136187" cy="1769715"/>
          </a:xfrm>
          <a:prstGeom prst="rect">
            <a:avLst/>
          </a:prstGeom>
          <a:noFill/>
        </p:spPr>
        <p:txBody>
          <a:bodyPr wrap="square">
            <a:spAutoFit/>
          </a:bodyPr>
          <a:lstStyle/>
          <a:p>
            <a:pPr fontAlgn="ctr"/>
            <a:r>
              <a:rPr lang="en-CA" sz="900" dirty="0">
                <a:solidFill>
                  <a:srgbClr val="000000"/>
                </a:solidFill>
                <a:latin typeface="Verdana" panose="020B0604030504040204" pitchFamily="34" charset="0"/>
                <a:ea typeface="Verdana" panose="020B0604030504040204" pitchFamily="34" charset="0"/>
              </a:rPr>
              <a:t>Proactively change behaviours and optimize safety through data analytics</a:t>
            </a:r>
          </a:p>
          <a:p>
            <a:pPr fontAlgn="ctr"/>
            <a:endParaRPr lang="en-CA" sz="900" b="0" i="0" u="none" strike="noStrike" kern="1200" dirty="0">
              <a:solidFill>
                <a:srgbClr val="000000"/>
              </a:solidFill>
              <a:effectLst/>
              <a:latin typeface="Verdana" panose="020B0604030504040204" pitchFamily="34" charset="0"/>
              <a:ea typeface="Verdana" panose="020B0604030504040204" pitchFamily="34" charset="0"/>
            </a:endParaRPr>
          </a:p>
          <a:p>
            <a:pPr marL="0" algn="l" rtl="0" eaLnBrk="1" fontAlgn="ctr" latinLnBrk="0" hangingPunct="1">
              <a:spcBef>
                <a:spcPts val="0"/>
              </a:spcBef>
              <a:spcAft>
                <a:spcPts val="0"/>
              </a:spcAft>
            </a:pPr>
            <a:r>
              <a:rPr lang="en-CA" sz="900" b="0" i="0" u="none" strike="noStrike" kern="1200" dirty="0">
                <a:solidFill>
                  <a:srgbClr val="000000"/>
                </a:solidFill>
                <a:effectLst/>
                <a:latin typeface="Verdana" panose="020B0604030504040204" pitchFamily="34" charset="0"/>
                <a:ea typeface="Verdana" panose="020B0604030504040204" pitchFamily="34" charset="0"/>
              </a:rPr>
              <a:t>Real time location monitoring of workers in duress leads to a safer wo</a:t>
            </a:r>
            <a:r>
              <a:rPr lang="en-CA" sz="900" dirty="0">
                <a:solidFill>
                  <a:srgbClr val="000000"/>
                </a:solidFill>
                <a:latin typeface="Verdana" panose="020B0604030504040204" pitchFamily="34" charset="0"/>
                <a:ea typeface="Verdana" panose="020B0604030504040204" pitchFamily="34" charset="0"/>
              </a:rPr>
              <a:t>rkforce &amp; </a:t>
            </a:r>
            <a:r>
              <a:rPr lang="en-CA" sz="900" b="0" i="0" u="none" strike="noStrike" kern="1200" dirty="0">
                <a:solidFill>
                  <a:srgbClr val="000000"/>
                </a:solidFill>
                <a:effectLst/>
                <a:latin typeface="Verdana" panose="020B0604030504040204" pitchFamily="34" charset="0"/>
                <a:ea typeface="Verdana" panose="020B0604030504040204" pitchFamily="34" charset="0"/>
              </a:rPr>
              <a:t>reduced financial &amp; medical burden</a:t>
            </a:r>
          </a:p>
          <a:p>
            <a:pPr marL="0" algn="l" rtl="0" eaLnBrk="1" fontAlgn="ctr" latinLnBrk="0" hangingPunct="1">
              <a:spcBef>
                <a:spcPts val="0"/>
              </a:spcBef>
              <a:spcAft>
                <a:spcPts val="0"/>
              </a:spcAft>
            </a:pPr>
            <a:endParaRPr lang="en-CA" sz="900" dirty="0">
              <a:solidFill>
                <a:srgbClr val="000000"/>
              </a:solidFill>
              <a:latin typeface="Verdana" panose="020B0604030504040204" pitchFamily="34" charset="0"/>
              <a:ea typeface="Verdana" panose="020B0604030504040204" pitchFamily="34" charset="0"/>
            </a:endParaRPr>
          </a:p>
          <a:p>
            <a:pPr marL="0" algn="l" rtl="0" eaLnBrk="1" fontAlgn="ctr" latinLnBrk="0" hangingPunct="1">
              <a:spcBef>
                <a:spcPts val="0"/>
              </a:spcBef>
              <a:spcAft>
                <a:spcPts val="0"/>
              </a:spcAft>
            </a:pPr>
            <a:r>
              <a:rPr lang="en-CA" sz="900" dirty="0">
                <a:solidFill>
                  <a:srgbClr val="000000"/>
                </a:solidFill>
                <a:latin typeface="Verdana" panose="020B0604030504040204" pitchFamily="34" charset="0"/>
                <a:ea typeface="Verdana" panose="020B0604030504040204" pitchFamily="34" charset="0"/>
              </a:rPr>
              <a:t>Increase worker efficiency with remote collaboration and digitized workflow management tools</a:t>
            </a:r>
          </a:p>
          <a:p>
            <a:pPr marL="0" algn="l" rtl="0" eaLnBrk="1" fontAlgn="ctr" latinLnBrk="0" hangingPunct="1">
              <a:spcBef>
                <a:spcPts val="0"/>
              </a:spcBef>
              <a:spcAft>
                <a:spcPts val="0"/>
              </a:spcAft>
            </a:pPr>
            <a:endParaRPr lang="en-CA" sz="900" dirty="0">
              <a:solidFill>
                <a:srgbClr val="000000"/>
              </a:solidFill>
              <a:latin typeface="Verdana" panose="020B0604030504040204" pitchFamily="34" charset="0"/>
              <a:ea typeface="Verdana" panose="020B0604030504040204" pitchFamily="34" charset="0"/>
            </a:endParaRPr>
          </a:p>
          <a:p>
            <a:pPr marL="0" algn="l" rtl="0" eaLnBrk="1" fontAlgn="ctr" latinLnBrk="0" hangingPunct="1">
              <a:spcBef>
                <a:spcPts val="0"/>
              </a:spcBef>
              <a:spcAft>
                <a:spcPts val="0"/>
              </a:spcAft>
            </a:pPr>
            <a:r>
              <a:rPr lang="en-CA" sz="900" dirty="0">
                <a:solidFill>
                  <a:srgbClr val="000000"/>
                </a:solidFill>
                <a:latin typeface="Verdana" panose="020B0604030504040204" pitchFamily="34" charset="0"/>
                <a:ea typeface="Verdana" panose="020B0604030504040204" pitchFamily="34" charset="0"/>
              </a:rPr>
              <a:t>Increased safety with nearby worker assistance mode &amp; 24/7 live monitoring </a:t>
            </a:r>
          </a:p>
          <a:p>
            <a:pPr marL="0" algn="l" rtl="0" eaLnBrk="1" fontAlgn="ctr" latinLnBrk="0" hangingPunct="1">
              <a:spcBef>
                <a:spcPts val="0"/>
              </a:spcBef>
              <a:spcAft>
                <a:spcPts val="0"/>
              </a:spcAft>
            </a:pPr>
            <a:endParaRPr lang="en-CA" sz="900" dirty="0">
              <a:solidFill>
                <a:srgbClr val="000000"/>
              </a:solidFill>
              <a:latin typeface="Verdana" panose="020B0604030504040204" pitchFamily="34" charset="0"/>
              <a:ea typeface="Verdana" panose="020B0604030504040204" pitchFamily="34" charset="0"/>
            </a:endParaRPr>
          </a:p>
          <a:p>
            <a:pPr marL="0" algn="l" rtl="0" eaLnBrk="1" fontAlgn="ctr" latinLnBrk="0" hangingPunct="1">
              <a:spcBef>
                <a:spcPts val="0"/>
              </a:spcBef>
              <a:spcAft>
                <a:spcPts val="0"/>
              </a:spcAft>
            </a:pPr>
            <a:r>
              <a:rPr lang="en-CA" sz="900" dirty="0">
                <a:solidFill>
                  <a:srgbClr val="000000"/>
                </a:solidFill>
                <a:latin typeface="Verdana" panose="020B0604030504040204" pitchFamily="34" charset="0"/>
                <a:ea typeface="Verdana" panose="020B0604030504040204" pitchFamily="34" charset="0"/>
              </a:rPr>
              <a:t>Reduced expensive false emergency response with specialized incident alarms  </a:t>
            </a:r>
          </a:p>
          <a:p>
            <a:pPr marL="0" algn="l" rtl="0" eaLnBrk="1" fontAlgn="ctr" latinLnBrk="0" hangingPunct="1">
              <a:spcBef>
                <a:spcPts val="0"/>
              </a:spcBef>
              <a:spcAft>
                <a:spcPts val="0"/>
              </a:spcAft>
            </a:pPr>
            <a:endParaRPr lang="en-CA" sz="1000" dirty="0">
              <a:solidFill>
                <a:srgbClr val="000000"/>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6650108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
            <a:extLst>
              <a:ext uri="{FF2B5EF4-FFF2-40B4-BE49-F238E27FC236}">
                <a16:creationId xmlns:a16="http://schemas.microsoft.com/office/drawing/2014/main" id="{735AD62E-7759-174B-8655-8335E8834F25}"/>
              </a:ext>
            </a:extLst>
          </p:cNvPr>
          <p:cNvSpPr txBox="1">
            <a:spLocks/>
          </p:cNvSpPr>
          <p:nvPr/>
        </p:nvSpPr>
        <p:spPr>
          <a:xfrm>
            <a:off x="5879476" y="2059924"/>
            <a:ext cx="2604818" cy="910004"/>
          </a:xfrm>
          <a:prstGeom prst="round1Rect">
            <a:avLst/>
          </a:prstGeom>
          <a:solidFill>
            <a:schemeClr val="bg2"/>
          </a:solidFill>
        </p:spPr>
        <p:txBody>
          <a:bodyPr vert="horz" lIns="68580" tIns="34290" rIns="68580" bIns="34290" rtlCol="0" anchor="ctr">
            <a:noAutofit/>
          </a:bodyPr>
          <a:lstStyle>
            <a:lvl1pPr marL="0" indent="0" algn="ctr" defTabSz="914400" rtl="0" eaLnBrk="1" latinLnBrk="0" hangingPunct="1">
              <a:lnSpc>
                <a:spcPct val="90000"/>
              </a:lnSpc>
              <a:spcBef>
                <a:spcPts val="1000"/>
              </a:spcBef>
              <a:buClr>
                <a:schemeClr val="accent1"/>
              </a:buClr>
              <a:buSzPct val="90000"/>
              <a:buFont typeface="Wingdings" panose="05000000000000000000" pitchFamily="2" charset="2"/>
              <a:buNone/>
              <a:defRPr sz="1600" b="0" kern="1200" cap="all"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nSpc>
                <a:spcPct val="100000"/>
              </a:lnSpc>
            </a:pPr>
            <a:r>
              <a:rPr lang="en-US" sz="1200" dirty="0">
                <a:solidFill>
                  <a:schemeClr val="tx2"/>
                </a:solidFill>
                <a:latin typeface="Avenir Light" panose="020B0402020203020204" pitchFamily="34" charset="77"/>
              </a:rPr>
              <a:t>Centralize </a:t>
            </a:r>
            <a:br>
              <a:rPr lang="en-US" sz="1200" dirty="0">
                <a:solidFill>
                  <a:schemeClr val="tx2"/>
                </a:solidFill>
                <a:latin typeface="Avenir Light" panose="020B0402020203020204" pitchFamily="34" charset="77"/>
              </a:rPr>
            </a:br>
            <a:r>
              <a:rPr lang="en-US" sz="1200" dirty="0">
                <a:solidFill>
                  <a:schemeClr val="tx2"/>
                </a:solidFill>
                <a:latin typeface="Avenir Light" panose="020B0402020203020204" pitchFamily="34" charset="77"/>
              </a:rPr>
              <a:t>instrument data</a:t>
            </a:r>
          </a:p>
        </p:txBody>
      </p:sp>
      <p:grpSp>
        <p:nvGrpSpPr>
          <p:cNvPr id="12" name="Group 11">
            <a:extLst>
              <a:ext uri="{FF2B5EF4-FFF2-40B4-BE49-F238E27FC236}">
                <a16:creationId xmlns:a16="http://schemas.microsoft.com/office/drawing/2014/main" id="{F8F45F56-7F1C-BD40-87AA-C9C5D1C57507}"/>
              </a:ext>
            </a:extLst>
          </p:cNvPr>
          <p:cNvGrpSpPr/>
          <p:nvPr/>
        </p:nvGrpSpPr>
        <p:grpSpPr>
          <a:xfrm>
            <a:off x="5315103" y="2110594"/>
            <a:ext cx="785655" cy="785655"/>
            <a:chOff x="7074569" y="4518246"/>
            <a:chExt cx="1047540" cy="1047540"/>
          </a:xfrm>
        </p:grpSpPr>
        <p:sp>
          <p:nvSpPr>
            <p:cNvPr id="27" name="Oval 26">
              <a:extLst>
                <a:ext uri="{FF2B5EF4-FFF2-40B4-BE49-F238E27FC236}">
                  <a16:creationId xmlns:a16="http://schemas.microsoft.com/office/drawing/2014/main" id="{73AB83E9-A594-1144-872E-249A28EC05A5}"/>
                </a:ext>
              </a:extLst>
            </p:cNvPr>
            <p:cNvSpPr/>
            <p:nvPr/>
          </p:nvSpPr>
          <p:spPr>
            <a:xfrm>
              <a:off x="7074569" y="4518246"/>
              <a:ext cx="1047540" cy="10475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11" name="Graphic 10">
              <a:extLst>
                <a:ext uri="{FF2B5EF4-FFF2-40B4-BE49-F238E27FC236}">
                  <a16:creationId xmlns:a16="http://schemas.microsoft.com/office/drawing/2014/main" id="{A5519AF7-A16B-494A-A4C0-57927BA8CD0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265377" y="4714190"/>
              <a:ext cx="662482" cy="662482"/>
            </a:xfrm>
            <a:prstGeom prst="rect">
              <a:avLst/>
            </a:prstGeom>
          </p:spPr>
        </p:pic>
      </p:grpSp>
      <p:sp>
        <p:nvSpPr>
          <p:cNvPr id="7" name="Title 1">
            <a:extLst>
              <a:ext uri="{FF2B5EF4-FFF2-40B4-BE49-F238E27FC236}">
                <a16:creationId xmlns:a16="http://schemas.microsoft.com/office/drawing/2014/main" id="{3EFD7F33-EF02-9E4C-8AC2-F3D31D664031}"/>
              </a:ext>
            </a:extLst>
          </p:cNvPr>
          <p:cNvSpPr>
            <a:spLocks noGrp="1"/>
          </p:cNvSpPr>
          <p:nvPr>
            <p:ph type="title"/>
          </p:nvPr>
        </p:nvSpPr>
        <p:spPr>
          <a:xfrm>
            <a:off x="377790" y="3320024"/>
            <a:ext cx="3973546" cy="769327"/>
          </a:xfrm>
        </p:spPr>
        <p:txBody>
          <a:bodyPr/>
          <a:lstStyle/>
          <a:p>
            <a:r>
              <a:rPr lang="en-US" sz="1800" dirty="0">
                <a:solidFill>
                  <a:schemeClr val="tx2"/>
                </a:solidFill>
                <a:latin typeface="Avenir Book" panose="02000503020000020003" pitchFamily="2" charset="0"/>
              </a:rPr>
              <a:t>Live gas readings and alerts where and when they matter.</a:t>
            </a:r>
          </a:p>
        </p:txBody>
      </p:sp>
      <p:sp>
        <p:nvSpPr>
          <p:cNvPr id="5" name="Slide Number Placeholder 4">
            <a:extLst>
              <a:ext uri="{FF2B5EF4-FFF2-40B4-BE49-F238E27FC236}">
                <a16:creationId xmlns:a16="http://schemas.microsoft.com/office/drawing/2014/main" id="{AE3064D5-8D77-004A-99C6-8EBCB49EFEF4}"/>
              </a:ext>
            </a:extLst>
          </p:cNvPr>
          <p:cNvSpPr>
            <a:spLocks noGrp="1"/>
          </p:cNvSpPr>
          <p:nvPr>
            <p:ph type="sldNum" sz="quarter" idx="12"/>
          </p:nvPr>
        </p:nvSpPr>
        <p:spPr/>
        <p:txBody>
          <a:bodyPr/>
          <a:lstStyle/>
          <a:p>
            <a:fld id="{718787B9-B4F1-45D2-9C05-EBCAE653A4AD}" type="slidenum">
              <a:rPr lang="en-US" smtClean="0"/>
              <a:pPr/>
              <a:t>2</a:t>
            </a:fld>
            <a:endParaRPr lang="en-US"/>
          </a:p>
        </p:txBody>
      </p:sp>
      <p:sp>
        <p:nvSpPr>
          <p:cNvPr id="8" name="Title 1">
            <a:extLst>
              <a:ext uri="{FF2B5EF4-FFF2-40B4-BE49-F238E27FC236}">
                <a16:creationId xmlns:a16="http://schemas.microsoft.com/office/drawing/2014/main" id="{5889F31B-7083-6E4F-A4D4-7461BCECC08B}"/>
              </a:ext>
            </a:extLst>
          </p:cNvPr>
          <p:cNvSpPr txBox="1">
            <a:spLocks/>
          </p:cNvSpPr>
          <p:nvPr/>
        </p:nvSpPr>
        <p:spPr>
          <a:xfrm>
            <a:off x="98534" y="2652948"/>
            <a:ext cx="4730097" cy="819395"/>
          </a:xfrm>
          <a:prstGeom prst="rect">
            <a:avLst/>
          </a:prstGeom>
        </p:spPr>
        <p:txBody>
          <a:bodyPr vert="horz" lIns="68580" tIns="34290" rIns="68580" bIns="34290" rtlCol="0" anchor="ctr">
            <a:noAutofit/>
          </a:bodyPr>
          <a:lstStyle>
            <a:lvl1pPr algn="ctr" defTabSz="914400" rtl="0" eaLnBrk="1" latinLnBrk="0" hangingPunct="1">
              <a:lnSpc>
                <a:spcPct val="90000"/>
              </a:lnSpc>
              <a:spcBef>
                <a:spcPct val="0"/>
              </a:spcBef>
              <a:buNone/>
              <a:defRPr sz="4000" b="1" kern="1200">
                <a:solidFill>
                  <a:schemeClr val="accent1"/>
                </a:solidFill>
                <a:latin typeface="+mj-lt"/>
                <a:ea typeface="+mj-ea"/>
                <a:cs typeface="+mj-cs"/>
              </a:defRPr>
            </a:lvl1pPr>
          </a:lstStyle>
          <a:p>
            <a:pPr algn="l"/>
            <a:r>
              <a:rPr lang="en-US" sz="2400" dirty="0"/>
              <a:t>RKI Connected Worker solution</a:t>
            </a:r>
          </a:p>
        </p:txBody>
      </p:sp>
      <p:sp>
        <p:nvSpPr>
          <p:cNvPr id="16" name="Text Placeholder 2">
            <a:extLst>
              <a:ext uri="{FF2B5EF4-FFF2-40B4-BE49-F238E27FC236}">
                <a16:creationId xmlns:a16="http://schemas.microsoft.com/office/drawing/2014/main" id="{879708D0-C778-4A4A-9BAC-1A622DC518FF}"/>
              </a:ext>
            </a:extLst>
          </p:cNvPr>
          <p:cNvSpPr txBox="1">
            <a:spLocks/>
          </p:cNvSpPr>
          <p:nvPr/>
        </p:nvSpPr>
        <p:spPr>
          <a:xfrm>
            <a:off x="5801203" y="795175"/>
            <a:ext cx="2604818" cy="910004"/>
          </a:xfrm>
          <a:prstGeom prst="round1Rect">
            <a:avLst/>
          </a:prstGeom>
          <a:solidFill>
            <a:schemeClr val="bg2"/>
          </a:solidFill>
        </p:spPr>
        <p:txBody>
          <a:bodyPr vert="horz" lIns="68580" tIns="34290" rIns="68580" bIns="34290" rtlCol="0" anchor="ctr">
            <a:noAutofit/>
          </a:bodyPr>
          <a:lstStyle>
            <a:lvl1pPr marL="0" indent="0" algn="ctr" defTabSz="914400" rtl="0" eaLnBrk="1" latinLnBrk="0" hangingPunct="1">
              <a:lnSpc>
                <a:spcPct val="90000"/>
              </a:lnSpc>
              <a:spcBef>
                <a:spcPts val="1000"/>
              </a:spcBef>
              <a:buClr>
                <a:schemeClr val="accent1"/>
              </a:buClr>
              <a:buSzPct val="90000"/>
              <a:buFont typeface="Wingdings" panose="05000000000000000000" pitchFamily="2" charset="2"/>
              <a:buNone/>
              <a:defRPr sz="1600" b="0" kern="1200" cap="all"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sz="1200" dirty="0">
                <a:solidFill>
                  <a:schemeClr val="tx2"/>
                </a:solidFill>
                <a:latin typeface="Avenir Book" panose="02000503020000020003" pitchFamily="2" charset="0"/>
              </a:rPr>
              <a:t>Automate critical </a:t>
            </a:r>
            <a:br>
              <a:rPr lang="en-US" sz="1200" dirty="0">
                <a:solidFill>
                  <a:schemeClr val="tx2"/>
                </a:solidFill>
                <a:latin typeface="Avenir Book" panose="02000503020000020003" pitchFamily="2" charset="0"/>
              </a:rPr>
            </a:br>
            <a:r>
              <a:rPr lang="en-US" sz="1200" dirty="0">
                <a:solidFill>
                  <a:schemeClr val="tx2"/>
                </a:solidFill>
                <a:latin typeface="Avenir Book" panose="02000503020000020003" pitchFamily="2" charset="0"/>
              </a:rPr>
              <a:t>safety alerts and </a:t>
            </a:r>
            <a:br>
              <a:rPr lang="en-US" sz="1200" dirty="0">
                <a:solidFill>
                  <a:schemeClr val="tx2"/>
                </a:solidFill>
                <a:latin typeface="Avenir Book" panose="02000503020000020003" pitchFamily="2" charset="0"/>
              </a:rPr>
            </a:br>
            <a:r>
              <a:rPr lang="en-US" sz="1200" dirty="0">
                <a:solidFill>
                  <a:schemeClr val="tx2"/>
                </a:solidFill>
                <a:latin typeface="Avenir Book" panose="02000503020000020003" pitchFamily="2" charset="0"/>
              </a:rPr>
              <a:t>incident management</a:t>
            </a:r>
          </a:p>
        </p:txBody>
      </p:sp>
      <p:sp>
        <p:nvSpPr>
          <p:cNvPr id="17" name="Text Placeholder 2">
            <a:extLst>
              <a:ext uri="{FF2B5EF4-FFF2-40B4-BE49-F238E27FC236}">
                <a16:creationId xmlns:a16="http://schemas.microsoft.com/office/drawing/2014/main" id="{E600AA38-F547-E347-904D-D17CB5569054}"/>
              </a:ext>
            </a:extLst>
          </p:cNvPr>
          <p:cNvSpPr txBox="1">
            <a:spLocks/>
          </p:cNvSpPr>
          <p:nvPr/>
        </p:nvSpPr>
        <p:spPr>
          <a:xfrm>
            <a:off x="5910532" y="3320024"/>
            <a:ext cx="2604818" cy="910004"/>
          </a:xfrm>
          <a:prstGeom prst="round1Rect">
            <a:avLst/>
          </a:prstGeom>
          <a:solidFill>
            <a:schemeClr val="bg2"/>
          </a:solidFill>
        </p:spPr>
        <p:txBody>
          <a:bodyPr vert="horz" lIns="68580" tIns="34290" rIns="68580" bIns="34290" rtlCol="0" anchor="ctr">
            <a:noAutofit/>
          </a:bodyPr>
          <a:lstStyle>
            <a:lvl1pPr marL="0" indent="0" algn="ctr" defTabSz="914400" rtl="0" eaLnBrk="1" latinLnBrk="0" hangingPunct="1">
              <a:lnSpc>
                <a:spcPct val="90000"/>
              </a:lnSpc>
              <a:spcBef>
                <a:spcPts val="1000"/>
              </a:spcBef>
              <a:buClr>
                <a:schemeClr val="accent1"/>
              </a:buClr>
              <a:buSzPct val="90000"/>
              <a:buFont typeface="Wingdings" panose="05000000000000000000" pitchFamily="2" charset="2"/>
              <a:buNone/>
              <a:defRPr sz="1600" b="0" kern="1200" cap="all"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nSpc>
                <a:spcPct val="100000"/>
              </a:lnSpc>
            </a:pPr>
            <a:r>
              <a:rPr lang="en-US" sz="1200" dirty="0">
                <a:solidFill>
                  <a:schemeClr val="tx2"/>
                </a:solidFill>
                <a:latin typeface="Avenir Book" panose="02000503020000020003" pitchFamily="2" charset="0"/>
              </a:rPr>
              <a:t>Stay connected to </a:t>
            </a:r>
            <a:br>
              <a:rPr lang="en-US" sz="1200" dirty="0">
                <a:solidFill>
                  <a:schemeClr val="tx2"/>
                </a:solidFill>
                <a:latin typeface="Avenir Book" panose="02000503020000020003" pitchFamily="2" charset="0"/>
              </a:rPr>
            </a:br>
            <a:r>
              <a:rPr lang="en-US" sz="1200" dirty="0">
                <a:solidFill>
                  <a:schemeClr val="tx2"/>
                </a:solidFill>
                <a:latin typeface="Avenir Book" panose="02000503020000020003" pitchFamily="2" charset="0"/>
              </a:rPr>
              <a:t>keep workers safe and </a:t>
            </a:r>
            <a:br>
              <a:rPr lang="en-US" sz="1200" dirty="0">
                <a:solidFill>
                  <a:schemeClr val="tx2"/>
                </a:solidFill>
                <a:latin typeface="Avenir Book" panose="02000503020000020003" pitchFamily="2" charset="0"/>
              </a:rPr>
            </a:br>
            <a:r>
              <a:rPr lang="en-US" sz="1200" dirty="0">
                <a:solidFill>
                  <a:schemeClr val="tx2"/>
                </a:solidFill>
                <a:latin typeface="Avenir Book" panose="02000503020000020003" pitchFamily="2" charset="0"/>
              </a:rPr>
              <a:t>work moving</a:t>
            </a:r>
          </a:p>
        </p:txBody>
      </p:sp>
      <p:grpSp>
        <p:nvGrpSpPr>
          <p:cNvPr id="6" name="Group 5">
            <a:extLst>
              <a:ext uri="{FF2B5EF4-FFF2-40B4-BE49-F238E27FC236}">
                <a16:creationId xmlns:a16="http://schemas.microsoft.com/office/drawing/2014/main" id="{49A8D62E-1BF1-B74E-BF4B-35844DFC7A1C}"/>
              </a:ext>
            </a:extLst>
          </p:cNvPr>
          <p:cNvGrpSpPr/>
          <p:nvPr/>
        </p:nvGrpSpPr>
        <p:grpSpPr>
          <a:xfrm>
            <a:off x="5305927" y="3382198"/>
            <a:ext cx="785655" cy="785655"/>
            <a:chOff x="7074569" y="962246"/>
            <a:chExt cx="1047540" cy="1047540"/>
          </a:xfrm>
        </p:grpSpPr>
        <p:sp>
          <p:nvSpPr>
            <p:cNvPr id="24" name="Oval 23">
              <a:extLst>
                <a:ext uri="{FF2B5EF4-FFF2-40B4-BE49-F238E27FC236}">
                  <a16:creationId xmlns:a16="http://schemas.microsoft.com/office/drawing/2014/main" id="{35AD53EB-AD38-6B42-AF13-0DE7B2142740}"/>
                </a:ext>
              </a:extLst>
            </p:cNvPr>
            <p:cNvSpPr/>
            <p:nvPr/>
          </p:nvSpPr>
          <p:spPr>
            <a:xfrm>
              <a:off x="7074569" y="962246"/>
              <a:ext cx="1047540" cy="10475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3" name="Graphic 2">
              <a:extLst>
                <a:ext uri="{FF2B5EF4-FFF2-40B4-BE49-F238E27FC236}">
                  <a16:creationId xmlns:a16="http://schemas.microsoft.com/office/drawing/2014/main" id="{8C9515A7-B67E-FB41-A1F3-60C879EADAF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24908" y="1188581"/>
              <a:ext cx="543676" cy="652411"/>
            </a:xfrm>
            <a:prstGeom prst="rect">
              <a:avLst/>
            </a:prstGeom>
          </p:spPr>
        </p:pic>
      </p:grpSp>
      <p:grpSp>
        <p:nvGrpSpPr>
          <p:cNvPr id="10" name="Group 9">
            <a:extLst>
              <a:ext uri="{FF2B5EF4-FFF2-40B4-BE49-F238E27FC236}">
                <a16:creationId xmlns:a16="http://schemas.microsoft.com/office/drawing/2014/main" id="{0E40CB26-E957-CA4A-B6DD-7A51D24B68AB}"/>
              </a:ext>
            </a:extLst>
          </p:cNvPr>
          <p:cNvGrpSpPr/>
          <p:nvPr/>
        </p:nvGrpSpPr>
        <p:grpSpPr>
          <a:xfrm>
            <a:off x="5196597" y="850223"/>
            <a:ext cx="785655" cy="785655"/>
            <a:chOff x="7074569" y="2725861"/>
            <a:chExt cx="1047540" cy="1047540"/>
          </a:xfrm>
        </p:grpSpPr>
        <p:sp>
          <p:nvSpPr>
            <p:cNvPr id="26" name="Oval 25">
              <a:extLst>
                <a:ext uri="{FF2B5EF4-FFF2-40B4-BE49-F238E27FC236}">
                  <a16:creationId xmlns:a16="http://schemas.microsoft.com/office/drawing/2014/main" id="{15770C05-48A0-B84F-BE29-325DABD10C3E}"/>
                </a:ext>
              </a:extLst>
            </p:cNvPr>
            <p:cNvSpPr/>
            <p:nvPr/>
          </p:nvSpPr>
          <p:spPr>
            <a:xfrm>
              <a:off x="7074569" y="2725861"/>
              <a:ext cx="1047540" cy="10475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Graphic 8">
              <a:extLst>
                <a:ext uri="{FF2B5EF4-FFF2-40B4-BE49-F238E27FC236}">
                  <a16:creationId xmlns:a16="http://schemas.microsoft.com/office/drawing/2014/main" id="{2E1B18DD-BB92-AD49-A416-1DAD2164564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309208" y="2957636"/>
              <a:ext cx="579628" cy="579628"/>
            </a:xfrm>
            <a:prstGeom prst="rect">
              <a:avLst/>
            </a:prstGeom>
          </p:spPr>
        </p:pic>
      </p:grpSp>
      <p:pic>
        <p:nvPicPr>
          <p:cNvPr id="18" name="Picture 17">
            <a:extLst>
              <a:ext uri="{FF2B5EF4-FFF2-40B4-BE49-F238E27FC236}">
                <a16:creationId xmlns:a16="http://schemas.microsoft.com/office/drawing/2014/main" id="{CE36D126-2FFE-F64B-B907-5163A323A664}"/>
              </a:ext>
            </a:extLst>
          </p:cNvPr>
          <p:cNvPicPr>
            <a:picLocks noChangeAspect="1"/>
          </p:cNvPicPr>
          <p:nvPr/>
        </p:nvPicPr>
        <p:blipFill>
          <a:blip r:embed="rId9"/>
          <a:stretch>
            <a:fillRect/>
          </a:stretch>
        </p:blipFill>
        <p:spPr>
          <a:xfrm>
            <a:off x="8667582" y="4792672"/>
            <a:ext cx="208630" cy="220220"/>
          </a:xfrm>
          <a:prstGeom prst="rect">
            <a:avLst/>
          </a:prstGeom>
        </p:spPr>
      </p:pic>
      <p:grpSp>
        <p:nvGrpSpPr>
          <p:cNvPr id="28" name="Group 27">
            <a:extLst>
              <a:ext uri="{FF2B5EF4-FFF2-40B4-BE49-F238E27FC236}">
                <a16:creationId xmlns:a16="http://schemas.microsoft.com/office/drawing/2014/main" id="{4BC6291B-0FC3-A34E-ABC5-B120F299C889}"/>
              </a:ext>
            </a:extLst>
          </p:cNvPr>
          <p:cNvGrpSpPr/>
          <p:nvPr/>
        </p:nvGrpSpPr>
        <p:grpSpPr>
          <a:xfrm>
            <a:off x="848688" y="487512"/>
            <a:ext cx="3597757" cy="2342539"/>
            <a:chOff x="356856" y="655510"/>
            <a:chExt cx="4152286" cy="2703599"/>
          </a:xfrm>
        </p:grpSpPr>
        <p:pic>
          <p:nvPicPr>
            <p:cNvPr id="29" name="Picture 28" descr="A picture containing text, screenshot, monitor, screen&#10;&#10;Description automatically generated">
              <a:extLst>
                <a:ext uri="{FF2B5EF4-FFF2-40B4-BE49-F238E27FC236}">
                  <a16:creationId xmlns:a16="http://schemas.microsoft.com/office/drawing/2014/main" id="{B6C46E8D-8FC7-6349-A6A2-45EAA639C4F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6856" y="655510"/>
              <a:ext cx="4152286" cy="2703599"/>
            </a:xfrm>
            <a:prstGeom prst="rect">
              <a:avLst/>
            </a:prstGeom>
          </p:spPr>
        </p:pic>
        <p:pic>
          <p:nvPicPr>
            <p:cNvPr id="30" name="Picture 29" descr="Graphical user interface&#10;&#10;Description automatically generated">
              <a:extLst>
                <a:ext uri="{FF2B5EF4-FFF2-40B4-BE49-F238E27FC236}">
                  <a16:creationId xmlns:a16="http://schemas.microsoft.com/office/drawing/2014/main" id="{178D767B-4499-8549-A46D-63841150BCE8}"/>
                </a:ext>
              </a:extLst>
            </p:cNvPr>
            <p:cNvPicPr>
              <a:picLocks noChangeAspect="1"/>
            </p:cNvPicPr>
            <p:nvPr/>
          </p:nvPicPr>
          <p:blipFill rotWithShape="1">
            <a:blip r:embed="rId11">
              <a:extLst>
                <a:ext uri="{28A0092B-C50C-407E-A947-70E740481C1C}">
                  <a14:useLocalDpi xmlns:a14="http://schemas.microsoft.com/office/drawing/2010/main" val="0"/>
                </a:ext>
              </a:extLst>
            </a:blip>
            <a:srcRect t="718" r="350" b="15169"/>
            <a:stretch/>
          </p:blipFill>
          <p:spPr>
            <a:xfrm>
              <a:off x="1007315" y="953790"/>
              <a:ext cx="2887630" cy="1814620"/>
            </a:xfrm>
            <a:prstGeom prst="rect">
              <a:avLst/>
            </a:prstGeom>
          </p:spPr>
        </p:pic>
      </p:grpSp>
      <p:pic>
        <p:nvPicPr>
          <p:cNvPr id="14" name="Picture 13" descr="Graphical user interface&#10;&#10;Description automatically generated">
            <a:extLst>
              <a:ext uri="{FF2B5EF4-FFF2-40B4-BE49-F238E27FC236}">
                <a16:creationId xmlns:a16="http://schemas.microsoft.com/office/drawing/2014/main" id="{57D79DBC-52B3-3E48-BFF6-8C1AEB9F348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613891" y="1011555"/>
            <a:ext cx="1319621" cy="1331840"/>
          </a:xfrm>
          <a:prstGeom prst="rect">
            <a:avLst/>
          </a:prstGeom>
        </p:spPr>
      </p:pic>
    </p:spTree>
    <p:extLst>
      <p:ext uri="{BB962C8B-B14F-4D97-AF65-F5344CB8AC3E}">
        <p14:creationId xmlns:p14="http://schemas.microsoft.com/office/powerpoint/2010/main" val="16038889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5" name="Title 1">
            <a:extLst>
              <a:ext uri="{FF2B5EF4-FFF2-40B4-BE49-F238E27FC236}">
                <a16:creationId xmlns:a16="http://schemas.microsoft.com/office/drawing/2014/main" id="{86C8CA63-E152-5F91-39CD-45DE52EF8757}"/>
              </a:ext>
            </a:extLst>
          </p:cNvPr>
          <p:cNvSpPr txBox="1">
            <a:spLocks/>
          </p:cNvSpPr>
          <p:nvPr/>
        </p:nvSpPr>
        <p:spPr bwMode="auto">
          <a:xfrm>
            <a:off x="1793703" y="-141697"/>
            <a:ext cx="5246661" cy="6101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lang="en-CA" sz="1400" dirty="0"/>
              <a:t>Increased Productivity through Enhanced Safety </a:t>
            </a:r>
          </a:p>
        </p:txBody>
      </p:sp>
      <p:sp>
        <p:nvSpPr>
          <p:cNvPr id="18" name="Title 1">
            <a:extLst>
              <a:ext uri="{FF2B5EF4-FFF2-40B4-BE49-F238E27FC236}">
                <a16:creationId xmlns:a16="http://schemas.microsoft.com/office/drawing/2014/main" id="{2F31B4DA-12D8-36FC-3643-0D29B39B2D4B}"/>
              </a:ext>
            </a:extLst>
          </p:cNvPr>
          <p:cNvSpPr txBox="1">
            <a:spLocks/>
          </p:cNvSpPr>
          <p:nvPr/>
        </p:nvSpPr>
        <p:spPr bwMode="auto">
          <a:xfrm>
            <a:off x="5094367" y="364768"/>
            <a:ext cx="3308105" cy="6101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lang="en-CA" sz="1200" dirty="0"/>
              <a:t>Enhanced Safety </a:t>
            </a:r>
          </a:p>
        </p:txBody>
      </p:sp>
      <p:sp>
        <p:nvSpPr>
          <p:cNvPr id="19" name="Title 1">
            <a:extLst>
              <a:ext uri="{FF2B5EF4-FFF2-40B4-BE49-F238E27FC236}">
                <a16:creationId xmlns:a16="http://schemas.microsoft.com/office/drawing/2014/main" id="{08B7B4EC-1341-AC52-7C6F-BAA932A4FD2F}"/>
              </a:ext>
            </a:extLst>
          </p:cNvPr>
          <p:cNvSpPr txBox="1">
            <a:spLocks/>
          </p:cNvSpPr>
          <p:nvPr/>
        </p:nvSpPr>
        <p:spPr bwMode="auto">
          <a:xfrm>
            <a:off x="4980527" y="1040166"/>
            <a:ext cx="3717408" cy="24063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marL="285750" indent="-285750" algn="l">
              <a:buFont typeface="Arial" panose="020B0604020202020204" pitchFamily="34" charset="0"/>
              <a:buChar char="•"/>
            </a:pPr>
            <a:r>
              <a:rPr lang="en-US" sz="900" b="0" dirty="0"/>
              <a:t>More easily activate an incident alarm with the double tap and get the worker to medical attention </a:t>
            </a:r>
          </a:p>
          <a:p>
            <a:pPr marL="285750" indent="-285750" algn="l">
              <a:buFont typeface="Arial" panose="020B0604020202020204" pitchFamily="34" charset="0"/>
              <a:buChar char="•"/>
            </a:pPr>
            <a:r>
              <a:rPr lang="en-US" sz="900" b="0" dirty="0"/>
              <a:t>Quickly locate a worker due to gas event, panic alarm, </a:t>
            </a:r>
          </a:p>
          <a:p>
            <a:pPr marL="285750" indent="-285750" algn="l">
              <a:buFont typeface="Arial" panose="020B0604020202020204" pitchFamily="34" charset="0"/>
              <a:buChar char="•"/>
            </a:pPr>
            <a:r>
              <a:rPr lang="en-US" sz="900" b="0" dirty="0"/>
              <a:t>With the RKI connected worker solution use data analytics to identify areas to drive your incidents to zero </a:t>
            </a:r>
          </a:p>
          <a:p>
            <a:pPr marL="285750" indent="-285750" algn="l">
              <a:buFont typeface="Arial" panose="020B0604020202020204" pitchFamily="34" charset="0"/>
              <a:buChar char="•"/>
            </a:pPr>
            <a:r>
              <a:rPr lang="en-US" sz="900" b="0" dirty="0"/>
              <a:t>When emergency response are not nearby the local worker awareness toll `notifies them </a:t>
            </a:r>
          </a:p>
          <a:p>
            <a:pPr marL="285750" indent="-285750" algn="l">
              <a:buFont typeface="Arial" panose="020B0604020202020204" pitchFamily="34" charset="0"/>
              <a:buChar char="•"/>
            </a:pPr>
            <a:r>
              <a:rPr lang="en-US" sz="900" b="0" dirty="0"/>
              <a:t>When workers need assistance workers in the area will be notified their colleague needs help </a:t>
            </a:r>
          </a:p>
          <a:p>
            <a:pPr marL="285750" indent="-285750" algn="l">
              <a:buFont typeface="Arial" panose="020B0604020202020204" pitchFamily="34" charset="0"/>
              <a:buChar char="•"/>
            </a:pPr>
            <a:r>
              <a:rPr lang="en-US" sz="900" b="0" dirty="0"/>
              <a:t>Workers can be tracked in near real time during an evacuation and responders know where they are in a incident </a:t>
            </a:r>
          </a:p>
          <a:p>
            <a:pPr marL="285750" indent="-285750" algn="l">
              <a:buFont typeface="Arial" panose="020B0604020202020204" pitchFamily="34" charset="0"/>
              <a:buChar char="•"/>
            </a:pPr>
            <a:r>
              <a:rPr lang="en-US" sz="900" b="0" dirty="0"/>
              <a:t>Know the compliance level of your equipment at all times </a:t>
            </a:r>
          </a:p>
          <a:p>
            <a:pPr marL="285750" indent="-285750" algn="l">
              <a:buFont typeface="Arial" panose="020B0604020202020204" pitchFamily="34" charset="0"/>
              <a:buChar char="•"/>
            </a:pPr>
            <a:endParaRPr lang="en-US" sz="900" b="0" dirty="0"/>
          </a:p>
          <a:p>
            <a:pPr algn="l"/>
            <a:endParaRPr lang="en-CA" sz="1400" b="0" dirty="0"/>
          </a:p>
          <a:p>
            <a:pPr algn="l"/>
            <a:endParaRPr lang="en-CA" sz="1400" b="0" dirty="0"/>
          </a:p>
          <a:p>
            <a:endParaRPr lang="en-CA" sz="1400" b="0" dirty="0"/>
          </a:p>
          <a:p>
            <a:endParaRPr lang="en-CA" sz="1400" b="0" dirty="0"/>
          </a:p>
        </p:txBody>
      </p:sp>
      <p:pic>
        <p:nvPicPr>
          <p:cNvPr id="20" name="Picture 19">
            <a:extLst>
              <a:ext uri="{FF2B5EF4-FFF2-40B4-BE49-F238E27FC236}">
                <a16:creationId xmlns:a16="http://schemas.microsoft.com/office/drawing/2014/main" id="{37B965B9-4B76-D151-F73E-7C8D1FF32FA4}"/>
              </a:ext>
            </a:extLst>
          </p:cNvPr>
          <p:cNvPicPr>
            <a:picLocks noChangeAspect="1"/>
          </p:cNvPicPr>
          <p:nvPr/>
        </p:nvPicPr>
        <p:blipFill>
          <a:blip r:embed="rId2"/>
          <a:stretch>
            <a:fillRect/>
          </a:stretch>
        </p:blipFill>
        <p:spPr>
          <a:xfrm>
            <a:off x="43285" y="2682095"/>
            <a:ext cx="9057430" cy="2222090"/>
          </a:xfrm>
          <a:prstGeom prst="rect">
            <a:avLst/>
          </a:prstGeom>
        </p:spPr>
      </p:pic>
      <p:sp>
        <p:nvSpPr>
          <p:cNvPr id="2" name="Title 1">
            <a:extLst>
              <a:ext uri="{FF2B5EF4-FFF2-40B4-BE49-F238E27FC236}">
                <a16:creationId xmlns:a16="http://schemas.microsoft.com/office/drawing/2014/main" id="{1236D885-D867-6F41-6516-9E21A2D89DAA}"/>
              </a:ext>
            </a:extLst>
          </p:cNvPr>
          <p:cNvSpPr txBox="1">
            <a:spLocks/>
          </p:cNvSpPr>
          <p:nvPr/>
        </p:nvSpPr>
        <p:spPr bwMode="auto">
          <a:xfrm>
            <a:off x="587092" y="310109"/>
            <a:ext cx="3308105" cy="6101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lang="en-CA" sz="1200" dirty="0"/>
              <a:t>Increased Productivity </a:t>
            </a:r>
          </a:p>
        </p:txBody>
      </p:sp>
      <p:sp>
        <p:nvSpPr>
          <p:cNvPr id="3" name="Title 1">
            <a:extLst>
              <a:ext uri="{FF2B5EF4-FFF2-40B4-BE49-F238E27FC236}">
                <a16:creationId xmlns:a16="http://schemas.microsoft.com/office/drawing/2014/main" id="{B4CF904C-FBBC-7FCC-5DED-A87D0FB50624}"/>
              </a:ext>
            </a:extLst>
          </p:cNvPr>
          <p:cNvSpPr txBox="1">
            <a:spLocks/>
          </p:cNvSpPr>
          <p:nvPr/>
        </p:nvSpPr>
        <p:spPr bwMode="auto">
          <a:xfrm>
            <a:off x="195143" y="863031"/>
            <a:ext cx="4487091" cy="24063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marL="285750" indent="-285750" algn="l">
              <a:buFont typeface="Arial" panose="020B0604020202020204" pitchFamily="34" charset="0"/>
              <a:buChar char="•"/>
            </a:pPr>
            <a:r>
              <a:rPr lang="en-CA" sz="900" b="0" dirty="0"/>
              <a:t>With remote collaboration tools experts can guide personnel to complete projects faster </a:t>
            </a:r>
          </a:p>
          <a:p>
            <a:pPr marL="285750" indent="-285750" algn="l">
              <a:buFont typeface="Arial" panose="020B0604020202020204" pitchFamily="34" charset="0"/>
              <a:buChar char="•"/>
            </a:pPr>
            <a:r>
              <a:rPr lang="en-CA" sz="900" b="0" dirty="0"/>
              <a:t>Hundreds of hours per year are saved with increased efficiency when Images and video are transferred to increase work process management </a:t>
            </a:r>
          </a:p>
          <a:p>
            <a:pPr marL="285750" indent="-285750" algn="l">
              <a:buFont typeface="Arial" panose="020B0604020202020204" pitchFamily="34" charset="0"/>
              <a:buChar char="•"/>
            </a:pPr>
            <a:r>
              <a:rPr lang="en-CA" sz="900" b="0" dirty="0"/>
              <a:t>Thousands of dollars per year can be reduced with false alarm minimization and alarm fatigue is reduced </a:t>
            </a:r>
          </a:p>
          <a:p>
            <a:pPr marL="285750" indent="-285750" algn="l">
              <a:buFont typeface="Arial" panose="020B0604020202020204" pitchFamily="34" charset="0"/>
              <a:buChar char="•"/>
            </a:pPr>
            <a:r>
              <a:rPr lang="en-CA" sz="900" b="0" dirty="0"/>
              <a:t>Quicker evacuation drills with smart evacuation tools </a:t>
            </a:r>
          </a:p>
          <a:p>
            <a:pPr marL="285750" indent="-285750" algn="l">
              <a:buFont typeface="Arial" panose="020B0604020202020204" pitchFamily="34" charset="0"/>
              <a:buChar char="•"/>
            </a:pPr>
            <a:r>
              <a:rPr lang="en-CA" sz="900" b="0" dirty="0"/>
              <a:t>Thousands per year can be saved with quicker evacuation management drills </a:t>
            </a:r>
          </a:p>
          <a:p>
            <a:pPr marL="285750" indent="-285750" algn="l">
              <a:buFont typeface="Arial" panose="020B0604020202020204" pitchFamily="34" charset="0"/>
              <a:buChar char="•"/>
            </a:pPr>
            <a:r>
              <a:rPr lang="en-CA" sz="900" b="0" dirty="0"/>
              <a:t>Thousands per year are saved  with cost effective sensor replacement, gas usage and accessory RKI has the lowest cost of ownership in its category  </a:t>
            </a:r>
          </a:p>
          <a:p>
            <a:pPr marL="285750" indent="-285750" algn="l">
              <a:buFont typeface="Arial" panose="020B0604020202020204" pitchFamily="34" charset="0"/>
              <a:buChar char="•"/>
            </a:pPr>
            <a:endParaRPr lang="en-CA" sz="900" b="0" dirty="0"/>
          </a:p>
          <a:p>
            <a:pPr algn="l"/>
            <a:endParaRPr lang="en-CA" sz="1100" b="0" dirty="0"/>
          </a:p>
          <a:p>
            <a:pPr algn="l"/>
            <a:endParaRPr lang="en-CA" sz="1100" b="0" dirty="0"/>
          </a:p>
          <a:p>
            <a:endParaRPr lang="en-CA" sz="1100" b="0" dirty="0"/>
          </a:p>
          <a:p>
            <a:endParaRPr lang="en-CA" sz="1100" b="0" dirty="0"/>
          </a:p>
        </p:txBody>
      </p:sp>
    </p:spTree>
    <p:extLst>
      <p:ext uri="{BB962C8B-B14F-4D97-AF65-F5344CB8AC3E}">
        <p14:creationId xmlns:p14="http://schemas.microsoft.com/office/powerpoint/2010/main" val="3084019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2510888" y="1961763"/>
            <a:ext cx="3942335" cy="610198"/>
          </a:xfrm>
        </p:spPr>
        <p:txBody>
          <a:bodyPr/>
          <a:lstStyle/>
          <a:p>
            <a:r>
              <a:rPr lang="en-CA" sz="2000" dirty="0"/>
              <a:t>Value Stack up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Tree>
    <p:extLst>
      <p:ext uri="{BB962C8B-B14F-4D97-AF65-F5344CB8AC3E}">
        <p14:creationId xmlns:p14="http://schemas.microsoft.com/office/powerpoint/2010/main" val="29481595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0" y="-5404"/>
            <a:ext cx="1746573" cy="610198"/>
          </a:xfrm>
        </p:spPr>
        <p:txBody>
          <a:bodyPr/>
          <a:lstStyle/>
          <a:p>
            <a:r>
              <a:rPr lang="en-CA" sz="2000" dirty="0"/>
              <a:t>Value Stack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20" name="TextBox 19">
            <a:extLst>
              <a:ext uri="{FF2B5EF4-FFF2-40B4-BE49-F238E27FC236}">
                <a16:creationId xmlns:a16="http://schemas.microsoft.com/office/drawing/2014/main" id="{0C085735-CEB8-E6C1-FD6D-BC60E5B3FC6B}"/>
              </a:ext>
            </a:extLst>
          </p:cNvPr>
          <p:cNvSpPr txBox="1"/>
          <p:nvPr/>
        </p:nvSpPr>
        <p:spPr>
          <a:xfrm>
            <a:off x="1911972" y="-32007"/>
            <a:ext cx="5033608" cy="1785104"/>
          </a:xfrm>
          <a:prstGeom prst="rect">
            <a:avLst/>
          </a:prstGeom>
          <a:noFill/>
        </p:spPr>
        <p:txBody>
          <a:bodyPr wrap="square">
            <a:spAutoFit/>
          </a:bodyPr>
          <a:lstStyle/>
          <a:p>
            <a:endParaRPr lang="en-US" sz="1600" b="1" dirty="0"/>
          </a:p>
          <a:p>
            <a:r>
              <a:rPr lang="en-US" sz="1600" b="1" dirty="0"/>
              <a:t>~$1610 per year in value created per worker </a:t>
            </a:r>
          </a:p>
          <a:p>
            <a:r>
              <a:rPr lang="en-US" sz="1600" b="1" dirty="0"/>
              <a:t>80% or $1288 per year for RKI – </a:t>
            </a:r>
            <a:r>
              <a:rPr lang="en-US" sz="1600" b="1" dirty="0" err="1"/>
              <a:t>Guardhat</a:t>
            </a:r>
            <a:r>
              <a:rPr lang="en-US" sz="1600" b="1" dirty="0"/>
              <a:t> costs </a:t>
            </a:r>
            <a:endParaRPr lang="en-CA" sz="1600" b="1" dirty="0"/>
          </a:p>
          <a:p>
            <a:endParaRPr lang="en-CA" sz="1600" dirty="0"/>
          </a:p>
          <a:p>
            <a:endParaRPr lang="en-CA" sz="1600" dirty="0"/>
          </a:p>
          <a:p>
            <a:endParaRPr lang="en-CA" sz="1000" dirty="0"/>
          </a:p>
          <a:p>
            <a:endParaRPr lang="en-CA" sz="1000" dirty="0"/>
          </a:p>
          <a:p>
            <a:endParaRPr lang="en-CA" sz="1000" dirty="0"/>
          </a:p>
        </p:txBody>
      </p:sp>
      <p:graphicFrame>
        <p:nvGraphicFramePr>
          <p:cNvPr id="17" name="Table 17">
            <a:extLst>
              <a:ext uri="{FF2B5EF4-FFF2-40B4-BE49-F238E27FC236}">
                <a16:creationId xmlns:a16="http://schemas.microsoft.com/office/drawing/2014/main" id="{D22F5AD7-25D4-F63A-020C-C74AB52E40BB}"/>
              </a:ext>
            </a:extLst>
          </p:cNvPr>
          <p:cNvGraphicFramePr>
            <a:graphicFrameLocks noGrp="1"/>
          </p:cNvGraphicFramePr>
          <p:nvPr>
            <p:extLst>
              <p:ext uri="{D42A27DB-BD31-4B8C-83A1-F6EECF244321}">
                <p14:modId xmlns:p14="http://schemas.microsoft.com/office/powerpoint/2010/main" val="2882767677"/>
              </p:ext>
            </p:extLst>
          </p:nvPr>
        </p:nvGraphicFramePr>
        <p:xfrm>
          <a:off x="287078" y="1064930"/>
          <a:ext cx="8516679" cy="3518323"/>
        </p:xfrm>
        <a:graphic>
          <a:graphicData uri="http://schemas.openxmlformats.org/drawingml/2006/table">
            <a:tbl>
              <a:tblPr firstRow="1" bandRow="1">
                <a:tableStyleId>{5C22544A-7EE6-4342-B048-85BDC9FD1C3A}</a:tableStyleId>
              </a:tblPr>
              <a:tblGrid>
                <a:gridCol w="3332302">
                  <a:extLst>
                    <a:ext uri="{9D8B030D-6E8A-4147-A177-3AD203B41FA5}">
                      <a16:colId xmlns:a16="http://schemas.microsoft.com/office/drawing/2014/main" val="1275559932"/>
                    </a:ext>
                  </a:extLst>
                </a:gridCol>
                <a:gridCol w="5184377">
                  <a:extLst>
                    <a:ext uri="{9D8B030D-6E8A-4147-A177-3AD203B41FA5}">
                      <a16:colId xmlns:a16="http://schemas.microsoft.com/office/drawing/2014/main" val="181938296"/>
                    </a:ext>
                  </a:extLst>
                </a:gridCol>
              </a:tblGrid>
              <a:tr h="262781">
                <a:tc>
                  <a:txBody>
                    <a:bodyPr/>
                    <a:lstStyle/>
                    <a:p>
                      <a:r>
                        <a:rPr lang="en-CA" sz="1400" dirty="0"/>
                        <a:t>Worker Incident Management </a:t>
                      </a:r>
                    </a:p>
                  </a:txBody>
                  <a:tcPr/>
                </a:tc>
                <a:tc>
                  <a:txBody>
                    <a:bodyPr/>
                    <a:lstStyle/>
                    <a:p>
                      <a:endParaRPr lang="en-CA" sz="1400" dirty="0"/>
                    </a:p>
                  </a:txBody>
                  <a:tcPr/>
                </a:tc>
                <a:extLst>
                  <a:ext uri="{0D108BD9-81ED-4DB2-BD59-A6C34878D82A}">
                    <a16:rowId xmlns:a16="http://schemas.microsoft.com/office/drawing/2014/main" val="2211023307"/>
                  </a:ext>
                </a:extLst>
              </a:tr>
              <a:tr h="262781">
                <a:tc>
                  <a:txBody>
                    <a:bodyPr/>
                    <a:lstStyle/>
                    <a:p>
                      <a:r>
                        <a:rPr lang="en-CA" sz="1400" dirty="0"/>
                        <a:t>Proactive safety management </a:t>
                      </a:r>
                    </a:p>
                  </a:txBody>
                  <a:tcPr/>
                </a:tc>
                <a:tc>
                  <a:txBody>
                    <a:bodyPr/>
                    <a:lstStyle/>
                    <a:p>
                      <a:r>
                        <a:rPr lang="en-US" sz="1400" dirty="0"/>
                        <a:t>$1,340,000 (death) – $42,000 (medical consulted injury)   </a:t>
                      </a:r>
                      <a:endParaRPr lang="en-CA" sz="1400" dirty="0"/>
                    </a:p>
                  </a:txBody>
                  <a:tcPr/>
                </a:tc>
                <a:extLst>
                  <a:ext uri="{0D108BD9-81ED-4DB2-BD59-A6C34878D82A}">
                    <a16:rowId xmlns:a16="http://schemas.microsoft.com/office/drawing/2014/main" val="2840157166"/>
                  </a:ext>
                </a:extLst>
              </a:tr>
              <a:tr h="262781">
                <a:tc>
                  <a:txBody>
                    <a:bodyPr/>
                    <a:lstStyle/>
                    <a:p>
                      <a:r>
                        <a:rPr lang="en-CA" sz="1400" dirty="0"/>
                        <a:t>24/7 Live monitoring </a:t>
                      </a:r>
                    </a:p>
                  </a:txBody>
                  <a:tcPr/>
                </a:tc>
                <a:tc>
                  <a:txBody>
                    <a:bodyPr/>
                    <a:lstStyle/>
                    <a:p>
                      <a:r>
                        <a:rPr lang="en-US" sz="1400" dirty="0"/>
                        <a:t>$1,340,000 (death) – $42,000 (medical consulted injury)   </a:t>
                      </a:r>
                      <a:endParaRPr lang="en-CA" sz="1400" dirty="0"/>
                    </a:p>
                  </a:txBody>
                  <a:tcPr/>
                </a:tc>
                <a:extLst>
                  <a:ext uri="{0D108BD9-81ED-4DB2-BD59-A6C34878D82A}">
                    <a16:rowId xmlns:a16="http://schemas.microsoft.com/office/drawing/2014/main" val="563250941"/>
                  </a:ext>
                </a:extLst>
              </a:tr>
              <a:tr h="262781">
                <a:tc>
                  <a:txBody>
                    <a:bodyPr/>
                    <a:lstStyle/>
                    <a:p>
                      <a:r>
                        <a:rPr lang="en-CA" sz="1400" dirty="0"/>
                        <a:t>Local incident awareness </a:t>
                      </a:r>
                    </a:p>
                  </a:txBody>
                  <a:tcPr/>
                </a:tc>
                <a:tc>
                  <a:txBody>
                    <a:bodyPr/>
                    <a:lstStyle/>
                    <a:p>
                      <a:r>
                        <a:rPr lang="en-US" sz="1400" dirty="0"/>
                        <a:t>$1,340,000 (death) – $42,000 (medical consulted injury)   </a:t>
                      </a:r>
                      <a:endParaRPr lang="en-CA" sz="1400" dirty="0"/>
                    </a:p>
                  </a:txBody>
                  <a:tcPr/>
                </a:tc>
                <a:extLst>
                  <a:ext uri="{0D108BD9-81ED-4DB2-BD59-A6C34878D82A}">
                    <a16:rowId xmlns:a16="http://schemas.microsoft.com/office/drawing/2014/main" val="4174080155"/>
                  </a:ext>
                </a:extLst>
              </a:tr>
              <a:tr h="262781">
                <a:tc>
                  <a:txBody>
                    <a:bodyPr/>
                    <a:lstStyle/>
                    <a:p>
                      <a:r>
                        <a:rPr lang="en-CA" sz="1400" dirty="0"/>
                        <a:t>Easy panic activation </a:t>
                      </a:r>
                    </a:p>
                  </a:txBody>
                  <a:tcPr/>
                </a:tc>
                <a:tc>
                  <a:txBody>
                    <a:bodyPr/>
                    <a:lstStyle/>
                    <a:p>
                      <a:r>
                        <a:rPr lang="en-US" sz="1400" dirty="0"/>
                        <a:t>$1,340,000 (death) – $42,000 (medical consulted injury)   </a:t>
                      </a:r>
                      <a:endParaRPr lang="en-CA" sz="1400" dirty="0"/>
                    </a:p>
                  </a:txBody>
                  <a:tcPr/>
                </a:tc>
                <a:extLst>
                  <a:ext uri="{0D108BD9-81ED-4DB2-BD59-A6C34878D82A}">
                    <a16:rowId xmlns:a16="http://schemas.microsoft.com/office/drawing/2014/main" val="2876521280"/>
                  </a:ext>
                </a:extLst>
              </a:tr>
              <a:tr h="262781">
                <a:tc>
                  <a:txBody>
                    <a:bodyPr/>
                    <a:lstStyle/>
                    <a:p>
                      <a:r>
                        <a:rPr lang="en-CA" sz="1400" dirty="0"/>
                        <a:t>Protection where required </a:t>
                      </a:r>
                    </a:p>
                  </a:txBody>
                  <a:tcPr/>
                </a:tc>
                <a:tc>
                  <a:txBody>
                    <a:bodyPr/>
                    <a:lstStyle/>
                    <a:p>
                      <a:r>
                        <a:rPr lang="en-US" sz="1400" dirty="0"/>
                        <a:t>$1,340,000 (death) – $42,000 (medical consulted injury)   </a:t>
                      </a:r>
                      <a:endParaRPr lang="en-CA" sz="1400" dirty="0"/>
                    </a:p>
                  </a:txBody>
                  <a:tcPr/>
                </a:tc>
                <a:extLst>
                  <a:ext uri="{0D108BD9-81ED-4DB2-BD59-A6C34878D82A}">
                    <a16:rowId xmlns:a16="http://schemas.microsoft.com/office/drawing/2014/main" val="3653141800"/>
                  </a:ext>
                </a:extLst>
              </a:tr>
              <a:tr h="262781">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400" dirty="0">
                          <a:solidFill>
                            <a:srgbClr val="000000"/>
                          </a:solidFill>
                          <a:latin typeface="Verdana" panose="020B0604030504040204" pitchFamily="34" charset="0"/>
                          <a:ea typeface="Verdana" panose="020B0604030504040204" pitchFamily="34" charset="0"/>
                        </a:rPr>
                        <a:t>Remote Experienced Direction </a:t>
                      </a:r>
                      <a:endParaRPr lang="en-CA" sz="14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400" dirty="0"/>
                        <a:t>$320 per worker per year ($400 per worker per year value) </a:t>
                      </a:r>
                      <a:endParaRPr lang="en-CA" sz="1400" dirty="0"/>
                    </a:p>
                  </a:txBody>
                  <a:tcPr/>
                </a:tc>
                <a:extLst>
                  <a:ext uri="{0D108BD9-81ED-4DB2-BD59-A6C34878D82A}">
                    <a16:rowId xmlns:a16="http://schemas.microsoft.com/office/drawing/2014/main" val="1280117065"/>
                  </a:ext>
                </a:extLst>
              </a:tr>
              <a:tr h="262781">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400" dirty="0"/>
                        <a:t>Work process management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400" dirty="0"/>
                        <a:t>$80 per worker per year ($100 per worker per year value) </a:t>
                      </a:r>
                      <a:endParaRPr lang="en-CA" sz="1400" dirty="0"/>
                    </a:p>
                  </a:txBody>
                  <a:tcPr/>
                </a:tc>
                <a:extLst>
                  <a:ext uri="{0D108BD9-81ED-4DB2-BD59-A6C34878D82A}">
                    <a16:rowId xmlns:a16="http://schemas.microsoft.com/office/drawing/2014/main" val="3807429787"/>
                  </a:ext>
                </a:extLst>
              </a:tr>
              <a:tr h="356375">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400" dirty="0"/>
                        <a:t>Increased worker efficiency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400" dirty="0"/>
                        <a:t>$240 per worker per year ($300 per worker per year value) </a:t>
                      </a:r>
                      <a:endParaRPr lang="en-CA" sz="1400" dirty="0"/>
                    </a:p>
                  </a:txBody>
                  <a:tcPr/>
                </a:tc>
                <a:extLst>
                  <a:ext uri="{0D108BD9-81ED-4DB2-BD59-A6C34878D82A}">
                    <a16:rowId xmlns:a16="http://schemas.microsoft.com/office/drawing/2014/main" val="127803474"/>
                  </a:ext>
                </a:extLst>
              </a:tr>
              <a:tr h="361774">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400" dirty="0">
                          <a:solidFill>
                            <a:srgbClr val="000000"/>
                          </a:solidFill>
                          <a:latin typeface="Verdana" panose="020B0604030504040204" pitchFamily="34" charset="0"/>
                          <a:ea typeface="Verdana" panose="020B0604030504040204" pitchFamily="34" charset="0"/>
                        </a:rPr>
                        <a:t>False alarm reduction </a:t>
                      </a:r>
                      <a:endParaRPr lang="en-CA" sz="14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400" dirty="0"/>
                        <a:t>$408 per worker per year ($510 per worker per year value) </a:t>
                      </a:r>
                      <a:endParaRPr lang="en-CA" sz="1400" dirty="0"/>
                    </a:p>
                  </a:txBody>
                  <a:tcPr/>
                </a:tc>
                <a:extLst>
                  <a:ext uri="{0D108BD9-81ED-4DB2-BD59-A6C34878D82A}">
                    <a16:rowId xmlns:a16="http://schemas.microsoft.com/office/drawing/2014/main" val="699262655"/>
                  </a:ext>
                </a:extLst>
              </a:tr>
              <a:tr h="361774">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400" dirty="0">
                          <a:solidFill>
                            <a:srgbClr val="000000"/>
                          </a:solidFill>
                          <a:latin typeface="Verdana" panose="020B0604030504040204" pitchFamily="34" charset="0"/>
                          <a:ea typeface="Verdana" panose="020B0604030504040204" pitchFamily="34" charset="0"/>
                        </a:rPr>
                        <a:t>Efficient Evacuation Drills </a:t>
                      </a:r>
                      <a:endParaRPr lang="en-CA" sz="1400" dirty="0"/>
                    </a:p>
                  </a:txBody>
                  <a:tcPr/>
                </a:tc>
                <a:tc>
                  <a:txBody>
                    <a:bodyPr/>
                    <a:lstStyle/>
                    <a:p>
                      <a:r>
                        <a:rPr lang="en-US" sz="1400" dirty="0"/>
                        <a:t>$240 per worker per year ($300 per worker per year value) </a:t>
                      </a:r>
                      <a:endParaRPr lang="en-CA" sz="1400" dirty="0"/>
                    </a:p>
                  </a:txBody>
                  <a:tcPr/>
                </a:tc>
                <a:extLst>
                  <a:ext uri="{0D108BD9-81ED-4DB2-BD59-A6C34878D82A}">
                    <a16:rowId xmlns:a16="http://schemas.microsoft.com/office/drawing/2014/main" val="3882921329"/>
                  </a:ext>
                </a:extLst>
              </a:tr>
            </a:tbl>
          </a:graphicData>
        </a:graphic>
      </p:graphicFrame>
      <p:grpSp>
        <p:nvGrpSpPr>
          <p:cNvPr id="31" name="Group 30">
            <a:extLst>
              <a:ext uri="{FF2B5EF4-FFF2-40B4-BE49-F238E27FC236}">
                <a16:creationId xmlns:a16="http://schemas.microsoft.com/office/drawing/2014/main" id="{0E38D3BD-53F1-89CB-F830-55A43DA43424}"/>
              </a:ext>
            </a:extLst>
          </p:cNvPr>
          <p:cNvGrpSpPr/>
          <p:nvPr/>
        </p:nvGrpSpPr>
        <p:grpSpPr>
          <a:xfrm>
            <a:off x="765893" y="5754415"/>
            <a:ext cx="7954957" cy="3780823"/>
            <a:chOff x="765893" y="5754415"/>
            <a:chExt cx="7954957" cy="3780823"/>
          </a:xfrm>
        </p:grpSpPr>
        <p:grpSp>
          <p:nvGrpSpPr>
            <p:cNvPr id="18" name="Group 17">
              <a:extLst>
                <a:ext uri="{FF2B5EF4-FFF2-40B4-BE49-F238E27FC236}">
                  <a16:creationId xmlns:a16="http://schemas.microsoft.com/office/drawing/2014/main" id="{E2290375-9A78-FB19-547B-3C7ABB59D570}"/>
                </a:ext>
              </a:extLst>
            </p:cNvPr>
            <p:cNvGrpSpPr/>
            <p:nvPr/>
          </p:nvGrpSpPr>
          <p:grpSpPr>
            <a:xfrm>
              <a:off x="765893" y="5772670"/>
              <a:ext cx="1869324" cy="3571415"/>
              <a:chOff x="613493" y="1986423"/>
              <a:chExt cx="1869324" cy="3571415"/>
            </a:xfrm>
          </p:grpSpPr>
          <p:sp>
            <p:nvSpPr>
              <p:cNvPr id="19" name="Rectangle: Rounded Corners 18">
                <a:extLst>
                  <a:ext uri="{FF2B5EF4-FFF2-40B4-BE49-F238E27FC236}">
                    <a16:creationId xmlns:a16="http://schemas.microsoft.com/office/drawing/2014/main" id="{E48A8D89-4D0F-26D7-FDF8-115854863EB6}"/>
                  </a:ext>
                </a:extLst>
              </p:cNvPr>
              <p:cNvSpPr/>
              <p:nvPr/>
            </p:nvSpPr>
            <p:spPr>
              <a:xfrm>
                <a:off x="613493" y="1986423"/>
                <a:ext cx="1869324" cy="3571415"/>
              </a:xfrm>
              <a:prstGeom prst="round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350"/>
              </a:p>
            </p:txBody>
          </p:sp>
          <p:sp>
            <p:nvSpPr>
              <p:cNvPr id="21" name="TextBox 20">
                <a:extLst>
                  <a:ext uri="{FF2B5EF4-FFF2-40B4-BE49-F238E27FC236}">
                    <a16:creationId xmlns:a16="http://schemas.microsoft.com/office/drawing/2014/main" id="{42A3C2BA-8B7D-41A3-82A7-C49DE0D49128}"/>
                  </a:ext>
                </a:extLst>
              </p:cNvPr>
              <p:cNvSpPr txBox="1"/>
              <p:nvPr/>
            </p:nvSpPr>
            <p:spPr>
              <a:xfrm>
                <a:off x="734076" y="2101839"/>
                <a:ext cx="1667995" cy="3323987"/>
              </a:xfrm>
              <a:prstGeom prst="rect">
                <a:avLst/>
              </a:prstGeom>
              <a:noFill/>
            </p:spPr>
            <p:txBody>
              <a:bodyPr wrap="square" rtlCol="0">
                <a:spAutoFit/>
              </a:bodyPr>
              <a:lstStyle/>
              <a:p>
                <a:pPr fontAlgn="ctr"/>
                <a:r>
                  <a:rPr lang="en-US" sz="1050" dirty="0">
                    <a:solidFill>
                      <a:srgbClr val="000000"/>
                    </a:solidFill>
                    <a:latin typeface="Verdana" panose="020B0604030504040204" pitchFamily="34" charset="0"/>
                    <a:ea typeface="Verdana" panose="020B0604030504040204" pitchFamily="34" charset="0"/>
                  </a:rPr>
                  <a:t>Worker Incident Management  </a:t>
                </a:r>
              </a:p>
              <a:p>
                <a:pPr fontAlgn="ctr"/>
                <a:endParaRPr lang="en-US" sz="750" dirty="0">
                  <a:solidFill>
                    <a:srgbClr val="000000"/>
                  </a:solidFill>
                  <a:latin typeface="Verdana" panose="020B0604030504040204" pitchFamily="34" charset="0"/>
                  <a:ea typeface="Verdana" panose="020B0604030504040204" pitchFamily="34" charset="0"/>
                </a:endParaRPr>
              </a:p>
              <a:p>
                <a:pPr fontAlgn="ctr"/>
                <a:r>
                  <a:rPr lang="en-US" sz="750" dirty="0">
                    <a:solidFill>
                      <a:srgbClr val="000000"/>
                    </a:solidFill>
                    <a:latin typeface="Verdana" panose="020B0604030504040204" pitchFamily="34" charset="0"/>
                    <a:ea typeface="Verdana" panose="020B0604030504040204" pitchFamily="34" charset="0"/>
                  </a:rPr>
                  <a:t>Quickly locate worker during gas release, panic, fall/no motion events via GPS and cloud enabled software. </a:t>
                </a:r>
              </a:p>
              <a:p>
                <a:pPr fontAlgn="ctr"/>
                <a:endParaRPr lang="en-CA" sz="1050" dirty="0">
                  <a:solidFill>
                    <a:srgbClr val="000000"/>
                  </a:solidFill>
                  <a:latin typeface="Verdana" panose="020B0604030504040204" pitchFamily="34" charset="0"/>
                  <a:ea typeface="Verdana" panose="020B0604030504040204" pitchFamily="34" charset="0"/>
                </a:endParaRPr>
              </a:p>
              <a:p>
                <a:pPr fontAlgn="ctr"/>
                <a:r>
                  <a:rPr lang="en-US" sz="1050" dirty="0">
                    <a:solidFill>
                      <a:srgbClr val="000000"/>
                    </a:solidFill>
                    <a:latin typeface="Verdana" panose="020B0604030504040204" pitchFamily="34" charset="0"/>
                    <a:ea typeface="Verdana" panose="020B0604030504040204" pitchFamily="34" charset="0"/>
                  </a:rPr>
                  <a:t>Proactive safety management </a:t>
                </a:r>
              </a:p>
              <a:p>
                <a:pPr fontAlgn="ctr"/>
                <a:endParaRPr lang="en-CA" sz="1050" dirty="0">
                  <a:solidFill>
                    <a:srgbClr val="000000"/>
                  </a:solidFill>
                  <a:latin typeface="Verdana" panose="020B0604030504040204" pitchFamily="34" charset="0"/>
                  <a:ea typeface="Verdana" panose="020B0604030504040204" pitchFamily="34" charset="0"/>
                </a:endParaRPr>
              </a:p>
              <a:p>
                <a:pPr fontAlgn="ctr"/>
                <a:r>
                  <a:rPr lang="en-US" sz="750" dirty="0">
                    <a:solidFill>
                      <a:srgbClr val="000000"/>
                    </a:solidFill>
                    <a:latin typeface="Verdana" panose="020B0604030504040204" pitchFamily="34" charset="0"/>
                    <a:ea typeface="Verdana" panose="020B0604030504040204" pitchFamily="34" charset="0"/>
                  </a:rPr>
                  <a:t>Data analytics identifies incident trends and occurrences are proactively reduced through behavior change management. </a:t>
                </a:r>
                <a:endParaRPr lang="en-CA" sz="750" dirty="0">
                  <a:solidFill>
                    <a:srgbClr val="000000"/>
                  </a:solidFill>
                  <a:latin typeface="Verdana" panose="020B0604030504040204" pitchFamily="34" charset="0"/>
                  <a:ea typeface="Verdana" panose="020B0604030504040204" pitchFamily="34" charset="0"/>
                </a:endParaRPr>
              </a:p>
              <a:p>
                <a:pPr fontAlgn="ctr"/>
                <a:endParaRPr lang="en-CA" sz="1050" dirty="0">
                  <a:solidFill>
                    <a:srgbClr val="000000"/>
                  </a:solidFill>
                  <a:latin typeface="Verdana" panose="020B0604030504040204" pitchFamily="34" charset="0"/>
                  <a:ea typeface="Verdana" panose="020B0604030504040204" pitchFamily="34" charset="0"/>
                </a:endParaRPr>
              </a:p>
              <a:p>
                <a:pPr fontAlgn="ctr"/>
                <a:r>
                  <a:rPr lang="en-CA" sz="1050" dirty="0">
                    <a:solidFill>
                      <a:srgbClr val="000000"/>
                    </a:solidFill>
                    <a:latin typeface="Verdana" panose="020B0604030504040204" pitchFamily="34" charset="0"/>
                    <a:ea typeface="Verdana" panose="020B0604030504040204" pitchFamily="34" charset="0"/>
                  </a:rPr>
                  <a:t>Live monitoring  </a:t>
                </a:r>
              </a:p>
              <a:p>
                <a:pPr fontAlgn="ctr"/>
                <a:endParaRPr lang="en-CA" sz="750" dirty="0">
                  <a:latin typeface="Verdana" panose="020B0604030504040204" pitchFamily="34" charset="0"/>
                  <a:ea typeface="Verdana" panose="020B0604030504040204" pitchFamily="34" charset="0"/>
                </a:endParaRPr>
              </a:p>
              <a:p>
                <a:pPr fontAlgn="ctr"/>
                <a:r>
                  <a:rPr lang="en-CA" sz="750" dirty="0">
                    <a:latin typeface="Verdana" panose="020B0604030504040204" pitchFamily="34" charset="0"/>
                    <a:ea typeface="Verdana" panose="020B0604030504040204" pitchFamily="34" charset="0"/>
                  </a:rPr>
                  <a:t>With experienced monitoring teams help is on the way  </a:t>
                </a:r>
              </a:p>
              <a:p>
                <a:pPr fontAlgn="ctr"/>
                <a:endParaRPr lang="en-US" sz="750" dirty="0">
                  <a:solidFill>
                    <a:srgbClr val="000000"/>
                  </a:solidFill>
                  <a:latin typeface="Verdana" panose="020B0604030504040204" pitchFamily="34" charset="0"/>
                  <a:ea typeface="Verdana" panose="020B0604030504040204" pitchFamily="34" charset="0"/>
                </a:endParaRPr>
              </a:p>
              <a:p>
                <a:pPr fontAlgn="ctr"/>
                <a:endParaRPr lang="en-CA" sz="1050" dirty="0">
                  <a:latin typeface="Verdana" panose="020B0604030504040204" pitchFamily="34" charset="0"/>
                  <a:ea typeface="Verdana" panose="020B0604030504040204" pitchFamily="34" charset="0"/>
                </a:endParaRPr>
              </a:p>
              <a:p>
                <a:pPr fontAlgn="ctr"/>
                <a:endParaRPr lang="en-CA" sz="1050" dirty="0">
                  <a:latin typeface="Verdana" panose="020B0604030504040204" pitchFamily="34" charset="0"/>
                  <a:ea typeface="Verdana" panose="020B0604030504040204" pitchFamily="34" charset="0"/>
                </a:endParaRPr>
              </a:p>
            </p:txBody>
          </p:sp>
        </p:grpSp>
        <p:grpSp>
          <p:nvGrpSpPr>
            <p:cNvPr id="22" name="Group 21">
              <a:extLst>
                <a:ext uri="{FF2B5EF4-FFF2-40B4-BE49-F238E27FC236}">
                  <a16:creationId xmlns:a16="http://schemas.microsoft.com/office/drawing/2014/main" id="{728FA4EB-739B-DA73-395D-50AFCD6C2B7C}"/>
                </a:ext>
              </a:extLst>
            </p:cNvPr>
            <p:cNvGrpSpPr/>
            <p:nvPr/>
          </p:nvGrpSpPr>
          <p:grpSpPr>
            <a:xfrm>
              <a:off x="2787917" y="5772669"/>
              <a:ext cx="1869324" cy="3693320"/>
              <a:chOff x="2635517" y="1986422"/>
              <a:chExt cx="1869324" cy="3693320"/>
            </a:xfrm>
          </p:grpSpPr>
          <p:sp>
            <p:nvSpPr>
              <p:cNvPr id="23" name="Rectangle: Rounded Corners 22">
                <a:extLst>
                  <a:ext uri="{FF2B5EF4-FFF2-40B4-BE49-F238E27FC236}">
                    <a16:creationId xmlns:a16="http://schemas.microsoft.com/office/drawing/2014/main" id="{C76DC939-8B5E-B03F-36A7-5F6A51987128}"/>
                  </a:ext>
                </a:extLst>
              </p:cNvPr>
              <p:cNvSpPr/>
              <p:nvPr/>
            </p:nvSpPr>
            <p:spPr>
              <a:xfrm>
                <a:off x="2635517" y="1986422"/>
                <a:ext cx="1869324" cy="3571415"/>
              </a:xfrm>
              <a:prstGeom prst="round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350"/>
              </a:p>
            </p:txBody>
          </p:sp>
          <p:sp>
            <p:nvSpPr>
              <p:cNvPr id="24" name="TextBox 23">
                <a:extLst>
                  <a:ext uri="{FF2B5EF4-FFF2-40B4-BE49-F238E27FC236}">
                    <a16:creationId xmlns:a16="http://schemas.microsoft.com/office/drawing/2014/main" id="{C0CFD979-F873-5E9E-F1E4-245E392E8096}"/>
                  </a:ext>
                </a:extLst>
              </p:cNvPr>
              <p:cNvSpPr txBox="1"/>
              <p:nvPr/>
            </p:nvSpPr>
            <p:spPr>
              <a:xfrm>
                <a:off x="2749130" y="2101839"/>
                <a:ext cx="1686453" cy="3577903"/>
              </a:xfrm>
              <a:prstGeom prst="rect">
                <a:avLst/>
              </a:prstGeom>
              <a:noFill/>
            </p:spPr>
            <p:txBody>
              <a:bodyPr wrap="square" rtlCol="0">
                <a:spAutoFit/>
              </a:bodyPr>
              <a:lstStyle/>
              <a:p>
                <a:pPr fontAlgn="ctr"/>
                <a:r>
                  <a:rPr lang="en-CA" sz="1050" dirty="0">
                    <a:solidFill>
                      <a:srgbClr val="000000"/>
                    </a:solidFill>
                    <a:latin typeface="Verdana" panose="020B0604030504040204" pitchFamily="34" charset="0"/>
                    <a:ea typeface="Verdana" panose="020B0604030504040204" pitchFamily="34" charset="0"/>
                  </a:rPr>
                  <a:t>Trustworthy alarms   </a:t>
                </a:r>
              </a:p>
              <a:p>
                <a:pPr fontAlgn="ctr"/>
                <a:endParaRPr lang="en-CA" sz="750" dirty="0">
                  <a:solidFill>
                    <a:srgbClr val="000000"/>
                  </a:solidFill>
                  <a:latin typeface="Verdana" panose="020B0604030504040204" pitchFamily="34" charset="0"/>
                  <a:ea typeface="Verdana" panose="020B0604030504040204" pitchFamily="34" charset="0"/>
                </a:endParaRPr>
              </a:p>
              <a:p>
                <a:pPr fontAlgn="ctr"/>
                <a:r>
                  <a:rPr lang="en-US" sz="750" dirty="0">
                    <a:solidFill>
                      <a:srgbClr val="000000"/>
                    </a:solidFill>
                    <a:latin typeface="Verdana" panose="020B0604030504040204" pitchFamily="34" charset="0"/>
                    <a:ea typeface="Verdana" panose="020B0604030504040204" pitchFamily="34" charset="0"/>
                  </a:rPr>
                  <a:t>With specialized alarm levels the system is trustworthy and alarm fatigue is reduced.  </a:t>
                </a:r>
              </a:p>
              <a:p>
                <a:pPr fontAlgn="ctr"/>
                <a:r>
                  <a:rPr lang="en-CA" sz="1050" dirty="0">
                    <a:solidFill>
                      <a:srgbClr val="000000"/>
                    </a:solidFill>
                    <a:latin typeface="Verdana" panose="020B0604030504040204" pitchFamily="34" charset="0"/>
                    <a:ea typeface="Verdana" panose="020B0604030504040204" pitchFamily="34" charset="0"/>
                  </a:rPr>
                  <a:t> </a:t>
                </a:r>
                <a:endParaRPr lang="en-CA" sz="1050" dirty="0">
                  <a:latin typeface="Verdana" panose="020B0604030504040204" pitchFamily="34" charset="0"/>
                  <a:ea typeface="Verdana" panose="020B0604030504040204" pitchFamily="34" charset="0"/>
                </a:endParaRPr>
              </a:p>
              <a:p>
                <a:pPr fontAlgn="ctr"/>
                <a:r>
                  <a:rPr lang="en-CA" sz="1050" dirty="0">
                    <a:solidFill>
                      <a:srgbClr val="000000"/>
                    </a:solidFill>
                    <a:latin typeface="Verdana" panose="020B0604030504040204" pitchFamily="34" charset="0"/>
                    <a:ea typeface="Verdana" panose="020B0604030504040204" pitchFamily="34" charset="0"/>
                  </a:rPr>
                  <a:t>Local incident awareness </a:t>
                </a:r>
              </a:p>
              <a:p>
                <a:pPr fontAlgn="ctr"/>
                <a:endParaRPr lang="en-CA" sz="750" dirty="0">
                  <a:solidFill>
                    <a:srgbClr val="000000"/>
                  </a:solidFill>
                  <a:latin typeface="Verdana" panose="020B0604030504040204" pitchFamily="34" charset="0"/>
                  <a:ea typeface="Verdana" panose="020B0604030504040204" pitchFamily="34" charset="0"/>
                </a:endParaRPr>
              </a:p>
              <a:p>
                <a:pPr fontAlgn="ctr"/>
                <a:r>
                  <a:rPr lang="en-US" sz="750" dirty="0">
                    <a:solidFill>
                      <a:srgbClr val="000000"/>
                    </a:solidFill>
                    <a:latin typeface="Verdana" panose="020B0604030504040204" pitchFamily="34" charset="0"/>
                    <a:ea typeface="Verdana" panose="020B0604030504040204" pitchFamily="34" charset="0"/>
                  </a:rPr>
                  <a:t>Immediately notify local personnel to incidents through the connected worker solution </a:t>
                </a:r>
              </a:p>
              <a:p>
                <a:pPr fontAlgn="ctr"/>
                <a:endParaRPr lang="en-CA" sz="1050" dirty="0">
                  <a:latin typeface="Verdana" panose="020B0604030504040204" pitchFamily="34" charset="0"/>
                  <a:ea typeface="Verdana" panose="020B0604030504040204" pitchFamily="34" charset="0"/>
                </a:endParaRPr>
              </a:p>
              <a:p>
                <a:pPr fontAlgn="ctr"/>
                <a:r>
                  <a:rPr lang="en-CA" sz="1050" dirty="0">
                    <a:solidFill>
                      <a:srgbClr val="000000"/>
                    </a:solidFill>
                    <a:latin typeface="Verdana" panose="020B0604030504040204" pitchFamily="34" charset="0"/>
                    <a:ea typeface="Verdana" panose="020B0604030504040204" pitchFamily="34" charset="0"/>
                  </a:rPr>
                  <a:t>Easy panic activation </a:t>
                </a:r>
              </a:p>
              <a:p>
                <a:pPr fontAlgn="ctr"/>
                <a:endParaRPr lang="en-US" sz="750" dirty="0">
                  <a:solidFill>
                    <a:srgbClr val="000000"/>
                  </a:solidFill>
                  <a:latin typeface="Verdana" panose="020B0604030504040204" pitchFamily="34" charset="0"/>
                  <a:ea typeface="Verdana" panose="020B0604030504040204" pitchFamily="34" charset="0"/>
                </a:endParaRPr>
              </a:p>
              <a:p>
                <a:pPr fontAlgn="ctr"/>
                <a:r>
                  <a:rPr lang="en-US" sz="750" dirty="0">
                    <a:solidFill>
                      <a:srgbClr val="000000"/>
                    </a:solidFill>
                    <a:latin typeface="Verdana" panose="020B0604030504040204" pitchFamily="34" charset="0"/>
                    <a:ea typeface="Verdana" panose="020B0604030504040204" pitchFamily="34" charset="0"/>
                  </a:rPr>
                  <a:t>Even when in jeopardy panic alarms are easily activated </a:t>
                </a:r>
              </a:p>
              <a:p>
                <a:pPr fontAlgn="ctr"/>
                <a:endParaRPr lang="en-CA" sz="750" dirty="0">
                  <a:solidFill>
                    <a:srgbClr val="000000"/>
                  </a:solidFill>
                  <a:latin typeface="Verdana" panose="020B0604030504040204" pitchFamily="34" charset="0"/>
                  <a:ea typeface="Verdana" panose="020B0604030504040204" pitchFamily="34" charset="0"/>
                </a:endParaRPr>
              </a:p>
              <a:p>
                <a:pPr fontAlgn="ctr"/>
                <a:r>
                  <a:rPr lang="en-CA" sz="1050" dirty="0">
                    <a:solidFill>
                      <a:srgbClr val="000000"/>
                    </a:solidFill>
                    <a:latin typeface="Verdana" panose="020B0604030504040204" pitchFamily="34" charset="0"/>
                    <a:ea typeface="Verdana" panose="020B0604030504040204" pitchFamily="34" charset="0"/>
                  </a:rPr>
                  <a:t>Protection where required </a:t>
                </a:r>
              </a:p>
              <a:p>
                <a:pPr fontAlgn="ctr"/>
                <a:endParaRPr lang="en-CA" sz="750" dirty="0">
                  <a:latin typeface="Verdana" panose="020B0604030504040204" pitchFamily="34" charset="0"/>
                  <a:ea typeface="Verdana" panose="020B0604030504040204" pitchFamily="34" charset="0"/>
                </a:endParaRPr>
              </a:p>
              <a:p>
                <a:pPr fontAlgn="ctr"/>
                <a:r>
                  <a:rPr lang="en-CA" sz="750" dirty="0">
                    <a:latin typeface="Verdana" panose="020B0604030504040204" pitchFamily="34" charset="0"/>
                    <a:ea typeface="Verdana" panose="020B0604030504040204" pitchFamily="34" charset="0"/>
                  </a:rPr>
                  <a:t>With the smallest unit in the market category breath safely </a:t>
                </a:r>
              </a:p>
              <a:p>
                <a:pPr fontAlgn="ctr"/>
                <a:endParaRPr lang="en-CA" sz="750" dirty="0">
                  <a:latin typeface="Verdana" panose="020B0604030504040204" pitchFamily="34" charset="0"/>
                  <a:ea typeface="Verdana" panose="020B0604030504040204" pitchFamily="34" charset="0"/>
                </a:endParaRPr>
              </a:p>
              <a:p>
                <a:pPr fontAlgn="ctr"/>
                <a:endParaRPr lang="en-CA" sz="750" dirty="0">
                  <a:latin typeface="Verdana" panose="020B0604030504040204" pitchFamily="34" charset="0"/>
                  <a:ea typeface="Verdana" panose="020B0604030504040204" pitchFamily="34" charset="0"/>
                </a:endParaRPr>
              </a:p>
              <a:p>
                <a:pPr fontAlgn="ctr"/>
                <a:endParaRPr lang="en-CA" sz="750" dirty="0">
                  <a:latin typeface="Verdana" panose="020B0604030504040204" pitchFamily="34" charset="0"/>
                  <a:ea typeface="Verdana" panose="020B0604030504040204" pitchFamily="34" charset="0"/>
                </a:endParaRPr>
              </a:p>
              <a:p>
                <a:pPr fontAlgn="ctr"/>
                <a:endParaRPr lang="en-CA" sz="750" dirty="0">
                  <a:latin typeface="Verdana" panose="020B0604030504040204" pitchFamily="34" charset="0"/>
                  <a:ea typeface="Verdana" panose="020B0604030504040204" pitchFamily="34" charset="0"/>
                </a:endParaRPr>
              </a:p>
            </p:txBody>
          </p:sp>
        </p:grpSp>
        <p:grpSp>
          <p:nvGrpSpPr>
            <p:cNvPr id="25" name="Group 24">
              <a:extLst>
                <a:ext uri="{FF2B5EF4-FFF2-40B4-BE49-F238E27FC236}">
                  <a16:creationId xmlns:a16="http://schemas.microsoft.com/office/drawing/2014/main" id="{4043C0CF-1B69-FB67-3F4C-31B4FE2763BC}"/>
                </a:ext>
              </a:extLst>
            </p:cNvPr>
            <p:cNvGrpSpPr/>
            <p:nvPr/>
          </p:nvGrpSpPr>
          <p:grpSpPr>
            <a:xfrm>
              <a:off x="4809942" y="5754416"/>
              <a:ext cx="1869324" cy="3780822"/>
              <a:chOff x="4657542" y="1968169"/>
              <a:chExt cx="1869324" cy="3780822"/>
            </a:xfrm>
          </p:grpSpPr>
          <p:sp>
            <p:nvSpPr>
              <p:cNvPr id="26" name="Rectangle: Rounded Corners 25">
                <a:extLst>
                  <a:ext uri="{FF2B5EF4-FFF2-40B4-BE49-F238E27FC236}">
                    <a16:creationId xmlns:a16="http://schemas.microsoft.com/office/drawing/2014/main" id="{CD99A1B9-0599-FF2C-4370-07066FDAC8A6}"/>
                  </a:ext>
                </a:extLst>
              </p:cNvPr>
              <p:cNvSpPr/>
              <p:nvPr/>
            </p:nvSpPr>
            <p:spPr>
              <a:xfrm>
                <a:off x="4657542" y="1968169"/>
                <a:ext cx="1869324" cy="3589668"/>
              </a:xfrm>
              <a:prstGeom prst="round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350"/>
              </a:p>
            </p:txBody>
          </p:sp>
          <p:sp>
            <p:nvSpPr>
              <p:cNvPr id="27" name="TextBox 26">
                <a:extLst>
                  <a:ext uri="{FF2B5EF4-FFF2-40B4-BE49-F238E27FC236}">
                    <a16:creationId xmlns:a16="http://schemas.microsoft.com/office/drawing/2014/main" id="{A7381435-4B07-03B1-4B69-FE5473B2834C}"/>
                  </a:ext>
                </a:extLst>
              </p:cNvPr>
              <p:cNvSpPr txBox="1"/>
              <p:nvPr/>
            </p:nvSpPr>
            <p:spPr>
              <a:xfrm>
                <a:off x="4771155" y="2101839"/>
                <a:ext cx="1649906" cy="3647152"/>
              </a:xfrm>
              <a:prstGeom prst="rect">
                <a:avLst/>
              </a:prstGeom>
              <a:noFill/>
            </p:spPr>
            <p:txBody>
              <a:bodyPr wrap="square" rtlCol="0">
                <a:spAutoFit/>
              </a:bodyPr>
              <a:lstStyle/>
              <a:p>
                <a:pPr fontAlgn="ctr"/>
                <a:r>
                  <a:rPr lang="en-CA" sz="1050" dirty="0">
                    <a:solidFill>
                      <a:srgbClr val="000000"/>
                    </a:solidFill>
                    <a:latin typeface="Verdana" panose="020B0604030504040204" pitchFamily="34" charset="0"/>
                    <a:ea typeface="Verdana" panose="020B0604030504040204" pitchFamily="34" charset="0"/>
                  </a:rPr>
                  <a:t>Remote Experienced Direction </a:t>
                </a:r>
              </a:p>
              <a:p>
                <a:pPr fontAlgn="ctr"/>
                <a:endParaRPr lang="en-CA" sz="1050" dirty="0">
                  <a:solidFill>
                    <a:srgbClr val="000000"/>
                  </a:solidFill>
                  <a:latin typeface="Verdana" panose="020B0604030504040204" pitchFamily="34" charset="0"/>
                  <a:ea typeface="Verdana" panose="020B0604030504040204" pitchFamily="34" charset="0"/>
                </a:endParaRPr>
              </a:p>
              <a:p>
                <a:pPr fontAlgn="ctr"/>
                <a:r>
                  <a:rPr lang="en-US" sz="750" dirty="0">
                    <a:solidFill>
                      <a:srgbClr val="000000"/>
                    </a:solidFill>
                    <a:latin typeface="Verdana" panose="020B0604030504040204" pitchFamily="34" charset="0"/>
                    <a:ea typeface="Verdana" panose="020B0604030504040204" pitchFamily="34" charset="0"/>
                  </a:rPr>
                  <a:t>Increase worker productivity with remote experienced personnel through the video and audio connected worker solution </a:t>
                </a:r>
              </a:p>
              <a:p>
                <a:pPr fontAlgn="ctr"/>
                <a:endParaRPr lang="en-CA" sz="1050" dirty="0">
                  <a:latin typeface="Verdana" panose="020B0604030504040204" pitchFamily="34" charset="0"/>
                  <a:ea typeface="Verdana" panose="020B0604030504040204" pitchFamily="34" charset="0"/>
                </a:endParaRPr>
              </a:p>
              <a:p>
                <a:pPr fontAlgn="ctr"/>
                <a:r>
                  <a:rPr lang="en-US" sz="1050" dirty="0">
                    <a:solidFill>
                      <a:srgbClr val="000000"/>
                    </a:solidFill>
                    <a:latin typeface="Verdana" panose="020B0604030504040204" pitchFamily="34" charset="0"/>
                    <a:ea typeface="Verdana" panose="020B0604030504040204" pitchFamily="34" charset="0"/>
                  </a:rPr>
                  <a:t>Work process management </a:t>
                </a:r>
              </a:p>
              <a:p>
                <a:pPr fontAlgn="ctr"/>
                <a:endParaRPr lang="en-US" sz="750" dirty="0">
                  <a:solidFill>
                    <a:srgbClr val="000000"/>
                  </a:solidFill>
                  <a:latin typeface="Verdana" panose="020B0604030504040204" pitchFamily="34" charset="0"/>
                  <a:ea typeface="Verdana" panose="020B0604030504040204" pitchFamily="34" charset="0"/>
                </a:endParaRPr>
              </a:p>
              <a:p>
                <a:pPr fontAlgn="ctr"/>
                <a:r>
                  <a:rPr lang="en-US" sz="750" dirty="0">
                    <a:solidFill>
                      <a:srgbClr val="000000"/>
                    </a:solidFill>
                    <a:latin typeface="Verdana" panose="020B0604030504040204" pitchFamily="34" charset="0"/>
                    <a:ea typeface="Verdana" panose="020B0604030504040204" pitchFamily="34" charset="0"/>
                  </a:rPr>
                  <a:t>Work flows are streamlined when video and images are added for audits, maintenance and troubleshooting. </a:t>
                </a:r>
              </a:p>
              <a:p>
                <a:pPr fontAlgn="ctr"/>
                <a:endParaRPr lang="en-CA" sz="1050" dirty="0">
                  <a:latin typeface="Verdana" panose="020B0604030504040204" pitchFamily="34" charset="0"/>
                  <a:ea typeface="Verdana" panose="020B0604030504040204" pitchFamily="34" charset="0"/>
                </a:endParaRPr>
              </a:p>
              <a:p>
                <a:pPr fontAlgn="ctr"/>
                <a:r>
                  <a:rPr lang="en-CA" sz="1050" dirty="0">
                    <a:solidFill>
                      <a:srgbClr val="000000"/>
                    </a:solidFill>
                    <a:latin typeface="Verdana" panose="020B0604030504040204" pitchFamily="34" charset="0"/>
                    <a:ea typeface="Verdana" panose="020B0604030504040204" pitchFamily="34" charset="0"/>
                  </a:rPr>
                  <a:t>Increased worker efficiency </a:t>
                </a:r>
              </a:p>
              <a:p>
                <a:pPr fontAlgn="ctr"/>
                <a:endParaRPr lang="en-CA" sz="1050" dirty="0">
                  <a:solidFill>
                    <a:srgbClr val="000000"/>
                  </a:solidFill>
                  <a:latin typeface="Verdana" panose="020B0604030504040204" pitchFamily="34" charset="0"/>
                  <a:ea typeface="Verdana" panose="020B0604030504040204" pitchFamily="34" charset="0"/>
                </a:endParaRPr>
              </a:p>
              <a:p>
                <a:pPr fontAlgn="ctr"/>
                <a:r>
                  <a:rPr lang="en-US" sz="750" dirty="0">
                    <a:solidFill>
                      <a:srgbClr val="000000"/>
                    </a:solidFill>
                    <a:latin typeface="Verdana" panose="020B0604030504040204" pitchFamily="34" charset="0"/>
                    <a:ea typeface="Verdana" panose="020B0604030504040204" pitchFamily="34" charset="0"/>
                  </a:rPr>
                  <a:t>Use data analytics to understand what challenges teams face with productivity and create efficiency </a:t>
                </a:r>
              </a:p>
              <a:p>
                <a:pPr fontAlgn="ctr"/>
                <a:endParaRPr lang="en-CA" sz="1050" dirty="0">
                  <a:solidFill>
                    <a:srgbClr val="000000"/>
                  </a:solidFill>
                  <a:latin typeface="Verdana" panose="020B0604030504040204" pitchFamily="34" charset="0"/>
                  <a:ea typeface="Verdana" panose="020B0604030504040204" pitchFamily="34" charset="0"/>
                </a:endParaRPr>
              </a:p>
              <a:p>
                <a:pPr fontAlgn="ctr"/>
                <a:endParaRPr lang="en-CA" sz="1050" dirty="0">
                  <a:latin typeface="Verdana" panose="020B0604030504040204" pitchFamily="34" charset="0"/>
                  <a:ea typeface="Verdana" panose="020B0604030504040204" pitchFamily="34" charset="0"/>
                </a:endParaRPr>
              </a:p>
            </p:txBody>
          </p:sp>
        </p:grpSp>
        <p:grpSp>
          <p:nvGrpSpPr>
            <p:cNvPr id="28" name="Group 27">
              <a:extLst>
                <a:ext uri="{FF2B5EF4-FFF2-40B4-BE49-F238E27FC236}">
                  <a16:creationId xmlns:a16="http://schemas.microsoft.com/office/drawing/2014/main" id="{18FA0175-B002-F48E-6668-EE0F73E40B4F}"/>
                </a:ext>
              </a:extLst>
            </p:cNvPr>
            <p:cNvGrpSpPr/>
            <p:nvPr/>
          </p:nvGrpSpPr>
          <p:grpSpPr>
            <a:xfrm>
              <a:off x="6831967" y="5754415"/>
              <a:ext cx="1888883" cy="3589668"/>
              <a:chOff x="6679567" y="1968168"/>
              <a:chExt cx="1888883" cy="3589668"/>
            </a:xfrm>
          </p:grpSpPr>
          <p:sp>
            <p:nvSpPr>
              <p:cNvPr id="29" name="Rectangle: Rounded Corners 28">
                <a:extLst>
                  <a:ext uri="{FF2B5EF4-FFF2-40B4-BE49-F238E27FC236}">
                    <a16:creationId xmlns:a16="http://schemas.microsoft.com/office/drawing/2014/main" id="{8A12D22B-9698-7B92-9532-31792EC3F396}"/>
                  </a:ext>
                </a:extLst>
              </p:cNvPr>
              <p:cNvSpPr/>
              <p:nvPr/>
            </p:nvSpPr>
            <p:spPr>
              <a:xfrm>
                <a:off x="6679567" y="1968168"/>
                <a:ext cx="1869324" cy="3589668"/>
              </a:xfrm>
              <a:prstGeom prst="round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350"/>
              </a:p>
            </p:txBody>
          </p:sp>
          <p:sp>
            <p:nvSpPr>
              <p:cNvPr id="30" name="TextBox 29">
                <a:extLst>
                  <a:ext uri="{FF2B5EF4-FFF2-40B4-BE49-F238E27FC236}">
                    <a16:creationId xmlns:a16="http://schemas.microsoft.com/office/drawing/2014/main" id="{7A41536B-3044-902A-57AD-0B366138EFC2}"/>
                  </a:ext>
                </a:extLst>
              </p:cNvPr>
              <p:cNvSpPr txBox="1"/>
              <p:nvPr/>
            </p:nvSpPr>
            <p:spPr>
              <a:xfrm>
                <a:off x="6793180" y="2101839"/>
                <a:ext cx="1775270" cy="3439403"/>
              </a:xfrm>
              <a:prstGeom prst="rect">
                <a:avLst/>
              </a:prstGeom>
              <a:noFill/>
            </p:spPr>
            <p:txBody>
              <a:bodyPr wrap="square" rtlCol="0">
                <a:spAutoFit/>
              </a:bodyPr>
              <a:lstStyle/>
              <a:p>
                <a:pPr fontAlgn="ctr"/>
                <a:r>
                  <a:rPr lang="en-CA" sz="1050" dirty="0">
                    <a:solidFill>
                      <a:srgbClr val="000000"/>
                    </a:solidFill>
                    <a:latin typeface="Verdana" panose="020B0604030504040204" pitchFamily="34" charset="0"/>
                    <a:ea typeface="Verdana" panose="020B0604030504040204" pitchFamily="34" charset="0"/>
                  </a:rPr>
                  <a:t>False alarm reduction </a:t>
                </a:r>
              </a:p>
              <a:p>
                <a:pPr fontAlgn="ctr"/>
                <a:endParaRPr lang="en-US" sz="750" dirty="0">
                  <a:solidFill>
                    <a:srgbClr val="000000"/>
                  </a:solidFill>
                  <a:latin typeface="Verdana" panose="020B0604030504040204" pitchFamily="34" charset="0"/>
                  <a:ea typeface="Verdana" panose="020B0604030504040204" pitchFamily="34" charset="0"/>
                </a:endParaRPr>
              </a:p>
              <a:p>
                <a:pPr fontAlgn="ctr"/>
                <a:r>
                  <a:rPr lang="en-US" sz="750" dirty="0">
                    <a:solidFill>
                      <a:srgbClr val="000000"/>
                    </a:solidFill>
                    <a:latin typeface="Verdana" panose="020B0604030504040204" pitchFamily="34" charset="0"/>
                    <a:ea typeface="Verdana" panose="020B0604030504040204" pitchFamily="34" charset="0"/>
                  </a:rPr>
                  <a:t>With specialized alarm levels expensive incorrect emergency response can be minimized and  thousands can be saved </a:t>
                </a:r>
              </a:p>
              <a:p>
                <a:pPr fontAlgn="ctr"/>
                <a:endParaRPr lang="en-US" sz="750" dirty="0">
                  <a:solidFill>
                    <a:srgbClr val="000000"/>
                  </a:solidFill>
                  <a:latin typeface="Verdana" panose="020B0604030504040204" pitchFamily="34" charset="0"/>
                  <a:ea typeface="Verdana" panose="020B0604030504040204" pitchFamily="34" charset="0"/>
                </a:endParaRPr>
              </a:p>
              <a:p>
                <a:pPr fontAlgn="ctr"/>
                <a:r>
                  <a:rPr lang="en-CA" sz="1050" dirty="0">
                    <a:solidFill>
                      <a:srgbClr val="000000"/>
                    </a:solidFill>
                    <a:latin typeface="Verdana" panose="020B0604030504040204" pitchFamily="34" charset="0"/>
                    <a:ea typeface="Verdana" panose="020B0604030504040204" pitchFamily="34" charset="0"/>
                  </a:rPr>
                  <a:t>Reduced worker downtime  </a:t>
                </a:r>
              </a:p>
              <a:p>
                <a:pPr fontAlgn="ctr"/>
                <a:endParaRPr lang="en-US" sz="1050" dirty="0">
                  <a:solidFill>
                    <a:srgbClr val="000000"/>
                  </a:solidFill>
                  <a:latin typeface="Verdana" panose="020B0604030504040204" pitchFamily="34" charset="0"/>
                  <a:ea typeface="Verdana" panose="020B0604030504040204" pitchFamily="34" charset="0"/>
                </a:endParaRPr>
              </a:p>
              <a:p>
                <a:pPr fontAlgn="ctr"/>
                <a:r>
                  <a:rPr lang="en-US" sz="750" dirty="0">
                    <a:solidFill>
                      <a:srgbClr val="000000"/>
                    </a:solidFill>
                    <a:latin typeface="Verdana" panose="020B0604030504040204" pitchFamily="34" charset="0"/>
                    <a:ea typeface="Verdana" panose="020B0604030504040204" pitchFamily="34" charset="0"/>
                  </a:rPr>
                  <a:t>With the longest battery life in the category and replaceable alkaline batteries the work shift is secure.   </a:t>
                </a:r>
              </a:p>
              <a:p>
                <a:pPr fontAlgn="ctr"/>
                <a:endParaRPr lang="en-CA" sz="1050" dirty="0">
                  <a:latin typeface="Verdana" panose="020B0604030504040204" pitchFamily="34" charset="0"/>
                  <a:ea typeface="Verdana" panose="020B0604030504040204" pitchFamily="34" charset="0"/>
                </a:endParaRPr>
              </a:p>
              <a:p>
                <a:pPr fontAlgn="ctr"/>
                <a:r>
                  <a:rPr lang="en-CA" sz="1050" dirty="0">
                    <a:solidFill>
                      <a:srgbClr val="000000"/>
                    </a:solidFill>
                    <a:latin typeface="Verdana" panose="020B0604030504040204" pitchFamily="34" charset="0"/>
                    <a:ea typeface="Verdana" panose="020B0604030504040204" pitchFamily="34" charset="0"/>
                  </a:rPr>
                  <a:t>Efficient Evacuation Drills </a:t>
                </a:r>
              </a:p>
              <a:p>
                <a:pPr fontAlgn="ctr"/>
                <a:endParaRPr lang="en-US" sz="1050" dirty="0">
                  <a:solidFill>
                    <a:srgbClr val="000000"/>
                  </a:solidFill>
                  <a:latin typeface="Verdana" panose="020B0604030504040204" pitchFamily="34" charset="0"/>
                  <a:ea typeface="Verdana" panose="020B0604030504040204" pitchFamily="34" charset="0"/>
                </a:endParaRPr>
              </a:p>
              <a:p>
                <a:pPr fontAlgn="ctr"/>
                <a:r>
                  <a:rPr lang="en-US" sz="750" dirty="0">
                    <a:solidFill>
                      <a:srgbClr val="000000"/>
                    </a:solidFill>
                    <a:latin typeface="Verdana" panose="020B0604030504040204" pitchFamily="34" charset="0"/>
                    <a:ea typeface="Verdana" panose="020B0604030504040204" pitchFamily="34" charset="0"/>
                  </a:rPr>
                  <a:t>Utilizing zone technology around muster areas evacuation drills can be performed 50% faster saving $100s of thousands per year </a:t>
                </a:r>
              </a:p>
              <a:p>
                <a:pPr fontAlgn="ctr"/>
                <a:endParaRPr lang="en-CA" sz="1050" dirty="0">
                  <a:latin typeface="Verdana" panose="020B0604030504040204" pitchFamily="34" charset="0"/>
                  <a:ea typeface="Verdana" panose="020B0604030504040204" pitchFamily="34" charset="0"/>
                </a:endParaRPr>
              </a:p>
              <a:p>
                <a:pPr fontAlgn="ctr"/>
                <a:endParaRPr lang="en-CA" sz="1050" dirty="0">
                  <a:latin typeface="Verdana" panose="020B0604030504040204" pitchFamily="34" charset="0"/>
                  <a:ea typeface="Verdana" panose="020B0604030504040204" pitchFamily="34" charset="0"/>
                </a:endParaRPr>
              </a:p>
            </p:txBody>
          </p:sp>
        </p:grpSp>
      </p:grpSp>
      <p:pic>
        <p:nvPicPr>
          <p:cNvPr id="35" name="Picture 34">
            <a:extLst>
              <a:ext uri="{FF2B5EF4-FFF2-40B4-BE49-F238E27FC236}">
                <a16:creationId xmlns:a16="http://schemas.microsoft.com/office/drawing/2014/main" id="{FED9FAD9-D46F-77BD-5955-88F22B7AE28D}"/>
              </a:ext>
            </a:extLst>
          </p:cNvPr>
          <p:cNvPicPr>
            <a:picLocks noChangeAspect="1"/>
          </p:cNvPicPr>
          <p:nvPr/>
        </p:nvPicPr>
        <p:blipFill rotWithShape="1">
          <a:blip r:embed="rId2"/>
          <a:srcRect l="63731" t="15774" r="9553" b="10792"/>
          <a:stretch/>
        </p:blipFill>
        <p:spPr>
          <a:xfrm>
            <a:off x="-6914540" y="-622357"/>
            <a:ext cx="6673921" cy="6114658"/>
          </a:xfrm>
          <a:prstGeom prst="rect">
            <a:avLst/>
          </a:prstGeom>
        </p:spPr>
      </p:pic>
      <p:pic>
        <p:nvPicPr>
          <p:cNvPr id="36" name="Picture 35">
            <a:extLst>
              <a:ext uri="{FF2B5EF4-FFF2-40B4-BE49-F238E27FC236}">
                <a16:creationId xmlns:a16="http://schemas.microsoft.com/office/drawing/2014/main" id="{14831361-EFC5-2CE0-8AB1-AF2D625EBDE1}"/>
              </a:ext>
            </a:extLst>
          </p:cNvPr>
          <p:cNvPicPr>
            <a:picLocks noChangeAspect="1"/>
          </p:cNvPicPr>
          <p:nvPr/>
        </p:nvPicPr>
        <p:blipFill>
          <a:blip r:embed="rId3"/>
          <a:stretch>
            <a:fillRect/>
          </a:stretch>
        </p:blipFill>
        <p:spPr>
          <a:xfrm>
            <a:off x="9579935" y="5395060"/>
            <a:ext cx="4597400" cy="3213100"/>
          </a:xfrm>
          <a:prstGeom prst="rect">
            <a:avLst/>
          </a:prstGeom>
        </p:spPr>
      </p:pic>
      <p:pic>
        <p:nvPicPr>
          <p:cNvPr id="37" name="Picture 36">
            <a:extLst>
              <a:ext uri="{FF2B5EF4-FFF2-40B4-BE49-F238E27FC236}">
                <a16:creationId xmlns:a16="http://schemas.microsoft.com/office/drawing/2014/main" id="{5C703E6E-86CE-3E39-23F8-17C1AD8D5213}"/>
              </a:ext>
            </a:extLst>
          </p:cNvPr>
          <p:cNvPicPr>
            <a:picLocks noChangeAspect="1"/>
          </p:cNvPicPr>
          <p:nvPr/>
        </p:nvPicPr>
        <p:blipFill>
          <a:blip r:embed="rId4"/>
          <a:stretch>
            <a:fillRect/>
          </a:stretch>
        </p:blipFill>
        <p:spPr>
          <a:xfrm>
            <a:off x="9579935" y="103693"/>
            <a:ext cx="9144000" cy="4797269"/>
          </a:xfrm>
          <a:prstGeom prst="rect">
            <a:avLst/>
          </a:prstGeom>
        </p:spPr>
      </p:pic>
      <p:sp>
        <p:nvSpPr>
          <p:cNvPr id="39" name="TextBox 38">
            <a:extLst>
              <a:ext uri="{FF2B5EF4-FFF2-40B4-BE49-F238E27FC236}">
                <a16:creationId xmlns:a16="http://schemas.microsoft.com/office/drawing/2014/main" id="{9395CBE0-5DB5-BD72-1786-CE3A6E3AE947}"/>
              </a:ext>
            </a:extLst>
          </p:cNvPr>
          <p:cNvSpPr txBox="1"/>
          <p:nvPr/>
        </p:nvSpPr>
        <p:spPr>
          <a:xfrm>
            <a:off x="162426" y="-969444"/>
            <a:ext cx="12822070" cy="369332"/>
          </a:xfrm>
          <a:prstGeom prst="rect">
            <a:avLst/>
          </a:prstGeom>
          <a:noFill/>
        </p:spPr>
        <p:txBody>
          <a:bodyPr wrap="square">
            <a:spAutoFit/>
          </a:bodyPr>
          <a:lstStyle/>
          <a:p>
            <a:r>
              <a:rPr lang="en-CA" dirty="0"/>
              <a:t>https://injuryfacts.nsc.org/work/costs/work-injury-costs/</a:t>
            </a:r>
          </a:p>
        </p:txBody>
      </p:sp>
      <p:sp>
        <p:nvSpPr>
          <p:cNvPr id="40" name="Rectangle 39">
            <a:extLst>
              <a:ext uri="{FF2B5EF4-FFF2-40B4-BE49-F238E27FC236}">
                <a16:creationId xmlns:a16="http://schemas.microsoft.com/office/drawing/2014/main" id="{E15D1272-B9E4-BEEF-D085-8DB4A490F293}"/>
              </a:ext>
            </a:extLst>
          </p:cNvPr>
          <p:cNvSpPr/>
          <p:nvPr/>
        </p:nvSpPr>
        <p:spPr>
          <a:xfrm>
            <a:off x="0" y="4767263"/>
            <a:ext cx="9144000" cy="37623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b="0" i="0" dirty="0">
                <a:solidFill>
                  <a:schemeClr val="tx1"/>
                </a:solidFill>
                <a:effectLst/>
                <a:latin typeface="Roboto Condensed" panose="02000000000000000000" pitchFamily="2" charset="0"/>
              </a:rPr>
              <a:t>total cost in 2021 </a:t>
            </a:r>
            <a:r>
              <a:rPr lang="en-US" b="1" i="0" dirty="0">
                <a:solidFill>
                  <a:schemeClr val="tx1"/>
                </a:solidFill>
                <a:effectLst/>
                <a:latin typeface="inherit"/>
              </a:rPr>
              <a:t>---- $167.0 billion</a:t>
            </a:r>
            <a:endParaRPr lang="en-CA" dirty="0">
              <a:solidFill>
                <a:schemeClr val="tx1"/>
              </a:solidFill>
            </a:endParaRPr>
          </a:p>
        </p:txBody>
      </p:sp>
    </p:spTree>
    <p:extLst>
      <p:ext uri="{BB962C8B-B14F-4D97-AF65-F5344CB8AC3E}">
        <p14:creationId xmlns:p14="http://schemas.microsoft.com/office/powerpoint/2010/main" val="32966625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2510888" y="1961763"/>
            <a:ext cx="3942335" cy="610198"/>
          </a:xfrm>
        </p:spPr>
        <p:txBody>
          <a:bodyPr/>
          <a:lstStyle/>
          <a:p>
            <a:r>
              <a:rPr lang="en-CA" sz="2000" dirty="0"/>
              <a:t>Marketing Campaign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Tree>
    <p:extLst>
      <p:ext uri="{BB962C8B-B14F-4D97-AF65-F5344CB8AC3E}">
        <p14:creationId xmlns:p14="http://schemas.microsoft.com/office/powerpoint/2010/main" val="20813708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1465859" y="-122307"/>
            <a:ext cx="3942335" cy="610198"/>
          </a:xfrm>
        </p:spPr>
        <p:txBody>
          <a:bodyPr/>
          <a:lstStyle/>
          <a:p>
            <a:r>
              <a:rPr lang="en-CA" sz="2000" dirty="0"/>
              <a:t>Marketing Campaign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20" name="TextBox 19">
            <a:extLst>
              <a:ext uri="{FF2B5EF4-FFF2-40B4-BE49-F238E27FC236}">
                <a16:creationId xmlns:a16="http://schemas.microsoft.com/office/drawing/2014/main" id="{0C085735-CEB8-E6C1-FD6D-BC60E5B3FC6B}"/>
              </a:ext>
            </a:extLst>
          </p:cNvPr>
          <p:cNvSpPr txBox="1"/>
          <p:nvPr/>
        </p:nvSpPr>
        <p:spPr>
          <a:xfrm>
            <a:off x="311892" y="872142"/>
            <a:ext cx="6033249" cy="4739759"/>
          </a:xfrm>
          <a:prstGeom prst="rect">
            <a:avLst/>
          </a:prstGeom>
          <a:noFill/>
        </p:spPr>
        <p:txBody>
          <a:bodyPr wrap="square">
            <a:spAutoFit/>
          </a:bodyPr>
          <a:lstStyle/>
          <a:p>
            <a:r>
              <a:rPr lang="en-US" sz="1600" dirty="0"/>
              <a:t>Focus on operations and digital transformation decision  maker &amp; safety </a:t>
            </a:r>
          </a:p>
          <a:p>
            <a:endParaRPr lang="en-US" sz="1600" dirty="0"/>
          </a:p>
          <a:p>
            <a:r>
              <a:rPr lang="en-US" sz="1600" dirty="0"/>
              <a:t>Update datasheet, brochure, website with new value messaging, advertisements </a:t>
            </a:r>
          </a:p>
          <a:p>
            <a:endParaRPr lang="en-CA" sz="1600" dirty="0"/>
          </a:p>
          <a:p>
            <a:r>
              <a:rPr lang="en-CA" sz="1600" dirty="0"/>
              <a:t>Update website structure </a:t>
            </a:r>
          </a:p>
          <a:p>
            <a:endParaRPr lang="en-CA" sz="1600" dirty="0"/>
          </a:p>
          <a:p>
            <a:r>
              <a:rPr lang="en-CA" sz="1600" dirty="0"/>
              <a:t>Place connected worker on front of website as an option for featured products </a:t>
            </a:r>
          </a:p>
          <a:p>
            <a:endParaRPr lang="en-CA" sz="1600" dirty="0"/>
          </a:p>
          <a:p>
            <a:r>
              <a:rPr lang="en-CA" sz="1600" dirty="0"/>
              <a:t>Connected worker application brief </a:t>
            </a:r>
          </a:p>
          <a:p>
            <a:endParaRPr lang="en-CA" sz="1600" dirty="0"/>
          </a:p>
          <a:p>
            <a:r>
              <a:rPr lang="en-CA" sz="1600" dirty="0"/>
              <a:t>Launch Safety, Productivity and data marketing campaigns </a:t>
            </a:r>
          </a:p>
          <a:p>
            <a:endParaRPr lang="en-CA" sz="1600" dirty="0"/>
          </a:p>
          <a:p>
            <a:endParaRPr lang="en-CA" sz="1600" dirty="0"/>
          </a:p>
          <a:p>
            <a:endParaRPr lang="en-CA" sz="1000" dirty="0"/>
          </a:p>
          <a:p>
            <a:endParaRPr lang="en-CA" sz="1000" dirty="0"/>
          </a:p>
          <a:p>
            <a:endParaRPr lang="en-CA" sz="1000" dirty="0"/>
          </a:p>
        </p:txBody>
      </p:sp>
    </p:spTree>
    <p:extLst>
      <p:ext uri="{BB962C8B-B14F-4D97-AF65-F5344CB8AC3E}">
        <p14:creationId xmlns:p14="http://schemas.microsoft.com/office/powerpoint/2010/main" val="16305982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1734559" y="-23411"/>
            <a:ext cx="3942335" cy="610198"/>
          </a:xfrm>
        </p:spPr>
        <p:txBody>
          <a:bodyPr/>
          <a:lstStyle/>
          <a:p>
            <a:r>
              <a:rPr lang="en-CA" sz="2000" dirty="0"/>
              <a:t>Marketing Campaign – safety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20" name="TextBox 19">
            <a:extLst>
              <a:ext uri="{FF2B5EF4-FFF2-40B4-BE49-F238E27FC236}">
                <a16:creationId xmlns:a16="http://schemas.microsoft.com/office/drawing/2014/main" id="{0C085735-CEB8-E6C1-FD6D-BC60E5B3FC6B}"/>
              </a:ext>
            </a:extLst>
          </p:cNvPr>
          <p:cNvSpPr txBox="1"/>
          <p:nvPr/>
        </p:nvSpPr>
        <p:spPr>
          <a:xfrm>
            <a:off x="311892" y="872142"/>
            <a:ext cx="3393835" cy="2369880"/>
          </a:xfrm>
          <a:prstGeom prst="rect">
            <a:avLst/>
          </a:prstGeom>
          <a:noFill/>
        </p:spPr>
        <p:txBody>
          <a:bodyPr wrap="square">
            <a:spAutoFit/>
          </a:bodyPr>
          <a:lstStyle/>
          <a:p>
            <a:r>
              <a:rPr lang="en-US" sz="1600" dirty="0"/>
              <a:t>Company X  </a:t>
            </a:r>
          </a:p>
          <a:p>
            <a:endParaRPr lang="en-US" sz="1600" dirty="0"/>
          </a:p>
          <a:p>
            <a:r>
              <a:rPr lang="en-US" sz="1200" dirty="0"/>
              <a:t>With company x that is using the solution from a safety standpoint </a:t>
            </a:r>
          </a:p>
          <a:p>
            <a:endParaRPr lang="en-US" sz="1200" dirty="0"/>
          </a:p>
          <a:p>
            <a:r>
              <a:rPr lang="en-CA" sz="1000" dirty="0"/>
              <a:t>Highlight the key features they are using like: </a:t>
            </a:r>
          </a:p>
          <a:p>
            <a:pPr marL="171450" indent="-171450">
              <a:buFont typeface="Arial" panose="020B0604020202020204" pitchFamily="34" charset="0"/>
              <a:buChar char="•"/>
            </a:pPr>
            <a:r>
              <a:rPr lang="en-CA" sz="1000" dirty="0"/>
              <a:t>Worker Incident Management </a:t>
            </a:r>
          </a:p>
          <a:p>
            <a:pPr marL="171450" indent="-171450">
              <a:buFont typeface="Arial" panose="020B0604020202020204" pitchFamily="34" charset="0"/>
              <a:buChar char="•"/>
            </a:pPr>
            <a:r>
              <a:rPr lang="en-CA" sz="1000" dirty="0"/>
              <a:t>Proactive safety management </a:t>
            </a:r>
            <a:r>
              <a:rPr lang="en-CA" sz="1000" dirty="0" err="1"/>
              <a:t>etc</a:t>
            </a:r>
            <a:endParaRPr lang="en-CA" sz="1000" dirty="0"/>
          </a:p>
          <a:p>
            <a:r>
              <a:rPr lang="en-CA" sz="1000" dirty="0"/>
              <a:t>It should be one of the key values we offer</a:t>
            </a:r>
          </a:p>
          <a:p>
            <a:endParaRPr lang="en-CA" sz="1000" dirty="0"/>
          </a:p>
          <a:p>
            <a:r>
              <a:rPr lang="en-CA" sz="1000" dirty="0"/>
              <a:t>Work jointly with </a:t>
            </a:r>
            <a:r>
              <a:rPr lang="en-CA" sz="1000" dirty="0" err="1"/>
              <a:t>Gaurdhat</a:t>
            </a:r>
            <a:r>
              <a:rPr lang="en-CA" sz="1000" dirty="0"/>
              <a:t> and company X to create a campaign around the value created </a:t>
            </a:r>
          </a:p>
          <a:p>
            <a:endParaRPr lang="en-CA" sz="1000" dirty="0"/>
          </a:p>
        </p:txBody>
      </p:sp>
      <p:sp>
        <p:nvSpPr>
          <p:cNvPr id="3" name="TextBox 2">
            <a:extLst>
              <a:ext uri="{FF2B5EF4-FFF2-40B4-BE49-F238E27FC236}">
                <a16:creationId xmlns:a16="http://schemas.microsoft.com/office/drawing/2014/main" id="{EE5C3C90-3B46-0E74-1145-90B0BC3C9DBF}"/>
              </a:ext>
            </a:extLst>
          </p:cNvPr>
          <p:cNvSpPr txBox="1"/>
          <p:nvPr/>
        </p:nvSpPr>
        <p:spPr>
          <a:xfrm>
            <a:off x="4322882" y="870556"/>
            <a:ext cx="3393835" cy="3200876"/>
          </a:xfrm>
          <a:prstGeom prst="rect">
            <a:avLst/>
          </a:prstGeom>
          <a:noFill/>
        </p:spPr>
        <p:txBody>
          <a:bodyPr wrap="square">
            <a:spAutoFit/>
          </a:bodyPr>
          <a:lstStyle/>
          <a:p>
            <a:r>
              <a:rPr lang="en-US" sz="1200" dirty="0"/>
              <a:t>Co author white paper with </a:t>
            </a:r>
            <a:r>
              <a:rPr lang="en-US" sz="1200" dirty="0" err="1"/>
              <a:t>Gaurdhat</a:t>
            </a:r>
            <a:r>
              <a:rPr lang="en-US" sz="1200" dirty="0"/>
              <a:t> on the key values   </a:t>
            </a:r>
          </a:p>
          <a:p>
            <a:r>
              <a:rPr lang="en-US" sz="1200" dirty="0"/>
              <a:t>Conduct a joint webinar with </a:t>
            </a:r>
            <a:r>
              <a:rPr lang="en-US" sz="1200" dirty="0" err="1"/>
              <a:t>guardhat</a:t>
            </a:r>
            <a:r>
              <a:rPr lang="en-US" sz="1200" dirty="0"/>
              <a:t> on improved safety </a:t>
            </a:r>
          </a:p>
          <a:p>
            <a:r>
              <a:rPr lang="en-US" sz="1200" dirty="0"/>
              <a:t>Advertise through Linked in and safety trade publications </a:t>
            </a:r>
            <a:r>
              <a:rPr lang="en-US" sz="1200" dirty="0" err="1"/>
              <a:t>ie</a:t>
            </a:r>
            <a:r>
              <a:rPr lang="en-US" sz="1200" dirty="0"/>
              <a:t> OHS Magazine</a:t>
            </a:r>
          </a:p>
          <a:p>
            <a:r>
              <a:rPr lang="en-US" sz="1200" dirty="0"/>
              <a:t>Utilize a value calculator that shows the advantages </a:t>
            </a:r>
          </a:p>
          <a:p>
            <a:r>
              <a:rPr lang="en-US" sz="1200" dirty="0"/>
              <a:t>Attend ASSP, AIHCE, and NSC to message directly to other manufacturers </a:t>
            </a:r>
          </a:p>
          <a:p>
            <a:r>
              <a:rPr lang="en-US" sz="1200" dirty="0"/>
              <a:t> </a:t>
            </a:r>
          </a:p>
          <a:p>
            <a:r>
              <a:rPr lang="en-US" sz="1200" dirty="0"/>
              <a:t>Create a case study with </a:t>
            </a:r>
            <a:r>
              <a:rPr lang="en-US" sz="1200" dirty="0" err="1"/>
              <a:t>guardhat</a:t>
            </a:r>
            <a:r>
              <a:rPr lang="en-US" sz="1200" dirty="0"/>
              <a:t>, and end user on the value this created for safety and market through website, linked in </a:t>
            </a:r>
            <a:r>
              <a:rPr lang="en-US" sz="1200" dirty="0" err="1"/>
              <a:t>etc</a:t>
            </a:r>
            <a:r>
              <a:rPr lang="en-US" sz="1200" dirty="0"/>
              <a:t> </a:t>
            </a:r>
          </a:p>
          <a:p>
            <a:endParaRPr lang="en-US" sz="1200" dirty="0"/>
          </a:p>
          <a:p>
            <a:endParaRPr lang="en-CA" sz="1000" dirty="0"/>
          </a:p>
        </p:txBody>
      </p:sp>
    </p:spTree>
    <p:extLst>
      <p:ext uri="{BB962C8B-B14F-4D97-AF65-F5344CB8AC3E}">
        <p14:creationId xmlns:p14="http://schemas.microsoft.com/office/powerpoint/2010/main" val="40999375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1734559" y="-23411"/>
            <a:ext cx="5197869" cy="610198"/>
          </a:xfrm>
        </p:spPr>
        <p:txBody>
          <a:bodyPr/>
          <a:lstStyle/>
          <a:p>
            <a:r>
              <a:rPr lang="en-CA" sz="2000" dirty="0"/>
              <a:t>Marketing Campaign – Productivity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20" name="TextBox 19">
            <a:extLst>
              <a:ext uri="{FF2B5EF4-FFF2-40B4-BE49-F238E27FC236}">
                <a16:creationId xmlns:a16="http://schemas.microsoft.com/office/drawing/2014/main" id="{0C085735-CEB8-E6C1-FD6D-BC60E5B3FC6B}"/>
              </a:ext>
            </a:extLst>
          </p:cNvPr>
          <p:cNvSpPr txBox="1"/>
          <p:nvPr/>
        </p:nvSpPr>
        <p:spPr>
          <a:xfrm>
            <a:off x="311892" y="872142"/>
            <a:ext cx="3393835" cy="2369880"/>
          </a:xfrm>
          <a:prstGeom prst="rect">
            <a:avLst/>
          </a:prstGeom>
          <a:noFill/>
        </p:spPr>
        <p:txBody>
          <a:bodyPr wrap="square">
            <a:spAutoFit/>
          </a:bodyPr>
          <a:lstStyle/>
          <a:p>
            <a:r>
              <a:rPr lang="en-US" sz="1600" dirty="0"/>
              <a:t>Company Y   </a:t>
            </a:r>
          </a:p>
          <a:p>
            <a:endParaRPr lang="en-US" sz="1600" dirty="0"/>
          </a:p>
          <a:p>
            <a:r>
              <a:rPr lang="en-US" sz="1200" dirty="0"/>
              <a:t>With company y that is using the solution from a productivity standpoint </a:t>
            </a:r>
          </a:p>
          <a:p>
            <a:endParaRPr lang="en-US" sz="1200" dirty="0"/>
          </a:p>
          <a:p>
            <a:r>
              <a:rPr lang="en-CA" sz="1000" dirty="0"/>
              <a:t>Highlight the key features they are using like: </a:t>
            </a:r>
          </a:p>
          <a:p>
            <a:pPr marL="171450" indent="-171450">
              <a:buFont typeface="Arial" panose="020B0604020202020204" pitchFamily="34" charset="0"/>
              <a:buChar char="•"/>
            </a:pPr>
            <a:r>
              <a:rPr lang="en-CA" sz="1000" dirty="0"/>
              <a:t>Remote Experienced Direction </a:t>
            </a:r>
          </a:p>
          <a:p>
            <a:pPr marL="171450" indent="-171450">
              <a:buFont typeface="Arial" panose="020B0604020202020204" pitchFamily="34" charset="0"/>
              <a:buChar char="•"/>
            </a:pPr>
            <a:r>
              <a:rPr lang="en-CA" sz="1000" dirty="0"/>
              <a:t>Work process management </a:t>
            </a:r>
          </a:p>
          <a:p>
            <a:r>
              <a:rPr lang="en-CA" sz="1000" dirty="0"/>
              <a:t>It should be one of the key values we offer</a:t>
            </a:r>
          </a:p>
          <a:p>
            <a:endParaRPr lang="en-CA" sz="1000" dirty="0"/>
          </a:p>
          <a:p>
            <a:r>
              <a:rPr lang="en-CA" sz="1000" dirty="0"/>
              <a:t>Work jointly with </a:t>
            </a:r>
            <a:r>
              <a:rPr lang="en-CA" sz="1000" dirty="0" err="1"/>
              <a:t>Gaurdhat</a:t>
            </a:r>
            <a:r>
              <a:rPr lang="en-CA" sz="1000" dirty="0"/>
              <a:t> and company y to create a campaign around the value created </a:t>
            </a:r>
          </a:p>
          <a:p>
            <a:endParaRPr lang="en-CA" sz="1000" dirty="0"/>
          </a:p>
        </p:txBody>
      </p:sp>
      <p:sp>
        <p:nvSpPr>
          <p:cNvPr id="3" name="TextBox 2">
            <a:extLst>
              <a:ext uri="{FF2B5EF4-FFF2-40B4-BE49-F238E27FC236}">
                <a16:creationId xmlns:a16="http://schemas.microsoft.com/office/drawing/2014/main" id="{EE5C3C90-3B46-0E74-1145-90B0BC3C9DBF}"/>
              </a:ext>
            </a:extLst>
          </p:cNvPr>
          <p:cNvSpPr txBox="1"/>
          <p:nvPr/>
        </p:nvSpPr>
        <p:spPr>
          <a:xfrm>
            <a:off x="4322882" y="870556"/>
            <a:ext cx="3393835" cy="3385542"/>
          </a:xfrm>
          <a:prstGeom prst="rect">
            <a:avLst/>
          </a:prstGeom>
          <a:noFill/>
        </p:spPr>
        <p:txBody>
          <a:bodyPr wrap="square">
            <a:spAutoFit/>
          </a:bodyPr>
          <a:lstStyle/>
          <a:p>
            <a:r>
              <a:rPr lang="en-US" sz="1200" dirty="0"/>
              <a:t>Co author white paper with </a:t>
            </a:r>
            <a:r>
              <a:rPr lang="en-US" sz="1200" dirty="0" err="1"/>
              <a:t>Gaurdhat</a:t>
            </a:r>
            <a:r>
              <a:rPr lang="en-US" sz="1200" dirty="0"/>
              <a:t> on the key values  </a:t>
            </a:r>
          </a:p>
          <a:p>
            <a:r>
              <a:rPr lang="en-US" sz="1200" dirty="0"/>
              <a:t>Conduct a joint webinar with </a:t>
            </a:r>
            <a:r>
              <a:rPr lang="en-US" sz="1200" dirty="0" err="1"/>
              <a:t>guardhat</a:t>
            </a:r>
            <a:r>
              <a:rPr lang="en-US" sz="1200" dirty="0"/>
              <a:t> on improved productivity  </a:t>
            </a:r>
          </a:p>
          <a:p>
            <a:r>
              <a:rPr lang="en-US" sz="1200" dirty="0"/>
              <a:t>Advertise through Linked in and productivity trade publications </a:t>
            </a:r>
            <a:r>
              <a:rPr lang="en-US" sz="1200" dirty="0" err="1"/>
              <a:t>ie</a:t>
            </a:r>
            <a:r>
              <a:rPr lang="en-US" sz="1200" dirty="0"/>
              <a:t> journal of petroleum technology </a:t>
            </a:r>
          </a:p>
          <a:p>
            <a:r>
              <a:rPr lang="en-US" sz="1200" dirty="0"/>
              <a:t>Utilize a value calculator that shows the advantages </a:t>
            </a:r>
          </a:p>
          <a:p>
            <a:r>
              <a:rPr lang="en-US" sz="1200" dirty="0"/>
              <a:t>Attend Energy and operations productivity tradeshows.  </a:t>
            </a:r>
          </a:p>
          <a:p>
            <a:r>
              <a:rPr lang="en-US" sz="1200" dirty="0"/>
              <a:t> </a:t>
            </a:r>
          </a:p>
          <a:p>
            <a:r>
              <a:rPr lang="en-US" sz="1200" dirty="0"/>
              <a:t>Create a case study with </a:t>
            </a:r>
            <a:r>
              <a:rPr lang="en-US" sz="1200" dirty="0" err="1"/>
              <a:t>guardhat</a:t>
            </a:r>
            <a:r>
              <a:rPr lang="en-US" sz="1200" dirty="0"/>
              <a:t>, and end user on the value this created for productivity  and market through website, linked in </a:t>
            </a:r>
            <a:r>
              <a:rPr lang="en-US" sz="1200" dirty="0" err="1"/>
              <a:t>etc</a:t>
            </a:r>
            <a:r>
              <a:rPr lang="en-US" sz="1200" dirty="0"/>
              <a:t> </a:t>
            </a:r>
          </a:p>
          <a:p>
            <a:endParaRPr lang="en-US" sz="1200" dirty="0"/>
          </a:p>
          <a:p>
            <a:endParaRPr lang="en-CA" sz="1000" dirty="0"/>
          </a:p>
        </p:txBody>
      </p:sp>
    </p:spTree>
    <p:extLst>
      <p:ext uri="{BB962C8B-B14F-4D97-AF65-F5344CB8AC3E}">
        <p14:creationId xmlns:p14="http://schemas.microsoft.com/office/powerpoint/2010/main" val="40377023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1734559" y="-23411"/>
            <a:ext cx="5197869" cy="610198"/>
          </a:xfrm>
        </p:spPr>
        <p:txBody>
          <a:bodyPr/>
          <a:lstStyle/>
          <a:p>
            <a:r>
              <a:rPr lang="en-CA" sz="2000" dirty="0"/>
              <a:t>Marketing Campaign – data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20" name="TextBox 19">
            <a:extLst>
              <a:ext uri="{FF2B5EF4-FFF2-40B4-BE49-F238E27FC236}">
                <a16:creationId xmlns:a16="http://schemas.microsoft.com/office/drawing/2014/main" id="{0C085735-CEB8-E6C1-FD6D-BC60E5B3FC6B}"/>
              </a:ext>
            </a:extLst>
          </p:cNvPr>
          <p:cNvSpPr txBox="1"/>
          <p:nvPr/>
        </p:nvSpPr>
        <p:spPr>
          <a:xfrm>
            <a:off x="311892" y="872142"/>
            <a:ext cx="3393835" cy="2739211"/>
          </a:xfrm>
          <a:prstGeom prst="rect">
            <a:avLst/>
          </a:prstGeom>
          <a:noFill/>
        </p:spPr>
        <p:txBody>
          <a:bodyPr wrap="square">
            <a:spAutoFit/>
          </a:bodyPr>
          <a:lstStyle/>
          <a:p>
            <a:r>
              <a:rPr lang="en-US" sz="1600" dirty="0"/>
              <a:t>Company Z </a:t>
            </a:r>
          </a:p>
          <a:p>
            <a:endParaRPr lang="en-US" sz="1600" dirty="0"/>
          </a:p>
          <a:p>
            <a:r>
              <a:rPr lang="en-US" sz="1200" dirty="0"/>
              <a:t>With company z that is using the solution and gains value from the seamless integration of data and how the software system performs  </a:t>
            </a:r>
          </a:p>
          <a:p>
            <a:endParaRPr lang="en-US" sz="1200" dirty="0"/>
          </a:p>
          <a:p>
            <a:r>
              <a:rPr lang="en-CA" sz="1000" dirty="0"/>
              <a:t>Highlight the key features they are using like: </a:t>
            </a:r>
          </a:p>
          <a:p>
            <a:pPr marL="171450" indent="-171450">
              <a:buFont typeface="Arial" panose="020B0604020202020204" pitchFamily="34" charset="0"/>
              <a:buChar char="•"/>
            </a:pPr>
            <a:r>
              <a:rPr lang="en-CA" sz="1000" dirty="0"/>
              <a:t>Data encryption, API, SDK, On-premise/cloud, PaaS flexibility, Connectivity flexibility (LTE, Wi-Fi)</a:t>
            </a:r>
          </a:p>
          <a:p>
            <a:r>
              <a:rPr lang="en-CA" sz="1000" dirty="0"/>
              <a:t>It should be one of the key values we offer</a:t>
            </a:r>
          </a:p>
          <a:p>
            <a:endParaRPr lang="en-CA" sz="1000" dirty="0"/>
          </a:p>
          <a:p>
            <a:r>
              <a:rPr lang="en-CA" sz="1000" dirty="0"/>
              <a:t>Work jointly with </a:t>
            </a:r>
            <a:r>
              <a:rPr lang="en-CA" sz="1000" dirty="0" err="1"/>
              <a:t>Gaurdhat</a:t>
            </a:r>
            <a:r>
              <a:rPr lang="en-CA" sz="1000" dirty="0"/>
              <a:t> and company z to create a campaign around the value created </a:t>
            </a:r>
          </a:p>
          <a:p>
            <a:endParaRPr lang="en-CA" sz="1000" dirty="0"/>
          </a:p>
        </p:txBody>
      </p:sp>
      <p:sp>
        <p:nvSpPr>
          <p:cNvPr id="3" name="TextBox 2">
            <a:extLst>
              <a:ext uri="{FF2B5EF4-FFF2-40B4-BE49-F238E27FC236}">
                <a16:creationId xmlns:a16="http://schemas.microsoft.com/office/drawing/2014/main" id="{EE5C3C90-3B46-0E74-1145-90B0BC3C9DBF}"/>
              </a:ext>
            </a:extLst>
          </p:cNvPr>
          <p:cNvSpPr txBox="1"/>
          <p:nvPr/>
        </p:nvSpPr>
        <p:spPr>
          <a:xfrm>
            <a:off x="4322882" y="870556"/>
            <a:ext cx="3393835" cy="3016210"/>
          </a:xfrm>
          <a:prstGeom prst="rect">
            <a:avLst/>
          </a:prstGeom>
          <a:noFill/>
        </p:spPr>
        <p:txBody>
          <a:bodyPr wrap="square">
            <a:spAutoFit/>
          </a:bodyPr>
          <a:lstStyle/>
          <a:p>
            <a:r>
              <a:rPr lang="en-US" sz="1200" dirty="0"/>
              <a:t>Co author white paper with </a:t>
            </a:r>
            <a:r>
              <a:rPr lang="en-US" sz="1200" dirty="0" err="1"/>
              <a:t>Gaurdhat</a:t>
            </a:r>
            <a:r>
              <a:rPr lang="en-US" sz="1200" dirty="0"/>
              <a:t> on the key values  </a:t>
            </a:r>
          </a:p>
          <a:p>
            <a:r>
              <a:rPr lang="en-US" sz="1200" dirty="0"/>
              <a:t>Conduct a joint webinar with </a:t>
            </a:r>
            <a:r>
              <a:rPr lang="en-US" sz="1200" dirty="0" err="1"/>
              <a:t>guardhat</a:t>
            </a:r>
            <a:r>
              <a:rPr lang="en-US" sz="1200" dirty="0"/>
              <a:t> on ease of integration and future scalability   </a:t>
            </a:r>
          </a:p>
          <a:p>
            <a:r>
              <a:rPr lang="en-US" sz="1200" dirty="0"/>
              <a:t>Advertise through Linked in and IT trade publications </a:t>
            </a:r>
            <a:r>
              <a:rPr lang="en-US" sz="1200" dirty="0" err="1"/>
              <a:t>ie</a:t>
            </a:r>
            <a:r>
              <a:rPr lang="en-US" sz="1200" dirty="0"/>
              <a:t> </a:t>
            </a:r>
            <a:r>
              <a:rPr lang="en-US" sz="1200" dirty="0" err="1"/>
              <a:t>rach</a:t>
            </a:r>
            <a:r>
              <a:rPr lang="en-US" sz="1200" dirty="0"/>
              <a:t> out to </a:t>
            </a:r>
            <a:r>
              <a:rPr lang="en-US" sz="1200" dirty="0" err="1"/>
              <a:t>guardhat</a:t>
            </a:r>
            <a:r>
              <a:rPr lang="en-US" sz="1200" dirty="0"/>
              <a:t>  </a:t>
            </a:r>
          </a:p>
          <a:p>
            <a:r>
              <a:rPr lang="en-US" sz="1200" dirty="0"/>
              <a:t>Utilize a value calculator that shows the advantages </a:t>
            </a:r>
          </a:p>
          <a:p>
            <a:r>
              <a:rPr lang="en-US" sz="1200" dirty="0"/>
              <a:t>Attend IT symposiums   </a:t>
            </a:r>
          </a:p>
          <a:p>
            <a:r>
              <a:rPr lang="en-US" sz="1200" dirty="0"/>
              <a:t> </a:t>
            </a:r>
          </a:p>
          <a:p>
            <a:r>
              <a:rPr lang="en-US" sz="1200" dirty="0"/>
              <a:t>Create a case study with </a:t>
            </a:r>
            <a:r>
              <a:rPr lang="en-US" sz="1200" dirty="0" err="1"/>
              <a:t>guardhat</a:t>
            </a:r>
            <a:r>
              <a:rPr lang="en-US" sz="1200" dirty="0"/>
              <a:t>, and end user on the value this created for ease of integration and future scalability  and market through website, linked in </a:t>
            </a:r>
            <a:r>
              <a:rPr lang="en-US" sz="1200" dirty="0" err="1"/>
              <a:t>etc</a:t>
            </a:r>
            <a:r>
              <a:rPr lang="en-US" sz="1200" dirty="0"/>
              <a:t> </a:t>
            </a:r>
          </a:p>
          <a:p>
            <a:endParaRPr lang="en-US" sz="1200" dirty="0"/>
          </a:p>
          <a:p>
            <a:endParaRPr lang="en-CA" sz="1000" dirty="0"/>
          </a:p>
        </p:txBody>
      </p:sp>
    </p:spTree>
    <p:extLst>
      <p:ext uri="{BB962C8B-B14F-4D97-AF65-F5344CB8AC3E}">
        <p14:creationId xmlns:p14="http://schemas.microsoft.com/office/powerpoint/2010/main" val="6922531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1734559" y="-23411"/>
            <a:ext cx="5197869" cy="610198"/>
          </a:xfrm>
        </p:spPr>
        <p:txBody>
          <a:bodyPr/>
          <a:lstStyle/>
          <a:p>
            <a:r>
              <a:rPr lang="en-CA" sz="2000" dirty="0"/>
              <a:t>Events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5" name="TextBox 4">
            <a:extLst>
              <a:ext uri="{FF2B5EF4-FFF2-40B4-BE49-F238E27FC236}">
                <a16:creationId xmlns:a16="http://schemas.microsoft.com/office/drawing/2014/main" id="{E827DAA2-A63E-2D0E-1584-E8D3047015E8}"/>
              </a:ext>
            </a:extLst>
          </p:cNvPr>
          <p:cNvSpPr txBox="1"/>
          <p:nvPr/>
        </p:nvSpPr>
        <p:spPr>
          <a:xfrm>
            <a:off x="383454" y="1033683"/>
            <a:ext cx="3393835" cy="1723549"/>
          </a:xfrm>
          <a:prstGeom prst="rect">
            <a:avLst/>
          </a:prstGeom>
          <a:noFill/>
        </p:spPr>
        <p:txBody>
          <a:bodyPr wrap="square">
            <a:spAutoFit/>
          </a:bodyPr>
          <a:lstStyle/>
          <a:p>
            <a:r>
              <a:rPr lang="en-CA" sz="1600" dirty="0"/>
              <a:t>Connected worker events </a:t>
            </a:r>
            <a:endParaRPr lang="en-CA" sz="1000" dirty="0"/>
          </a:p>
          <a:p>
            <a:endParaRPr lang="en-CA" sz="1000" dirty="0"/>
          </a:p>
          <a:p>
            <a:r>
              <a:rPr lang="en-CA" sz="1000" dirty="0">
                <a:hlinkClick r:id="rId2"/>
              </a:rPr>
              <a:t>https://www.oilandgasiq.com/events-the-connected-worker</a:t>
            </a:r>
            <a:endParaRPr lang="en-CA" sz="1000" dirty="0"/>
          </a:p>
          <a:p>
            <a:endParaRPr lang="en-CA" sz="1000" dirty="0"/>
          </a:p>
          <a:p>
            <a:endParaRPr lang="en-CA" sz="1000" dirty="0"/>
          </a:p>
          <a:p>
            <a:r>
              <a:rPr lang="en-CA" sz="1000" dirty="0">
                <a:hlinkClick r:id="rId3"/>
              </a:rPr>
              <a:t>https://www.processexcellencenetwork.com/events-connectedworkerchicago</a:t>
            </a:r>
            <a:endParaRPr lang="en-CA" sz="1000" dirty="0"/>
          </a:p>
          <a:p>
            <a:endParaRPr lang="en-CA" sz="1000" dirty="0"/>
          </a:p>
          <a:p>
            <a:endParaRPr lang="en-CA" sz="1000" dirty="0"/>
          </a:p>
        </p:txBody>
      </p:sp>
      <p:sp>
        <p:nvSpPr>
          <p:cNvPr id="6" name="TextBox 5">
            <a:extLst>
              <a:ext uri="{FF2B5EF4-FFF2-40B4-BE49-F238E27FC236}">
                <a16:creationId xmlns:a16="http://schemas.microsoft.com/office/drawing/2014/main" id="{80A012C2-ECF1-47D6-28A9-7301B8524FCE}"/>
              </a:ext>
            </a:extLst>
          </p:cNvPr>
          <p:cNvSpPr txBox="1"/>
          <p:nvPr/>
        </p:nvSpPr>
        <p:spPr>
          <a:xfrm>
            <a:off x="4662581" y="995265"/>
            <a:ext cx="3393835" cy="800219"/>
          </a:xfrm>
          <a:prstGeom prst="rect">
            <a:avLst/>
          </a:prstGeom>
          <a:noFill/>
        </p:spPr>
        <p:txBody>
          <a:bodyPr wrap="square">
            <a:spAutoFit/>
          </a:bodyPr>
          <a:lstStyle/>
          <a:p>
            <a:r>
              <a:rPr lang="en-CA" sz="1600" dirty="0"/>
              <a:t>Productivity events  </a:t>
            </a:r>
            <a:endParaRPr lang="en-CA" sz="1000" dirty="0"/>
          </a:p>
          <a:p>
            <a:endParaRPr lang="en-CA" sz="1000" dirty="0"/>
          </a:p>
          <a:p>
            <a:r>
              <a:rPr lang="en-CA" sz="1000" dirty="0"/>
              <a:t>Waiting from </a:t>
            </a:r>
            <a:r>
              <a:rPr lang="en-CA" sz="1000" dirty="0" err="1"/>
              <a:t>Guardhat</a:t>
            </a:r>
            <a:r>
              <a:rPr lang="en-CA" sz="1000" dirty="0"/>
              <a:t> on events </a:t>
            </a:r>
          </a:p>
          <a:p>
            <a:endParaRPr lang="en-CA" sz="1000" dirty="0"/>
          </a:p>
        </p:txBody>
      </p:sp>
    </p:spTree>
    <p:extLst>
      <p:ext uri="{BB962C8B-B14F-4D97-AF65-F5344CB8AC3E}">
        <p14:creationId xmlns:p14="http://schemas.microsoft.com/office/powerpoint/2010/main" val="352712359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1153032" y="26192"/>
            <a:ext cx="3942335" cy="610198"/>
          </a:xfrm>
        </p:spPr>
        <p:txBody>
          <a:bodyPr/>
          <a:lstStyle/>
          <a:p>
            <a:r>
              <a:rPr lang="en-CA" sz="2000" dirty="0"/>
              <a:t>Marketing Campaign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20" name="TextBox 19">
            <a:extLst>
              <a:ext uri="{FF2B5EF4-FFF2-40B4-BE49-F238E27FC236}">
                <a16:creationId xmlns:a16="http://schemas.microsoft.com/office/drawing/2014/main" id="{0C085735-CEB8-E6C1-FD6D-BC60E5B3FC6B}"/>
              </a:ext>
            </a:extLst>
          </p:cNvPr>
          <p:cNvSpPr txBox="1"/>
          <p:nvPr/>
        </p:nvSpPr>
        <p:spPr>
          <a:xfrm>
            <a:off x="311892" y="872142"/>
            <a:ext cx="3393835" cy="3770263"/>
          </a:xfrm>
          <a:prstGeom prst="rect">
            <a:avLst/>
          </a:prstGeom>
          <a:noFill/>
        </p:spPr>
        <p:txBody>
          <a:bodyPr wrap="square">
            <a:spAutoFit/>
          </a:bodyPr>
          <a:lstStyle/>
          <a:p>
            <a:r>
              <a:rPr lang="en-US" sz="1600" dirty="0"/>
              <a:t>Productivity</a:t>
            </a:r>
          </a:p>
          <a:p>
            <a:endParaRPr lang="en-US" sz="1600" dirty="0"/>
          </a:p>
          <a:p>
            <a:r>
              <a:rPr lang="en-US" sz="1100" dirty="0"/>
              <a:t>Update datasheet, brochure, website with new value messaging</a:t>
            </a:r>
          </a:p>
          <a:p>
            <a:endParaRPr lang="en-US" sz="1100" dirty="0"/>
          </a:p>
          <a:p>
            <a:r>
              <a:rPr lang="en-US" sz="1100" dirty="0"/>
              <a:t>Target audience: Operations manager, Facility manager, COO, Digital transformation officer </a:t>
            </a:r>
          </a:p>
          <a:p>
            <a:endParaRPr lang="en-CA" sz="1100" dirty="0"/>
          </a:p>
          <a:p>
            <a:r>
              <a:rPr lang="en-CA" sz="1100" dirty="0"/>
              <a:t>Identify and Target productivity trade publications </a:t>
            </a:r>
          </a:p>
          <a:p>
            <a:endParaRPr lang="en-CA" sz="1100" dirty="0"/>
          </a:p>
          <a:p>
            <a:r>
              <a:rPr lang="en-CA" sz="1100" dirty="0"/>
              <a:t>Present at industry specific tradeshows where productivity through connectivity is valued  </a:t>
            </a:r>
          </a:p>
          <a:p>
            <a:endParaRPr lang="en-CA" sz="1100" dirty="0"/>
          </a:p>
          <a:p>
            <a:r>
              <a:rPr lang="en-CA" sz="1100" dirty="0"/>
              <a:t>Create article with </a:t>
            </a:r>
            <a:r>
              <a:rPr lang="en-CA" sz="1100" dirty="0" err="1"/>
              <a:t>guardhat</a:t>
            </a:r>
            <a:r>
              <a:rPr lang="en-CA" sz="1100" dirty="0"/>
              <a:t> on the value of productivity with connected safety </a:t>
            </a:r>
          </a:p>
          <a:p>
            <a:endParaRPr lang="en-CA" sz="1100" dirty="0"/>
          </a:p>
          <a:p>
            <a:r>
              <a:rPr lang="en-CA" sz="1100" dirty="0"/>
              <a:t>Identify use cases with </a:t>
            </a:r>
            <a:r>
              <a:rPr lang="en-CA" sz="1100" dirty="0" err="1"/>
              <a:t>guardhat</a:t>
            </a:r>
            <a:r>
              <a:rPr lang="en-CA" sz="1100" dirty="0"/>
              <a:t> for productivity and create use case publications </a:t>
            </a:r>
          </a:p>
          <a:p>
            <a:endParaRPr lang="en-CA" sz="1000" dirty="0"/>
          </a:p>
          <a:p>
            <a:endParaRPr lang="en-CA" sz="1000" dirty="0"/>
          </a:p>
        </p:txBody>
      </p:sp>
      <p:sp>
        <p:nvSpPr>
          <p:cNvPr id="3" name="TextBox 2">
            <a:extLst>
              <a:ext uri="{FF2B5EF4-FFF2-40B4-BE49-F238E27FC236}">
                <a16:creationId xmlns:a16="http://schemas.microsoft.com/office/drawing/2014/main" id="{EE5C3C90-3B46-0E74-1145-90B0BC3C9DBF}"/>
              </a:ext>
            </a:extLst>
          </p:cNvPr>
          <p:cNvSpPr txBox="1"/>
          <p:nvPr/>
        </p:nvSpPr>
        <p:spPr>
          <a:xfrm>
            <a:off x="4322882" y="870556"/>
            <a:ext cx="3393835" cy="3662541"/>
          </a:xfrm>
          <a:prstGeom prst="rect">
            <a:avLst/>
          </a:prstGeom>
          <a:noFill/>
        </p:spPr>
        <p:txBody>
          <a:bodyPr wrap="square">
            <a:spAutoFit/>
          </a:bodyPr>
          <a:lstStyle/>
          <a:p>
            <a:r>
              <a:rPr lang="en-US" sz="1600" dirty="0"/>
              <a:t>Safety </a:t>
            </a:r>
          </a:p>
          <a:p>
            <a:endParaRPr lang="en-US" sz="1600" dirty="0"/>
          </a:p>
          <a:p>
            <a:r>
              <a:rPr lang="en-US" sz="1100" dirty="0"/>
              <a:t>Update datasheet, brochure, website with new value messaging</a:t>
            </a:r>
          </a:p>
          <a:p>
            <a:endParaRPr lang="en-US" sz="1100" dirty="0"/>
          </a:p>
          <a:p>
            <a:r>
              <a:rPr lang="en-US" sz="1100" dirty="0"/>
              <a:t>Target audience: Safety Manger, Industrial Hygienist, safety officer</a:t>
            </a:r>
          </a:p>
          <a:p>
            <a:endParaRPr lang="en-US" sz="1100" dirty="0"/>
          </a:p>
          <a:p>
            <a:r>
              <a:rPr lang="en-US" sz="1100" dirty="0"/>
              <a:t>Target ISNH OHS and publications that target safety through connectivity </a:t>
            </a:r>
          </a:p>
          <a:p>
            <a:endParaRPr lang="en-US" sz="1100" dirty="0"/>
          </a:p>
          <a:p>
            <a:r>
              <a:rPr lang="en-US" sz="1100" dirty="0"/>
              <a:t>Primarily attend ASSP but also  Hygiene show and NSC. </a:t>
            </a:r>
          </a:p>
          <a:p>
            <a:endParaRPr lang="en-US" sz="1100" dirty="0"/>
          </a:p>
          <a:p>
            <a:r>
              <a:rPr lang="en-US" sz="1100" dirty="0"/>
              <a:t>Create enhanced safety article and place in OHS or ISHN magazine. </a:t>
            </a:r>
          </a:p>
          <a:p>
            <a:endParaRPr lang="en-US" sz="1200" dirty="0"/>
          </a:p>
          <a:p>
            <a:r>
              <a:rPr lang="en-US" sz="1200" dirty="0"/>
              <a:t> </a:t>
            </a:r>
          </a:p>
          <a:p>
            <a:endParaRPr lang="en-US" sz="1200" dirty="0"/>
          </a:p>
          <a:p>
            <a:endParaRPr lang="en-CA" sz="1000" dirty="0"/>
          </a:p>
        </p:txBody>
      </p:sp>
    </p:spTree>
    <p:extLst>
      <p:ext uri="{BB962C8B-B14F-4D97-AF65-F5344CB8AC3E}">
        <p14:creationId xmlns:p14="http://schemas.microsoft.com/office/powerpoint/2010/main" val="12491403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2424709" y="2087493"/>
            <a:ext cx="3942335" cy="610198"/>
          </a:xfrm>
        </p:spPr>
        <p:txBody>
          <a:bodyPr/>
          <a:lstStyle/>
          <a:p>
            <a:r>
              <a:rPr lang="en-CA" sz="2000" dirty="0"/>
              <a:t>Value Messaging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Tree>
    <p:extLst>
      <p:ext uri="{BB962C8B-B14F-4D97-AF65-F5344CB8AC3E}">
        <p14:creationId xmlns:p14="http://schemas.microsoft.com/office/powerpoint/2010/main" val="25149822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98258" y="30924"/>
            <a:ext cx="1971167" cy="610198"/>
          </a:xfrm>
        </p:spPr>
        <p:txBody>
          <a:bodyPr/>
          <a:lstStyle/>
          <a:p>
            <a:r>
              <a:rPr lang="en-CA" sz="2000" dirty="0"/>
              <a:t>Social Media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20" name="TextBox 19">
            <a:extLst>
              <a:ext uri="{FF2B5EF4-FFF2-40B4-BE49-F238E27FC236}">
                <a16:creationId xmlns:a16="http://schemas.microsoft.com/office/drawing/2014/main" id="{0C085735-CEB8-E6C1-FD6D-BC60E5B3FC6B}"/>
              </a:ext>
            </a:extLst>
          </p:cNvPr>
          <p:cNvSpPr txBox="1"/>
          <p:nvPr/>
        </p:nvSpPr>
        <p:spPr>
          <a:xfrm>
            <a:off x="311893" y="872142"/>
            <a:ext cx="2371149" cy="3524042"/>
          </a:xfrm>
          <a:prstGeom prst="rect">
            <a:avLst/>
          </a:prstGeom>
          <a:noFill/>
        </p:spPr>
        <p:txBody>
          <a:bodyPr wrap="square">
            <a:spAutoFit/>
          </a:bodyPr>
          <a:lstStyle/>
          <a:p>
            <a:r>
              <a:rPr lang="en-CA" sz="1600" dirty="0"/>
              <a:t>Monthly or bi-monthly value message pushes. </a:t>
            </a:r>
          </a:p>
          <a:p>
            <a:endParaRPr lang="en-CA" sz="1600" dirty="0"/>
          </a:p>
          <a:p>
            <a:r>
              <a:rPr lang="en-CA" sz="1600" dirty="0"/>
              <a:t>Rotate between safety and productivity messages </a:t>
            </a:r>
          </a:p>
          <a:p>
            <a:endParaRPr lang="en-CA" sz="1600" dirty="0"/>
          </a:p>
          <a:p>
            <a:r>
              <a:rPr lang="en-CA" sz="1600" dirty="0"/>
              <a:t>Pull messaging from articles </a:t>
            </a:r>
          </a:p>
          <a:p>
            <a:endParaRPr lang="en-CA" sz="1600" dirty="0"/>
          </a:p>
          <a:p>
            <a:endParaRPr lang="en-CA" sz="1100" dirty="0"/>
          </a:p>
          <a:p>
            <a:endParaRPr lang="en-CA" sz="1000" dirty="0"/>
          </a:p>
          <a:p>
            <a:endParaRPr lang="en-CA" sz="1000" dirty="0"/>
          </a:p>
        </p:txBody>
      </p:sp>
      <p:sp>
        <p:nvSpPr>
          <p:cNvPr id="5" name="TextBox 4">
            <a:extLst>
              <a:ext uri="{FF2B5EF4-FFF2-40B4-BE49-F238E27FC236}">
                <a16:creationId xmlns:a16="http://schemas.microsoft.com/office/drawing/2014/main" id="{ADDD99E8-F195-BB08-7CEC-3648E0AF7167}"/>
              </a:ext>
            </a:extLst>
          </p:cNvPr>
          <p:cNvSpPr txBox="1"/>
          <p:nvPr/>
        </p:nvSpPr>
        <p:spPr>
          <a:xfrm>
            <a:off x="3308684" y="1441528"/>
            <a:ext cx="3988469" cy="2462213"/>
          </a:xfrm>
          <a:prstGeom prst="rect">
            <a:avLst/>
          </a:prstGeom>
          <a:noFill/>
        </p:spPr>
        <p:txBody>
          <a:bodyPr wrap="square">
            <a:spAutoFit/>
          </a:bodyPr>
          <a:lstStyle/>
          <a:p>
            <a:r>
              <a:rPr lang="en-US" sz="1100" b="1" dirty="0"/>
              <a:t>Reduced false alarms </a:t>
            </a:r>
          </a:p>
          <a:p>
            <a:r>
              <a:rPr lang="en-US" sz="1100" dirty="0"/>
              <a:t>False alarms are one of the most challenging situations that occur with a connected worker safety program. As connected safety devices have started to gain higher usage in the industry and very expensive response solutions are activated when workers are thought to be in jeopardy, hundreds of thousands of dollars are lost in false aircraft and vehicle emergency response each year. Alarm fatigue from false alarms also occurs causing the worker, emergency response personnel and managers not to properly react to alarms due to a lack of trust and in extreme situations devices are not worn leaving the workforce with no protection. The RKI solution offers the lowest false alarm rate.  </a:t>
            </a:r>
          </a:p>
        </p:txBody>
      </p:sp>
      <p:sp>
        <p:nvSpPr>
          <p:cNvPr id="7" name="TextBox 6">
            <a:extLst>
              <a:ext uri="{FF2B5EF4-FFF2-40B4-BE49-F238E27FC236}">
                <a16:creationId xmlns:a16="http://schemas.microsoft.com/office/drawing/2014/main" id="{5749A237-865D-BC92-00FA-B72A90D1EBFE}"/>
              </a:ext>
            </a:extLst>
          </p:cNvPr>
          <p:cNvSpPr txBox="1"/>
          <p:nvPr/>
        </p:nvSpPr>
        <p:spPr>
          <a:xfrm>
            <a:off x="3308684" y="872142"/>
            <a:ext cx="4572000" cy="369332"/>
          </a:xfrm>
          <a:prstGeom prst="rect">
            <a:avLst/>
          </a:prstGeom>
          <a:noFill/>
        </p:spPr>
        <p:txBody>
          <a:bodyPr wrap="square">
            <a:spAutoFit/>
          </a:bodyPr>
          <a:lstStyle/>
          <a:p>
            <a:r>
              <a:rPr lang="en-CA" sz="1800" b="1" dirty="0"/>
              <a:t>Example </a:t>
            </a:r>
          </a:p>
        </p:txBody>
      </p:sp>
    </p:spTree>
    <p:extLst>
      <p:ext uri="{BB962C8B-B14F-4D97-AF65-F5344CB8AC3E}">
        <p14:creationId xmlns:p14="http://schemas.microsoft.com/office/powerpoint/2010/main" val="15771097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26921" y="-51619"/>
            <a:ext cx="1505941" cy="610198"/>
          </a:xfrm>
        </p:spPr>
        <p:txBody>
          <a:bodyPr/>
          <a:lstStyle/>
          <a:p>
            <a:r>
              <a:rPr lang="en-CA" sz="2000" dirty="0"/>
              <a:t>Website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20" name="TextBox 19">
            <a:extLst>
              <a:ext uri="{FF2B5EF4-FFF2-40B4-BE49-F238E27FC236}">
                <a16:creationId xmlns:a16="http://schemas.microsoft.com/office/drawing/2014/main" id="{0C085735-CEB8-E6C1-FD6D-BC60E5B3FC6B}"/>
              </a:ext>
            </a:extLst>
          </p:cNvPr>
          <p:cNvSpPr txBox="1"/>
          <p:nvPr/>
        </p:nvSpPr>
        <p:spPr>
          <a:xfrm>
            <a:off x="311892" y="872142"/>
            <a:ext cx="2441941" cy="4985980"/>
          </a:xfrm>
          <a:prstGeom prst="rect">
            <a:avLst/>
          </a:prstGeom>
          <a:noFill/>
        </p:spPr>
        <p:txBody>
          <a:bodyPr wrap="square">
            <a:spAutoFit/>
          </a:bodyPr>
          <a:lstStyle/>
          <a:p>
            <a:r>
              <a:rPr lang="en-CA" sz="1400" dirty="0"/>
              <a:t>Customers and distributors search for equipment based on their criteria </a:t>
            </a:r>
          </a:p>
          <a:p>
            <a:endParaRPr lang="en-CA" sz="1400" dirty="0"/>
          </a:p>
          <a:p>
            <a:r>
              <a:rPr lang="en-CA" sz="1400" dirty="0"/>
              <a:t>Job the </a:t>
            </a:r>
            <a:r>
              <a:rPr lang="en-CA" sz="1400" b="1" dirty="0"/>
              <a:t>product is to perform  </a:t>
            </a:r>
          </a:p>
          <a:p>
            <a:r>
              <a:rPr lang="en-CA" sz="1400" dirty="0"/>
              <a:t>Single gas protection </a:t>
            </a:r>
          </a:p>
          <a:p>
            <a:r>
              <a:rPr lang="en-CA" sz="1400" dirty="0"/>
              <a:t>Confined space entry </a:t>
            </a:r>
          </a:p>
          <a:p>
            <a:r>
              <a:rPr lang="en-CA" sz="1400" dirty="0"/>
              <a:t>Multi-gas protection  </a:t>
            </a:r>
          </a:p>
          <a:p>
            <a:endParaRPr lang="en-CA" sz="1400" dirty="0"/>
          </a:p>
          <a:p>
            <a:r>
              <a:rPr lang="en-CA" sz="1400" dirty="0"/>
              <a:t>Industry they are in </a:t>
            </a:r>
          </a:p>
          <a:p>
            <a:r>
              <a:rPr lang="en-CA" sz="1400" dirty="0"/>
              <a:t>Chemical – O&amp;G </a:t>
            </a:r>
          </a:p>
          <a:p>
            <a:endParaRPr lang="en-CA" sz="1400" dirty="0"/>
          </a:p>
          <a:p>
            <a:r>
              <a:rPr lang="en-CA" sz="1400" dirty="0"/>
              <a:t>Gas they are trying to detect </a:t>
            </a:r>
          </a:p>
          <a:p>
            <a:r>
              <a:rPr lang="en-CA" sz="1400" dirty="0"/>
              <a:t>O2, LEL, CO </a:t>
            </a:r>
          </a:p>
          <a:p>
            <a:endParaRPr lang="en-CA" sz="1600" dirty="0"/>
          </a:p>
          <a:p>
            <a:endParaRPr lang="en-CA" sz="1600" dirty="0"/>
          </a:p>
          <a:p>
            <a:endParaRPr lang="en-CA" sz="1600" dirty="0"/>
          </a:p>
          <a:p>
            <a:endParaRPr lang="en-CA" sz="1600" dirty="0"/>
          </a:p>
          <a:p>
            <a:endParaRPr lang="en-CA" sz="1000" dirty="0"/>
          </a:p>
          <a:p>
            <a:endParaRPr lang="en-CA" sz="1000" dirty="0"/>
          </a:p>
          <a:p>
            <a:endParaRPr lang="en-CA" sz="1000" dirty="0"/>
          </a:p>
        </p:txBody>
      </p:sp>
      <p:graphicFrame>
        <p:nvGraphicFramePr>
          <p:cNvPr id="3" name="Table 4">
            <a:extLst>
              <a:ext uri="{FF2B5EF4-FFF2-40B4-BE49-F238E27FC236}">
                <a16:creationId xmlns:a16="http://schemas.microsoft.com/office/drawing/2014/main" id="{DB3831FC-5BE9-93E2-015E-F130D842602E}"/>
              </a:ext>
            </a:extLst>
          </p:cNvPr>
          <p:cNvGraphicFramePr>
            <a:graphicFrameLocks noGrp="1"/>
          </p:cNvGraphicFramePr>
          <p:nvPr>
            <p:extLst>
              <p:ext uri="{D42A27DB-BD31-4B8C-83A1-F6EECF244321}">
                <p14:modId xmlns:p14="http://schemas.microsoft.com/office/powerpoint/2010/main" val="1150431572"/>
              </p:ext>
            </p:extLst>
          </p:nvPr>
        </p:nvGraphicFramePr>
        <p:xfrm>
          <a:off x="2973547" y="186690"/>
          <a:ext cx="5765711" cy="4770120"/>
        </p:xfrm>
        <a:graphic>
          <a:graphicData uri="http://schemas.openxmlformats.org/drawingml/2006/table">
            <a:tbl>
              <a:tblPr firstRow="1" bandRow="1">
                <a:tableStyleId>{5C22544A-7EE6-4342-B048-85BDC9FD1C3A}</a:tableStyleId>
              </a:tblPr>
              <a:tblGrid>
                <a:gridCol w="1153142">
                  <a:extLst>
                    <a:ext uri="{9D8B030D-6E8A-4147-A177-3AD203B41FA5}">
                      <a16:colId xmlns:a16="http://schemas.microsoft.com/office/drawing/2014/main" val="1970274417"/>
                    </a:ext>
                  </a:extLst>
                </a:gridCol>
                <a:gridCol w="1153142">
                  <a:extLst>
                    <a:ext uri="{9D8B030D-6E8A-4147-A177-3AD203B41FA5}">
                      <a16:colId xmlns:a16="http://schemas.microsoft.com/office/drawing/2014/main" val="626386481"/>
                    </a:ext>
                  </a:extLst>
                </a:gridCol>
                <a:gridCol w="1237466">
                  <a:extLst>
                    <a:ext uri="{9D8B030D-6E8A-4147-A177-3AD203B41FA5}">
                      <a16:colId xmlns:a16="http://schemas.microsoft.com/office/drawing/2014/main" val="4055670622"/>
                    </a:ext>
                  </a:extLst>
                </a:gridCol>
                <a:gridCol w="1068819">
                  <a:extLst>
                    <a:ext uri="{9D8B030D-6E8A-4147-A177-3AD203B41FA5}">
                      <a16:colId xmlns:a16="http://schemas.microsoft.com/office/drawing/2014/main" val="163123244"/>
                    </a:ext>
                  </a:extLst>
                </a:gridCol>
                <a:gridCol w="1153142">
                  <a:extLst>
                    <a:ext uri="{9D8B030D-6E8A-4147-A177-3AD203B41FA5}">
                      <a16:colId xmlns:a16="http://schemas.microsoft.com/office/drawing/2014/main" val="918962678"/>
                    </a:ext>
                  </a:extLst>
                </a:gridCol>
              </a:tblGrid>
              <a:tr h="370840">
                <a:tc>
                  <a:txBody>
                    <a:bodyPr/>
                    <a:lstStyle/>
                    <a:p>
                      <a:r>
                        <a:rPr lang="en-CA" sz="1100" dirty="0"/>
                        <a:t>Products </a:t>
                      </a:r>
                    </a:p>
                  </a:txBody>
                  <a:tcPr/>
                </a:tc>
                <a:tc>
                  <a:txBody>
                    <a:bodyPr/>
                    <a:lstStyle/>
                    <a:p>
                      <a:r>
                        <a:rPr lang="en-CA" sz="1100" dirty="0"/>
                        <a:t>Industry </a:t>
                      </a:r>
                    </a:p>
                  </a:txBody>
                  <a:tcPr/>
                </a:tc>
                <a:tc>
                  <a:txBody>
                    <a:bodyPr/>
                    <a:lstStyle/>
                    <a:p>
                      <a:r>
                        <a:rPr lang="en-CA" sz="1100" dirty="0"/>
                        <a:t>Application </a:t>
                      </a:r>
                    </a:p>
                  </a:txBody>
                  <a:tcPr/>
                </a:tc>
                <a:tc>
                  <a:txBody>
                    <a:bodyPr/>
                    <a:lstStyle/>
                    <a:p>
                      <a:r>
                        <a:rPr lang="en-CA" sz="1100" dirty="0"/>
                        <a:t>Gas</a:t>
                      </a:r>
                    </a:p>
                  </a:txBody>
                  <a:tcPr/>
                </a:tc>
                <a:tc>
                  <a:txBody>
                    <a:bodyPr/>
                    <a:lstStyle/>
                    <a:p>
                      <a:r>
                        <a:rPr lang="en-CA" sz="1100" dirty="0"/>
                        <a:t>Segmentation </a:t>
                      </a:r>
                    </a:p>
                  </a:txBody>
                  <a:tcPr/>
                </a:tc>
                <a:extLst>
                  <a:ext uri="{0D108BD9-81ED-4DB2-BD59-A6C34878D82A}">
                    <a16:rowId xmlns:a16="http://schemas.microsoft.com/office/drawing/2014/main" val="3807283878"/>
                  </a:ext>
                </a:extLst>
              </a:tr>
              <a:tr h="370840">
                <a:tc>
                  <a:txBody>
                    <a:bodyPr/>
                    <a:lstStyle/>
                    <a:p>
                      <a:r>
                        <a:rPr lang="en-CA" sz="1100" dirty="0"/>
                        <a:t>GX-6000</a:t>
                      </a:r>
                    </a:p>
                  </a:txBody>
                  <a:tcPr/>
                </a:tc>
                <a:tc>
                  <a:txBody>
                    <a:bodyPr/>
                    <a:lstStyle/>
                    <a:p>
                      <a:r>
                        <a:rPr lang="en-CA" sz="1100" dirty="0"/>
                        <a:t>Chemical Plant </a:t>
                      </a:r>
                    </a:p>
                  </a:txBody>
                  <a:tcPr/>
                </a:tc>
                <a:tc>
                  <a:txBody>
                    <a:bodyPr/>
                    <a:lstStyle/>
                    <a:p>
                      <a:r>
                        <a:rPr lang="en-CA" sz="1100" dirty="0"/>
                        <a:t>CSE</a:t>
                      </a:r>
                    </a:p>
                  </a:txBody>
                  <a:tcPr/>
                </a:tc>
                <a:tc>
                  <a:txBody>
                    <a:bodyPr/>
                    <a:lstStyle/>
                    <a:p>
                      <a:r>
                        <a:rPr lang="en-CA" sz="1100" dirty="0"/>
                        <a:t>O2 </a:t>
                      </a:r>
                    </a:p>
                  </a:txBody>
                  <a:tcPr/>
                </a:tc>
                <a:tc>
                  <a:txBody>
                    <a:bodyPr/>
                    <a:lstStyle/>
                    <a:p>
                      <a:r>
                        <a:rPr lang="en-US" sz="1100" dirty="0"/>
                        <a:t>Worker protection – </a:t>
                      </a:r>
                      <a:r>
                        <a:rPr lang="en-US" sz="1100" dirty="0" err="1"/>
                        <a:t>ie</a:t>
                      </a:r>
                      <a:r>
                        <a:rPr lang="en-US" sz="1100" dirty="0"/>
                        <a:t> single gas during evacuation</a:t>
                      </a:r>
                      <a:endParaRPr lang="en-CA" sz="1100" dirty="0"/>
                    </a:p>
                  </a:txBody>
                  <a:tcPr/>
                </a:tc>
                <a:extLst>
                  <a:ext uri="{0D108BD9-81ED-4DB2-BD59-A6C34878D82A}">
                    <a16:rowId xmlns:a16="http://schemas.microsoft.com/office/drawing/2014/main" val="376197931"/>
                  </a:ext>
                </a:extLst>
              </a:tr>
              <a:tr h="370840">
                <a:tc>
                  <a:txBody>
                    <a:bodyPr/>
                    <a:lstStyle/>
                    <a:p>
                      <a:r>
                        <a:rPr lang="en-CA" sz="1100" dirty="0"/>
                        <a:t>GX-3R</a:t>
                      </a:r>
                    </a:p>
                  </a:txBody>
                  <a:tcPr/>
                </a:tc>
                <a:tc>
                  <a:txBody>
                    <a:bodyPr/>
                    <a:lstStyle/>
                    <a:p>
                      <a:r>
                        <a:rPr lang="en-CA" sz="1100" dirty="0"/>
                        <a:t>Fire Hazmat </a:t>
                      </a:r>
                    </a:p>
                  </a:txBody>
                  <a:tcPr/>
                </a:tc>
                <a:tc>
                  <a:txBody>
                    <a:bodyPr/>
                    <a:lstStyle/>
                    <a:p>
                      <a:r>
                        <a:rPr lang="en-CA" sz="1100" dirty="0"/>
                        <a:t>Personal Protection </a:t>
                      </a:r>
                    </a:p>
                  </a:txBody>
                  <a:tcPr/>
                </a:tc>
                <a:tc>
                  <a:txBody>
                    <a:bodyPr/>
                    <a:lstStyle/>
                    <a:p>
                      <a:r>
                        <a:rPr lang="en-CA" sz="1100" dirty="0"/>
                        <a:t>ASH3 </a:t>
                      </a:r>
                    </a:p>
                  </a:txBody>
                  <a:tcPr/>
                </a:tc>
                <a:tc>
                  <a:txBody>
                    <a:bodyPr/>
                    <a:lstStyle/>
                    <a:p>
                      <a:r>
                        <a:rPr lang="en-US" sz="1100" dirty="0"/>
                        <a:t>Investigative device </a:t>
                      </a:r>
                      <a:r>
                        <a:rPr lang="en-US" sz="1100" dirty="0" err="1"/>
                        <a:t>ie</a:t>
                      </a:r>
                      <a:r>
                        <a:rPr lang="en-US" sz="1100" dirty="0"/>
                        <a:t> IH investigation </a:t>
                      </a:r>
                      <a:endParaRPr lang="en-CA" sz="1100" dirty="0"/>
                    </a:p>
                  </a:txBody>
                  <a:tcPr/>
                </a:tc>
                <a:extLst>
                  <a:ext uri="{0D108BD9-81ED-4DB2-BD59-A6C34878D82A}">
                    <a16:rowId xmlns:a16="http://schemas.microsoft.com/office/drawing/2014/main" val="3561259649"/>
                  </a:ext>
                </a:extLst>
              </a:tr>
              <a:tr h="370840">
                <a:tc>
                  <a:txBody>
                    <a:bodyPr/>
                    <a:lstStyle/>
                    <a:p>
                      <a:r>
                        <a:rPr lang="en-CA" sz="1100" dirty="0"/>
                        <a:t>GX-3R-Pro</a:t>
                      </a:r>
                    </a:p>
                  </a:txBody>
                  <a:tcPr/>
                </a:tc>
                <a:tc>
                  <a:txBody>
                    <a:bodyPr/>
                    <a:lstStyle/>
                    <a:p>
                      <a:endParaRPr lang="en-CA" sz="1100" dirty="0"/>
                    </a:p>
                  </a:txBody>
                  <a:tcPr/>
                </a:tc>
                <a:tc>
                  <a:txBody>
                    <a:bodyPr/>
                    <a:lstStyle/>
                    <a:p>
                      <a:r>
                        <a:rPr lang="en-CA" sz="1100" dirty="0"/>
                        <a:t>Fixed </a:t>
                      </a:r>
                    </a:p>
                  </a:txBody>
                  <a:tcPr/>
                </a:tc>
                <a:tc>
                  <a:txBody>
                    <a:bodyPr/>
                    <a:lstStyle/>
                    <a:p>
                      <a:endParaRPr lang="en-CA" sz="1100" dirty="0"/>
                    </a:p>
                  </a:txBody>
                  <a:tcPr/>
                </a:tc>
                <a:tc>
                  <a:txBody>
                    <a:bodyPr/>
                    <a:lstStyle/>
                    <a:p>
                      <a:r>
                        <a:rPr lang="en-US" sz="1100" dirty="0"/>
                        <a:t>Process Tool – Purging application </a:t>
                      </a:r>
                      <a:endParaRPr lang="en-CA" sz="1100" dirty="0"/>
                    </a:p>
                  </a:txBody>
                  <a:tcPr/>
                </a:tc>
                <a:extLst>
                  <a:ext uri="{0D108BD9-81ED-4DB2-BD59-A6C34878D82A}">
                    <a16:rowId xmlns:a16="http://schemas.microsoft.com/office/drawing/2014/main" val="198551859"/>
                  </a:ext>
                </a:extLst>
              </a:tr>
              <a:tr h="370840">
                <a:tc>
                  <a:txBody>
                    <a:bodyPr/>
                    <a:lstStyle/>
                    <a:p>
                      <a:endParaRPr lang="en-CA" sz="1100" dirty="0"/>
                    </a:p>
                  </a:txBody>
                  <a:tcPr/>
                </a:tc>
                <a:tc>
                  <a:txBody>
                    <a:bodyPr/>
                    <a:lstStyle/>
                    <a:p>
                      <a:endParaRPr lang="en-CA" sz="1100"/>
                    </a:p>
                  </a:txBody>
                  <a:tcPr/>
                </a:tc>
                <a:tc>
                  <a:txBody>
                    <a:bodyPr/>
                    <a:lstStyle/>
                    <a:p>
                      <a:r>
                        <a:rPr lang="en-CA" sz="1100" dirty="0"/>
                        <a:t>Fixed wireless</a:t>
                      </a:r>
                    </a:p>
                  </a:txBody>
                  <a:tcPr/>
                </a:tc>
                <a:tc>
                  <a:txBody>
                    <a:bodyPr/>
                    <a:lstStyle/>
                    <a:p>
                      <a:endParaRPr lang="en-CA" sz="1100" dirty="0"/>
                    </a:p>
                  </a:txBody>
                  <a:tcPr/>
                </a:tc>
                <a:tc>
                  <a:txBody>
                    <a:bodyPr/>
                    <a:lstStyle/>
                    <a:p>
                      <a:endParaRPr lang="en-CA" sz="1100" dirty="0"/>
                    </a:p>
                  </a:txBody>
                  <a:tcPr/>
                </a:tc>
                <a:extLst>
                  <a:ext uri="{0D108BD9-81ED-4DB2-BD59-A6C34878D82A}">
                    <a16:rowId xmlns:a16="http://schemas.microsoft.com/office/drawing/2014/main" val="2349990483"/>
                  </a:ext>
                </a:extLst>
              </a:tr>
              <a:tr h="370840">
                <a:tc>
                  <a:txBody>
                    <a:bodyPr/>
                    <a:lstStyle/>
                    <a:p>
                      <a:endParaRPr lang="en-CA" sz="1100" dirty="0"/>
                    </a:p>
                  </a:txBody>
                  <a:tcPr/>
                </a:tc>
                <a:tc>
                  <a:txBody>
                    <a:bodyPr/>
                    <a:lstStyle/>
                    <a:p>
                      <a:endParaRPr lang="en-CA" sz="1100"/>
                    </a:p>
                  </a:txBody>
                  <a:tcPr/>
                </a:tc>
                <a:tc>
                  <a:txBody>
                    <a:bodyPr/>
                    <a:lstStyle/>
                    <a:p>
                      <a:r>
                        <a:rPr lang="en-CA" sz="1100" dirty="0"/>
                        <a:t>Lone worker </a:t>
                      </a:r>
                    </a:p>
                  </a:txBody>
                  <a:tcPr/>
                </a:tc>
                <a:tc>
                  <a:txBody>
                    <a:bodyPr/>
                    <a:lstStyle/>
                    <a:p>
                      <a:endParaRPr lang="en-CA" sz="1100" dirty="0"/>
                    </a:p>
                  </a:txBody>
                  <a:tcPr/>
                </a:tc>
                <a:tc>
                  <a:txBody>
                    <a:bodyPr/>
                    <a:lstStyle/>
                    <a:p>
                      <a:endParaRPr lang="en-CA" sz="1100" dirty="0"/>
                    </a:p>
                  </a:txBody>
                  <a:tcPr/>
                </a:tc>
                <a:extLst>
                  <a:ext uri="{0D108BD9-81ED-4DB2-BD59-A6C34878D82A}">
                    <a16:rowId xmlns:a16="http://schemas.microsoft.com/office/drawing/2014/main" val="2246698082"/>
                  </a:ext>
                </a:extLst>
              </a:tr>
              <a:tr h="370840">
                <a:tc>
                  <a:txBody>
                    <a:bodyPr/>
                    <a:lstStyle/>
                    <a:p>
                      <a:endParaRPr lang="en-CA" sz="1100" dirty="0"/>
                    </a:p>
                  </a:txBody>
                  <a:tcPr/>
                </a:tc>
                <a:tc>
                  <a:txBody>
                    <a:bodyPr/>
                    <a:lstStyle/>
                    <a:p>
                      <a:endParaRPr lang="en-CA" sz="1100"/>
                    </a:p>
                  </a:txBody>
                  <a:tcPr/>
                </a:tc>
                <a:tc>
                  <a:txBody>
                    <a:bodyPr/>
                    <a:lstStyle/>
                    <a:p>
                      <a:r>
                        <a:rPr lang="en-CA" sz="1100" dirty="0"/>
                        <a:t>Connected worker </a:t>
                      </a:r>
                    </a:p>
                  </a:txBody>
                  <a:tcPr/>
                </a:tc>
                <a:tc>
                  <a:txBody>
                    <a:bodyPr/>
                    <a:lstStyle/>
                    <a:p>
                      <a:endParaRPr lang="en-CA" sz="1100" dirty="0"/>
                    </a:p>
                  </a:txBody>
                  <a:tcPr/>
                </a:tc>
                <a:tc>
                  <a:txBody>
                    <a:bodyPr/>
                    <a:lstStyle/>
                    <a:p>
                      <a:endParaRPr lang="en-CA" sz="1100" dirty="0"/>
                    </a:p>
                  </a:txBody>
                  <a:tcPr/>
                </a:tc>
                <a:extLst>
                  <a:ext uri="{0D108BD9-81ED-4DB2-BD59-A6C34878D82A}">
                    <a16:rowId xmlns:a16="http://schemas.microsoft.com/office/drawing/2014/main" val="1951773899"/>
                  </a:ext>
                </a:extLst>
              </a:tr>
              <a:tr h="370840">
                <a:tc>
                  <a:txBody>
                    <a:bodyPr/>
                    <a:lstStyle/>
                    <a:p>
                      <a:endParaRPr lang="en-CA" sz="1100" dirty="0"/>
                    </a:p>
                  </a:txBody>
                  <a:tcPr/>
                </a:tc>
                <a:tc>
                  <a:txBody>
                    <a:bodyPr/>
                    <a:lstStyle/>
                    <a:p>
                      <a:endParaRPr lang="en-CA" sz="1100"/>
                    </a:p>
                  </a:txBody>
                  <a:tcPr/>
                </a:tc>
                <a:tc>
                  <a:txBody>
                    <a:bodyPr/>
                    <a:lstStyle/>
                    <a:p>
                      <a:endParaRPr lang="en-CA" sz="1100" dirty="0"/>
                    </a:p>
                  </a:txBody>
                  <a:tcPr/>
                </a:tc>
                <a:tc>
                  <a:txBody>
                    <a:bodyPr/>
                    <a:lstStyle/>
                    <a:p>
                      <a:endParaRPr lang="en-CA" sz="1100" dirty="0"/>
                    </a:p>
                  </a:txBody>
                  <a:tcPr/>
                </a:tc>
                <a:tc>
                  <a:txBody>
                    <a:bodyPr/>
                    <a:lstStyle/>
                    <a:p>
                      <a:endParaRPr lang="en-CA" sz="1100" dirty="0"/>
                    </a:p>
                  </a:txBody>
                  <a:tcPr/>
                </a:tc>
                <a:extLst>
                  <a:ext uri="{0D108BD9-81ED-4DB2-BD59-A6C34878D82A}">
                    <a16:rowId xmlns:a16="http://schemas.microsoft.com/office/drawing/2014/main" val="1069977107"/>
                  </a:ext>
                </a:extLst>
              </a:tr>
              <a:tr h="370840">
                <a:tc>
                  <a:txBody>
                    <a:bodyPr/>
                    <a:lstStyle/>
                    <a:p>
                      <a:endParaRPr lang="en-CA" sz="1100" dirty="0"/>
                    </a:p>
                  </a:txBody>
                  <a:tcPr/>
                </a:tc>
                <a:tc>
                  <a:txBody>
                    <a:bodyPr/>
                    <a:lstStyle/>
                    <a:p>
                      <a:endParaRPr lang="en-CA" sz="1100"/>
                    </a:p>
                  </a:txBody>
                  <a:tcPr/>
                </a:tc>
                <a:tc>
                  <a:txBody>
                    <a:bodyPr/>
                    <a:lstStyle/>
                    <a:p>
                      <a:endParaRPr lang="en-CA" sz="1100" dirty="0"/>
                    </a:p>
                  </a:txBody>
                  <a:tcPr/>
                </a:tc>
                <a:tc>
                  <a:txBody>
                    <a:bodyPr/>
                    <a:lstStyle/>
                    <a:p>
                      <a:endParaRPr lang="en-CA" sz="1100" dirty="0"/>
                    </a:p>
                  </a:txBody>
                  <a:tcPr/>
                </a:tc>
                <a:tc>
                  <a:txBody>
                    <a:bodyPr/>
                    <a:lstStyle/>
                    <a:p>
                      <a:endParaRPr lang="en-CA" sz="1100" dirty="0"/>
                    </a:p>
                  </a:txBody>
                  <a:tcPr/>
                </a:tc>
                <a:extLst>
                  <a:ext uri="{0D108BD9-81ED-4DB2-BD59-A6C34878D82A}">
                    <a16:rowId xmlns:a16="http://schemas.microsoft.com/office/drawing/2014/main" val="630539534"/>
                  </a:ext>
                </a:extLst>
              </a:tr>
              <a:tr h="370840">
                <a:tc>
                  <a:txBody>
                    <a:bodyPr/>
                    <a:lstStyle/>
                    <a:p>
                      <a:endParaRPr lang="en-CA" sz="1100" dirty="0"/>
                    </a:p>
                  </a:txBody>
                  <a:tcPr/>
                </a:tc>
                <a:tc>
                  <a:txBody>
                    <a:bodyPr/>
                    <a:lstStyle/>
                    <a:p>
                      <a:endParaRPr lang="en-CA" sz="1100"/>
                    </a:p>
                  </a:txBody>
                  <a:tcPr/>
                </a:tc>
                <a:tc>
                  <a:txBody>
                    <a:bodyPr/>
                    <a:lstStyle/>
                    <a:p>
                      <a:endParaRPr lang="en-CA" sz="1100" dirty="0"/>
                    </a:p>
                  </a:txBody>
                  <a:tcPr/>
                </a:tc>
                <a:tc>
                  <a:txBody>
                    <a:bodyPr/>
                    <a:lstStyle/>
                    <a:p>
                      <a:endParaRPr lang="en-CA" sz="1100" dirty="0"/>
                    </a:p>
                  </a:txBody>
                  <a:tcPr/>
                </a:tc>
                <a:tc>
                  <a:txBody>
                    <a:bodyPr/>
                    <a:lstStyle/>
                    <a:p>
                      <a:endParaRPr lang="en-CA" sz="1100" dirty="0"/>
                    </a:p>
                  </a:txBody>
                  <a:tcPr/>
                </a:tc>
                <a:extLst>
                  <a:ext uri="{0D108BD9-81ED-4DB2-BD59-A6C34878D82A}">
                    <a16:rowId xmlns:a16="http://schemas.microsoft.com/office/drawing/2014/main" val="3640377665"/>
                  </a:ext>
                </a:extLst>
              </a:tr>
            </a:tbl>
          </a:graphicData>
        </a:graphic>
      </p:graphicFrame>
    </p:spTree>
    <p:extLst>
      <p:ext uri="{BB962C8B-B14F-4D97-AF65-F5344CB8AC3E}">
        <p14:creationId xmlns:p14="http://schemas.microsoft.com/office/powerpoint/2010/main" val="10062898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26921" y="-51619"/>
            <a:ext cx="1505941" cy="610198"/>
          </a:xfrm>
        </p:spPr>
        <p:txBody>
          <a:bodyPr/>
          <a:lstStyle/>
          <a:p>
            <a:r>
              <a:rPr lang="en-CA" sz="2000" dirty="0"/>
              <a:t>Website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20" name="TextBox 19">
            <a:extLst>
              <a:ext uri="{FF2B5EF4-FFF2-40B4-BE49-F238E27FC236}">
                <a16:creationId xmlns:a16="http://schemas.microsoft.com/office/drawing/2014/main" id="{0C085735-CEB8-E6C1-FD6D-BC60E5B3FC6B}"/>
              </a:ext>
            </a:extLst>
          </p:cNvPr>
          <p:cNvSpPr txBox="1"/>
          <p:nvPr/>
        </p:nvSpPr>
        <p:spPr>
          <a:xfrm>
            <a:off x="215639" y="536235"/>
            <a:ext cx="3369771" cy="4893647"/>
          </a:xfrm>
          <a:prstGeom prst="rect">
            <a:avLst/>
          </a:prstGeom>
          <a:noFill/>
        </p:spPr>
        <p:txBody>
          <a:bodyPr wrap="square">
            <a:spAutoFit/>
          </a:bodyPr>
          <a:lstStyle/>
          <a:p>
            <a:r>
              <a:rPr lang="en-US" sz="1200" dirty="0"/>
              <a:t>Increased productivity through enhanced safety </a:t>
            </a:r>
          </a:p>
          <a:p>
            <a:endParaRPr lang="en-US" sz="1200" dirty="0"/>
          </a:p>
          <a:p>
            <a:r>
              <a:rPr lang="en-US" sz="1200" dirty="0"/>
              <a:t>Proactively change behaviors and optimize safety through data analytics</a:t>
            </a:r>
          </a:p>
          <a:p>
            <a:endParaRPr lang="en-US" sz="1200" dirty="0"/>
          </a:p>
          <a:p>
            <a:r>
              <a:rPr lang="en-US" sz="1200" dirty="0"/>
              <a:t>Gain operational insight into what barriers exist that affect productivity and modify them  </a:t>
            </a:r>
          </a:p>
          <a:p>
            <a:endParaRPr lang="en-US" sz="1200" dirty="0"/>
          </a:p>
          <a:p>
            <a:r>
              <a:rPr lang="en-US" sz="1200" dirty="0"/>
              <a:t>Real time location monitoring of workers in duress leads to a safer workforce &amp; reduced financial &amp; medical burden</a:t>
            </a:r>
          </a:p>
          <a:p>
            <a:endParaRPr lang="en-US" sz="1200" dirty="0"/>
          </a:p>
          <a:p>
            <a:r>
              <a:rPr lang="en-US" sz="1200" dirty="0"/>
              <a:t>Increase worker efficiency with remote collaboration and workflow process management </a:t>
            </a:r>
          </a:p>
          <a:p>
            <a:endParaRPr lang="en-US" sz="1200" dirty="0"/>
          </a:p>
          <a:p>
            <a:r>
              <a:rPr lang="en-US" sz="1200" dirty="0"/>
              <a:t>Increased safety with nearby worker assistance mode &amp; 24/7 live monitoring </a:t>
            </a:r>
          </a:p>
          <a:p>
            <a:endParaRPr lang="en-CA" sz="1200" dirty="0"/>
          </a:p>
          <a:p>
            <a:endParaRPr lang="en-CA" sz="1200" dirty="0"/>
          </a:p>
          <a:p>
            <a:endParaRPr lang="en-CA" sz="1200" dirty="0"/>
          </a:p>
          <a:p>
            <a:endParaRPr lang="en-CA" sz="1200" dirty="0"/>
          </a:p>
          <a:p>
            <a:endParaRPr lang="en-CA" sz="1200" dirty="0"/>
          </a:p>
          <a:p>
            <a:endParaRPr lang="en-CA" sz="1200" dirty="0"/>
          </a:p>
        </p:txBody>
      </p:sp>
      <p:pic>
        <p:nvPicPr>
          <p:cNvPr id="6" name="Picture 5">
            <a:extLst>
              <a:ext uri="{FF2B5EF4-FFF2-40B4-BE49-F238E27FC236}">
                <a16:creationId xmlns:a16="http://schemas.microsoft.com/office/drawing/2014/main" id="{71ACF6DB-EB73-4EB7-C694-07174C426117}"/>
              </a:ext>
            </a:extLst>
          </p:cNvPr>
          <p:cNvPicPr>
            <a:picLocks noChangeAspect="1"/>
          </p:cNvPicPr>
          <p:nvPr/>
        </p:nvPicPr>
        <p:blipFill rotWithShape="1">
          <a:blip r:embed="rId2"/>
          <a:srcRect l="51072" t="5804" r="2054" b="24286"/>
          <a:stretch/>
        </p:blipFill>
        <p:spPr>
          <a:xfrm>
            <a:off x="3259774" y="1273628"/>
            <a:ext cx="5222330" cy="2596244"/>
          </a:xfrm>
          <a:prstGeom prst="rect">
            <a:avLst/>
          </a:prstGeom>
        </p:spPr>
      </p:pic>
    </p:spTree>
    <p:extLst>
      <p:ext uri="{BB962C8B-B14F-4D97-AF65-F5344CB8AC3E}">
        <p14:creationId xmlns:p14="http://schemas.microsoft.com/office/powerpoint/2010/main" val="35163561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26921" y="-51619"/>
            <a:ext cx="4398122" cy="610198"/>
          </a:xfrm>
        </p:spPr>
        <p:txBody>
          <a:bodyPr/>
          <a:lstStyle/>
          <a:p>
            <a:r>
              <a:rPr lang="en-CA" sz="2000" dirty="0"/>
              <a:t>Website – Distributor resources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20" name="TextBox 19">
            <a:extLst>
              <a:ext uri="{FF2B5EF4-FFF2-40B4-BE49-F238E27FC236}">
                <a16:creationId xmlns:a16="http://schemas.microsoft.com/office/drawing/2014/main" id="{0C085735-CEB8-E6C1-FD6D-BC60E5B3FC6B}"/>
              </a:ext>
            </a:extLst>
          </p:cNvPr>
          <p:cNvSpPr txBox="1"/>
          <p:nvPr/>
        </p:nvSpPr>
        <p:spPr>
          <a:xfrm>
            <a:off x="215639" y="536235"/>
            <a:ext cx="3369771" cy="1938992"/>
          </a:xfrm>
          <a:prstGeom prst="rect">
            <a:avLst/>
          </a:prstGeom>
          <a:noFill/>
        </p:spPr>
        <p:txBody>
          <a:bodyPr wrap="square">
            <a:spAutoFit/>
          </a:bodyPr>
          <a:lstStyle/>
          <a:p>
            <a:r>
              <a:rPr lang="en-US" sz="1200" dirty="0"/>
              <a:t>Distribution playbook</a:t>
            </a:r>
          </a:p>
          <a:p>
            <a:r>
              <a:rPr lang="en-US" sz="1200" dirty="0"/>
              <a:t>Value calculator </a:t>
            </a:r>
          </a:p>
          <a:p>
            <a:r>
              <a:rPr lang="en-US" sz="1200" dirty="0"/>
              <a:t> </a:t>
            </a:r>
          </a:p>
          <a:p>
            <a:endParaRPr lang="en-US" sz="1200" dirty="0"/>
          </a:p>
          <a:p>
            <a:endParaRPr lang="en-CA" sz="1200" dirty="0"/>
          </a:p>
          <a:p>
            <a:endParaRPr lang="en-CA" sz="1200" dirty="0"/>
          </a:p>
          <a:p>
            <a:endParaRPr lang="en-CA" sz="1200" dirty="0"/>
          </a:p>
          <a:p>
            <a:endParaRPr lang="en-CA" sz="1200" dirty="0"/>
          </a:p>
          <a:p>
            <a:endParaRPr lang="en-CA" sz="1200" dirty="0"/>
          </a:p>
          <a:p>
            <a:endParaRPr lang="en-CA" sz="1200" dirty="0"/>
          </a:p>
        </p:txBody>
      </p:sp>
    </p:spTree>
    <p:extLst>
      <p:ext uri="{BB962C8B-B14F-4D97-AF65-F5344CB8AC3E}">
        <p14:creationId xmlns:p14="http://schemas.microsoft.com/office/powerpoint/2010/main" val="502895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26921" y="-51619"/>
            <a:ext cx="2367363" cy="610198"/>
          </a:xfrm>
        </p:spPr>
        <p:txBody>
          <a:bodyPr/>
          <a:lstStyle/>
          <a:p>
            <a:r>
              <a:rPr lang="en-CA" sz="2000" dirty="0"/>
              <a:t>Internet search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20" name="TextBox 19">
            <a:extLst>
              <a:ext uri="{FF2B5EF4-FFF2-40B4-BE49-F238E27FC236}">
                <a16:creationId xmlns:a16="http://schemas.microsoft.com/office/drawing/2014/main" id="{0C085735-CEB8-E6C1-FD6D-BC60E5B3FC6B}"/>
              </a:ext>
            </a:extLst>
          </p:cNvPr>
          <p:cNvSpPr txBox="1"/>
          <p:nvPr/>
        </p:nvSpPr>
        <p:spPr>
          <a:xfrm>
            <a:off x="311892" y="872142"/>
            <a:ext cx="4500740" cy="2185214"/>
          </a:xfrm>
          <a:prstGeom prst="rect">
            <a:avLst/>
          </a:prstGeom>
          <a:noFill/>
        </p:spPr>
        <p:txBody>
          <a:bodyPr wrap="square">
            <a:spAutoFit/>
          </a:bodyPr>
          <a:lstStyle/>
          <a:p>
            <a:r>
              <a:rPr lang="en-CA" sz="1400" dirty="0"/>
              <a:t>Google search for connected worker and connected safety resulted in page 4 for RKI </a:t>
            </a:r>
          </a:p>
          <a:p>
            <a:endParaRPr lang="en-CA" sz="1400" dirty="0"/>
          </a:p>
          <a:p>
            <a:endParaRPr lang="en-CA" sz="1600" dirty="0"/>
          </a:p>
          <a:p>
            <a:endParaRPr lang="en-CA" sz="1600" dirty="0"/>
          </a:p>
          <a:p>
            <a:endParaRPr lang="en-CA" sz="1600" dirty="0"/>
          </a:p>
          <a:p>
            <a:endParaRPr lang="en-CA" sz="1600" dirty="0"/>
          </a:p>
          <a:p>
            <a:endParaRPr lang="en-CA" sz="1000" dirty="0"/>
          </a:p>
          <a:p>
            <a:endParaRPr lang="en-CA" sz="1000" dirty="0"/>
          </a:p>
          <a:p>
            <a:endParaRPr lang="en-CA" sz="1000" dirty="0"/>
          </a:p>
        </p:txBody>
      </p:sp>
    </p:spTree>
    <p:extLst>
      <p:ext uri="{BB962C8B-B14F-4D97-AF65-F5344CB8AC3E}">
        <p14:creationId xmlns:p14="http://schemas.microsoft.com/office/powerpoint/2010/main" val="1885833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3016667" y="2185917"/>
            <a:ext cx="2797995" cy="610198"/>
          </a:xfrm>
        </p:spPr>
        <p:txBody>
          <a:bodyPr/>
          <a:lstStyle/>
          <a:p>
            <a:r>
              <a:rPr lang="en-CA" sz="2800" dirty="0"/>
              <a:t>Connected worker Distribution</a:t>
            </a:r>
            <a:r>
              <a:rPr lang="en-CA" sz="2000" dirty="0"/>
              <a:t>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pic>
        <p:nvPicPr>
          <p:cNvPr id="3" name="Picture 2">
            <a:extLst>
              <a:ext uri="{FF2B5EF4-FFF2-40B4-BE49-F238E27FC236}">
                <a16:creationId xmlns:a16="http://schemas.microsoft.com/office/drawing/2014/main" id="{D5B18BDF-6F93-1002-D62A-2AD70287D39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2057" y="129655"/>
            <a:ext cx="838394" cy="895702"/>
          </a:xfrm>
          <a:prstGeom prst="rect">
            <a:avLst/>
          </a:prstGeom>
        </p:spPr>
      </p:pic>
    </p:spTree>
    <p:extLst>
      <p:ext uri="{BB962C8B-B14F-4D97-AF65-F5344CB8AC3E}">
        <p14:creationId xmlns:p14="http://schemas.microsoft.com/office/powerpoint/2010/main" val="23881710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18509" y="23871"/>
            <a:ext cx="1721803" cy="325614"/>
          </a:xfrm>
        </p:spPr>
        <p:txBody>
          <a:bodyPr/>
          <a:lstStyle/>
          <a:p>
            <a:r>
              <a:rPr lang="en-CA" sz="2000" dirty="0"/>
              <a:t>Distribution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20" name="TextBox 19">
            <a:extLst>
              <a:ext uri="{FF2B5EF4-FFF2-40B4-BE49-F238E27FC236}">
                <a16:creationId xmlns:a16="http://schemas.microsoft.com/office/drawing/2014/main" id="{0C085735-CEB8-E6C1-FD6D-BC60E5B3FC6B}"/>
              </a:ext>
            </a:extLst>
          </p:cNvPr>
          <p:cNvSpPr txBox="1"/>
          <p:nvPr/>
        </p:nvSpPr>
        <p:spPr>
          <a:xfrm>
            <a:off x="4614112" y="494923"/>
            <a:ext cx="4205424" cy="4154984"/>
          </a:xfrm>
          <a:prstGeom prst="rect">
            <a:avLst/>
          </a:prstGeom>
          <a:noFill/>
        </p:spPr>
        <p:txBody>
          <a:bodyPr wrap="square">
            <a:spAutoFit/>
          </a:bodyPr>
          <a:lstStyle/>
          <a:p>
            <a:r>
              <a:rPr lang="en-CA" sz="1600" b="1" dirty="0"/>
              <a:t>Distribution needs  </a:t>
            </a:r>
          </a:p>
          <a:p>
            <a:endParaRPr lang="en-CA" sz="1600" dirty="0"/>
          </a:p>
          <a:p>
            <a:pPr marL="285750" indent="-285750">
              <a:buFont typeface="Arial" panose="020B0604020202020204" pitchFamily="34" charset="0"/>
              <a:buChar char="•"/>
            </a:pPr>
            <a:r>
              <a:rPr lang="en-CA" sz="1400" dirty="0"/>
              <a:t>Continuously offer end user more value </a:t>
            </a:r>
          </a:p>
          <a:p>
            <a:pPr marL="285750" indent="-285750">
              <a:buFont typeface="Arial" panose="020B0604020202020204" pitchFamily="34" charset="0"/>
              <a:buChar char="•"/>
            </a:pPr>
            <a:endParaRPr lang="en-CA" sz="1400" dirty="0"/>
          </a:p>
          <a:p>
            <a:pPr marL="285750" indent="-285750">
              <a:buFont typeface="Arial" panose="020B0604020202020204" pitchFamily="34" charset="0"/>
              <a:buChar char="•"/>
            </a:pPr>
            <a:r>
              <a:rPr lang="en-CA" sz="1400" dirty="0"/>
              <a:t>Expand safety offering </a:t>
            </a:r>
          </a:p>
          <a:p>
            <a:pPr marL="285750" indent="-285750">
              <a:buFont typeface="Arial" panose="020B0604020202020204" pitchFamily="34" charset="0"/>
              <a:buChar char="•"/>
            </a:pPr>
            <a:endParaRPr lang="en-CA" sz="1400" dirty="0"/>
          </a:p>
          <a:p>
            <a:pPr marL="285750" indent="-285750">
              <a:buFont typeface="Arial" panose="020B0604020202020204" pitchFamily="34" charset="0"/>
              <a:buChar char="•"/>
            </a:pPr>
            <a:r>
              <a:rPr lang="en-CA" sz="1400" dirty="0"/>
              <a:t>Differentiate from just safety to productivity </a:t>
            </a:r>
          </a:p>
          <a:p>
            <a:pPr marL="285750" indent="-285750">
              <a:buFont typeface="Arial" panose="020B0604020202020204" pitchFamily="34" charset="0"/>
              <a:buChar char="•"/>
            </a:pPr>
            <a:endParaRPr lang="en-CA" sz="1400" dirty="0"/>
          </a:p>
          <a:p>
            <a:pPr marL="285750" indent="-285750">
              <a:buFont typeface="Arial" panose="020B0604020202020204" pitchFamily="34" charset="0"/>
              <a:buChar char="•"/>
            </a:pPr>
            <a:r>
              <a:rPr lang="en-CA" sz="1400" dirty="0"/>
              <a:t>Understand what the customer needs are on a day to day basis </a:t>
            </a:r>
          </a:p>
          <a:p>
            <a:pPr marL="285750" indent="-285750">
              <a:buFont typeface="Arial" panose="020B0604020202020204" pitchFamily="34" charset="0"/>
              <a:buChar char="•"/>
            </a:pPr>
            <a:endParaRPr lang="en-CA" sz="1400" dirty="0"/>
          </a:p>
          <a:p>
            <a:pPr marL="285750" indent="-285750">
              <a:buFont typeface="Arial" panose="020B0604020202020204" pitchFamily="34" charset="0"/>
              <a:buChar char="•"/>
            </a:pPr>
            <a:r>
              <a:rPr lang="en-CA" sz="1400" dirty="0"/>
              <a:t>Get ingrained in their corporation </a:t>
            </a:r>
          </a:p>
          <a:p>
            <a:pPr marL="285750" indent="-285750">
              <a:buFont typeface="Arial" panose="020B0604020202020204" pitchFamily="34" charset="0"/>
              <a:buChar char="•"/>
            </a:pPr>
            <a:endParaRPr lang="en-CA" sz="1400" dirty="0"/>
          </a:p>
          <a:p>
            <a:pPr marL="285750" indent="-285750">
              <a:buFont typeface="Arial" panose="020B0604020202020204" pitchFamily="34" charset="0"/>
              <a:buChar char="•"/>
            </a:pPr>
            <a:r>
              <a:rPr lang="en-CA" sz="1400" dirty="0"/>
              <a:t>Sell without any questions or problems </a:t>
            </a:r>
          </a:p>
          <a:p>
            <a:pPr marL="285750" indent="-285750">
              <a:buFont typeface="Arial" panose="020B0604020202020204" pitchFamily="34" charset="0"/>
              <a:buChar char="•"/>
            </a:pPr>
            <a:endParaRPr lang="en-CA" sz="1400" dirty="0"/>
          </a:p>
          <a:p>
            <a:pPr marL="285750" indent="-285750">
              <a:buFont typeface="Arial" panose="020B0604020202020204" pitchFamily="34" charset="0"/>
              <a:buChar char="•"/>
            </a:pPr>
            <a:r>
              <a:rPr lang="en-CA" sz="1400" dirty="0"/>
              <a:t>Sell something with a very fast sales cycle </a:t>
            </a:r>
          </a:p>
          <a:p>
            <a:endParaRPr lang="en-CA" sz="1600" dirty="0"/>
          </a:p>
          <a:p>
            <a:endParaRPr lang="en-CA" sz="1000" dirty="0"/>
          </a:p>
          <a:p>
            <a:endParaRPr lang="en-CA" sz="1000" dirty="0"/>
          </a:p>
        </p:txBody>
      </p:sp>
      <p:sp>
        <p:nvSpPr>
          <p:cNvPr id="3" name="TextBox 2">
            <a:extLst>
              <a:ext uri="{FF2B5EF4-FFF2-40B4-BE49-F238E27FC236}">
                <a16:creationId xmlns:a16="http://schemas.microsoft.com/office/drawing/2014/main" id="{EE5C3C90-3B46-0E74-1145-90B0BC3C9DBF}"/>
              </a:ext>
            </a:extLst>
          </p:cNvPr>
          <p:cNvSpPr txBox="1"/>
          <p:nvPr/>
        </p:nvSpPr>
        <p:spPr>
          <a:xfrm>
            <a:off x="148448" y="471401"/>
            <a:ext cx="4116748" cy="6494085"/>
          </a:xfrm>
          <a:prstGeom prst="rect">
            <a:avLst/>
          </a:prstGeom>
          <a:noFill/>
        </p:spPr>
        <p:txBody>
          <a:bodyPr wrap="square">
            <a:spAutoFit/>
          </a:bodyPr>
          <a:lstStyle/>
          <a:p>
            <a:r>
              <a:rPr lang="en-US" sz="1600" b="1" dirty="0"/>
              <a:t>RKI Connected safety distribution requirements    </a:t>
            </a:r>
          </a:p>
          <a:p>
            <a:endParaRPr lang="en-US" sz="1600" dirty="0"/>
          </a:p>
          <a:p>
            <a:pPr marL="285750" indent="-285750">
              <a:buFont typeface="Arial" panose="020B0604020202020204" pitchFamily="34" charset="0"/>
              <a:buChar char="•"/>
            </a:pPr>
            <a:r>
              <a:rPr lang="en-US" sz="1400" dirty="0"/>
              <a:t>A partner that understands how to sell on value of a solution</a:t>
            </a: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r>
              <a:rPr lang="en-US" sz="1400" dirty="0"/>
              <a:t>They offer a wide range of diverse safety and productivity solutions </a:t>
            </a: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r>
              <a:rPr lang="en-US" sz="1400" dirty="0"/>
              <a:t>Can effectively sell on safety and productivity solutions  </a:t>
            </a: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r>
              <a:rPr lang="en-US" sz="1400" dirty="0"/>
              <a:t>Minimal requests for information </a:t>
            </a: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r>
              <a:rPr lang="en-US" sz="1400" dirty="0"/>
              <a:t>Customer onboarding, deployment &amp; maintenance </a:t>
            </a:r>
          </a:p>
          <a:p>
            <a:pPr marL="285750" indent="-285750">
              <a:buFont typeface="Arial" panose="020B0604020202020204" pitchFamily="34" charset="0"/>
              <a:buChar char="•"/>
            </a:pPr>
            <a:endParaRPr lang="en-US" sz="1400" dirty="0"/>
          </a:p>
          <a:p>
            <a:pPr marL="285750" indent="-285750">
              <a:buFont typeface="Arial" panose="020B0604020202020204" pitchFamily="34" charset="0"/>
              <a:buChar char="•"/>
            </a:pPr>
            <a:r>
              <a:rPr lang="en-US" sz="1400" dirty="0"/>
              <a:t>Troubleshooting end user concerns around Connected safety without reaching out to RKI </a:t>
            </a:r>
          </a:p>
          <a:p>
            <a:endParaRPr lang="en-US" sz="1400" dirty="0"/>
          </a:p>
          <a:p>
            <a:r>
              <a:rPr lang="en-US" sz="1400" dirty="0"/>
              <a:t> </a:t>
            </a:r>
          </a:p>
          <a:p>
            <a:endParaRPr lang="en-US" sz="1400" dirty="0"/>
          </a:p>
          <a:p>
            <a:endParaRPr lang="en-US" sz="1400" dirty="0"/>
          </a:p>
          <a:p>
            <a:endParaRPr lang="en-US" sz="1400" dirty="0"/>
          </a:p>
          <a:p>
            <a:endParaRPr lang="en-US" sz="1400" dirty="0"/>
          </a:p>
          <a:p>
            <a:endParaRPr lang="en-US" sz="1200" dirty="0"/>
          </a:p>
          <a:p>
            <a:r>
              <a:rPr lang="en-US" sz="1200" dirty="0"/>
              <a:t> </a:t>
            </a:r>
          </a:p>
          <a:p>
            <a:endParaRPr lang="en-US" sz="1200" dirty="0"/>
          </a:p>
          <a:p>
            <a:endParaRPr lang="en-CA" sz="1000" dirty="0"/>
          </a:p>
        </p:txBody>
      </p:sp>
    </p:spTree>
    <p:extLst>
      <p:ext uri="{BB962C8B-B14F-4D97-AF65-F5344CB8AC3E}">
        <p14:creationId xmlns:p14="http://schemas.microsoft.com/office/powerpoint/2010/main" val="23653712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66368" y="26543"/>
            <a:ext cx="3650226" cy="610198"/>
          </a:xfrm>
        </p:spPr>
        <p:txBody>
          <a:bodyPr/>
          <a:lstStyle/>
          <a:p>
            <a:r>
              <a:rPr lang="en-CA" sz="2000" dirty="0"/>
              <a:t>RKI Distribution Strategy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20" name="TextBox 19">
            <a:extLst>
              <a:ext uri="{FF2B5EF4-FFF2-40B4-BE49-F238E27FC236}">
                <a16:creationId xmlns:a16="http://schemas.microsoft.com/office/drawing/2014/main" id="{0C085735-CEB8-E6C1-FD6D-BC60E5B3FC6B}"/>
              </a:ext>
            </a:extLst>
          </p:cNvPr>
          <p:cNvSpPr txBox="1"/>
          <p:nvPr/>
        </p:nvSpPr>
        <p:spPr>
          <a:xfrm>
            <a:off x="513160" y="536698"/>
            <a:ext cx="6951689" cy="6617196"/>
          </a:xfrm>
          <a:prstGeom prst="rect">
            <a:avLst/>
          </a:prstGeom>
          <a:noFill/>
        </p:spPr>
        <p:txBody>
          <a:bodyPr wrap="square">
            <a:spAutoFit/>
          </a:bodyPr>
          <a:lstStyle/>
          <a:p>
            <a:r>
              <a:rPr lang="en-US" sz="1400" dirty="0"/>
              <a:t>Solution partners that have experience selling on productivity &amp; safety would be the first target  </a:t>
            </a:r>
          </a:p>
          <a:p>
            <a:endParaRPr lang="en-US" sz="1400" dirty="0"/>
          </a:p>
          <a:p>
            <a:r>
              <a:rPr lang="en-US" sz="1400" dirty="0"/>
              <a:t>Secondarily focus on solution distribution vs product seller distribution partners </a:t>
            </a:r>
          </a:p>
          <a:p>
            <a:endParaRPr lang="en-US" sz="1400" dirty="0"/>
          </a:p>
          <a:p>
            <a:r>
              <a:rPr lang="en-US" sz="1400" dirty="0"/>
              <a:t>Identify new productivity solution sellers that also sell into the safety market to expand reach</a:t>
            </a:r>
          </a:p>
          <a:p>
            <a:endParaRPr lang="en-US" sz="1400" dirty="0"/>
          </a:p>
          <a:p>
            <a:r>
              <a:rPr lang="en-US" sz="1400" dirty="0"/>
              <a:t>Distribution onboards the customer, maintenances and sells more to the customer</a:t>
            </a:r>
          </a:p>
          <a:p>
            <a:endParaRPr lang="en-US" sz="1400" dirty="0"/>
          </a:p>
          <a:p>
            <a:r>
              <a:rPr lang="en-US" sz="1400" dirty="0"/>
              <a:t>Indicate to distribution that RKI is focused on 100% distribution and that other connected safety offerings are more of a direct model. </a:t>
            </a:r>
          </a:p>
          <a:p>
            <a:endParaRPr lang="en-US" sz="1400" dirty="0"/>
          </a:p>
          <a:p>
            <a:r>
              <a:rPr lang="en-US" sz="1400" dirty="0"/>
              <a:t>Highlight the key values of the solution over competition, especially access to end user data which competition controls </a:t>
            </a:r>
          </a:p>
          <a:p>
            <a:endParaRPr lang="en-US" sz="1400" dirty="0"/>
          </a:p>
          <a:p>
            <a:r>
              <a:rPr lang="en-US" sz="1400" dirty="0"/>
              <a:t>Offer a tiered discount approach to product sellers and solution sellers </a:t>
            </a:r>
          </a:p>
          <a:p>
            <a:endParaRPr lang="en-US" sz="1400" dirty="0"/>
          </a:p>
          <a:p>
            <a:r>
              <a:rPr lang="en-US" sz="1400" dirty="0"/>
              <a:t>Only offer higher discounts when required  </a:t>
            </a:r>
          </a:p>
          <a:p>
            <a:endParaRPr lang="en-US" sz="1400" dirty="0"/>
          </a:p>
          <a:p>
            <a:endParaRPr lang="en-US" sz="1400" dirty="0"/>
          </a:p>
          <a:p>
            <a:pPr marL="257175" indent="-257175">
              <a:buFont typeface="Arial" panose="020B0604020202020204" pitchFamily="34" charset="0"/>
              <a:buChar char="•"/>
            </a:pPr>
            <a:endParaRPr lang="en-US" sz="1600" dirty="0"/>
          </a:p>
          <a:p>
            <a:endParaRPr lang="en-US" sz="1600" dirty="0"/>
          </a:p>
          <a:p>
            <a:r>
              <a:rPr lang="en-US" sz="1600" dirty="0"/>
              <a:t> </a:t>
            </a:r>
          </a:p>
          <a:p>
            <a:endParaRPr lang="en-US" sz="1600" dirty="0"/>
          </a:p>
          <a:p>
            <a:endParaRPr lang="en-US" sz="1600" dirty="0"/>
          </a:p>
          <a:p>
            <a:endParaRPr lang="en-CA" sz="1600" dirty="0"/>
          </a:p>
          <a:p>
            <a:endParaRPr lang="en-CA" sz="1000" dirty="0"/>
          </a:p>
          <a:p>
            <a:endParaRPr lang="en-CA" sz="1000" dirty="0"/>
          </a:p>
        </p:txBody>
      </p:sp>
    </p:spTree>
    <p:extLst>
      <p:ext uri="{BB962C8B-B14F-4D97-AF65-F5344CB8AC3E}">
        <p14:creationId xmlns:p14="http://schemas.microsoft.com/office/powerpoint/2010/main" val="20539107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66368" y="26543"/>
            <a:ext cx="3650226" cy="610198"/>
          </a:xfrm>
        </p:spPr>
        <p:txBody>
          <a:bodyPr/>
          <a:lstStyle/>
          <a:p>
            <a:r>
              <a:rPr lang="en-CA" sz="2000" dirty="0"/>
              <a:t>Distribution Strategy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20" name="TextBox 19">
            <a:extLst>
              <a:ext uri="{FF2B5EF4-FFF2-40B4-BE49-F238E27FC236}">
                <a16:creationId xmlns:a16="http://schemas.microsoft.com/office/drawing/2014/main" id="{0C085735-CEB8-E6C1-FD6D-BC60E5B3FC6B}"/>
              </a:ext>
            </a:extLst>
          </p:cNvPr>
          <p:cNvSpPr txBox="1"/>
          <p:nvPr/>
        </p:nvSpPr>
        <p:spPr>
          <a:xfrm>
            <a:off x="513160" y="536698"/>
            <a:ext cx="6951689" cy="6124754"/>
          </a:xfrm>
          <a:prstGeom prst="rect">
            <a:avLst/>
          </a:prstGeom>
          <a:noFill/>
        </p:spPr>
        <p:txBody>
          <a:bodyPr wrap="square">
            <a:spAutoFit/>
          </a:bodyPr>
          <a:lstStyle/>
          <a:p>
            <a:r>
              <a:rPr lang="en-US" sz="1600" b="1" dirty="0"/>
              <a:t>RKI advantages for distribution </a:t>
            </a:r>
          </a:p>
          <a:p>
            <a:pPr marL="257175" indent="-257175">
              <a:buFont typeface="Arial" panose="020B0604020202020204" pitchFamily="34" charset="0"/>
              <a:buChar char="•"/>
            </a:pPr>
            <a:r>
              <a:rPr lang="en-US" sz="1600" dirty="0"/>
              <a:t>Distribution services the equipment and gets that revenue </a:t>
            </a:r>
          </a:p>
          <a:p>
            <a:pPr marL="257175" indent="-257175">
              <a:buFont typeface="Arial" panose="020B0604020202020204" pitchFamily="34" charset="0"/>
              <a:buChar char="•"/>
            </a:pPr>
            <a:r>
              <a:rPr lang="en-US" sz="1600" dirty="0"/>
              <a:t>A new version of SCC is being released where distribution will get access to customer information so they can serve the end user better </a:t>
            </a:r>
          </a:p>
          <a:p>
            <a:pPr marL="257175" indent="-257175">
              <a:buFont typeface="Arial" panose="020B0604020202020204" pitchFamily="34" charset="0"/>
              <a:buChar char="•"/>
            </a:pPr>
            <a:r>
              <a:rPr lang="en-US" sz="1600" dirty="0"/>
              <a:t>RKI understands that connected safety is a solution sale and offers competitive discounting to accommodate this </a:t>
            </a:r>
          </a:p>
          <a:p>
            <a:pPr marL="257175" indent="-257175">
              <a:buFont typeface="Arial" panose="020B0604020202020204" pitchFamily="34" charset="0"/>
              <a:buChar char="•"/>
            </a:pPr>
            <a:r>
              <a:rPr lang="en-US" sz="1600" dirty="0"/>
              <a:t>Best in class safety features (</a:t>
            </a:r>
            <a:r>
              <a:rPr lang="en-US" sz="1200" dirty="0"/>
              <a:t>Video and two-way voice, Breathing zone, specialized alarm level, local incident awareness</a:t>
            </a:r>
            <a:r>
              <a:rPr lang="en-US" sz="1600" dirty="0"/>
              <a:t>) </a:t>
            </a:r>
          </a:p>
          <a:p>
            <a:pPr marL="257175" indent="-257175">
              <a:buFont typeface="Arial" panose="020B0604020202020204" pitchFamily="34" charset="0"/>
              <a:buChar char="•"/>
            </a:pPr>
            <a:r>
              <a:rPr lang="en-US" sz="1600" dirty="0"/>
              <a:t>Best in class productivity features (</a:t>
            </a:r>
            <a:r>
              <a:rPr lang="en-US" sz="1200" dirty="0"/>
              <a:t>remote collaboration, increased worker efficiency, digital work process </a:t>
            </a:r>
            <a:r>
              <a:rPr lang="en-US" sz="1600" dirty="0"/>
              <a:t>)</a:t>
            </a:r>
          </a:p>
          <a:p>
            <a:pPr marL="257175" indent="-257175">
              <a:buFont typeface="Arial" panose="020B0604020202020204" pitchFamily="34" charset="0"/>
              <a:buChar char="•"/>
            </a:pPr>
            <a:r>
              <a:rPr lang="en-US" sz="1600" dirty="0"/>
              <a:t>Best in class IT flexibility &amp; integration (</a:t>
            </a:r>
            <a:r>
              <a:rPr lang="en-US" sz="1200" dirty="0"/>
              <a:t>Data encryption, privacy settings, on premise/in cloud [multiple vendors], LTE-Wi-Fi-BLE</a:t>
            </a:r>
            <a:r>
              <a:rPr lang="en-US" sz="1600" dirty="0"/>
              <a:t>)</a:t>
            </a:r>
          </a:p>
          <a:p>
            <a:pPr marL="257175" indent="-257175">
              <a:buFont typeface="Arial" panose="020B0604020202020204" pitchFamily="34" charset="0"/>
              <a:buChar char="•"/>
            </a:pPr>
            <a:r>
              <a:rPr lang="en-US" sz="1600" dirty="0"/>
              <a:t>Best in class connected worker offering with quick continuous expansion of technology partners  </a:t>
            </a:r>
          </a:p>
          <a:p>
            <a:pPr marL="600075" lvl="1" indent="-257175">
              <a:buFont typeface="Arial" panose="020B0604020202020204" pitchFamily="34" charset="0"/>
              <a:buChar char="•"/>
            </a:pPr>
            <a:r>
              <a:rPr lang="en-US" sz="1200" dirty="0"/>
              <a:t>Video/two-way voice,  Worker productivity, Gas measurement, lone worker monitoring, worker biometrics, collision avoidance, Digital efficiency, Fall/no motion, 24/7 live monitoring</a:t>
            </a:r>
          </a:p>
          <a:p>
            <a:pPr marL="257175" indent="-257175">
              <a:buFont typeface="Arial" panose="020B0604020202020204" pitchFamily="34" charset="0"/>
              <a:buChar char="•"/>
            </a:pPr>
            <a:endParaRPr lang="en-US" sz="1600" dirty="0"/>
          </a:p>
          <a:p>
            <a:endParaRPr lang="en-US" sz="1600" dirty="0"/>
          </a:p>
          <a:p>
            <a:r>
              <a:rPr lang="en-US" sz="1600" dirty="0"/>
              <a:t> </a:t>
            </a:r>
          </a:p>
          <a:p>
            <a:endParaRPr lang="en-US" sz="1600" dirty="0"/>
          </a:p>
          <a:p>
            <a:endParaRPr lang="en-US" sz="1600" dirty="0"/>
          </a:p>
          <a:p>
            <a:endParaRPr lang="en-CA" sz="1600" dirty="0"/>
          </a:p>
          <a:p>
            <a:endParaRPr lang="en-CA" sz="1000" dirty="0"/>
          </a:p>
          <a:p>
            <a:endParaRPr lang="en-CA" sz="1000" dirty="0"/>
          </a:p>
        </p:txBody>
      </p:sp>
    </p:spTree>
    <p:extLst>
      <p:ext uri="{BB962C8B-B14F-4D97-AF65-F5344CB8AC3E}">
        <p14:creationId xmlns:p14="http://schemas.microsoft.com/office/powerpoint/2010/main" val="26102190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144379" y="-7299"/>
            <a:ext cx="1809405" cy="610198"/>
          </a:xfrm>
        </p:spPr>
        <p:txBody>
          <a:bodyPr/>
          <a:lstStyle/>
          <a:p>
            <a:r>
              <a:rPr lang="en-CA" sz="2000" dirty="0"/>
              <a:t>Distribution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graphicFrame>
        <p:nvGraphicFramePr>
          <p:cNvPr id="5" name="Table 16">
            <a:extLst>
              <a:ext uri="{FF2B5EF4-FFF2-40B4-BE49-F238E27FC236}">
                <a16:creationId xmlns:a16="http://schemas.microsoft.com/office/drawing/2014/main" id="{1FA4514F-D289-C00E-E0D6-62E184D2EA41}"/>
              </a:ext>
            </a:extLst>
          </p:cNvPr>
          <p:cNvGraphicFramePr>
            <a:graphicFrameLocks noGrp="1"/>
          </p:cNvGraphicFramePr>
          <p:nvPr>
            <p:extLst>
              <p:ext uri="{D42A27DB-BD31-4B8C-83A1-F6EECF244321}">
                <p14:modId xmlns:p14="http://schemas.microsoft.com/office/powerpoint/2010/main" val="71043084"/>
              </p:ext>
            </p:extLst>
          </p:nvPr>
        </p:nvGraphicFramePr>
        <p:xfrm>
          <a:off x="227562" y="814116"/>
          <a:ext cx="8688876" cy="3351119"/>
        </p:xfrm>
        <a:graphic>
          <a:graphicData uri="http://schemas.openxmlformats.org/drawingml/2006/table">
            <a:tbl>
              <a:tblPr firstRow="1" bandRow="1">
                <a:tableStyleId>{073A0DAA-6AF3-43AB-8588-CEC1D06C72B9}</a:tableStyleId>
              </a:tblPr>
              <a:tblGrid>
                <a:gridCol w="1448146">
                  <a:extLst>
                    <a:ext uri="{9D8B030D-6E8A-4147-A177-3AD203B41FA5}">
                      <a16:colId xmlns:a16="http://schemas.microsoft.com/office/drawing/2014/main" val="946727153"/>
                    </a:ext>
                  </a:extLst>
                </a:gridCol>
                <a:gridCol w="1448146">
                  <a:extLst>
                    <a:ext uri="{9D8B030D-6E8A-4147-A177-3AD203B41FA5}">
                      <a16:colId xmlns:a16="http://schemas.microsoft.com/office/drawing/2014/main" val="1908994730"/>
                    </a:ext>
                  </a:extLst>
                </a:gridCol>
                <a:gridCol w="1448146">
                  <a:extLst>
                    <a:ext uri="{9D8B030D-6E8A-4147-A177-3AD203B41FA5}">
                      <a16:colId xmlns:a16="http://schemas.microsoft.com/office/drawing/2014/main" val="885051595"/>
                    </a:ext>
                  </a:extLst>
                </a:gridCol>
                <a:gridCol w="1448146">
                  <a:extLst>
                    <a:ext uri="{9D8B030D-6E8A-4147-A177-3AD203B41FA5}">
                      <a16:colId xmlns:a16="http://schemas.microsoft.com/office/drawing/2014/main" val="3071858658"/>
                    </a:ext>
                  </a:extLst>
                </a:gridCol>
                <a:gridCol w="1448146">
                  <a:extLst>
                    <a:ext uri="{9D8B030D-6E8A-4147-A177-3AD203B41FA5}">
                      <a16:colId xmlns:a16="http://schemas.microsoft.com/office/drawing/2014/main" val="3679835467"/>
                    </a:ext>
                  </a:extLst>
                </a:gridCol>
                <a:gridCol w="1448146">
                  <a:extLst>
                    <a:ext uri="{9D8B030D-6E8A-4147-A177-3AD203B41FA5}">
                      <a16:colId xmlns:a16="http://schemas.microsoft.com/office/drawing/2014/main" val="1574893192"/>
                    </a:ext>
                  </a:extLst>
                </a:gridCol>
              </a:tblGrid>
              <a:tr h="450717">
                <a:tc>
                  <a:txBody>
                    <a:bodyPr/>
                    <a:lstStyle/>
                    <a:p>
                      <a:pPr algn="ctr"/>
                      <a:r>
                        <a:rPr lang="en-CA" sz="1000" dirty="0"/>
                        <a:t>Solution Value </a:t>
                      </a:r>
                    </a:p>
                  </a:txBody>
                  <a:tcPr/>
                </a:tc>
                <a:tc>
                  <a:txBody>
                    <a:bodyPr/>
                    <a:lstStyle/>
                    <a:p>
                      <a:pPr algn="ctr"/>
                      <a:r>
                        <a:rPr lang="en-CA" sz="1000" dirty="0"/>
                        <a:t>RKI/</a:t>
                      </a:r>
                      <a:r>
                        <a:rPr lang="en-CA" sz="1000" dirty="0" err="1"/>
                        <a:t>Guardhat</a:t>
                      </a:r>
                      <a:r>
                        <a:rPr lang="en-CA" sz="1000" dirty="0"/>
                        <a:t> </a:t>
                      </a:r>
                    </a:p>
                    <a:p>
                      <a:pPr algn="ctr"/>
                      <a:endParaRPr lang="en-CA" sz="1000" dirty="0"/>
                    </a:p>
                  </a:txBody>
                  <a:tcPr/>
                </a:tc>
                <a:tc>
                  <a:txBody>
                    <a:bodyPr/>
                    <a:lstStyle/>
                    <a:p>
                      <a:pPr algn="ctr"/>
                      <a:r>
                        <a:rPr lang="en-CA" sz="1000" dirty="0"/>
                        <a:t>Blackline </a:t>
                      </a:r>
                    </a:p>
                    <a:p>
                      <a:pPr algn="ctr"/>
                      <a:r>
                        <a:rPr lang="en-CA" sz="1000" dirty="0"/>
                        <a:t>safety </a:t>
                      </a:r>
                    </a:p>
                    <a:p>
                      <a:pPr algn="ctr"/>
                      <a:r>
                        <a:rPr lang="en-CA" sz="1000" dirty="0"/>
                        <a:t> </a:t>
                      </a:r>
                    </a:p>
                  </a:txBody>
                  <a:tcPr/>
                </a:tc>
                <a:tc>
                  <a:txBody>
                    <a:bodyPr/>
                    <a:lstStyle/>
                    <a:p>
                      <a:pPr algn="ctr"/>
                      <a:r>
                        <a:rPr kumimoji="0" lang="en-CA" sz="1000" b="1" dirty="0"/>
                        <a:t>MSA </a:t>
                      </a:r>
                    </a:p>
                  </a:txBody>
                  <a:tcPr/>
                </a:tc>
                <a:tc>
                  <a:txBody>
                    <a:bodyPr/>
                    <a:lstStyle/>
                    <a:p>
                      <a:pPr algn="ctr"/>
                      <a:r>
                        <a:rPr lang="en-CA" sz="1000" dirty="0"/>
                        <a:t>ISC</a:t>
                      </a:r>
                    </a:p>
                  </a:txBody>
                  <a:tcPr/>
                </a:tc>
                <a:tc>
                  <a:txBody>
                    <a:bodyPr/>
                    <a:lstStyle/>
                    <a:p>
                      <a:pPr algn="ctr"/>
                      <a:r>
                        <a:rPr lang="en-CA" sz="1000" dirty="0"/>
                        <a:t>Honeywell </a:t>
                      </a:r>
                    </a:p>
                    <a:p>
                      <a:pPr algn="ctr"/>
                      <a:endParaRPr lang="en-CA" sz="1000" dirty="0"/>
                    </a:p>
                  </a:txBody>
                  <a:tcPr/>
                </a:tc>
                <a:extLst>
                  <a:ext uri="{0D108BD9-81ED-4DB2-BD59-A6C34878D82A}">
                    <a16:rowId xmlns:a16="http://schemas.microsoft.com/office/drawing/2014/main" val="505291083"/>
                  </a:ext>
                </a:extLst>
              </a:tr>
              <a:tr h="375597">
                <a:tc>
                  <a:txBody>
                    <a:bodyPr/>
                    <a:lstStyle/>
                    <a:p>
                      <a:r>
                        <a:rPr lang="en-CA" sz="900" dirty="0"/>
                        <a:t>Discount schedule </a:t>
                      </a:r>
                    </a:p>
                  </a:txBody>
                  <a:tcPr/>
                </a:tc>
                <a:tc>
                  <a:txBody>
                    <a:bodyPr/>
                    <a:lstStyle/>
                    <a:p>
                      <a:pPr algn="ctr"/>
                      <a:r>
                        <a:rPr lang="en-CA" sz="900" dirty="0"/>
                        <a:t>24% productivity &amp; solution seller</a:t>
                      </a:r>
                    </a:p>
                    <a:p>
                      <a:pPr algn="ctr"/>
                      <a:r>
                        <a:rPr lang="en-CA" sz="900" dirty="0"/>
                        <a:t>22% solution seller</a:t>
                      </a:r>
                    </a:p>
                    <a:p>
                      <a:pPr algn="ctr"/>
                      <a:r>
                        <a:rPr lang="en-CA" sz="900" dirty="0"/>
                        <a:t>15% product seller  </a:t>
                      </a:r>
                    </a:p>
                  </a:txBody>
                  <a:tcPr anchor="ctr"/>
                </a:tc>
                <a:tc>
                  <a:txBody>
                    <a:bodyPr/>
                    <a:lstStyle/>
                    <a:p>
                      <a:pPr algn="ctr"/>
                      <a:r>
                        <a:rPr lang="en-CA" sz="900" dirty="0"/>
                        <a:t>20%</a:t>
                      </a:r>
                    </a:p>
                  </a:txBody>
                  <a:tcPr anchor="ct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900" dirty="0"/>
                        <a:t>15%-20%</a:t>
                      </a:r>
                    </a:p>
                    <a:p>
                      <a:pPr algn="ctr"/>
                      <a:endParaRPr lang="en-CA" sz="900" dirty="0"/>
                    </a:p>
                  </a:txBody>
                  <a:tcPr anchor="ct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900" dirty="0"/>
                        <a:t>20%</a:t>
                      </a:r>
                    </a:p>
                    <a:p>
                      <a:pPr algn="ctr"/>
                      <a:endParaRPr lang="en-CA" sz="900" dirty="0"/>
                    </a:p>
                  </a:txBody>
                  <a:tcPr anchor="ct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900" dirty="0"/>
                        <a:t>20%</a:t>
                      </a:r>
                    </a:p>
                    <a:p>
                      <a:pPr algn="ctr"/>
                      <a:endParaRPr lang="en-CA" sz="900" dirty="0"/>
                    </a:p>
                  </a:txBody>
                  <a:tcPr anchor="ctr"/>
                </a:tc>
                <a:extLst>
                  <a:ext uri="{0D108BD9-81ED-4DB2-BD59-A6C34878D82A}">
                    <a16:rowId xmlns:a16="http://schemas.microsoft.com/office/drawing/2014/main" val="72628670"/>
                  </a:ext>
                </a:extLst>
              </a:tr>
              <a:tr h="332481">
                <a:tc>
                  <a:txBody>
                    <a:bodyPr/>
                    <a:lstStyle/>
                    <a:p>
                      <a:r>
                        <a:rPr lang="en-US" sz="900" dirty="0"/>
                        <a:t>Demo accounts  </a:t>
                      </a:r>
                      <a:endParaRPr lang="en-CA" sz="900" dirty="0"/>
                    </a:p>
                  </a:txBody>
                  <a:tcPr/>
                </a:tc>
                <a:tc>
                  <a:txBody>
                    <a:bodyPr/>
                    <a:lstStyle/>
                    <a:p>
                      <a:pPr algn="ctr"/>
                      <a:r>
                        <a:rPr lang="en-CA" sz="900" dirty="0"/>
                        <a:t>50% off</a:t>
                      </a:r>
                    </a:p>
                  </a:txBody>
                  <a:tcPr anchor="ct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900" dirty="0"/>
                        <a:t>50% off </a:t>
                      </a:r>
                    </a:p>
                    <a:p>
                      <a:pPr algn="ctr"/>
                      <a:endParaRPr lang="en-CA" sz="900" dirty="0"/>
                    </a:p>
                  </a:txBody>
                  <a:tcPr anchor="ct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900" dirty="0"/>
                        <a:t>50% off </a:t>
                      </a:r>
                    </a:p>
                    <a:p>
                      <a:pPr algn="ctr"/>
                      <a:endParaRPr lang="en-CA" sz="900" dirty="0"/>
                    </a:p>
                  </a:txBody>
                  <a:tcPr anchor="ct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900" dirty="0"/>
                        <a:t>50% off </a:t>
                      </a:r>
                    </a:p>
                    <a:p>
                      <a:pPr algn="ctr"/>
                      <a:endParaRPr lang="en-CA" sz="900" dirty="0"/>
                    </a:p>
                  </a:txBody>
                  <a:tcPr anchor="ct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900" dirty="0"/>
                        <a:t>50% off </a:t>
                      </a:r>
                    </a:p>
                    <a:p>
                      <a:pPr algn="ctr"/>
                      <a:endParaRPr lang="en-CA" sz="900" dirty="0"/>
                    </a:p>
                  </a:txBody>
                  <a:tcPr anchor="ctr"/>
                </a:tc>
                <a:extLst>
                  <a:ext uri="{0D108BD9-81ED-4DB2-BD59-A6C34878D82A}">
                    <a16:rowId xmlns:a16="http://schemas.microsoft.com/office/drawing/2014/main" val="1377235885"/>
                  </a:ext>
                </a:extLst>
              </a:tr>
              <a:tr h="332481">
                <a:tc>
                  <a:txBody>
                    <a:bodyPr/>
                    <a:lstStyle/>
                    <a:p>
                      <a:r>
                        <a:rPr lang="en-CA" sz="900" dirty="0"/>
                        <a:t>Purchase </a:t>
                      </a:r>
                    </a:p>
                  </a:txBody>
                  <a:tcPr/>
                </a:tc>
                <a:tc>
                  <a:txBody>
                    <a:bodyPr/>
                    <a:lstStyle/>
                    <a:p>
                      <a:pPr algn="ctr"/>
                      <a:r>
                        <a:rPr lang="en-CA" sz="900" dirty="0"/>
                        <a:t>Yes</a:t>
                      </a:r>
                    </a:p>
                  </a:txBody>
                  <a:tcPr anchor="ctr"/>
                </a:tc>
                <a:tc>
                  <a:txBody>
                    <a:bodyPr/>
                    <a:lstStyle/>
                    <a:p>
                      <a:pPr algn="ctr"/>
                      <a:r>
                        <a:rPr lang="en-CA" sz="900" dirty="0"/>
                        <a:t>Yes </a:t>
                      </a:r>
                    </a:p>
                  </a:txBody>
                  <a:tcPr anchor="ct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900" dirty="0"/>
                        <a:t>Yes </a:t>
                      </a:r>
                    </a:p>
                  </a:txBody>
                  <a:tcPr anchor="ct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900" dirty="0"/>
                        <a:t>Yes </a:t>
                      </a:r>
                    </a:p>
                  </a:txBody>
                  <a:tcPr anchor="ct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900" dirty="0"/>
                        <a:t>Yes </a:t>
                      </a:r>
                    </a:p>
                  </a:txBody>
                  <a:tcPr anchor="ctr"/>
                </a:tc>
                <a:extLst>
                  <a:ext uri="{0D108BD9-81ED-4DB2-BD59-A6C34878D82A}">
                    <a16:rowId xmlns:a16="http://schemas.microsoft.com/office/drawing/2014/main" val="86445797"/>
                  </a:ext>
                </a:extLst>
              </a:tr>
              <a:tr h="223943">
                <a:tc>
                  <a:txBody>
                    <a:bodyPr/>
                    <a:lstStyle/>
                    <a:p>
                      <a:r>
                        <a:rPr lang="en-CA" sz="900" dirty="0"/>
                        <a:t>Rental  </a:t>
                      </a:r>
                    </a:p>
                  </a:txBody>
                  <a:tcPr/>
                </a:tc>
                <a:tc>
                  <a:txBody>
                    <a:bodyPr/>
                    <a:lstStyle/>
                    <a:p>
                      <a:pPr algn="ctr"/>
                      <a:r>
                        <a:rPr lang="en-CA" sz="900" dirty="0"/>
                        <a:t>Through Distribution  </a:t>
                      </a:r>
                    </a:p>
                  </a:txBody>
                  <a:tcPr anchor="ctr"/>
                </a:tc>
                <a:tc>
                  <a:txBody>
                    <a:bodyPr/>
                    <a:lstStyle/>
                    <a:p>
                      <a:pPr algn="ctr"/>
                      <a:r>
                        <a:rPr lang="en-CA" sz="900" dirty="0"/>
                        <a:t>Yes </a:t>
                      </a:r>
                    </a:p>
                  </a:txBody>
                  <a:tcPr anchor="ctr"/>
                </a:tc>
                <a:tc>
                  <a:txBody>
                    <a:bodyPr/>
                    <a:lstStyle/>
                    <a:p>
                      <a:pPr algn="ctr"/>
                      <a:r>
                        <a:rPr lang="en-CA" sz="900" dirty="0"/>
                        <a:t>Yes </a:t>
                      </a:r>
                    </a:p>
                  </a:txBody>
                  <a:tcPr anchor="ctr"/>
                </a:tc>
                <a:tc>
                  <a:txBody>
                    <a:bodyPr/>
                    <a:lstStyle/>
                    <a:p>
                      <a:pPr algn="ctr"/>
                      <a:r>
                        <a:rPr lang="en-CA" sz="900" dirty="0"/>
                        <a:t>Yes </a:t>
                      </a:r>
                    </a:p>
                  </a:txBody>
                  <a:tcPr anchor="ctr"/>
                </a:tc>
                <a:tc>
                  <a:txBody>
                    <a:bodyPr/>
                    <a:lstStyle/>
                    <a:p>
                      <a:pPr algn="ctr"/>
                      <a:r>
                        <a:rPr lang="en-CA" sz="900" dirty="0"/>
                        <a:t>Yes </a:t>
                      </a:r>
                    </a:p>
                  </a:txBody>
                  <a:tcPr anchor="ctr"/>
                </a:tc>
                <a:extLst>
                  <a:ext uri="{0D108BD9-81ED-4DB2-BD59-A6C34878D82A}">
                    <a16:rowId xmlns:a16="http://schemas.microsoft.com/office/drawing/2014/main" val="1555645461"/>
                  </a:ext>
                </a:extLst>
              </a:tr>
              <a:tr h="220999">
                <a:tc>
                  <a:txBody>
                    <a:bodyPr/>
                    <a:lstStyle/>
                    <a:p>
                      <a:r>
                        <a:rPr lang="en-CA" sz="900" dirty="0"/>
                        <a:t>Lease  </a:t>
                      </a:r>
                    </a:p>
                  </a:txBody>
                  <a:tcPr/>
                </a:tc>
                <a:tc>
                  <a:txBody>
                    <a:bodyPr/>
                    <a:lstStyle/>
                    <a:p>
                      <a:pPr algn="ctr"/>
                      <a:r>
                        <a:rPr lang="en-CA" sz="900" dirty="0"/>
                        <a:t>Through Distribution  </a:t>
                      </a:r>
                    </a:p>
                  </a:txBody>
                  <a:tcPr anchor="ctr"/>
                </a:tc>
                <a:tc>
                  <a:txBody>
                    <a:bodyPr/>
                    <a:lstStyle/>
                    <a:p>
                      <a:pPr algn="ctr"/>
                      <a:r>
                        <a:rPr lang="en-CA" sz="900" dirty="0"/>
                        <a:t>Yes</a:t>
                      </a:r>
                    </a:p>
                  </a:txBody>
                  <a:tcPr anchor="ctr"/>
                </a:tc>
                <a:tc>
                  <a:txBody>
                    <a:bodyPr/>
                    <a:lstStyle/>
                    <a:p>
                      <a:pPr algn="ctr"/>
                      <a:r>
                        <a:rPr lang="en-CA" sz="900" dirty="0"/>
                        <a:t>Yes </a:t>
                      </a:r>
                    </a:p>
                  </a:txBody>
                  <a:tcPr anchor="ct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900" dirty="0"/>
                        <a:t>Yes </a:t>
                      </a:r>
                    </a:p>
                  </a:txBody>
                  <a:tcPr anchor="ctr"/>
                </a:tc>
                <a:tc>
                  <a:txBody>
                    <a:bodyPr/>
                    <a:lstStyle/>
                    <a:p>
                      <a:pPr algn="ctr"/>
                      <a:r>
                        <a:rPr lang="en-CA" sz="900" dirty="0"/>
                        <a:t>No</a:t>
                      </a:r>
                    </a:p>
                  </a:txBody>
                  <a:tcPr anchor="ctr"/>
                </a:tc>
                <a:extLst>
                  <a:ext uri="{0D108BD9-81ED-4DB2-BD59-A6C34878D82A}">
                    <a16:rowId xmlns:a16="http://schemas.microsoft.com/office/drawing/2014/main" val="4139703477"/>
                  </a:ext>
                </a:extLst>
              </a:tr>
              <a:tr h="220999">
                <a:tc>
                  <a:txBody>
                    <a:bodyPr/>
                    <a:lstStyle/>
                    <a:p>
                      <a:r>
                        <a:rPr lang="en-CA" sz="900" dirty="0"/>
                        <a:t>Hybrid (half lease half purchase) </a:t>
                      </a:r>
                    </a:p>
                  </a:txBody>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900" dirty="0"/>
                        <a:t>Through Distribution  </a:t>
                      </a:r>
                    </a:p>
                    <a:p>
                      <a:pPr marL="0" marR="0" lvl="0" indent="0" algn="ctr" defTabSz="342900" rtl="0" eaLnBrk="1" fontAlgn="auto" latinLnBrk="0" hangingPunct="1">
                        <a:lnSpc>
                          <a:spcPct val="100000"/>
                        </a:lnSpc>
                        <a:spcBef>
                          <a:spcPts val="0"/>
                        </a:spcBef>
                        <a:spcAft>
                          <a:spcPts val="0"/>
                        </a:spcAft>
                        <a:buClrTx/>
                        <a:buSzTx/>
                        <a:buFontTx/>
                        <a:buNone/>
                        <a:tabLst/>
                        <a:defRPr/>
                      </a:pPr>
                      <a:endParaRPr lang="en-CA" sz="900" dirty="0"/>
                    </a:p>
                  </a:txBody>
                  <a:tcPr anchor="ctr"/>
                </a:tc>
                <a:tc>
                  <a:txBody>
                    <a:bodyPr/>
                    <a:lstStyle/>
                    <a:p>
                      <a:pPr algn="ctr"/>
                      <a:r>
                        <a:rPr lang="en-CA" sz="900" dirty="0"/>
                        <a:t>Yes</a:t>
                      </a:r>
                    </a:p>
                  </a:txBody>
                  <a:tcPr anchor="ctr"/>
                </a:tc>
                <a:tc>
                  <a:txBody>
                    <a:bodyPr/>
                    <a:lstStyle/>
                    <a:p>
                      <a:pPr algn="ctr"/>
                      <a:r>
                        <a:rPr lang="en-CA" sz="900" dirty="0"/>
                        <a:t>No</a:t>
                      </a:r>
                    </a:p>
                  </a:txBody>
                  <a:tcPr anchor="ct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900" dirty="0"/>
                        <a:t>No</a:t>
                      </a:r>
                    </a:p>
                  </a:txBody>
                  <a:tcPr anchor="ctr"/>
                </a:tc>
                <a:tc>
                  <a:txBody>
                    <a:bodyPr/>
                    <a:lstStyle/>
                    <a:p>
                      <a:pPr algn="ctr"/>
                      <a:r>
                        <a:rPr lang="en-CA" sz="900" dirty="0"/>
                        <a:t>No </a:t>
                      </a:r>
                    </a:p>
                  </a:txBody>
                  <a:tcPr anchor="ctr"/>
                </a:tc>
                <a:extLst>
                  <a:ext uri="{0D108BD9-81ED-4DB2-BD59-A6C34878D82A}">
                    <a16:rowId xmlns:a16="http://schemas.microsoft.com/office/drawing/2014/main" val="4282884882"/>
                  </a:ext>
                </a:extLst>
              </a:tr>
              <a:tr h="275438">
                <a:tc>
                  <a:txBody>
                    <a:bodyPr/>
                    <a:lstStyle/>
                    <a:p>
                      <a:r>
                        <a:rPr lang="en-CA" sz="900" dirty="0"/>
                        <a:t>Maintenance of hardware</a:t>
                      </a:r>
                    </a:p>
                  </a:txBody>
                  <a:tcPr/>
                </a:tc>
                <a:tc>
                  <a:txBody>
                    <a:bodyPr/>
                    <a:lstStyle/>
                    <a:p>
                      <a:pPr algn="ctr"/>
                      <a:r>
                        <a:rPr lang="en-CA" sz="900" dirty="0"/>
                        <a:t>Distributor services </a:t>
                      </a:r>
                    </a:p>
                  </a:txBody>
                  <a:tcPr anchor="ctr"/>
                </a:tc>
                <a:tc>
                  <a:txBody>
                    <a:bodyPr/>
                    <a:lstStyle/>
                    <a:p>
                      <a:pPr algn="ctr"/>
                      <a:r>
                        <a:rPr lang="en-CA" sz="900" dirty="0"/>
                        <a:t>Blackline </a:t>
                      </a:r>
                    </a:p>
                  </a:txBody>
                  <a:tcPr anchor="ctr"/>
                </a:tc>
                <a:tc>
                  <a:txBody>
                    <a:bodyPr/>
                    <a:lstStyle/>
                    <a:p>
                      <a:pPr algn="ctr"/>
                      <a:r>
                        <a:rPr lang="en-CA" sz="900" dirty="0"/>
                        <a:t>MSA</a:t>
                      </a:r>
                    </a:p>
                  </a:txBody>
                  <a:tcPr anchor="ctr"/>
                </a:tc>
                <a:tc>
                  <a:txBody>
                    <a:bodyPr/>
                    <a:lstStyle/>
                    <a:p>
                      <a:pPr algn="ctr"/>
                      <a:r>
                        <a:rPr lang="en-CA" sz="900" dirty="0"/>
                        <a:t>ISC </a:t>
                      </a:r>
                    </a:p>
                  </a:txBody>
                  <a:tcPr anchor="ctr"/>
                </a:tc>
                <a:tc>
                  <a:txBody>
                    <a:bodyPr/>
                    <a:lstStyle/>
                    <a:p>
                      <a:pPr algn="ctr"/>
                      <a:r>
                        <a:rPr lang="en-CA" sz="900" dirty="0"/>
                        <a:t>Distributor / end user </a:t>
                      </a:r>
                    </a:p>
                  </a:txBody>
                  <a:tcPr anchor="ctr"/>
                </a:tc>
                <a:extLst>
                  <a:ext uri="{0D108BD9-81ED-4DB2-BD59-A6C34878D82A}">
                    <a16:rowId xmlns:a16="http://schemas.microsoft.com/office/drawing/2014/main" val="742061844"/>
                  </a:ext>
                </a:extLst>
              </a:tr>
              <a:tr h="275438">
                <a:tc>
                  <a:txBody>
                    <a:bodyPr/>
                    <a:lstStyle/>
                    <a:p>
                      <a:r>
                        <a:rPr lang="en-CA" sz="900" dirty="0"/>
                        <a:t>Data transmission </a:t>
                      </a:r>
                    </a:p>
                  </a:txBody>
                  <a:tcPr/>
                </a:tc>
                <a:tc>
                  <a:txBody>
                    <a:bodyPr/>
                    <a:lstStyle/>
                    <a:p>
                      <a:pPr algn="ctr"/>
                      <a:r>
                        <a:rPr lang="en-CA" sz="900" dirty="0"/>
                        <a:t>To RKI &amp; distributor </a:t>
                      </a:r>
                    </a:p>
                  </a:txBody>
                  <a:tcPr anchor="ctr"/>
                </a:tc>
                <a:tc>
                  <a:txBody>
                    <a:bodyPr/>
                    <a:lstStyle/>
                    <a:p>
                      <a:pPr algn="ctr"/>
                      <a:r>
                        <a:rPr lang="en-CA" sz="900" dirty="0"/>
                        <a:t>Back to BLN</a:t>
                      </a:r>
                    </a:p>
                  </a:txBody>
                  <a:tcPr anchor="ctr"/>
                </a:tc>
                <a:tc>
                  <a:txBody>
                    <a:bodyPr/>
                    <a:lstStyle/>
                    <a:p>
                      <a:pPr algn="ctr"/>
                      <a:r>
                        <a:rPr lang="en-CA" sz="900" dirty="0"/>
                        <a:t>Back to MSA</a:t>
                      </a:r>
                    </a:p>
                  </a:txBody>
                  <a:tcPr anchor="ctr"/>
                </a:tc>
                <a:tc>
                  <a:txBody>
                    <a:bodyPr/>
                    <a:lstStyle/>
                    <a:p>
                      <a:pPr algn="ctr"/>
                      <a:r>
                        <a:rPr lang="en-CA" sz="900" dirty="0"/>
                        <a:t>Back to ISC </a:t>
                      </a:r>
                    </a:p>
                  </a:txBody>
                  <a:tcPr anchor="ctr"/>
                </a:tc>
                <a:tc>
                  <a:txBody>
                    <a:bodyPr/>
                    <a:lstStyle/>
                    <a:p>
                      <a:pPr algn="ctr"/>
                      <a:r>
                        <a:rPr lang="en-CA" sz="900" dirty="0"/>
                        <a:t>Back to HON </a:t>
                      </a:r>
                    </a:p>
                  </a:txBody>
                  <a:tcPr anchor="ctr"/>
                </a:tc>
                <a:extLst>
                  <a:ext uri="{0D108BD9-81ED-4DB2-BD59-A6C34878D82A}">
                    <a16:rowId xmlns:a16="http://schemas.microsoft.com/office/drawing/2014/main" val="1814659443"/>
                  </a:ext>
                </a:extLst>
              </a:tr>
            </a:tbl>
          </a:graphicData>
        </a:graphic>
      </p:graphicFrame>
      <p:sp>
        <p:nvSpPr>
          <p:cNvPr id="3" name="Rectangle 2">
            <a:extLst>
              <a:ext uri="{FF2B5EF4-FFF2-40B4-BE49-F238E27FC236}">
                <a16:creationId xmlns:a16="http://schemas.microsoft.com/office/drawing/2014/main" id="{82B7E883-52B5-1C1E-9996-1CABABC3D2A1}"/>
              </a:ext>
            </a:extLst>
          </p:cNvPr>
          <p:cNvSpPr/>
          <p:nvPr/>
        </p:nvSpPr>
        <p:spPr>
          <a:xfrm>
            <a:off x="0" y="4767263"/>
            <a:ext cx="9144000" cy="376237"/>
          </a:xfrm>
          <a:prstGeom prst="rect">
            <a:avLst/>
          </a:prstGeom>
          <a:solidFill>
            <a:schemeClr val="tx1"/>
          </a:solidFill>
        </p:spPr>
        <p:style>
          <a:lnRef idx="1">
            <a:schemeClr val="dk1"/>
          </a:lnRef>
          <a:fillRef idx="3">
            <a:schemeClr val="dk1"/>
          </a:fillRef>
          <a:effectRef idx="2">
            <a:schemeClr val="dk1"/>
          </a:effectRef>
          <a:fontRef idx="minor">
            <a:schemeClr val="lt1"/>
          </a:fontRef>
        </p:style>
        <p:txBody>
          <a:bodyPr rtlCol="0" anchor="ctr"/>
          <a:lstStyle/>
          <a:p>
            <a:pPr algn="ctr"/>
            <a:r>
              <a:rPr lang="en-CA" dirty="0"/>
              <a:t>Manufacturers with rental and lease exclude distribution</a:t>
            </a:r>
          </a:p>
        </p:txBody>
      </p:sp>
    </p:spTree>
    <p:extLst>
      <p:ext uri="{BB962C8B-B14F-4D97-AF65-F5344CB8AC3E}">
        <p14:creationId xmlns:p14="http://schemas.microsoft.com/office/powerpoint/2010/main" val="2487146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1425043" y="2463"/>
            <a:ext cx="6293914" cy="610198"/>
          </a:xfrm>
        </p:spPr>
        <p:txBody>
          <a:bodyPr/>
          <a:lstStyle/>
          <a:p>
            <a:r>
              <a:rPr lang="en-CA" sz="2000" dirty="0"/>
              <a:t>Competitor value messaging examples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pic>
        <p:nvPicPr>
          <p:cNvPr id="8" name="Picture 7">
            <a:extLst>
              <a:ext uri="{FF2B5EF4-FFF2-40B4-BE49-F238E27FC236}">
                <a16:creationId xmlns:a16="http://schemas.microsoft.com/office/drawing/2014/main" id="{D07978CF-EE39-B5BD-F308-15F88CE578B2}"/>
              </a:ext>
            </a:extLst>
          </p:cNvPr>
          <p:cNvPicPr>
            <a:picLocks noChangeAspect="1"/>
          </p:cNvPicPr>
          <p:nvPr/>
        </p:nvPicPr>
        <p:blipFill rotWithShape="1">
          <a:blip r:embed="rId2"/>
          <a:srcRect l="58820" t="21042" r="12778" b="11042"/>
          <a:stretch/>
        </p:blipFill>
        <p:spPr>
          <a:xfrm>
            <a:off x="3994924" y="1166220"/>
            <a:ext cx="4685076" cy="3734316"/>
          </a:xfrm>
          <a:prstGeom prst="rect">
            <a:avLst/>
          </a:prstGeom>
          <a:ln>
            <a:solidFill>
              <a:schemeClr val="tx1"/>
            </a:solidFill>
          </a:ln>
        </p:spPr>
      </p:pic>
      <p:pic>
        <p:nvPicPr>
          <p:cNvPr id="6" name="Picture 5">
            <a:extLst>
              <a:ext uri="{FF2B5EF4-FFF2-40B4-BE49-F238E27FC236}">
                <a16:creationId xmlns:a16="http://schemas.microsoft.com/office/drawing/2014/main" id="{81C049B8-7812-D7D8-7ED0-053B108C0143}"/>
              </a:ext>
            </a:extLst>
          </p:cNvPr>
          <p:cNvPicPr>
            <a:picLocks noChangeAspect="1"/>
          </p:cNvPicPr>
          <p:nvPr/>
        </p:nvPicPr>
        <p:blipFill rotWithShape="1">
          <a:blip r:embed="rId3"/>
          <a:srcRect l="56386" t="11249" r="10323" b="13543"/>
          <a:stretch/>
        </p:blipFill>
        <p:spPr>
          <a:xfrm>
            <a:off x="165031" y="1166220"/>
            <a:ext cx="3558310" cy="2679575"/>
          </a:xfrm>
          <a:prstGeom prst="rect">
            <a:avLst/>
          </a:prstGeom>
        </p:spPr>
      </p:pic>
      <p:sp>
        <p:nvSpPr>
          <p:cNvPr id="3" name="Title 1">
            <a:extLst>
              <a:ext uri="{FF2B5EF4-FFF2-40B4-BE49-F238E27FC236}">
                <a16:creationId xmlns:a16="http://schemas.microsoft.com/office/drawing/2014/main" id="{5BE0CA19-B097-DC05-A89B-30C8A9CDA5F8}"/>
              </a:ext>
            </a:extLst>
          </p:cNvPr>
          <p:cNvSpPr txBox="1">
            <a:spLocks/>
          </p:cNvSpPr>
          <p:nvPr/>
        </p:nvSpPr>
        <p:spPr bwMode="auto">
          <a:xfrm>
            <a:off x="1534047" y="712836"/>
            <a:ext cx="820277" cy="6101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lang="en-CA" sz="1600" dirty="0"/>
              <a:t>MSA</a:t>
            </a:r>
          </a:p>
        </p:txBody>
      </p:sp>
      <p:sp>
        <p:nvSpPr>
          <p:cNvPr id="5" name="Title 1">
            <a:extLst>
              <a:ext uri="{FF2B5EF4-FFF2-40B4-BE49-F238E27FC236}">
                <a16:creationId xmlns:a16="http://schemas.microsoft.com/office/drawing/2014/main" id="{E378BA3F-19D3-B841-BAA2-DBFBD7290DC2}"/>
              </a:ext>
            </a:extLst>
          </p:cNvPr>
          <p:cNvSpPr txBox="1">
            <a:spLocks/>
          </p:cNvSpPr>
          <p:nvPr/>
        </p:nvSpPr>
        <p:spPr bwMode="auto">
          <a:xfrm>
            <a:off x="5297563" y="712836"/>
            <a:ext cx="2216188" cy="6101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lang="en-CA" sz="1600" dirty="0"/>
              <a:t>Blackline safety </a:t>
            </a:r>
          </a:p>
        </p:txBody>
      </p:sp>
    </p:spTree>
    <p:extLst>
      <p:ext uri="{BB962C8B-B14F-4D97-AF65-F5344CB8AC3E}">
        <p14:creationId xmlns:p14="http://schemas.microsoft.com/office/powerpoint/2010/main" val="338853312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811889" y="1527600"/>
            <a:ext cx="869303" cy="397882"/>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200" b="1" dirty="0"/>
          </a:p>
        </p:txBody>
      </p:sp>
      <p:sp>
        <p:nvSpPr>
          <p:cNvPr id="39" name="Title 1">
            <a:extLst>
              <a:ext uri="{FF2B5EF4-FFF2-40B4-BE49-F238E27FC236}">
                <a16:creationId xmlns:a16="http://schemas.microsoft.com/office/drawing/2014/main" id="{91ADB24A-7407-E78C-3378-5CFDE6CD5582}"/>
              </a:ext>
            </a:extLst>
          </p:cNvPr>
          <p:cNvSpPr txBox="1">
            <a:spLocks/>
          </p:cNvSpPr>
          <p:nvPr/>
        </p:nvSpPr>
        <p:spPr bwMode="auto">
          <a:xfrm>
            <a:off x="3228763" y="1648371"/>
            <a:ext cx="1916795" cy="3978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68580" tIns="34290" rIns="68580" bIns="3429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200" dirty="0"/>
          </a:p>
        </p:txBody>
      </p:sp>
      <p:sp>
        <p:nvSpPr>
          <p:cNvPr id="43" name="Title 1">
            <a:extLst>
              <a:ext uri="{FF2B5EF4-FFF2-40B4-BE49-F238E27FC236}">
                <a16:creationId xmlns:a16="http://schemas.microsoft.com/office/drawing/2014/main" id="{34CF61BF-A58E-0817-E8CF-5397F0C09C63}"/>
              </a:ext>
            </a:extLst>
          </p:cNvPr>
          <p:cNvSpPr txBox="1">
            <a:spLocks/>
          </p:cNvSpPr>
          <p:nvPr/>
        </p:nvSpPr>
        <p:spPr bwMode="auto">
          <a:xfrm>
            <a:off x="5374318" y="1652640"/>
            <a:ext cx="1916795" cy="3978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68580" tIns="34290" rIns="68580" bIns="3429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200" dirty="0"/>
          </a:p>
        </p:txBody>
      </p:sp>
      <p:pic>
        <p:nvPicPr>
          <p:cNvPr id="13" name="Picture 12">
            <a:extLst>
              <a:ext uri="{FF2B5EF4-FFF2-40B4-BE49-F238E27FC236}">
                <a16:creationId xmlns:a16="http://schemas.microsoft.com/office/drawing/2014/main" id="{25E45EC3-52AD-7140-15D6-8841CF7F04E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84248"/>
          <a:stretch/>
        </p:blipFill>
        <p:spPr>
          <a:xfrm>
            <a:off x="8013817" y="11636"/>
            <a:ext cx="409434" cy="611716"/>
          </a:xfrm>
          <a:prstGeom prst="rect">
            <a:avLst/>
          </a:prstGeom>
        </p:spPr>
      </p:pic>
      <p:sp>
        <p:nvSpPr>
          <p:cNvPr id="15" name="Title 1">
            <a:extLst>
              <a:ext uri="{FF2B5EF4-FFF2-40B4-BE49-F238E27FC236}">
                <a16:creationId xmlns:a16="http://schemas.microsoft.com/office/drawing/2014/main" id="{098FD1FF-D01F-107C-7A88-FAA296F200F9}"/>
              </a:ext>
            </a:extLst>
          </p:cNvPr>
          <p:cNvSpPr txBox="1">
            <a:spLocks/>
          </p:cNvSpPr>
          <p:nvPr/>
        </p:nvSpPr>
        <p:spPr bwMode="auto">
          <a:xfrm>
            <a:off x="2041606" y="1567356"/>
            <a:ext cx="1916795" cy="3978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68580" tIns="34290" rIns="68580" bIns="3429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200" dirty="0"/>
          </a:p>
        </p:txBody>
      </p:sp>
      <p:graphicFrame>
        <p:nvGraphicFramePr>
          <p:cNvPr id="16" name="Table 16">
            <a:extLst>
              <a:ext uri="{FF2B5EF4-FFF2-40B4-BE49-F238E27FC236}">
                <a16:creationId xmlns:a16="http://schemas.microsoft.com/office/drawing/2014/main" id="{47CE063C-1E63-521D-B302-DFF9B8B71D48}"/>
              </a:ext>
            </a:extLst>
          </p:cNvPr>
          <p:cNvGraphicFramePr>
            <a:graphicFrameLocks noGrp="1"/>
          </p:cNvGraphicFramePr>
          <p:nvPr>
            <p:extLst>
              <p:ext uri="{D42A27DB-BD31-4B8C-83A1-F6EECF244321}">
                <p14:modId xmlns:p14="http://schemas.microsoft.com/office/powerpoint/2010/main" val="217426542"/>
              </p:ext>
            </p:extLst>
          </p:nvPr>
        </p:nvGraphicFramePr>
        <p:xfrm>
          <a:off x="173319" y="665886"/>
          <a:ext cx="8785410" cy="4108019"/>
        </p:xfrm>
        <a:graphic>
          <a:graphicData uri="http://schemas.openxmlformats.org/drawingml/2006/table">
            <a:tbl>
              <a:tblPr firstRow="1" bandRow="1">
                <a:tableStyleId>{073A0DAA-6AF3-43AB-8588-CEC1D06C72B9}</a:tableStyleId>
              </a:tblPr>
              <a:tblGrid>
                <a:gridCol w="761810">
                  <a:extLst>
                    <a:ext uri="{9D8B030D-6E8A-4147-A177-3AD203B41FA5}">
                      <a16:colId xmlns:a16="http://schemas.microsoft.com/office/drawing/2014/main" val="946727153"/>
                    </a:ext>
                  </a:extLst>
                </a:gridCol>
                <a:gridCol w="1469631">
                  <a:extLst>
                    <a:ext uri="{9D8B030D-6E8A-4147-A177-3AD203B41FA5}">
                      <a16:colId xmlns:a16="http://schemas.microsoft.com/office/drawing/2014/main" val="1908994730"/>
                    </a:ext>
                  </a:extLst>
                </a:gridCol>
                <a:gridCol w="1903522">
                  <a:extLst>
                    <a:ext uri="{9D8B030D-6E8A-4147-A177-3AD203B41FA5}">
                      <a16:colId xmlns:a16="http://schemas.microsoft.com/office/drawing/2014/main" val="885051595"/>
                    </a:ext>
                  </a:extLst>
                </a:gridCol>
                <a:gridCol w="1606023">
                  <a:extLst>
                    <a:ext uri="{9D8B030D-6E8A-4147-A177-3AD203B41FA5}">
                      <a16:colId xmlns:a16="http://schemas.microsoft.com/office/drawing/2014/main" val="3071858658"/>
                    </a:ext>
                  </a:extLst>
                </a:gridCol>
                <a:gridCol w="1513756">
                  <a:extLst>
                    <a:ext uri="{9D8B030D-6E8A-4147-A177-3AD203B41FA5}">
                      <a16:colId xmlns:a16="http://schemas.microsoft.com/office/drawing/2014/main" val="3679835467"/>
                    </a:ext>
                  </a:extLst>
                </a:gridCol>
                <a:gridCol w="1530668">
                  <a:extLst>
                    <a:ext uri="{9D8B030D-6E8A-4147-A177-3AD203B41FA5}">
                      <a16:colId xmlns:a16="http://schemas.microsoft.com/office/drawing/2014/main" val="1574893192"/>
                    </a:ext>
                  </a:extLst>
                </a:gridCol>
              </a:tblGrid>
              <a:tr h="272420">
                <a:tc>
                  <a:txBody>
                    <a:bodyPr/>
                    <a:lstStyle/>
                    <a:p>
                      <a:pPr algn="ctr"/>
                      <a:r>
                        <a:rPr lang="en-CA" sz="800" dirty="0"/>
                        <a:t>Solution  </a:t>
                      </a:r>
                    </a:p>
                  </a:txBody>
                  <a:tcPr marL="68580" marR="68580" marT="34290" marB="34290"/>
                </a:tc>
                <a:tc>
                  <a:txBody>
                    <a:bodyPr/>
                    <a:lstStyle/>
                    <a:p>
                      <a:pPr algn="ctr"/>
                      <a:r>
                        <a:rPr lang="en-CA" sz="800" dirty="0"/>
                        <a:t>RKI </a:t>
                      </a:r>
                    </a:p>
                    <a:p>
                      <a:pPr algn="ctr"/>
                      <a:r>
                        <a:rPr lang="en-CA" sz="800" dirty="0"/>
                        <a:t>GX-3R Pro  </a:t>
                      </a:r>
                    </a:p>
                  </a:txBody>
                  <a:tcPr marL="68580" marR="68580" marT="34290" marB="34290"/>
                </a:tc>
                <a:tc>
                  <a:txBody>
                    <a:bodyPr/>
                    <a:lstStyle/>
                    <a:p>
                      <a:pPr algn="ctr"/>
                      <a:r>
                        <a:rPr lang="en-CA" sz="800" dirty="0"/>
                        <a:t>G7 Blackline </a:t>
                      </a:r>
                    </a:p>
                    <a:p>
                      <a:pPr algn="ctr"/>
                      <a:r>
                        <a:rPr lang="en-CA" sz="800" dirty="0"/>
                        <a:t>safety</a:t>
                      </a:r>
                    </a:p>
                  </a:txBody>
                  <a:tcPr marL="68580" marR="68580" marT="34290" marB="34290"/>
                </a:tc>
                <a:tc>
                  <a:txBody>
                    <a:bodyPr/>
                    <a:lstStyle/>
                    <a:p>
                      <a:pPr algn="ctr"/>
                      <a:r>
                        <a:rPr kumimoji="0" lang="en-CA" sz="800" b="1" dirty="0"/>
                        <a:t>MSA </a:t>
                      </a:r>
                    </a:p>
                    <a:p>
                      <a:pPr algn="ctr"/>
                      <a:r>
                        <a:rPr kumimoji="0" lang="en-CA" sz="800" b="1" dirty="0"/>
                        <a:t>Altair IO4</a:t>
                      </a:r>
                      <a:endParaRPr lang="en-CA" sz="800" dirty="0"/>
                    </a:p>
                  </a:txBody>
                  <a:tcPr marL="68580" marR="68580" marT="34290" marB="34290"/>
                </a:tc>
                <a:tc>
                  <a:txBody>
                    <a:bodyPr/>
                    <a:lstStyle/>
                    <a:p>
                      <a:pPr algn="ctr"/>
                      <a:r>
                        <a:rPr lang="en-CA" sz="800" dirty="0"/>
                        <a:t>ISC Ventis </a:t>
                      </a:r>
                    </a:p>
                    <a:p>
                      <a:pPr algn="ctr"/>
                      <a:r>
                        <a:rPr lang="en-CA" sz="800" dirty="0"/>
                        <a:t>Pro 5 </a:t>
                      </a:r>
                    </a:p>
                  </a:txBody>
                  <a:tcPr marL="68580" marR="68580" marT="34290" marB="34290"/>
                </a:tc>
                <a:tc>
                  <a:txBody>
                    <a:bodyPr/>
                    <a:lstStyle/>
                    <a:p>
                      <a:pPr algn="ctr"/>
                      <a:r>
                        <a:rPr lang="en-CA" sz="800" dirty="0"/>
                        <a:t>Honeywell </a:t>
                      </a:r>
                    </a:p>
                    <a:p>
                      <a:pPr algn="ctr"/>
                      <a:r>
                        <a:rPr lang="en-CA" sz="800" dirty="0"/>
                        <a:t>BW Flex </a:t>
                      </a:r>
                    </a:p>
                  </a:txBody>
                  <a:tcPr marL="68580" marR="68580" marT="34290" marB="34290"/>
                </a:tc>
                <a:extLst>
                  <a:ext uri="{0D108BD9-81ED-4DB2-BD59-A6C34878D82A}">
                    <a16:rowId xmlns:a16="http://schemas.microsoft.com/office/drawing/2014/main" val="505291083"/>
                  </a:ext>
                </a:extLst>
              </a:tr>
              <a:tr h="281698">
                <a:tc>
                  <a:txBody>
                    <a:bodyPr/>
                    <a:lstStyle/>
                    <a:p>
                      <a:pPr algn="l"/>
                      <a:r>
                        <a:rPr lang="en-CA" sz="700" b="1" dirty="0"/>
                        <a:t>Product List price </a:t>
                      </a:r>
                    </a:p>
                  </a:txBody>
                  <a:tcPr marL="68580" marR="68580" marT="34290" marB="34290"/>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700" b="1" kern="1200" dirty="0">
                          <a:solidFill>
                            <a:schemeClr val="dk1"/>
                          </a:solidFill>
                          <a:effectLst/>
                          <a:latin typeface="+mn-lt"/>
                          <a:ea typeface="+mn-ea"/>
                          <a:cs typeface="+mn-cs"/>
                        </a:rPr>
                        <a:t>$795 </a:t>
                      </a:r>
                      <a:r>
                        <a:rPr lang="en-CA" sz="700" kern="1200" dirty="0">
                          <a:solidFill>
                            <a:schemeClr val="dk1"/>
                          </a:solidFill>
                          <a:effectLst/>
                          <a:latin typeface="+mn-lt"/>
                          <a:ea typeface="+mn-ea"/>
                          <a:cs typeface="+mn-cs"/>
                        </a:rPr>
                        <a:t>(O2, LEL, CO, H2S) </a:t>
                      </a:r>
                    </a:p>
                    <a:p>
                      <a:pPr algn="l"/>
                      <a:r>
                        <a:rPr lang="en-CA" sz="700" dirty="0"/>
                        <a:t>+ cellular device </a:t>
                      </a:r>
                    </a:p>
                  </a:txBody>
                  <a:tcPr marL="68580" marR="68580" marT="34290" marB="34290"/>
                </a:tc>
                <a:tc>
                  <a:txBody>
                    <a:bodyPr/>
                    <a:lstStyle/>
                    <a:p>
                      <a:pPr algn="l"/>
                      <a:r>
                        <a:rPr lang="pt-BR" sz="700" b="1" dirty="0"/>
                        <a:t>$821 </a:t>
                      </a:r>
                      <a:r>
                        <a:rPr lang="pt-BR" sz="700" dirty="0"/>
                        <a:t>(O2, LEL, CO, H2S) </a:t>
                      </a:r>
                    </a:p>
                    <a:p>
                      <a:pPr algn="l"/>
                      <a:r>
                        <a:rPr lang="pt-BR" sz="700" dirty="0"/>
                        <a:t>2 year warranty + </a:t>
                      </a:r>
                      <a:r>
                        <a:rPr lang="pt-BR" sz="700" b="1" dirty="0"/>
                        <a:t>system access </a:t>
                      </a:r>
                      <a:endParaRPr lang="en-CA" sz="700" b="1" dirty="0"/>
                    </a:p>
                  </a:txBody>
                  <a:tcPr marL="68580" marR="68580" marT="34290" marB="34290"/>
                </a:tc>
                <a:tc>
                  <a:txBody>
                    <a:bodyPr/>
                    <a:lstStyle/>
                    <a:p>
                      <a:pPr algn="l"/>
                      <a:r>
                        <a:rPr lang="pt-BR" sz="700" b="1" dirty="0"/>
                        <a:t>$0</a:t>
                      </a:r>
                      <a:r>
                        <a:rPr lang="pt-BR" sz="700" dirty="0"/>
                        <a:t> (O2, LEL, CO-H2, H2S)</a:t>
                      </a:r>
                    </a:p>
                    <a:p>
                      <a:pPr algn="l"/>
                      <a:r>
                        <a:rPr lang="pt-BR" sz="700" b="1" dirty="0"/>
                        <a:t>Minimum 3 year contract </a:t>
                      </a:r>
                      <a:endParaRPr lang="en-CA" sz="700" b="1" dirty="0"/>
                    </a:p>
                  </a:txBody>
                  <a:tcPr marL="68580" marR="68580" marT="34290" marB="34290"/>
                </a:tc>
                <a:tc>
                  <a:txBody>
                    <a:bodyPr/>
                    <a:lstStyle/>
                    <a:p>
                      <a:pPr algn="l"/>
                      <a:r>
                        <a:rPr lang="en-CA" sz="700" b="1" dirty="0"/>
                        <a:t>$1739 </a:t>
                      </a:r>
                      <a:r>
                        <a:rPr lang="en-CA" sz="700" dirty="0"/>
                        <a:t>(LEL, CO, H2S, O2)</a:t>
                      </a:r>
                    </a:p>
                  </a:txBody>
                  <a:tcPr marL="68580" marR="68580" marT="34290" marB="34290"/>
                </a:tc>
                <a:tc>
                  <a:txBody>
                    <a:bodyPr/>
                    <a:lstStyle/>
                    <a:p>
                      <a:pPr algn="l"/>
                      <a:r>
                        <a:rPr lang="pt-BR" sz="700" b="1" dirty="0"/>
                        <a:t>$510 </a:t>
                      </a:r>
                      <a:r>
                        <a:rPr lang="pt-BR" sz="700" dirty="0"/>
                        <a:t>(O2, LEL, H2S, CO)</a:t>
                      </a:r>
                    </a:p>
                    <a:p>
                      <a:pPr algn="l"/>
                      <a:r>
                        <a:rPr lang="pt-BR" sz="700" dirty="0"/>
                        <a:t>+ cellular phone </a:t>
                      </a:r>
                      <a:endParaRPr lang="en-CA" sz="700" dirty="0"/>
                    </a:p>
                  </a:txBody>
                  <a:tcPr marL="68580" marR="68580" marT="34290" marB="34290"/>
                </a:tc>
                <a:extLst>
                  <a:ext uri="{0D108BD9-81ED-4DB2-BD59-A6C34878D82A}">
                    <a16:rowId xmlns:a16="http://schemas.microsoft.com/office/drawing/2014/main" val="72628670"/>
                  </a:ext>
                </a:extLst>
              </a:tr>
              <a:tr h="1257300">
                <a:tc>
                  <a:txBody>
                    <a:bodyPr/>
                    <a:lstStyle/>
                    <a:p>
                      <a:pPr algn="l"/>
                      <a:r>
                        <a:rPr lang="en-CA" sz="700" b="1" dirty="0"/>
                        <a:t>Level 1</a:t>
                      </a:r>
                    </a:p>
                  </a:txBody>
                  <a:tcPr marL="68580" marR="68580" marT="34290" marB="34290"/>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700" b="1" dirty="0">
                          <a:solidFill>
                            <a:schemeClr val="tx1"/>
                          </a:solidFill>
                        </a:rPr>
                        <a:t>Safety Compliance </a:t>
                      </a:r>
                    </a:p>
                    <a:p>
                      <a:pPr marL="0" marR="0" lvl="0" indent="0" algn="l" defTabSz="342900" rtl="0" eaLnBrk="1" fontAlgn="auto" latinLnBrk="0" hangingPunct="1">
                        <a:lnSpc>
                          <a:spcPct val="100000"/>
                        </a:lnSpc>
                        <a:spcBef>
                          <a:spcPts val="0"/>
                        </a:spcBef>
                        <a:spcAft>
                          <a:spcPts val="0"/>
                        </a:spcAft>
                        <a:buClrTx/>
                        <a:buSzTx/>
                        <a:buFontTx/>
                        <a:buNone/>
                        <a:tabLst/>
                        <a:defRPr/>
                      </a:pPr>
                      <a:r>
                        <a:rPr lang="en-CA" sz="700" b="1" dirty="0">
                          <a:solidFill>
                            <a:schemeClr val="tx1"/>
                          </a:solidFill>
                        </a:rPr>
                        <a:t>$360 </a:t>
                      </a:r>
                      <a:r>
                        <a:rPr lang="en-CA" sz="700" dirty="0">
                          <a:solidFill>
                            <a:schemeClr val="tx1"/>
                          </a:solidFill>
                        </a:rPr>
                        <a:t>[</a:t>
                      </a:r>
                      <a:r>
                        <a:rPr lang="en-US" sz="700" b="0" i="0" u="none" strike="noStrike" cap="none" dirty="0">
                          <a:solidFill>
                            <a:schemeClr val="tx1"/>
                          </a:solidFill>
                          <a:latin typeface="+mn-lt"/>
                          <a:ea typeface="Arial"/>
                          <a:cs typeface="Arial"/>
                          <a:sym typeface="Arial"/>
                        </a:rPr>
                        <a:t>Real-time readings w/ geolocation, management, worker area restriction, Reduced false alarms, Local incident awareness, protection in breathing zone, easy panic activation, Man down / no motion  ]</a:t>
                      </a:r>
                    </a:p>
                    <a:p>
                      <a:pPr marL="0" marR="0" lvl="0" indent="0" algn="l" defTabSz="342900" rtl="0" eaLnBrk="1" fontAlgn="auto" latinLnBrk="0" hangingPunct="1">
                        <a:lnSpc>
                          <a:spcPct val="100000"/>
                        </a:lnSpc>
                        <a:spcBef>
                          <a:spcPts val="0"/>
                        </a:spcBef>
                        <a:spcAft>
                          <a:spcPts val="0"/>
                        </a:spcAft>
                        <a:buClrTx/>
                        <a:buSzTx/>
                        <a:buFontTx/>
                        <a:buNone/>
                        <a:tabLst/>
                        <a:defRPr/>
                      </a:pPr>
                      <a:endParaRPr lang="en-US" sz="700" b="0" i="0" u="none" strike="noStrike" cap="none" dirty="0">
                        <a:solidFill>
                          <a:schemeClr val="tx1"/>
                        </a:solidFill>
                        <a:latin typeface="+mn-lt"/>
                        <a:ea typeface="Arial"/>
                        <a:cs typeface="Arial"/>
                        <a:sym typeface="Arial"/>
                      </a:endParaRPr>
                    </a:p>
                    <a:p>
                      <a:pPr algn="l"/>
                      <a:endParaRPr lang="en-CA" sz="700" dirty="0">
                        <a:solidFill>
                          <a:schemeClr val="tx1"/>
                        </a:solidFill>
                      </a:endParaRPr>
                    </a:p>
                  </a:txBody>
                  <a:tcPr marL="68580" marR="68580" marT="34290" marB="34290"/>
                </a:tc>
                <a:tc>
                  <a:txBody>
                    <a:bodyPr/>
                    <a:lstStyle/>
                    <a:p>
                      <a:pPr algn="l"/>
                      <a:r>
                        <a:rPr lang="en-CA" sz="700" b="1" dirty="0">
                          <a:solidFill>
                            <a:schemeClr val="tx1"/>
                          </a:solidFill>
                        </a:rPr>
                        <a:t>System Access </a:t>
                      </a:r>
                    </a:p>
                    <a:p>
                      <a:pPr algn="l"/>
                      <a:r>
                        <a:rPr lang="en-CA" sz="700" dirty="0">
                          <a:solidFill>
                            <a:schemeClr val="tx1"/>
                          </a:solidFill>
                        </a:rPr>
                        <a:t>[Real-time readings w/ geolocation. Fall/no motion detection, SOS latch, OTA updates, compliance dashboard, live location, analytics and reporting interface, cloud based platform] </a:t>
                      </a:r>
                    </a:p>
                    <a:p>
                      <a:pPr algn="l"/>
                      <a:r>
                        <a:rPr lang="en-CA" sz="700" dirty="0">
                          <a:solidFill>
                            <a:schemeClr val="tx1"/>
                          </a:solidFill>
                        </a:rPr>
                        <a:t> </a:t>
                      </a:r>
                      <a:r>
                        <a:rPr lang="en-CA" sz="700" b="1" dirty="0">
                          <a:solidFill>
                            <a:schemeClr val="tx1"/>
                          </a:solidFill>
                        </a:rPr>
                        <a:t>$93 </a:t>
                      </a:r>
                      <a:r>
                        <a:rPr lang="en-CA" sz="700" dirty="0">
                          <a:solidFill>
                            <a:schemeClr val="tx1"/>
                          </a:solidFill>
                        </a:rPr>
                        <a:t>Optional push to talk</a:t>
                      </a:r>
                    </a:p>
                    <a:p>
                      <a:pPr algn="l"/>
                      <a:endParaRPr lang="en-CA" sz="700" dirty="0">
                        <a:solidFill>
                          <a:schemeClr val="tx1"/>
                        </a:solidFill>
                      </a:endParaRPr>
                    </a:p>
                  </a:txBody>
                  <a:tcPr marL="68580" marR="68580" marT="34290" marB="34290"/>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700" b="1" i="0" u="none" strike="noStrike" cap="none" dirty="0">
                          <a:solidFill>
                            <a:schemeClr val="tx1"/>
                          </a:solidFill>
                          <a:latin typeface="+mn-lt"/>
                          <a:ea typeface="Arial"/>
                          <a:cs typeface="Arial"/>
                          <a:sym typeface="Arial"/>
                        </a:rPr>
                        <a:t>Starter </a:t>
                      </a:r>
                    </a:p>
                    <a:p>
                      <a:pPr marL="0" marR="0" lvl="0" indent="0" algn="l" defTabSz="342900" rtl="0" eaLnBrk="1" fontAlgn="auto" latinLnBrk="0" hangingPunct="1">
                        <a:lnSpc>
                          <a:spcPct val="100000"/>
                        </a:lnSpc>
                        <a:spcBef>
                          <a:spcPts val="0"/>
                        </a:spcBef>
                        <a:spcAft>
                          <a:spcPts val="0"/>
                        </a:spcAft>
                        <a:buClrTx/>
                        <a:buSzTx/>
                        <a:buFontTx/>
                        <a:buNone/>
                        <a:tabLst/>
                        <a:defRPr/>
                      </a:pPr>
                      <a:r>
                        <a:rPr lang="en-US" sz="700" b="1" i="0" u="none" strike="noStrike" cap="none" dirty="0">
                          <a:solidFill>
                            <a:schemeClr val="tx1"/>
                          </a:solidFill>
                          <a:latin typeface="+mn-lt"/>
                          <a:ea typeface="Arial"/>
                          <a:cs typeface="Arial"/>
                          <a:sym typeface="Arial"/>
                        </a:rPr>
                        <a:t>$264 / </a:t>
                      </a:r>
                      <a:r>
                        <a:rPr lang="en-US" sz="700" b="1" i="0" u="none" strike="noStrike" cap="none" dirty="0" err="1">
                          <a:solidFill>
                            <a:schemeClr val="tx1"/>
                          </a:solidFill>
                          <a:latin typeface="+mn-lt"/>
                          <a:ea typeface="Arial"/>
                          <a:cs typeface="Arial"/>
                          <a:sym typeface="Arial"/>
                        </a:rPr>
                        <a:t>Yr</a:t>
                      </a:r>
                      <a:r>
                        <a:rPr lang="en-US" sz="700" b="1" i="0" u="none" strike="noStrike" cap="none" dirty="0">
                          <a:solidFill>
                            <a:schemeClr val="tx1"/>
                          </a:solidFill>
                          <a:latin typeface="+mn-lt"/>
                          <a:ea typeface="Arial"/>
                          <a:cs typeface="Arial"/>
                          <a:sym typeface="Arial"/>
                        </a:rPr>
                        <a:t> (3-year contract) </a:t>
                      </a:r>
                    </a:p>
                    <a:p>
                      <a:pPr marL="0" marR="0" lvl="0" indent="0" algn="l" defTabSz="342900" rtl="0" eaLnBrk="1" fontAlgn="auto" latinLnBrk="0" hangingPunct="1">
                        <a:lnSpc>
                          <a:spcPct val="100000"/>
                        </a:lnSpc>
                        <a:spcBef>
                          <a:spcPts val="0"/>
                        </a:spcBef>
                        <a:spcAft>
                          <a:spcPts val="0"/>
                        </a:spcAft>
                        <a:buClrTx/>
                        <a:buSzTx/>
                        <a:buFontTx/>
                        <a:buNone/>
                        <a:tabLst/>
                        <a:defRPr/>
                      </a:pPr>
                      <a:r>
                        <a:rPr lang="en-US" sz="700" b="1" i="0" u="none" strike="noStrike" cap="none" dirty="0">
                          <a:solidFill>
                            <a:schemeClr val="tx1"/>
                          </a:solidFill>
                          <a:latin typeface="+mn-lt"/>
                          <a:ea typeface="Arial"/>
                          <a:cs typeface="Arial"/>
                          <a:sym typeface="Arial"/>
                        </a:rPr>
                        <a:t> </a:t>
                      </a:r>
                      <a:r>
                        <a:rPr lang="en-US" sz="700" b="0" i="0" u="none" strike="noStrike" cap="none" dirty="0">
                          <a:solidFill>
                            <a:schemeClr val="tx1"/>
                          </a:solidFill>
                          <a:latin typeface="+mn-lt"/>
                          <a:ea typeface="Arial"/>
                          <a:cs typeface="Arial"/>
                          <a:sym typeface="Arial"/>
                        </a:rPr>
                        <a:t>[Real-time readings w/ geolocation, OTA updates, MSA IS digital device assignment, fleet cloud configuration, 90 days cloud logs] </a:t>
                      </a:r>
                      <a:endParaRPr lang="en-CA" sz="700" dirty="0">
                        <a:solidFill>
                          <a:schemeClr val="tx1"/>
                        </a:solidFill>
                      </a:endParaRPr>
                    </a:p>
                  </a:txBody>
                  <a:tcPr marL="68580" marR="68580" marT="34290" marB="34290"/>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700" b="1" dirty="0" err="1">
                          <a:solidFill>
                            <a:schemeClr val="tx1"/>
                          </a:solidFill>
                        </a:rPr>
                        <a:t>iNET</a:t>
                      </a:r>
                      <a:r>
                        <a:rPr lang="en-CA" sz="700" b="1" dirty="0">
                          <a:solidFill>
                            <a:schemeClr val="tx1"/>
                          </a:solidFill>
                        </a:rPr>
                        <a:t> Now</a:t>
                      </a:r>
                    </a:p>
                    <a:p>
                      <a:pPr marL="0" marR="0" lvl="0" indent="0" algn="l" defTabSz="342900" rtl="0" eaLnBrk="1" fontAlgn="auto" latinLnBrk="0" hangingPunct="1">
                        <a:lnSpc>
                          <a:spcPct val="100000"/>
                        </a:lnSpc>
                        <a:spcBef>
                          <a:spcPts val="0"/>
                        </a:spcBef>
                        <a:spcAft>
                          <a:spcPts val="0"/>
                        </a:spcAft>
                        <a:buClrTx/>
                        <a:buSzTx/>
                        <a:buFontTx/>
                        <a:buNone/>
                        <a:tabLst/>
                        <a:defRPr/>
                      </a:pPr>
                      <a:r>
                        <a:rPr lang="en-CA" sz="700" b="1" dirty="0">
                          <a:solidFill>
                            <a:schemeClr val="tx1"/>
                          </a:solidFill>
                        </a:rPr>
                        <a:t>$25 </a:t>
                      </a:r>
                      <a:r>
                        <a:rPr lang="en-CA" sz="700" dirty="0">
                          <a:solidFill>
                            <a:schemeClr val="tx1"/>
                          </a:solidFill>
                        </a:rPr>
                        <a:t>[</a:t>
                      </a:r>
                      <a:r>
                        <a:rPr lang="en-US" sz="700" b="0" i="0" u="none" strike="noStrike" cap="none" dirty="0">
                          <a:solidFill>
                            <a:schemeClr val="tx1"/>
                          </a:solidFill>
                          <a:latin typeface="+mn-lt"/>
                          <a:ea typeface="Arial"/>
                          <a:cs typeface="Arial"/>
                          <a:sym typeface="Arial"/>
                        </a:rPr>
                        <a:t>Real-time readings w/ geolocation, </a:t>
                      </a:r>
                    </a:p>
                    <a:p>
                      <a:pPr marL="0" marR="0" lvl="0" indent="0" algn="l" defTabSz="342900" rtl="0" eaLnBrk="1" fontAlgn="auto" latinLnBrk="0" hangingPunct="1">
                        <a:lnSpc>
                          <a:spcPct val="100000"/>
                        </a:lnSpc>
                        <a:spcBef>
                          <a:spcPts val="0"/>
                        </a:spcBef>
                        <a:spcAft>
                          <a:spcPts val="0"/>
                        </a:spcAft>
                        <a:buClrTx/>
                        <a:buSzTx/>
                        <a:buFontTx/>
                        <a:buNone/>
                        <a:tabLst/>
                        <a:defRPr/>
                      </a:pPr>
                      <a:r>
                        <a:rPr lang="en-US" sz="700" dirty="0">
                          <a:solidFill>
                            <a:schemeClr val="tx1"/>
                          </a:solidFill>
                        </a:rPr>
                        <a:t>Compliance dashboard /  reporting &amp; reminders</a:t>
                      </a:r>
                    </a:p>
                    <a:p>
                      <a:pPr marL="0" marR="0" lvl="0" indent="0" algn="l" defTabSz="342900" rtl="0" eaLnBrk="1" fontAlgn="auto" latinLnBrk="0" hangingPunct="1">
                        <a:lnSpc>
                          <a:spcPct val="100000"/>
                        </a:lnSpc>
                        <a:spcBef>
                          <a:spcPts val="0"/>
                        </a:spcBef>
                        <a:spcAft>
                          <a:spcPts val="0"/>
                        </a:spcAft>
                        <a:buClrTx/>
                        <a:buSzTx/>
                        <a:buFontTx/>
                        <a:buNone/>
                        <a:tabLst/>
                        <a:defRPr/>
                      </a:pPr>
                      <a:r>
                        <a:rPr lang="en-US" sz="700" dirty="0">
                          <a:solidFill>
                            <a:schemeClr val="tx1"/>
                          </a:solidFill>
                        </a:rPr>
                        <a:t>Automatic, recurrent compliance reports</a:t>
                      </a:r>
                    </a:p>
                    <a:p>
                      <a:pPr marL="0" marR="0" lvl="0" indent="0" algn="l" defTabSz="342900" rtl="0" eaLnBrk="1" fontAlgn="auto" latinLnBrk="0" hangingPunct="1">
                        <a:lnSpc>
                          <a:spcPct val="100000"/>
                        </a:lnSpc>
                        <a:spcBef>
                          <a:spcPts val="0"/>
                        </a:spcBef>
                        <a:spcAft>
                          <a:spcPts val="0"/>
                        </a:spcAft>
                        <a:buClrTx/>
                        <a:buSzTx/>
                        <a:buFontTx/>
                        <a:buNone/>
                        <a:tabLst/>
                        <a:defRPr/>
                      </a:pPr>
                      <a:r>
                        <a:rPr lang="en-US" sz="700" dirty="0">
                          <a:solidFill>
                            <a:schemeClr val="tx1"/>
                          </a:solidFill>
                        </a:rPr>
                        <a:t>Fleet management </a:t>
                      </a:r>
                    </a:p>
                    <a:p>
                      <a:pPr marL="0" marR="0" lvl="0" indent="0" algn="l" defTabSz="342900" rtl="0" eaLnBrk="1" fontAlgn="auto" latinLnBrk="0" hangingPunct="1">
                        <a:lnSpc>
                          <a:spcPct val="100000"/>
                        </a:lnSpc>
                        <a:spcBef>
                          <a:spcPts val="0"/>
                        </a:spcBef>
                        <a:spcAft>
                          <a:spcPts val="0"/>
                        </a:spcAft>
                        <a:buClrTx/>
                        <a:buSzTx/>
                        <a:buFontTx/>
                        <a:buNone/>
                        <a:tabLst/>
                        <a:defRPr/>
                      </a:pPr>
                      <a:r>
                        <a:rPr lang="en-US" sz="700" dirty="0">
                          <a:solidFill>
                            <a:schemeClr val="tx1"/>
                          </a:solidFill>
                        </a:rPr>
                        <a:t>Mustering, mass notification, Limited geofencing, man down, SOS, preprogrammed text messaging. </a:t>
                      </a:r>
                      <a:endParaRPr lang="en-CA" sz="700" dirty="0">
                        <a:solidFill>
                          <a:schemeClr val="tx1"/>
                        </a:solidFill>
                      </a:endParaRPr>
                    </a:p>
                  </a:txBody>
                  <a:tcPr marL="68580" marR="68580" marT="34290" marB="34290"/>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700" b="1" dirty="0">
                          <a:solidFill>
                            <a:schemeClr val="tx1"/>
                          </a:solidFill>
                        </a:rPr>
                        <a:t>Connected Worker </a:t>
                      </a:r>
                    </a:p>
                    <a:p>
                      <a:pPr marL="0" marR="0" lvl="0" indent="0" algn="l" defTabSz="342900" rtl="0" eaLnBrk="1" fontAlgn="auto" latinLnBrk="0" hangingPunct="1">
                        <a:lnSpc>
                          <a:spcPct val="100000"/>
                        </a:lnSpc>
                        <a:spcBef>
                          <a:spcPts val="0"/>
                        </a:spcBef>
                        <a:spcAft>
                          <a:spcPts val="0"/>
                        </a:spcAft>
                        <a:buClrTx/>
                        <a:buSzTx/>
                        <a:buFontTx/>
                        <a:buNone/>
                        <a:tabLst/>
                        <a:defRPr/>
                      </a:pPr>
                      <a:r>
                        <a:rPr lang="en-CA" sz="700" b="1" dirty="0">
                          <a:solidFill>
                            <a:schemeClr val="tx1"/>
                          </a:solidFill>
                        </a:rPr>
                        <a:t>$420 </a:t>
                      </a:r>
                      <a:r>
                        <a:rPr lang="en-CA" sz="700" dirty="0">
                          <a:solidFill>
                            <a:schemeClr val="tx1"/>
                          </a:solidFill>
                        </a:rPr>
                        <a:t>[</a:t>
                      </a:r>
                      <a:r>
                        <a:rPr lang="en-US" sz="700" b="0" i="0" u="none" strike="noStrike" cap="none" dirty="0">
                          <a:solidFill>
                            <a:schemeClr val="tx1"/>
                          </a:solidFill>
                          <a:latin typeface="+mn-lt"/>
                          <a:ea typeface="Arial"/>
                          <a:cs typeface="Arial"/>
                          <a:sym typeface="Arial"/>
                        </a:rPr>
                        <a:t>Real-time readings w/ geolocation, two-way audio through cell or Motorola radio,  </a:t>
                      </a:r>
                    </a:p>
                    <a:p>
                      <a:pPr marL="0" marR="0" lvl="0" indent="0" algn="l" defTabSz="342900" rtl="0" eaLnBrk="1" fontAlgn="auto" latinLnBrk="0" hangingPunct="1">
                        <a:lnSpc>
                          <a:spcPct val="100000"/>
                        </a:lnSpc>
                        <a:spcBef>
                          <a:spcPts val="0"/>
                        </a:spcBef>
                        <a:spcAft>
                          <a:spcPts val="0"/>
                        </a:spcAft>
                        <a:buClrTx/>
                        <a:buSzTx/>
                        <a:buFontTx/>
                        <a:buNone/>
                        <a:tabLst/>
                        <a:defRPr/>
                      </a:pPr>
                      <a:r>
                        <a:rPr lang="en-US" sz="700" b="0" i="0" u="none" strike="noStrike" cap="none" dirty="0">
                          <a:solidFill>
                            <a:schemeClr val="tx1"/>
                          </a:solidFill>
                          <a:latin typeface="+mn-lt"/>
                          <a:ea typeface="Arial"/>
                          <a:cs typeface="Arial"/>
                          <a:sym typeface="Arial"/>
                        </a:rPr>
                        <a:t>Bump test, calibration reporting &amp; reminders</a:t>
                      </a:r>
                    </a:p>
                    <a:p>
                      <a:pPr marL="0" marR="0" lvl="0" indent="0" algn="l" defTabSz="342900" rtl="0" eaLnBrk="1" fontAlgn="auto" latinLnBrk="0" hangingPunct="1">
                        <a:lnSpc>
                          <a:spcPct val="100000"/>
                        </a:lnSpc>
                        <a:spcBef>
                          <a:spcPts val="0"/>
                        </a:spcBef>
                        <a:spcAft>
                          <a:spcPts val="0"/>
                        </a:spcAft>
                        <a:buClrTx/>
                        <a:buSzTx/>
                        <a:buFontTx/>
                        <a:buNone/>
                        <a:tabLst/>
                        <a:defRPr/>
                      </a:pPr>
                      <a:r>
                        <a:rPr lang="en-US" sz="700" b="0" i="0" u="none" strike="noStrike" cap="none" dirty="0">
                          <a:solidFill>
                            <a:schemeClr val="tx1"/>
                          </a:solidFill>
                          <a:latin typeface="+mn-lt"/>
                          <a:ea typeface="Arial"/>
                          <a:cs typeface="Arial"/>
                          <a:sym typeface="Arial"/>
                        </a:rPr>
                        <a:t>Compliance dashboard</a:t>
                      </a:r>
                    </a:p>
                    <a:p>
                      <a:pPr marL="0" marR="0" lvl="0" indent="0" algn="l" defTabSz="342900" rtl="0" eaLnBrk="1" fontAlgn="auto" latinLnBrk="0" hangingPunct="1">
                        <a:lnSpc>
                          <a:spcPct val="100000"/>
                        </a:lnSpc>
                        <a:spcBef>
                          <a:spcPts val="0"/>
                        </a:spcBef>
                        <a:spcAft>
                          <a:spcPts val="0"/>
                        </a:spcAft>
                        <a:buClrTx/>
                        <a:buSzTx/>
                        <a:buFontTx/>
                        <a:buNone/>
                        <a:tabLst/>
                        <a:defRPr/>
                      </a:pPr>
                      <a:r>
                        <a:rPr lang="en-US" sz="700" b="0" i="0" u="none" strike="noStrike" cap="none" dirty="0">
                          <a:solidFill>
                            <a:schemeClr val="tx1"/>
                          </a:solidFill>
                          <a:latin typeface="+mn-lt"/>
                          <a:ea typeface="Arial"/>
                          <a:cs typeface="Arial"/>
                          <a:sym typeface="Arial"/>
                        </a:rPr>
                        <a:t>Automatic, recurrent compliance reports</a:t>
                      </a:r>
                    </a:p>
                    <a:p>
                      <a:pPr marL="0" marR="0" lvl="0" indent="0" algn="l" defTabSz="342900" rtl="0" eaLnBrk="1" fontAlgn="auto" latinLnBrk="0" hangingPunct="1">
                        <a:lnSpc>
                          <a:spcPct val="100000"/>
                        </a:lnSpc>
                        <a:spcBef>
                          <a:spcPts val="0"/>
                        </a:spcBef>
                        <a:spcAft>
                          <a:spcPts val="0"/>
                        </a:spcAft>
                        <a:buClrTx/>
                        <a:buSzTx/>
                        <a:buFontTx/>
                        <a:buNone/>
                        <a:tabLst/>
                        <a:defRPr/>
                      </a:pPr>
                      <a:r>
                        <a:rPr lang="en-US" sz="700" b="0" i="0" u="none" strike="noStrike" cap="none" dirty="0">
                          <a:solidFill>
                            <a:schemeClr val="tx1"/>
                          </a:solidFill>
                          <a:latin typeface="+mn-lt"/>
                          <a:ea typeface="Arial"/>
                          <a:cs typeface="Arial"/>
                          <a:sym typeface="Arial"/>
                        </a:rPr>
                        <a:t>Plume modeling</a:t>
                      </a:r>
                    </a:p>
                    <a:p>
                      <a:pPr marL="0" marR="0" lvl="0" indent="0" algn="l" defTabSz="342900" rtl="0" eaLnBrk="1" fontAlgn="auto" latinLnBrk="0" hangingPunct="1">
                        <a:lnSpc>
                          <a:spcPct val="100000"/>
                        </a:lnSpc>
                        <a:spcBef>
                          <a:spcPts val="0"/>
                        </a:spcBef>
                        <a:spcAft>
                          <a:spcPts val="0"/>
                        </a:spcAft>
                        <a:buClrTx/>
                        <a:buSzTx/>
                        <a:buFontTx/>
                        <a:buNone/>
                        <a:tabLst/>
                        <a:defRPr/>
                      </a:pPr>
                      <a:r>
                        <a:rPr lang="en-US" sz="700" b="0" i="0" u="none" strike="noStrike" cap="none" dirty="0">
                          <a:solidFill>
                            <a:schemeClr val="tx1"/>
                          </a:solidFill>
                          <a:latin typeface="+mn-lt"/>
                          <a:ea typeface="Arial"/>
                          <a:cs typeface="Arial"/>
                          <a:sym typeface="Arial"/>
                        </a:rPr>
                        <a:t>Fleet management, limited geofencing </a:t>
                      </a:r>
                      <a:endParaRPr lang="en-CA" sz="700" dirty="0">
                        <a:solidFill>
                          <a:schemeClr val="tx1"/>
                        </a:solidFill>
                      </a:endParaRPr>
                    </a:p>
                  </a:txBody>
                  <a:tcPr marL="68580" marR="68580" marT="34290" marB="34290"/>
                </a:tc>
                <a:extLst>
                  <a:ext uri="{0D108BD9-81ED-4DB2-BD59-A6C34878D82A}">
                    <a16:rowId xmlns:a16="http://schemas.microsoft.com/office/drawing/2014/main" val="1555645461"/>
                  </a:ext>
                </a:extLst>
              </a:tr>
              <a:tr h="800100">
                <a:tc>
                  <a:txBody>
                    <a:bodyPr/>
                    <a:lstStyle/>
                    <a:p>
                      <a:pPr algn="l"/>
                      <a:r>
                        <a:rPr lang="en-CA" sz="700" b="1" dirty="0"/>
                        <a:t>Level 2 </a:t>
                      </a:r>
                    </a:p>
                  </a:txBody>
                  <a:tcPr marL="68580" marR="68580" marT="34290" marB="34290"/>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700" b="1" dirty="0"/>
                        <a:t>Productivity (Self monitoring) </a:t>
                      </a:r>
                      <a:endParaRPr lang="en-CA" sz="700" dirty="0"/>
                    </a:p>
                    <a:p>
                      <a:pPr algn="l"/>
                      <a:r>
                        <a:rPr lang="en-CA" sz="700" b="1" dirty="0"/>
                        <a:t>$550 </a:t>
                      </a:r>
                      <a:r>
                        <a:rPr lang="en-CA" sz="700" dirty="0"/>
                        <a:t>[</a:t>
                      </a:r>
                      <a:r>
                        <a:rPr lang="en-US" sz="700" b="0" i="0" u="none" strike="noStrike" cap="none" dirty="0">
                          <a:solidFill>
                            <a:schemeClr val="tx1"/>
                          </a:solidFill>
                          <a:latin typeface="+mn-lt"/>
                          <a:ea typeface="Arial"/>
                          <a:cs typeface="Arial"/>
                          <a:sym typeface="Arial"/>
                        </a:rPr>
                        <a:t>remote collaboration, two way voice and video calling, work process management with media library, walk path tracking]</a:t>
                      </a:r>
                      <a:endParaRPr lang="en-CA" sz="700" dirty="0"/>
                    </a:p>
                  </a:txBody>
                  <a:tcPr marL="68580" marR="68580" marT="34290" marB="34290"/>
                </a:tc>
                <a:tc>
                  <a:txBody>
                    <a:bodyPr/>
                    <a:lstStyle/>
                    <a:p>
                      <a:pPr algn="l"/>
                      <a:r>
                        <a:rPr lang="en-CA" sz="700" b="1" dirty="0"/>
                        <a:t>Real-Time safety (self monitored) </a:t>
                      </a:r>
                    </a:p>
                    <a:p>
                      <a:pPr marL="0" marR="0" lvl="0" indent="0" algn="l" defTabSz="342900" rtl="0" eaLnBrk="1" fontAlgn="auto" latinLnBrk="0" hangingPunct="1">
                        <a:lnSpc>
                          <a:spcPct val="100000"/>
                        </a:lnSpc>
                        <a:spcBef>
                          <a:spcPts val="0"/>
                        </a:spcBef>
                        <a:spcAft>
                          <a:spcPts val="0"/>
                        </a:spcAft>
                        <a:buClrTx/>
                        <a:buSzTx/>
                        <a:buFontTx/>
                        <a:buNone/>
                        <a:tabLst/>
                        <a:defRPr/>
                      </a:pPr>
                      <a:r>
                        <a:rPr lang="en-CA" sz="700" b="1" dirty="0"/>
                        <a:t>$330 </a:t>
                      </a:r>
                      <a:r>
                        <a:rPr lang="en-CA" sz="700" dirty="0"/>
                        <a:t>Custom emergency response protocols, Fall detection, no motion check in system, Mass notification and two way messaging, Base blackline analytics</a:t>
                      </a:r>
                    </a:p>
                    <a:p>
                      <a:pPr algn="l"/>
                      <a:r>
                        <a:rPr lang="en-CA" sz="700" dirty="0">
                          <a:solidFill>
                            <a:schemeClr val="tx1"/>
                          </a:solidFill>
                        </a:rPr>
                        <a:t> </a:t>
                      </a:r>
                      <a:r>
                        <a:rPr lang="en-CA" sz="700" b="1" dirty="0">
                          <a:solidFill>
                            <a:schemeClr val="tx1"/>
                          </a:solidFill>
                        </a:rPr>
                        <a:t>$93 </a:t>
                      </a:r>
                      <a:r>
                        <a:rPr lang="en-CA" sz="700" dirty="0">
                          <a:solidFill>
                            <a:schemeClr val="tx1"/>
                          </a:solidFill>
                        </a:rPr>
                        <a:t>Optional push to talk</a:t>
                      </a:r>
                    </a:p>
                  </a:txBody>
                  <a:tcPr marL="68580" marR="68580" marT="34290" marB="34290"/>
                </a:tc>
                <a:tc>
                  <a:txBody>
                    <a:bodyPr/>
                    <a:lstStyle/>
                    <a:p>
                      <a:pPr algn="l"/>
                      <a:r>
                        <a:rPr lang="en-CA" sz="700" b="1" dirty="0"/>
                        <a:t>Standard</a:t>
                      </a:r>
                      <a:r>
                        <a:rPr lang="en-CA" sz="700" dirty="0"/>
                        <a:t> </a:t>
                      </a:r>
                    </a:p>
                    <a:p>
                      <a:pPr algn="l"/>
                      <a:r>
                        <a:rPr lang="en-CA" sz="700" b="1" dirty="0"/>
                        <a:t>$420 </a:t>
                      </a:r>
                      <a:r>
                        <a:rPr lang="en-CA" sz="700" dirty="0"/>
                        <a:t>Starter + fleet manager dashboard, streamlines device compliance, fleet manager reporting, dock monitoring]</a:t>
                      </a:r>
                    </a:p>
                  </a:txBody>
                  <a:tcPr marL="68580" marR="68580" marT="34290" marB="34290"/>
                </a:tc>
                <a:tc>
                  <a:txBody>
                    <a:bodyPr/>
                    <a:lstStyle/>
                    <a:p>
                      <a:pPr algn="l"/>
                      <a:r>
                        <a:rPr lang="en-CA" sz="700" b="1" dirty="0"/>
                        <a:t>N/A</a:t>
                      </a:r>
                    </a:p>
                  </a:txBody>
                  <a:tcPr marL="68580" marR="68580" marT="34290" marB="34290"/>
                </a:tc>
                <a:tc>
                  <a:txBody>
                    <a:bodyPr/>
                    <a:lstStyle/>
                    <a:p>
                      <a:pPr algn="l"/>
                      <a:r>
                        <a:rPr lang="en-CA" sz="700" b="1" dirty="0"/>
                        <a:t>N/A</a:t>
                      </a:r>
                    </a:p>
                  </a:txBody>
                  <a:tcPr marL="68580" marR="68580" marT="34290" marB="34290"/>
                </a:tc>
                <a:extLst>
                  <a:ext uri="{0D108BD9-81ED-4DB2-BD59-A6C34878D82A}">
                    <a16:rowId xmlns:a16="http://schemas.microsoft.com/office/drawing/2014/main" val="4139703477"/>
                  </a:ext>
                </a:extLst>
              </a:tr>
              <a:tr h="525780">
                <a:tc>
                  <a:txBody>
                    <a:bodyPr/>
                    <a:lstStyle/>
                    <a:p>
                      <a:pPr algn="l"/>
                      <a:r>
                        <a:rPr lang="en-CA" sz="700" b="1" dirty="0"/>
                        <a:t>Level 3 </a:t>
                      </a:r>
                    </a:p>
                  </a:txBody>
                  <a:tcPr marL="68580" marR="68580" marT="34290" marB="34290"/>
                </a:tc>
                <a:tc>
                  <a:txBody>
                    <a:bodyPr/>
                    <a:lstStyle/>
                    <a:p>
                      <a:pPr algn="l"/>
                      <a:endParaRPr lang="en-CA" sz="700" dirty="0"/>
                    </a:p>
                  </a:txBody>
                  <a:tcPr marL="68580" marR="68580" marT="34290" marB="34290"/>
                </a:tc>
                <a:tc>
                  <a:txBody>
                    <a:bodyPr/>
                    <a:lstStyle/>
                    <a:p>
                      <a:pPr algn="l"/>
                      <a:endParaRPr lang="en-CA" sz="700" dirty="0"/>
                    </a:p>
                  </a:txBody>
                  <a:tcPr marL="68580" marR="68580" marT="34290" marB="34290"/>
                </a:tc>
                <a:tc>
                  <a:txBody>
                    <a:bodyPr/>
                    <a:lstStyle/>
                    <a:p>
                      <a:pPr algn="l"/>
                      <a:r>
                        <a:rPr lang="en-CA" sz="700" b="1" dirty="0"/>
                        <a:t>Complete </a:t>
                      </a:r>
                      <a:r>
                        <a:rPr lang="en-CA" sz="700" dirty="0"/>
                        <a:t> </a:t>
                      </a:r>
                    </a:p>
                    <a:p>
                      <a:pPr algn="l"/>
                      <a:r>
                        <a:rPr lang="en-CA" sz="700" b="1" dirty="0"/>
                        <a:t>$576 </a:t>
                      </a:r>
                      <a:r>
                        <a:rPr lang="en-CA" sz="700" dirty="0"/>
                        <a:t>[Standard + full event live monitoring ,event management ]</a:t>
                      </a:r>
                    </a:p>
                    <a:p>
                      <a:pPr algn="l"/>
                      <a:endParaRPr lang="en-CA" sz="700" dirty="0"/>
                    </a:p>
                  </a:txBody>
                  <a:tcPr marL="68580" marR="68580" marT="34290" marB="34290"/>
                </a:tc>
                <a:tc>
                  <a:txBody>
                    <a:bodyPr/>
                    <a:lstStyle/>
                    <a:p>
                      <a:pPr algn="l"/>
                      <a:endParaRPr lang="en-CA" sz="700" dirty="0"/>
                    </a:p>
                  </a:txBody>
                  <a:tcPr marL="68580" marR="68580" marT="34290" marB="34290"/>
                </a:tc>
                <a:tc>
                  <a:txBody>
                    <a:bodyPr/>
                    <a:lstStyle/>
                    <a:p>
                      <a:pPr algn="l"/>
                      <a:endParaRPr lang="en-CA" sz="700" dirty="0"/>
                    </a:p>
                  </a:txBody>
                  <a:tcPr marL="68580" marR="68580" marT="34290" marB="34290"/>
                </a:tc>
                <a:extLst>
                  <a:ext uri="{0D108BD9-81ED-4DB2-BD59-A6C34878D82A}">
                    <a16:rowId xmlns:a16="http://schemas.microsoft.com/office/drawing/2014/main" val="815578819"/>
                  </a:ext>
                </a:extLst>
              </a:tr>
              <a:tr h="617220">
                <a:tc>
                  <a:txBody>
                    <a:bodyPr/>
                    <a:lstStyle/>
                    <a:p>
                      <a:pPr algn="l"/>
                      <a:r>
                        <a:rPr lang="en-CA" sz="700" b="1" dirty="0"/>
                        <a:t>Level 4</a:t>
                      </a:r>
                    </a:p>
                  </a:txBody>
                  <a:tcPr marL="68580" marR="68580" marT="34290" marB="34290"/>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700" b="1" dirty="0"/>
                        <a:t>24/7 monitoring service </a:t>
                      </a:r>
                      <a:endParaRPr lang="en-CA" sz="700" dirty="0"/>
                    </a:p>
                    <a:p>
                      <a:pPr algn="l"/>
                      <a:r>
                        <a:rPr lang="en-CA" sz="700" b="1" dirty="0"/>
                        <a:t>$670 </a:t>
                      </a:r>
                      <a:r>
                        <a:rPr lang="en-CA" sz="700" dirty="0"/>
                        <a:t>3</a:t>
                      </a:r>
                      <a:r>
                        <a:rPr lang="en-CA" sz="700" baseline="30000" dirty="0"/>
                        <a:t>rd</a:t>
                      </a:r>
                      <a:r>
                        <a:rPr lang="en-CA" sz="700" dirty="0"/>
                        <a:t> party monitoring service [experience monitoring police and fire services]</a:t>
                      </a:r>
                    </a:p>
                  </a:txBody>
                  <a:tcPr marL="68580" marR="68580" marT="34290" marB="34290"/>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700" b="1" dirty="0"/>
                        <a:t>Real-Time safety (Blackline monitored) </a:t>
                      </a:r>
                    </a:p>
                    <a:p>
                      <a:pPr algn="l"/>
                      <a:r>
                        <a:rPr lang="en-CA" sz="700" b="1" dirty="0"/>
                        <a:t>$501 </a:t>
                      </a:r>
                      <a:r>
                        <a:rPr lang="en-CA" sz="700" dirty="0"/>
                        <a:t>Trained responder, 24/7, year round monitoring coverage, 99.5% response time in under 60 seconds </a:t>
                      </a:r>
                    </a:p>
                    <a:p>
                      <a:pPr algn="l"/>
                      <a:r>
                        <a:rPr lang="en-CA" sz="700" dirty="0">
                          <a:solidFill>
                            <a:schemeClr val="tx1"/>
                          </a:solidFill>
                        </a:rPr>
                        <a:t> </a:t>
                      </a:r>
                      <a:r>
                        <a:rPr lang="en-CA" sz="700" b="1" dirty="0">
                          <a:solidFill>
                            <a:schemeClr val="tx1"/>
                          </a:solidFill>
                        </a:rPr>
                        <a:t>$93 </a:t>
                      </a:r>
                      <a:r>
                        <a:rPr lang="en-CA" sz="700" dirty="0">
                          <a:solidFill>
                            <a:schemeClr val="tx1"/>
                          </a:solidFill>
                        </a:rPr>
                        <a:t>Optional push to talk</a:t>
                      </a:r>
                    </a:p>
                  </a:txBody>
                  <a:tcPr marL="68580" marR="68580" marT="34290" marB="34290"/>
                </a:tc>
                <a:tc>
                  <a:txBody>
                    <a:bodyPr/>
                    <a:lstStyle/>
                    <a:p>
                      <a:pPr algn="l"/>
                      <a:r>
                        <a:rPr lang="en-CA" sz="700" b="1" dirty="0"/>
                        <a:t>N/A</a:t>
                      </a:r>
                    </a:p>
                  </a:txBody>
                  <a:tcPr marL="68580" marR="68580" marT="34290" marB="34290"/>
                </a:tc>
                <a:tc>
                  <a:txBody>
                    <a:bodyPr/>
                    <a:lstStyle/>
                    <a:p>
                      <a:pPr algn="l"/>
                      <a:r>
                        <a:rPr lang="en-CA" sz="700" b="1" dirty="0"/>
                        <a:t> 24/7 Professional Monitoring</a:t>
                      </a:r>
                    </a:p>
                    <a:p>
                      <a:pPr algn="l"/>
                      <a:r>
                        <a:rPr lang="en-CA" sz="700" b="1" dirty="0"/>
                        <a:t>$XX</a:t>
                      </a:r>
                    </a:p>
                  </a:txBody>
                  <a:tcPr marL="68580" marR="68580" marT="34290" marB="34290"/>
                </a:tc>
                <a:tc>
                  <a:txBody>
                    <a:bodyPr/>
                    <a:lstStyle/>
                    <a:p>
                      <a:pPr algn="l"/>
                      <a:r>
                        <a:rPr lang="en-CA" sz="700" b="1" dirty="0"/>
                        <a:t>N/A</a:t>
                      </a:r>
                    </a:p>
                  </a:txBody>
                  <a:tcPr marL="68580" marR="68580" marT="34290" marB="34290"/>
                </a:tc>
                <a:extLst>
                  <a:ext uri="{0D108BD9-81ED-4DB2-BD59-A6C34878D82A}">
                    <a16:rowId xmlns:a16="http://schemas.microsoft.com/office/drawing/2014/main" val="1041359074"/>
                  </a:ext>
                </a:extLst>
              </a:tr>
              <a:tr h="206579">
                <a:tc>
                  <a:txBody>
                    <a:bodyPr/>
                    <a:lstStyle/>
                    <a:p>
                      <a:endParaRPr lang="en-CA" sz="600" dirty="0"/>
                    </a:p>
                  </a:txBody>
                  <a:tcPr marL="68580" marR="68580" marT="34290" marB="34290"/>
                </a:tc>
                <a:tc>
                  <a:txBody>
                    <a:bodyPr/>
                    <a:lstStyle/>
                    <a:p>
                      <a:pPr algn="ctr"/>
                      <a:endParaRPr lang="en-CA" sz="600" dirty="0"/>
                    </a:p>
                  </a:txBody>
                  <a:tcPr marL="68580" marR="68580" marT="34290" marB="34290"/>
                </a:tc>
                <a:tc>
                  <a:txBody>
                    <a:bodyPr/>
                    <a:lstStyle/>
                    <a:p>
                      <a:pPr algn="ctr"/>
                      <a:endParaRPr lang="en-CA" sz="600" dirty="0">
                        <a:solidFill>
                          <a:schemeClr val="tx1"/>
                        </a:solidFill>
                      </a:endParaRPr>
                    </a:p>
                  </a:txBody>
                  <a:tcPr marL="68580" marR="68580" marT="34290" marB="34290"/>
                </a:tc>
                <a:tc>
                  <a:txBody>
                    <a:bodyPr/>
                    <a:lstStyle/>
                    <a:p>
                      <a:pPr algn="ctr"/>
                      <a:endParaRPr lang="en-CA" sz="600" b="1" dirty="0"/>
                    </a:p>
                  </a:txBody>
                  <a:tcPr marL="68580" marR="68580" marT="34290" marB="34290"/>
                </a:tc>
                <a:tc>
                  <a:txBody>
                    <a:bodyPr/>
                    <a:lstStyle/>
                    <a:p>
                      <a:pPr algn="ctr"/>
                      <a:endParaRPr lang="en-CA" sz="600" b="1" dirty="0"/>
                    </a:p>
                  </a:txBody>
                  <a:tcPr marL="68580" marR="68580" marT="34290" marB="34290"/>
                </a:tc>
                <a:tc>
                  <a:txBody>
                    <a:bodyPr/>
                    <a:lstStyle/>
                    <a:p>
                      <a:pPr algn="ctr"/>
                      <a:endParaRPr lang="en-CA" sz="600" b="1" dirty="0"/>
                    </a:p>
                  </a:txBody>
                  <a:tcPr marL="68580" marR="68580" marT="34290" marB="34290"/>
                </a:tc>
                <a:extLst>
                  <a:ext uri="{0D108BD9-81ED-4DB2-BD59-A6C34878D82A}">
                    <a16:rowId xmlns:a16="http://schemas.microsoft.com/office/drawing/2014/main" val="3145573220"/>
                  </a:ext>
                </a:extLst>
              </a:tr>
            </a:tbl>
          </a:graphicData>
        </a:graphic>
      </p:graphicFrame>
      <p:sp>
        <p:nvSpPr>
          <p:cNvPr id="6" name="TextBox 5">
            <a:extLst>
              <a:ext uri="{FF2B5EF4-FFF2-40B4-BE49-F238E27FC236}">
                <a16:creationId xmlns:a16="http://schemas.microsoft.com/office/drawing/2014/main" id="{5ACD9144-C8BA-3EE7-52A8-8E826C9B1A5B}"/>
              </a:ext>
            </a:extLst>
          </p:cNvPr>
          <p:cNvSpPr txBox="1"/>
          <p:nvPr/>
        </p:nvSpPr>
        <p:spPr>
          <a:xfrm>
            <a:off x="-11209" y="10991"/>
            <a:ext cx="2065291" cy="507831"/>
          </a:xfrm>
          <a:prstGeom prst="rect">
            <a:avLst/>
          </a:prstGeom>
          <a:noFill/>
        </p:spPr>
        <p:txBody>
          <a:bodyPr wrap="square" rtlCol="0">
            <a:spAutoFit/>
          </a:bodyPr>
          <a:lstStyle/>
          <a:p>
            <a:pPr algn="ctr"/>
            <a:r>
              <a:rPr lang="en-CA" sz="1350" b="1" dirty="0"/>
              <a:t>Competition – Pricing  </a:t>
            </a:r>
          </a:p>
          <a:p>
            <a:endParaRPr lang="en-CA" sz="1350" dirty="0"/>
          </a:p>
        </p:txBody>
      </p:sp>
      <p:pic>
        <p:nvPicPr>
          <p:cNvPr id="4" name="Picture 3">
            <a:extLst>
              <a:ext uri="{FF2B5EF4-FFF2-40B4-BE49-F238E27FC236}">
                <a16:creationId xmlns:a16="http://schemas.microsoft.com/office/drawing/2014/main" id="{23DE6F2E-3C12-3012-BFB7-145F43605F6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39864" r="81329"/>
          <a:stretch/>
        </p:blipFill>
        <p:spPr>
          <a:xfrm>
            <a:off x="1417782" y="284481"/>
            <a:ext cx="485294" cy="367862"/>
          </a:xfrm>
          <a:prstGeom prst="rect">
            <a:avLst/>
          </a:prstGeom>
        </p:spPr>
      </p:pic>
      <p:pic>
        <p:nvPicPr>
          <p:cNvPr id="5" name="Picture 4">
            <a:extLst>
              <a:ext uri="{FF2B5EF4-FFF2-40B4-BE49-F238E27FC236}">
                <a16:creationId xmlns:a16="http://schemas.microsoft.com/office/drawing/2014/main" id="{4B613C79-7A30-2D15-6187-41E6CED3F3C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24184" r="62427"/>
          <a:stretch/>
        </p:blipFill>
        <p:spPr>
          <a:xfrm>
            <a:off x="3197621" y="1306"/>
            <a:ext cx="348018" cy="611716"/>
          </a:xfrm>
          <a:prstGeom prst="rect">
            <a:avLst/>
          </a:prstGeom>
        </p:spPr>
      </p:pic>
      <p:pic>
        <p:nvPicPr>
          <p:cNvPr id="7" name="Picture 6">
            <a:extLst>
              <a:ext uri="{FF2B5EF4-FFF2-40B4-BE49-F238E27FC236}">
                <a16:creationId xmlns:a16="http://schemas.microsoft.com/office/drawing/2014/main" id="{715E3804-1E9D-B130-691F-F4E33AD57C3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44661" r="39587"/>
          <a:stretch/>
        </p:blipFill>
        <p:spPr>
          <a:xfrm>
            <a:off x="4906583" y="1306"/>
            <a:ext cx="409433" cy="611716"/>
          </a:xfrm>
          <a:prstGeom prst="rect">
            <a:avLst/>
          </a:prstGeom>
        </p:spPr>
      </p:pic>
      <p:pic>
        <p:nvPicPr>
          <p:cNvPr id="8" name="Picture 7">
            <a:extLst>
              <a:ext uri="{FF2B5EF4-FFF2-40B4-BE49-F238E27FC236}">
                <a16:creationId xmlns:a16="http://schemas.microsoft.com/office/drawing/2014/main" id="{471058DC-0382-06DD-07DE-DE04378A205D}"/>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65052" r="17621"/>
          <a:stretch/>
        </p:blipFill>
        <p:spPr>
          <a:xfrm>
            <a:off x="6451772" y="27738"/>
            <a:ext cx="450376" cy="611716"/>
          </a:xfrm>
          <a:prstGeom prst="rect">
            <a:avLst/>
          </a:prstGeom>
        </p:spPr>
      </p:pic>
    </p:spTree>
    <p:extLst>
      <p:ext uri="{BB962C8B-B14F-4D97-AF65-F5344CB8AC3E}">
        <p14:creationId xmlns:p14="http://schemas.microsoft.com/office/powerpoint/2010/main" val="3149123600"/>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811889" y="1527600"/>
            <a:ext cx="869303" cy="397882"/>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200" b="1" dirty="0"/>
          </a:p>
        </p:txBody>
      </p:sp>
      <p:sp>
        <p:nvSpPr>
          <p:cNvPr id="39" name="Title 1">
            <a:extLst>
              <a:ext uri="{FF2B5EF4-FFF2-40B4-BE49-F238E27FC236}">
                <a16:creationId xmlns:a16="http://schemas.microsoft.com/office/drawing/2014/main" id="{91ADB24A-7407-E78C-3378-5CFDE6CD5582}"/>
              </a:ext>
            </a:extLst>
          </p:cNvPr>
          <p:cNvSpPr txBox="1">
            <a:spLocks/>
          </p:cNvSpPr>
          <p:nvPr/>
        </p:nvSpPr>
        <p:spPr bwMode="auto">
          <a:xfrm>
            <a:off x="3228763" y="1648371"/>
            <a:ext cx="1916795" cy="3978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68580" tIns="34290" rIns="68580" bIns="3429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200" dirty="0"/>
          </a:p>
        </p:txBody>
      </p:sp>
      <p:sp>
        <p:nvSpPr>
          <p:cNvPr id="43" name="Title 1">
            <a:extLst>
              <a:ext uri="{FF2B5EF4-FFF2-40B4-BE49-F238E27FC236}">
                <a16:creationId xmlns:a16="http://schemas.microsoft.com/office/drawing/2014/main" id="{34CF61BF-A58E-0817-E8CF-5397F0C09C63}"/>
              </a:ext>
            </a:extLst>
          </p:cNvPr>
          <p:cNvSpPr txBox="1">
            <a:spLocks/>
          </p:cNvSpPr>
          <p:nvPr/>
        </p:nvSpPr>
        <p:spPr bwMode="auto">
          <a:xfrm>
            <a:off x="5374318" y="1652640"/>
            <a:ext cx="1916795" cy="3978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68580" tIns="34290" rIns="68580" bIns="3429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200" dirty="0"/>
          </a:p>
        </p:txBody>
      </p:sp>
      <p:sp>
        <p:nvSpPr>
          <p:cNvPr id="15" name="Title 1">
            <a:extLst>
              <a:ext uri="{FF2B5EF4-FFF2-40B4-BE49-F238E27FC236}">
                <a16:creationId xmlns:a16="http://schemas.microsoft.com/office/drawing/2014/main" id="{098FD1FF-D01F-107C-7A88-FAA296F200F9}"/>
              </a:ext>
            </a:extLst>
          </p:cNvPr>
          <p:cNvSpPr txBox="1">
            <a:spLocks/>
          </p:cNvSpPr>
          <p:nvPr/>
        </p:nvSpPr>
        <p:spPr bwMode="auto">
          <a:xfrm>
            <a:off x="2041606" y="1567356"/>
            <a:ext cx="1916795" cy="39788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68580" tIns="34290" rIns="68580" bIns="3429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200" dirty="0"/>
          </a:p>
        </p:txBody>
      </p:sp>
      <p:sp>
        <p:nvSpPr>
          <p:cNvPr id="6" name="TextBox 5">
            <a:extLst>
              <a:ext uri="{FF2B5EF4-FFF2-40B4-BE49-F238E27FC236}">
                <a16:creationId xmlns:a16="http://schemas.microsoft.com/office/drawing/2014/main" id="{5ACD9144-C8BA-3EE7-52A8-8E826C9B1A5B}"/>
              </a:ext>
            </a:extLst>
          </p:cNvPr>
          <p:cNvSpPr txBox="1"/>
          <p:nvPr/>
        </p:nvSpPr>
        <p:spPr>
          <a:xfrm>
            <a:off x="-391058" y="62023"/>
            <a:ext cx="2004794" cy="507831"/>
          </a:xfrm>
          <a:prstGeom prst="rect">
            <a:avLst/>
          </a:prstGeom>
          <a:noFill/>
        </p:spPr>
        <p:txBody>
          <a:bodyPr wrap="square" rtlCol="0">
            <a:spAutoFit/>
          </a:bodyPr>
          <a:lstStyle/>
          <a:p>
            <a:pPr algn="ctr"/>
            <a:r>
              <a:rPr lang="en-CA" sz="1350" b="1" dirty="0"/>
              <a:t>Distribution </a:t>
            </a:r>
          </a:p>
          <a:p>
            <a:endParaRPr lang="en-CA" sz="1350" dirty="0"/>
          </a:p>
        </p:txBody>
      </p:sp>
      <p:graphicFrame>
        <p:nvGraphicFramePr>
          <p:cNvPr id="2" name="Table 1">
            <a:extLst>
              <a:ext uri="{FF2B5EF4-FFF2-40B4-BE49-F238E27FC236}">
                <a16:creationId xmlns:a16="http://schemas.microsoft.com/office/drawing/2014/main" id="{F20F7F2B-6EB7-F61C-DB07-FC0E38C16E46}"/>
              </a:ext>
            </a:extLst>
          </p:cNvPr>
          <p:cNvGraphicFramePr>
            <a:graphicFrameLocks noGrp="1"/>
          </p:cNvGraphicFramePr>
          <p:nvPr>
            <p:extLst>
              <p:ext uri="{D42A27DB-BD31-4B8C-83A1-F6EECF244321}">
                <p14:modId xmlns:p14="http://schemas.microsoft.com/office/powerpoint/2010/main" val="2176396951"/>
              </p:ext>
            </p:extLst>
          </p:nvPr>
        </p:nvGraphicFramePr>
        <p:xfrm>
          <a:off x="215152" y="447302"/>
          <a:ext cx="8797364" cy="4531100"/>
        </p:xfrm>
        <a:graphic>
          <a:graphicData uri="http://schemas.openxmlformats.org/drawingml/2006/table">
            <a:tbl>
              <a:tblPr>
                <a:tableStyleId>{5C22544A-7EE6-4342-B048-85BDC9FD1C3A}</a:tableStyleId>
              </a:tblPr>
              <a:tblGrid>
                <a:gridCol w="1759474">
                  <a:extLst>
                    <a:ext uri="{9D8B030D-6E8A-4147-A177-3AD203B41FA5}">
                      <a16:colId xmlns:a16="http://schemas.microsoft.com/office/drawing/2014/main" val="2503028109"/>
                    </a:ext>
                  </a:extLst>
                </a:gridCol>
                <a:gridCol w="1407578">
                  <a:extLst>
                    <a:ext uri="{9D8B030D-6E8A-4147-A177-3AD203B41FA5}">
                      <a16:colId xmlns:a16="http://schemas.microsoft.com/office/drawing/2014/main" val="2124514086"/>
                    </a:ext>
                  </a:extLst>
                </a:gridCol>
                <a:gridCol w="1407578">
                  <a:extLst>
                    <a:ext uri="{9D8B030D-6E8A-4147-A177-3AD203B41FA5}">
                      <a16:colId xmlns:a16="http://schemas.microsoft.com/office/drawing/2014/main" val="3401685249"/>
                    </a:ext>
                  </a:extLst>
                </a:gridCol>
                <a:gridCol w="1407578">
                  <a:extLst>
                    <a:ext uri="{9D8B030D-6E8A-4147-A177-3AD203B41FA5}">
                      <a16:colId xmlns:a16="http://schemas.microsoft.com/office/drawing/2014/main" val="927394476"/>
                    </a:ext>
                  </a:extLst>
                </a:gridCol>
                <a:gridCol w="1407578">
                  <a:extLst>
                    <a:ext uri="{9D8B030D-6E8A-4147-A177-3AD203B41FA5}">
                      <a16:colId xmlns:a16="http://schemas.microsoft.com/office/drawing/2014/main" val="2330189260"/>
                    </a:ext>
                  </a:extLst>
                </a:gridCol>
                <a:gridCol w="1407578">
                  <a:extLst>
                    <a:ext uri="{9D8B030D-6E8A-4147-A177-3AD203B41FA5}">
                      <a16:colId xmlns:a16="http://schemas.microsoft.com/office/drawing/2014/main" val="356458258"/>
                    </a:ext>
                  </a:extLst>
                </a:gridCol>
              </a:tblGrid>
              <a:tr h="181244">
                <a:tc>
                  <a:txBody>
                    <a:bodyPr/>
                    <a:lstStyle/>
                    <a:p>
                      <a:pPr algn="l" fontAlgn="b"/>
                      <a:r>
                        <a:rPr lang="en-CA" sz="1100" b="1" u="none" strike="noStrike" dirty="0">
                          <a:effectLst/>
                        </a:rPr>
                        <a:t>2 year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CA" sz="1100" b="0"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l" fontAlgn="b"/>
                      <a:endParaRPr lang="en-CA" sz="1100" b="0"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l" fontAlgn="b"/>
                      <a:endParaRPr lang="en-CA" sz="1100" b="0"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l" fontAlgn="b"/>
                      <a:endParaRPr lang="en-CA" sz="1100" b="0"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l" fontAlgn="b"/>
                      <a:endParaRPr lang="en-CA" sz="1100" b="0"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3772273691"/>
                  </a:ext>
                </a:extLst>
              </a:tr>
              <a:tr h="181244">
                <a:tc>
                  <a:txBody>
                    <a:bodyPr/>
                    <a:lstStyle/>
                    <a:p>
                      <a:pPr algn="l" fontAlgn="b"/>
                      <a:r>
                        <a:rPr lang="en-CA" sz="1100" u="none" strike="noStrike" dirty="0">
                          <a:effectLst/>
                        </a:rPr>
                        <a:t>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l" fontAlgn="b"/>
                      <a:r>
                        <a:rPr lang="en-CA" sz="1100" b="1" u="none" strike="noStrike" dirty="0">
                          <a:effectLst/>
                        </a:rPr>
                        <a:t>RKI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dirty="0">
                          <a:effectLst/>
                        </a:rPr>
                        <a:t>BLN</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dirty="0">
                          <a:effectLst/>
                        </a:rPr>
                        <a:t>MSA</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dirty="0">
                          <a:effectLst/>
                        </a:rPr>
                        <a:t>ISC</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dirty="0">
                          <a:effectLst/>
                        </a:rPr>
                        <a:t>HON</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19015331"/>
                  </a:ext>
                </a:extLst>
              </a:tr>
              <a:tr h="181244">
                <a:tc>
                  <a:txBody>
                    <a:bodyPr/>
                    <a:lstStyle/>
                    <a:p>
                      <a:pPr algn="l" fontAlgn="b"/>
                      <a:r>
                        <a:rPr lang="en-CA" sz="1100" b="1" u="none" strike="noStrike" dirty="0">
                          <a:effectLst/>
                        </a:rPr>
                        <a:t>Product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dirty="0">
                          <a:effectLst/>
                        </a:rPr>
                        <a:t>$795</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dirty="0">
                          <a:effectLst/>
                        </a:rPr>
                        <a:t>$821</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dirty="0">
                          <a:effectLst/>
                        </a:rPr>
                        <a:t>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$1,739</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$510</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98584960"/>
                  </a:ext>
                </a:extLst>
              </a:tr>
              <a:tr h="181244">
                <a:tc>
                  <a:txBody>
                    <a:bodyPr/>
                    <a:lstStyle/>
                    <a:p>
                      <a:pPr algn="l" fontAlgn="b"/>
                      <a:r>
                        <a:rPr lang="en-CA" sz="1100" b="1" u="none" strike="noStrike" dirty="0">
                          <a:effectLst/>
                        </a:rPr>
                        <a:t>Cell</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dirty="0">
                          <a:effectLst/>
                        </a:rPr>
                        <a:t>$1,000</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$1,000</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91226061"/>
                  </a:ext>
                </a:extLst>
              </a:tr>
              <a:tr h="181244">
                <a:tc>
                  <a:txBody>
                    <a:bodyPr/>
                    <a:lstStyle/>
                    <a:p>
                      <a:pPr algn="l" fontAlgn="b"/>
                      <a:r>
                        <a:rPr lang="en-CA" sz="1100" b="1" u="none" strike="noStrike" dirty="0">
                          <a:effectLst/>
                        </a:rPr>
                        <a:t>PTT</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dirty="0">
                          <a:effectLst/>
                        </a:rPr>
                        <a:t>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dirty="0">
                          <a:effectLst/>
                        </a:rPr>
                        <a:t>$93</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22966144"/>
                  </a:ext>
                </a:extLst>
              </a:tr>
              <a:tr h="181244">
                <a:tc>
                  <a:txBody>
                    <a:bodyPr/>
                    <a:lstStyle/>
                    <a:p>
                      <a:pPr algn="l" fontAlgn="b"/>
                      <a:r>
                        <a:rPr lang="en-CA" sz="1100" b="1" u="none" strike="noStrike" dirty="0">
                          <a:effectLst/>
                        </a:rPr>
                        <a:t>L1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dirty="0">
                          <a:effectLst/>
                        </a:rPr>
                        <a:t>$360</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dirty="0">
                          <a:effectLst/>
                        </a:rPr>
                        <a:t>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$264</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$25</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$420</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40303907"/>
                  </a:ext>
                </a:extLst>
              </a:tr>
              <a:tr h="181244">
                <a:tc>
                  <a:txBody>
                    <a:bodyPr/>
                    <a:lstStyle/>
                    <a:p>
                      <a:pPr algn="l" fontAlgn="b"/>
                      <a:r>
                        <a:rPr lang="en-CA" sz="1100" b="1" u="none" strike="noStrike" dirty="0">
                          <a:effectLst/>
                        </a:rPr>
                        <a:t>L2</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$550</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dirty="0">
                          <a:effectLst/>
                        </a:rPr>
                        <a:t>$330</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$420</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62957576"/>
                  </a:ext>
                </a:extLst>
              </a:tr>
              <a:tr h="181244">
                <a:tc>
                  <a:txBody>
                    <a:bodyPr/>
                    <a:lstStyle/>
                    <a:p>
                      <a:pPr algn="l" fontAlgn="b"/>
                      <a:r>
                        <a:rPr lang="en-CA" sz="1100" b="1" u="none" strike="noStrike" dirty="0">
                          <a:effectLst/>
                        </a:rPr>
                        <a:t>L3</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dirty="0">
                          <a:effectLst/>
                        </a:rPr>
                        <a:t>$670</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dirty="0">
                          <a:effectLst/>
                        </a:rPr>
                        <a:t>$501</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$576</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53480145"/>
                  </a:ext>
                </a:extLst>
              </a:tr>
              <a:tr h="181244">
                <a:tc>
                  <a:txBody>
                    <a:bodyPr/>
                    <a:lstStyle/>
                    <a:p>
                      <a:pPr algn="l" fontAlgn="b"/>
                      <a:r>
                        <a:rPr lang="en-CA" sz="1100" b="1" u="none" strike="noStrike" dirty="0">
                          <a:effectLst/>
                        </a:rPr>
                        <a:t>level 1 total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$1,515</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dirty="0">
                          <a:effectLst/>
                        </a:rPr>
                        <a:t>$1,007</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$528</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$1,789</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$1,350</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99846600"/>
                  </a:ext>
                </a:extLst>
              </a:tr>
              <a:tr h="181244">
                <a:tc>
                  <a:txBody>
                    <a:bodyPr/>
                    <a:lstStyle/>
                    <a:p>
                      <a:pPr algn="l" fontAlgn="b"/>
                      <a:r>
                        <a:rPr lang="en-CA" sz="1100" b="1" u="none" strike="noStrike" dirty="0">
                          <a:effectLst/>
                        </a:rPr>
                        <a:t>level 2 Total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$1,895</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dirty="0">
                          <a:effectLst/>
                        </a:rPr>
                        <a:t>$1,667</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dirty="0">
                          <a:effectLst/>
                        </a:rPr>
                        <a:t>$840</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69235505"/>
                  </a:ext>
                </a:extLst>
              </a:tr>
              <a:tr h="181244">
                <a:tc>
                  <a:txBody>
                    <a:bodyPr/>
                    <a:lstStyle/>
                    <a:p>
                      <a:pPr algn="l" fontAlgn="b"/>
                      <a:r>
                        <a:rPr lang="en-CA" sz="1100" b="1" u="none" strike="noStrike" dirty="0">
                          <a:effectLst/>
                        </a:rPr>
                        <a:t>level 3 Total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dirty="0">
                          <a:effectLst/>
                        </a:rPr>
                        <a:t>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dirty="0">
                          <a:effectLst/>
                        </a:rPr>
                        <a:t>$1,152</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24179140"/>
                  </a:ext>
                </a:extLst>
              </a:tr>
              <a:tr h="181244">
                <a:tc>
                  <a:txBody>
                    <a:bodyPr/>
                    <a:lstStyle/>
                    <a:p>
                      <a:pPr algn="l" fontAlgn="b"/>
                      <a:r>
                        <a:rPr lang="en-CA" sz="1100" b="1" u="none" strike="noStrike" dirty="0">
                          <a:effectLst/>
                        </a:rPr>
                        <a:t>level 4 Total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$2,135</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dirty="0">
                          <a:effectLst/>
                        </a:rPr>
                        <a:t>$2,009</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dirty="0">
                          <a:effectLst/>
                        </a:rPr>
                        <a:t>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dirty="0">
                          <a:effectLst/>
                        </a:rPr>
                        <a:t>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65485301"/>
                  </a:ext>
                </a:extLst>
              </a:tr>
              <a:tr h="181244">
                <a:tc>
                  <a:txBody>
                    <a:bodyPr/>
                    <a:lstStyle/>
                    <a:p>
                      <a:pPr algn="l" fontAlgn="b"/>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l" fontAlgn="b"/>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l" fontAlgn="b"/>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l" fontAlgn="b"/>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l" fontAlgn="b"/>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l" fontAlgn="b"/>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3386399816"/>
                  </a:ext>
                </a:extLst>
              </a:tr>
              <a:tr h="181244">
                <a:tc>
                  <a:txBody>
                    <a:bodyPr/>
                    <a:lstStyle/>
                    <a:p>
                      <a:pPr algn="l" fontAlgn="b"/>
                      <a:r>
                        <a:rPr lang="en-CA" sz="1100" b="1" u="none" strike="noStrike" dirty="0">
                          <a:effectLst/>
                        </a:rPr>
                        <a:t>3 year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l" fontAlgn="b"/>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l" fontAlgn="b"/>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l" fontAlgn="b"/>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tc>
                  <a:txBody>
                    <a:bodyPr/>
                    <a:lstStyle/>
                    <a:p>
                      <a:pPr algn="l" fontAlgn="b"/>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solidFill>
                  </a:tcPr>
                </a:tc>
                <a:extLst>
                  <a:ext uri="{0D108BD9-81ED-4DB2-BD59-A6C34878D82A}">
                    <a16:rowId xmlns:a16="http://schemas.microsoft.com/office/drawing/2014/main" val="407777693"/>
                  </a:ext>
                </a:extLst>
              </a:tr>
              <a:tr h="181244">
                <a:tc>
                  <a:txBody>
                    <a:bodyPr/>
                    <a:lstStyle/>
                    <a:p>
                      <a:pPr algn="l" fontAlgn="b"/>
                      <a:r>
                        <a:rPr lang="en-CA" sz="1100" b="1" u="none" strike="noStrike" dirty="0">
                          <a:effectLst/>
                        </a:rPr>
                        <a:t>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RKI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BLN</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dirty="0">
                          <a:effectLst/>
                        </a:rPr>
                        <a:t>MSA</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ISC</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HON</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91052612"/>
                  </a:ext>
                </a:extLst>
              </a:tr>
              <a:tr h="181244">
                <a:tc>
                  <a:txBody>
                    <a:bodyPr/>
                    <a:lstStyle/>
                    <a:p>
                      <a:pPr algn="l" fontAlgn="b"/>
                      <a:r>
                        <a:rPr lang="en-CA" sz="1100" b="1" u="none" strike="noStrike" dirty="0">
                          <a:effectLst/>
                        </a:rPr>
                        <a:t>Product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$795</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$821</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dirty="0">
                          <a:effectLst/>
                        </a:rPr>
                        <a:t>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$1,739</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$510</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55354341"/>
                  </a:ext>
                </a:extLst>
              </a:tr>
              <a:tr h="181244">
                <a:tc>
                  <a:txBody>
                    <a:bodyPr/>
                    <a:lstStyle/>
                    <a:p>
                      <a:pPr algn="l" fontAlgn="b"/>
                      <a:r>
                        <a:rPr lang="en-CA" sz="1100" b="1" u="none" strike="noStrike" dirty="0">
                          <a:effectLst/>
                        </a:rPr>
                        <a:t>Cell</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$1,000</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dirty="0">
                          <a:effectLst/>
                        </a:rPr>
                        <a:t>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$1,000</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3747344"/>
                  </a:ext>
                </a:extLst>
              </a:tr>
              <a:tr h="181244">
                <a:tc>
                  <a:txBody>
                    <a:bodyPr/>
                    <a:lstStyle/>
                    <a:p>
                      <a:pPr algn="l" fontAlgn="b"/>
                      <a:r>
                        <a:rPr lang="en-CA" sz="1100" b="1" u="none" strike="noStrike" dirty="0">
                          <a:effectLst/>
                        </a:rPr>
                        <a:t>PTT</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$93</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dirty="0">
                          <a:effectLst/>
                        </a:rPr>
                        <a:t>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26580419"/>
                  </a:ext>
                </a:extLst>
              </a:tr>
              <a:tr h="181244">
                <a:tc>
                  <a:txBody>
                    <a:bodyPr/>
                    <a:lstStyle/>
                    <a:p>
                      <a:pPr algn="l" fontAlgn="b"/>
                      <a:r>
                        <a:rPr lang="en-CA" sz="1100" b="1" u="none" strike="noStrike" dirty="0">
                          <a:effectLst/>
                        </a:rPr>
                        <a:t>L1</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$360</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dirty="0">
                          <a:effectLst/>
                        </a:rPr>
                        <a:t>$264</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dirty="0">
                          <a:effectLst/>
                        </a:rPr>
                        <a:t>$25</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$420</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22906511"/>
                  </a:ext>
                </a:extLst>
              </a:tr>
              <a:tr h="181244">
                <a:tc>
                  <a:txBody>
                    <a:bodyPr/>
                    <a:lstStyle/>
                    <a:p>
                      <a:pPr algn="l" fontAlgn="b"/>
                      <a:r>
                        <a:rPr lang="en-CA" sz="1100" b="1" u="none" strike="noStrike" dirty="0">
                          <a:effectLst/>
                        </a:rPr>
                        <a:t>L2</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$550</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$330</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$420</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22062282"/>
                  </a:ext>
                </a:extLst>
              </a:tr>
              <a:tr h="181244">
                <a:tc>
                  <a:txBody>
                    <a:bodyPr/>
                    <a:lstStyle/>
                    <a:p>
                      <a:pPr algn="l" fontAlgn="b"/>
                      <a:r>
                        <a:rPr lang="en-CA" sz="1100" b="1" u="none" strike="noStrike" dirty="0">
                          <a:effectLst/>
                        </a:rPr>
                        <a:t>L3</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$670</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$501</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$576</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dirty="0">
                          <a:effectLst/>
                        </a:rPr>
                        <a:t>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dirty="0">
                          <a:effectLst/>
                        </a:rPr>
                        <a:t>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61777201"/>
                  </a:ext>
                </a:extLst>
              </a:tr>
              <a:tr h="181244">
                <a:tc>
                  <a:txBody>
                    <a:bodyPr/>
                    <a:lstStyle/>
                    <a:p>
                      <a:pPr algn="l" fontAlgn="b"/>
                      <a:r>
                        <a:rPr lang="en-CA" sz="1100" b="1" u="none" strike="noStrike" dirty="0">
                          <a:effectLst/>
                        </a:rPr>
                        <a:t>level 1 total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$1,875</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$1,100</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$792</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dirty="0">
                          <a:effectLst/>
                        </a:rPr>
                        <a:t>$1,814</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dirty="0">
                          <a:effectLst/>
                        </a:rPr>
                        <a:t>$1,770</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20063882"/>
                  </a:ext>
                </a:extLst>
              </a:tr>
              <a:tr h="181244">
                <a:tc>
                  <a:txBody>
                    <a:bodyPr/>
                    <a:lstStyle/>
                    <a:p>
                      <a:pPr algn="l" fontAlgn="b"/>
                      <a:r>
                        <a:rPr lang="en-CA" sz="1100" b="1" u="none" strike="noStrike" dirty="0">
                          <a:effectLst/>
                        </a:rPr>
                        <a:t>level 2 Total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$2,445</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$2,090</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$1,260</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dirty="0">
                          <a:effectLst/>
                        </a:rPr>
                        <a:t>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dirty="0">
                          <a:effectLst/>
                        </a:rPr>
                        <a:t>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91018165"/>
                  </a:ext>
                </a:extLst>
              </a:tr>
              <a:tr h="181244">
                <a:tc>
                  <a:txBody>
                    <a:bodyPr/>
                    <a:lstStyle/>
                    <a:p>
                      <a:pPr algn="l" fontAlgn="b"/>
                      <a:r>
                        <a:rPr lang="en-CA" sz="1100" b="1" u="none" strike="noStrike" dirty="0">
                          <a:effectLst/>
                        </a:rPr>
                        <a:t>level 3 Total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$1,728</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dirty="0">
                          <a:effectLst/>
                        </a:rPr>
                        <a:t>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dirty="0">
                          <a:effectLst/>
                        </a:rPr>
                        <a:t>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45052894"/>
                  </a:ext>
                </a:extLst>
              </a:tr>
              <a:tr h="181244">
                <a:tc>
                  <a:txBody>
                    <a:bodyPr/>
                    <a:lstStyle/>
                    <a:p>
                      <a:pPr algn="l" fontAlgn="b"/>
                      <a:r>
                        <a:rPr lang="en-CA" sz="1100" b="1" u="none" strike="noStrike" dirty="0">
                          <a:effectLst/>
                        </a:rPr>
                        <a:t>level 4 Total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$2,805</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CA" sz="1100" b="1" u="none" strike="noStrike">
                          <a:effectLst/>
                        </a:rPr>
                        <a:t>$2,603</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a:effectLst/>
                        </a:rPr>
                        <a:t> </a:t>
                      </a:r>
                      <a:endParaRPr lang="en-CA" sz="1100" b="1" i="0" u="none" strike="noStrike">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dirty="0">
                          <a:effectLst/>
                        </a:rPr>
                        <a:t>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CA" sz="1100" b="1" u="none" strike="noStrike" dirty="0">
                          <a:effectLst/>
                        </a:rPr>
                        <a:t> </a:t>
                      </a:r>
                      <a:endParaRPr lang="en-CA" sz="1100" b="1" i="0" u="none" strike="noStrike" dirty="0">
                        <a:solidFill>
                          <a:srgbClr val="000000"/>
                        </a:solidFill>
                        <a:effectLst/>
                        <a:latin typeface="Calibri" panose="020F0502020204030204" pitchFamily="34" charset="0"/>
                      </a:endParaRPr>
                    </a:p>
                  </a:txBody>
                  <a:tcPr marL="4681" marR="4681" marT="4681"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14330652"/>
                  </a:ext>
                </a:extLst>
              </a:tr>
            </a:tbl>
          </a:graphicData>
        </a:graphic>
      </p:graphicFrame>
    </p:spTree>
    <p:extLst>
      <p:ext uri="{BB962C8B-B14F-4D97-AF65-F5344CB8AC3E}">
        <p14:creationId xmlns:p14="http://schemas.microsoft.com/office/powerpoint/2010/main" val="1744020116"/>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13" name="Content Placeholder 2">
            <a:extLst>
              <a:ext uri="{FF2B5EF4-FFF2-40B4-BE49-F238E27FC236}">
                <a16:creationId xmlns:a16="http://schemas.microsoft.com/office/drawing/2014/main" id="{99F1B06A-A58E-5FA9-5B2E-F48E2F5A30D8}"/>
              </a:ext>
            </a:extLst>
          </p:cNvPr>
          <p:cNvSpPr txBox="1">
            <a:spLocks/>
          </p:cNvSpPr>
          <p:nvPr/>
        </p:nvSpPr>
        <p:spPr bwMode="auto">
          <a:xfrm>
            <a:off x="7856763" y="1051950"/>
            <a:ext cx="3000375"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600" b="1" dirty="0"/>
              <a:t>Worker  </a:t>
            </a:r>
          </a:p>
          <a:p>
            <a:r>
              <a:rPr lang="en-CA" sz="1200" dirty="0"/>
              <a:t>Quickly locate worker during an incident – what is frequency of update ? Evacuation management ?</a:t>
            </a:r>
          </a:p>
          <a:p>
            <a:r>
              <a:rPr lang="en-CA" sz="1200" dirty="0"/>
              <a:t>Eliminate false response – 3 alarm levels </a:t>
            </a:r>
          </a:p>
          <a:p>
            <a:r>
              <a:rPr lang="en-CA" sz="1200" dirty="0"/>
              <a:t>Biometric band – what are its abilities </a:t>
            </a:r>
          </a:p>
          <a:p>
            <a:r>
              <a:rPr lang="en-CA" sz="1200" dirty="0"/>
              <a:t>what can the phone do  </a:t>
            </a:r>
          </a:p>
          <a:p>
            <a:r>
              <a:rPr lang="en-CA" sz="1200" dirty="0"/>
              <a:t>5 gas solution – MSA only 4 gas and Blackline only 5 gas with COSH – ISC ?</a:t>
            </a:r>
          </a:p>
          <a:p>
            <a:r>
              <a:rPr lang="en-CA" sz="1200" dirty="0"/>
              <a:t>Detect a fall </a:t>
            </a:r>
          </a:p>
          <a:p>
            <a:r>
              <a:rPr lang="en-CA" sz="1200" dirty="0"/>
              <a:t>Panic alarm </a:t>
            </a:r>
            <a:r>
              <a:rPr lang="en-CA" sz="1200" dirty="0">
                <a:solidFill>
                  <a:srgbClr val="FF0000"/>
                </a:solidFill>
              </a:rPr>
              <a:t>– routed through safety control central ? </a:t>
            </a:r>
            <a:r>
              <a:rPr lang="en-CA" sz="1200" dirty="0"/>
              <a:t>Tap it twice much easier than hunting for a button </a:t>
            </a:r>
          </a:p>
          <a:p>
            <a:r>
              <a:rPr lang="en-CA" sz="1200" dirty="0"/>
              <a:t>Remote sampling for CSE information sent back to control room </a:t>
            </a:r>
          </a:p>
          <a:p>
            <a:endParaRPr lang="en-CA" sz="1200" dirty="0"/>
          </a:p>
          <a:p>
            <a:endParaRPr lang="en-CA" sz="1200" dirty="0"/>
          </a:p>
          <a:p>
            <a:endParaRPr lang="en-CA" dirty="0"/>
          </a:p>
        </p:txBody>
      </p:sp>
      <p:sp>
        <p:nvSpPr>
          <p:cNvPr id="20" name="TextBox 19">
            <a:extLst>
              <a:ext uri="{FF2B5EF4-FFF2-40B4-BE49-F238E27FC236}">
                <a16:creationId xmlns:a16="http://schemas.microsoft.com/office/drawing/2014/main" id="{0C085735-CEB8-E6C1-FD6D-BC60E5B3FC6B}"/>
              </a:ext>
            </a:extLst>
          </p:cNvPr>
          <p:cNvSpPr txBox="1"/>
          <p:nvPr/>
        </p:nvSpPr>
        <p:spPr>
          <a:xfrm>
            <a:off x="849421" y="841667"/>
            <a:ext cx="7007342" cy="2862322"/>
          </a:xfrm>
          <a:prstGeom prst="rect">
            <a:avLst/>
          </a:prstGeom>
          <a:noFill/>
        </p:spPr>
        <p:txBody>
          <a:bodyPr wrap="square">
            <a:spAutoFit/>
          </a:bodyPr>
          <a:lstStyle/>
          <a:p>
            <a:pPr marL="171446" indent="-171446">
              <a:buFont typeface="Arial" panose="020B0604020202020204" pitchFamily="34" charset="0"/>
              <a:buChar char="•"/>
            </a:pPr>
            <a:r>
              <a:rPr lang="en-US" sz="1200" dirty="0"/>
              <a:t>Prioritizing value elements by minimum to compete, differentiator and opportunity </a:t>
            </a:r>
          </a:p>
          <a:p>
            <a:pPr marL="171446" indent="-171446">
              <a:buFont typeface="Arial" panose="020B0604020202020204" pitchFamily="34" charset="0"/>
              <a:buChar char="•"/>
            </a:pPr>
            <a:r>
              <a:rPr lang="en-US" sz="1200" dirty="0"/>
              <a:t>For example Video (remote assistance), Biometrics, Geo fencing (privacy block out), false alarm reduction  </a:t>
            </a:r>
          </a:p>
          <a:p>
            <a:pPr marL="171446" indent="-171446">
              <a:buFont typeface="Arial" panose="020B0604020202020204" pitchFamily="34" charset="0"/>
              <a:buChar char="•"/>
            </a:pPr>
            <a:r>
              <a:rPr lang="en-US" sz="1200" dirty="0"/>
              <a:t>Differences between RKI (connected worker solution) and the main competitors MSA, ISC, Blackline and HON with their connected gas detector solution </a:t>
            </a:r>
          </a:p>
          <a:p>
            <a:pPr marL="171446" indent="-171446">
              <a:buFont typeface="Arial" panose="020B0604020202020204" pitchFamily="34" charset="0"/>
              <a:buChar char="•"/>
            </a:pPr>
            <a:r>
              <a:rPr lang="en-US" sz="1200" dirty="0"/>
              <a:t>Buyer persona – Safety, Operations, IT, Digital transformation, Procurement – problems broken out by each DM or Influencer and value messages targeting DM is key  </a:t>
            </a:r>
          </a:p>
          <a:p>
            <a:pPr marL="171446" indent="-171446">
              <a:buFont typeface="Arial" panose="020B0604020202020204" pitchFamily="34" charset="0"/>
              <a:buChar char="•"/>
            </a:pPr>
            <a:r>
              <a:rPr lang="en-US" sz="1200" dirty="0"/>
              <a:t>Barriers of adoption &amp; strategies to break through – group does not have monitoring team, not enough money in safety budget, union does not want workers tracked, </a:t>
            </a:r>
          </a:p>
          <a:p>
            <a:pPr marL="171446" indent="-171446">
              <a:buFont typeface="Arial" panose="020B0604020202020204" pitchFamily="34" charset="0"/>
              <a:buChar char="•"/>
            </a:pPr>
            <a:r>
              <a:rPr lang="en-US" sz="1200" dirty="0"/>
              <a:t> vertical market focus - O&amp;G lone worker, water waste water, </a:t>
            </a:r>
          </a:p>
          <a:p>
            <a:pPr marL="171446" indent="-171446">
              <a:buFont typeface="Arial" panose="020B0604020202020204" pitchFamily="34" charset="0"/>
              <a:buChar char="•"/>
            </a:pPr>
            <a:r>
              <a:rPr lang="en-US" sz="1200" dirty="0"/>
              <a:t>Detailed competitor comparison </a:t>
            </a:r>
          </a:p>
          <a:p>
            <a:pPr marL="514346" lvl="1" indent="-171446">
              <a:buFont typeface="Arial" panose="020B0604020202020204" pitchFamily="34" charset="0"/>
              <a:buChar char="•"/>
            </a:pPr>
            <a:r>
              <a:rPr lang="en-US" sz="1200" dirty="0"/>
              <a:t>Value comparison – Video, false alarm, biometrics </a:t>
            </a:r>
          </a:p>
          <a:p>
            <a:pPr marL="514346" lvl="1" indent="-171446">
              <a:buFont typeface="Arial" panose="020B0604020202020204" pitchFamily="34" charset="0"/>
              <a:buChar char="•"/>
            </a:pPr>
            <a:r>
              <a:rPr lang="en-US" sz="1200" dirty="0"/>
              <a:t> how do we sell against them and how do we counter their value messaging </a:t>
            </a:r>
          </a:p>
          <a:p>
            <a:pPr marL="171446" indent="-171446">
              <a:buFont typeface="Arial" panose="020B0604020202020204" pitchFamily="34" charset="0"/>
              <a:buChar char="•"/>
            </a:pPr>
            <a:r>
              <a:rPr lang="en-US" sz="1200" dirty="0"/>
              <a:t>Value messaging and value propositions based on Differentiators and opportunities  </a:t>
            </a:r>
          </a:p>
          <a:p>
            <a:pPr marL="171446" indent="-171446">
              <a:buFont typeface="Arial" panose="020B0604020202020204" pitchFamily="34" charset="0"/>
              <a:buChar char="•"/>
            </a:pPr>
            <a:r>
              <a:rPr lang="en-US" sz="1200" dirty="0"/>
              <a:t>Total cost of ownership – lower sensor costs </a:t>
            </a:r>
          </a:p>
        </p:txBody>
      </p:sp>
      <p:sp>
        <p:nvSpPr>
          <p:cNvPr id="9" name="Title 1">
            <a:extLst>
              <a:ext uri="{FF2B5EF4-FFF2-40B4-BE49-F238E27FC236}">
                <a16:creationId xmlns:a16="http://schemas.microsoft.com/office/drawing/2014/main" id="{2E868AF4-B7D2-F643-7359-B55DFB2B9463}"/>
              </a:ext>
            </a:extLst>
          </p:cNvPr>
          <p:cNvSpPr>
            <a:spLocks noGrp="1"/>
          </p:cNvSpPr>
          <p:nvPr>
            <p:ph type="title"/>
          </p:nvPr>
        </p:nvSpPr>
        <p:spPr>
          <a:xfrm>
            <a:off x="840217" y="88645"/>
            <a:ext cx="7772400" cy="662678"/>
          </a:xfrm>
        </p:spPr>
        <p:txBody>
          <a:bodyPr/>
          <a:lstStyle/>
          <a:p>
            <a:r>
              <a:rPr lang="en-CA" sz="2000" dirty="0"/>
              <a:t>Strategic Marketing Process </a:t>
            </a:r>
            <a:endParaRPr lang="en-CA" dirty="0"/>
          </a:p>
        </p:txBody>
      </p:sp>
    </p:spTree>
    <p:extLst>
      <p:ext uri="{BB962C8B-B14F-4D97-AF65-F5344CB8AC3E}">
        <p14:creationId xmlns:p14="http://schemas.microsoft.com/office/powerpoint/2010/main" val="10384565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840217" y="-201124"/>
            <a:ext cx="7772400" cy="1867276"/>
          </a:xfrm>
        </p:spPr>
        <p:txBody>
          <a:bodyPr/>
          <a:lstStyle/>
          <a:p>
            <a:r>
              <a:rPr lang="en-CA" sz="2000" dirty="0"/>
              <a:t>Solution Value Proposition  </a:t>
            </a:r>
            <a:br>
              <a:rPr lang="en-CA" sz="2000" dirty="0"/>
            </a:b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pic>
        <p:nvPicPr>
          <p:cNvPr id="6" name="Picture 5">
            <a:extLst>
              <a:ext uri="{FF2B5EF4-FFF2-40B4-BE49-F238E27FC236}">
                <a16:creationId xmlns:a16="http://schemas.microsoft.com/office/drawing/2014/main" id="{BDD7B065-F52B-1E7D-D4E9-D28FE9944EAB}"/>
              </a:ext>
            </a:extLst>
          </p:cNvPr>
          <p:cNvPicPr>
            <a:picLocks noChangeAspect="1"/>
          </p:cNvPicPr>
          <p:nvPr/>
        </p:nvPicPr>
        <p:blipFill rotWithShape="1">
          <a:blip r:embed="rId2"/>
          <a:srcRect l="55591" t="36086" r="6119" b="17138"/>
          <a:stretch/>
        </p:blipFill>
        <p:spPr>
          <a:xfrm>
            <a:off x="11627604" y="-1252538"/>
            <a:ext cx="5075737" cy="2066925"/>
          </a:xfrm>
          <a:prstGeom prst="rect">
            <a:avLst/>
          </a:prstGeom>
        </p:spPr>
      </p:pic>
      <p:pic>
        <p:nvPicPr>
          <p:cNvPr id="8" name="Picture 7">
            <a:extLst>
              <a:ext uri="{FF2B5EF4-FFF2-40B4-BE49-F238E27FC236}">
                <a16:creationId xmlns:a16="http://schemas.microsoft.com/office/drawing/2014/main" id="{EB7B9162-4466-1B6A-4CFE-B5EC4B0AB0A1}"/>
              </a:ext>
            </a:extLst>
          </p:cNvPr>
          <p:cNvPicPr>
            <a:picLocks noChangeAspect="1"/>
          </p:cNvPicPr>
          <p:nvPr/>
        </p:nvPicPr>
        <p:blipFill rotWithShape="1">
          <a:blip r:embed="rId3"/>
          <a:srcRect l="78021" t="26875" b="47500"/>
          <a:stretch/>
        </p:blipFill>
        <p:spPr>
          <a:xfrm>
            <a:off x="11749209" y="6519468"/>
            <a:ext cx="4367278" cy="1697236"/>
          </a:xfrm>
          <a:prstGeom prst="rect">
            <a:avLst/>
          </a:prstGeom>
        </p:spPr>
      </p:pic>
      <p:sp>
        <p:nvSpPr>
          <p:cNvPr id="13" name="Content Placeholder 2">
            <a:extLst>
              <a:ext uri="{FF2B5EF4-FFF2-40B4-BE49-F238E27FC236}">
                <a16:creationId xmlns:a16="http://schemas.microsoft.com/office/drawing/2014/main" id="{99F1B06A-A58E-5FA9-5B2E-F48E2F5A30D8}"/>
              </a:ext>
            </a:extLst>
          </p:cNvPr>
          <p:cNvSpPr txBox="1">
            <a:spLocks/>
          </p:cNvSpPr>
          <p:nvPr/>
        </p:nvSpPr>
        <p:spPr bwMode="auto">
          <a:xfrm>
            <a:off x="13162553" y="1372791"/>
            <a:ext cx="3000375"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600" b="1" dirty="0"/>
              <a:t>Worker  </a:t>
            </a:r>
          </a:p>
          <a:p>
            <a:r>
              <a:rPr lang="en-CA" sz="1200" dirty="0"/>
              <a:t>Quickly locate worker during an incident – what is frequency of update ? Evacuation management ?</a:t>
            </a:r>
          </a:p>
          <a:p>
            <a:r>
              <a:rPr lang="en-CA" sz="1200" dirty="0"/>
              <a:t>Eliminate false response – 3 alarm levels </a:t>
            </a:r>
          </a:p>
          <a:p>
            <a:r>
              <a:rPr lang="en-CA" sz="1200" dirty="0"/>
              <a:t>Biometric band – what are its abilities </a:t>
            </a:r>
          </a:p>
          <a:p>
            <a:r>
              <a:rPr lang="en-CA" sz="1200" dirty="0"/>
              <a:t>what can the phone do  </a:t>
            </a:r>
          </a:p>
          <a:p>
            <a:r>
              <a:rPr lang="en-CA" sz="1200" dirty="0"/>
              <a:t>5 gas solution – MSA only 4 gas and Blackline only 5 gas with COSH – ISC ?</a:t>
            </a:r>
          </a:p>
          <a:p>
            <a:r>
              <a:rPr lang="en-CA" sz="1200" dirty="0"/>
              <a:t>Detect a fall </a:t>
            </a:r>
          </a:p>
          <a:p>
            <a:r>
              <a:rPr lang="en-CA" sz="1200" dirty="0"/>
              <a:t>Panic alarm </a:t>
            </a:r>
            <a:r>
              <a:rPr lang="en-CA" sz="1200" dirty="0">
                <a:solidFill>
                  <a:srgbClr val="FF0000"/>
                </a:solidFill>
              </a:rPr>
              <a:t>– routed through safety control central ? </a:t>
            </a:r>
            <a:r>
              <a:rPr lang="en-CA" sz="1200" dirty="0"/>
              <a:t>Tap it twice much easier than hunting for a button </a:t>
            </a:r>
          </a:p>
          <a:p>
            <a:r>
              <a:rPr lang="en-CA" sz="1200" dirty="0"/>
              <a:t>Remote sampling for CSE information sent back to control room </a:t>
            </a:r>
          </a:p>
          <a:p>
            <a:endParaRPr lang="en-CA" sz="1200" dirty="0"/>
          </a:p>
          <a:p>
            <a:endParaRPr lang="en-CA" sz="1200" dirty="0"/>
          </a:p>
          <a:p>
            <a:endParaRPr lang="en-CA" dirty="0"/>
          </a:p>
        </p:txBody>
      </p:sp>
      <p:sp>
        <p:nvSpPr>
          <p:cNvPr id="20" name="TextBox 19">
            <a:extLst>
              <a:ext uri="{FF2B5EF4-FFF2-40B4-BE49-F238E27FC236}">
                <a16:creationId xmlns:a16="http://schemas.microsoft.com/office/drawing/2014/main" id="{0C085735-CEB8-E6C1-FD6D-BC60E5B3FC6B}"/>
              </a:ext>
            </a:extLst>
          </p:cNvPr>
          <p:cNvSpPr txBox="1"/>
          <p:nvPr/>
        </p:nvSpPr>
        <p:spPr>
          <a:xfrm>
            <a:off x="720965" y="1088710"/>
            <a:ext cx="7905127" cy="3600986"/>
          </a:xfrm>
          <a:prstGeom prst="rect">
            <a:avLst/>
          </a:prstGeom>
          <a:noFill/>
        </p:spPr>
        <p:txBody>
          <a:bodyPr wrap="square">
            <a:spAutoFit/>
          </a:bodyPr>
          <a:lstStyle/>
          <a:p>
            <a:r>
              <a:rPr lang="en-US" sz="1400" dirty="0"/>
              <a:t>The industrial market is faced with many hazards that result in </a:t>
            </a:r>
            <a:r>
              <a:rPr lang="en-US" sz="1400" b="1" dirty="0"/>
              <a:t>lost time from work, medical costs,</a:t>
            </a:r>
            <a:r>
              <a:rPr lang="en-US" sz="1400" dirty="0"/>
              <a:t> insurance premium increase, fines and lawsuits. </a:t>
            </a:r>
          </a:p>
          <a:p>
            <a:endParaRPr lang="en-US" sz="1400" dirty="0"/>
          </a:p>
          <a:p>
            <a:r>
              <a:rPr lang="en-US" sz="1400" dirty="0"/>
              <a:t>Some of the largest dangers come from Transportation, slips trips and falls as well as gas, human physiological issues, radiation, dust and many other hazards. </a:t>
            </a:r>
          </a:p>
          <a:p>
            <a:endParaRPr lang="en-US" sz="1400" dirty="0"/>
          </a:p>
          <a:p>
            <a:r>
              <a:rPr lang="en-US" sz="1400" dirty="0"/>
              <a:t>Connected gas detectors like MSA, ISC, Blackline and Honeywell only offer a connected gas detection experience with limited additional worker protection.  </a:t>
            </a:r>
          </a:p>
          <a:p>
            <a:endParaRPr lang="en-US" sz="1400" dirty="0"/>
          </a:p>
          <a:p>
            <a:r>
              <a:rPr lang="en-US" sz="1400" dirty="0"/>
              <a:t>With the RKI/ </a:t>
            </a:r>
            <a:r>
              <a:rPr lang="en-US" sz="1400" dirty="0" err="1"/>
              <a:t>Guardhat</a:t>
            </a:r>
            <a:r>
              <a:rPr lang="en-US" sz="1400" dirty="0"/>
              <a:t> solution Productivity is augmented through Enhanced Safety using data &amp; predictive analytics to change behavior and optimize operations</a:t>
            </a:r>
          </a:p>
          <a:p>
            <a:endParaRPr lang="en-US" sz="1400" dirty="0"/>
          </a:p>
          <a:p>
            <a:r>
              <a:rPr lang="en-US" sz="1400" dirty="0"/>
              <a:t>As Corporations safety and productivity challenges are reduced the solution grows to cover new challenges.  </a:t>
            </a:r>
          </a:p>
          <a:p>
            <a:endParaRPr lang="en-US" sz="1600" dirty="0"/>
          </a:p>
          <a:p>
            <a:endParaRPr lang="en-US" sz="1600" dirty="0"/>
          </a:p>
        </p:txBody>
      </p:sp>
      <p:grpSp>
        <p:nvGrpSpPr>
          <p:cNvPr id="27" name="Group 26">
            <a:extLst>
              <a:ext uri="{FF2B5EF4-FFF2-40B4-BE49-F238E27FC236}">
                <a16:creationId xmlns:a16="http://schemas.microsoft.com/office/drawing/2014/main" id="{AF5B62EB-6219-5059-C31C-94A4C182573C}"/>
              </a:ext>
            </a:extLst>
          </p:cNvPr>
          <p:cNvGrpSpPr/>
          <p:nvPr/>
        </p:nvGrpSpPr>
        <p:grpSpPr>
          <a:xfrm>
            <a:off x="10029340" y="1134443"/>
            <a:ext cx="2750949" cy="3308888"/>
            <a:chOff x="2828440" y="917306"/>
            <a:chExt cx="2750949" cy="3308888"/>
          </a:xfrm>
        </p:grpSpPr>
        <p:sp>
          <p:nvSpPr>
            <p:cNvPr id="28" name="Rounded Rectangle 6">
              <a:extLst>
                <a:ext uri="{FF2B5EF4-FFF2-40B4-BE49-F238E27FC236}">
                  <a16:creationId xmlns:a16="http://schemas.microsoft.com/office/drawing/2014/main" id="{A15B7CC4-1D8D-DBF5-31F3-B53700D49B1D}"/>
                </a:ext>
              </a:extLst>
            </p:cNvPr>
            <p:cNvSpPr/>
            <p:nvPr/>
          </p:nvSpPr>
          <p:spPr>
            <a:xfrm>
              <a:off x="2828440" y="917306"/>
              <a:ext cx="2750949" cy="3308888"/>
            </a:xfrm>
            <a:prstGeom prst="round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9" name="Picture 28" descr="A hand holding a cell phone&#10;&#10;Description automatically generated with medium confidence">
              <a:extLst>
                <a:ext uri="{FF2B5EF4-FFF2-40B4-BE49-F238E27FC236}">
                  <a16:creationId xmlns:a16="http://schemas.microsoft.com/office/drawing/2014/main" id="{544E2301-600C-71C8-C65F-12B0EC838CED}"/>
                </a:ext>
              </a:extLst>
            </p:cNvPr>
            <p:cNvPicPr>
              <a:picLocks noChangeAspect="1"/>
            </p:cNvPicPr>
            <p:nvPr/>
          </p:nvPicPr>
          <p:blipFill>
            <a:blip r:embed="rId4"/>
            <a:stretch>
              <a:fillRect/>
            </a:stretch>
          </p:blipFill>
          <p:spPr>
            <a:xfrm>
              <a:off x="4323040" y="3232523"/>
              <a:ext cx="925510" cy="935516"/>
            </a:xfrm>
            <a:prstGeom prst="rect">
              <a:avLst/>
            </a:prstGeom>
          </p:spPr>
        </p:pic>
        <p:pic>
          <p:nvPicPr>
            <p:cNvPr id="30" name="Picture 29" descr="A person wearing a helmet&#10;&#10;Description automatically generated with medium confidence">
              <a:extLst>
                <a:ext uri="{FF2B5EF4-FFF2-40B4-BE49-F238E27FC236}">
                  <a16:creationId xmlns:a16="http://schemas.microsoft.com/office/drawing/2014/main" id="{CAADACF4-6397-FD3B-1D04-4979D8C0CAC3}"/>
                </a:ext>
              </a:extLst>
            </p:cNvPr>
            <p:cNvPicPr>
              <a:picLocks noChangeAspect="1"/>
            </p:cNvPicPr>
            <p:nvPr/>
          </p:nvPicPr>
          <p:blipFill rotWithShape="1">
            <a:blip r:embed="rId5"/>
            <a:srcRect l="16130" t="24466" r="18143" b="7328"/>
            <a:stretch/>
          </p:blipFill>
          <p:spPr>
            <a:xfrm>
              <a:off x="4323040" y="2150737"/>
              <a:ext cx="925510" cy="960421"/>
            </a:xfrm>
            <a:prstGeom prst="rect">
              <a:avLst/>
            </a:prstGeom>
          </p:spPr>
        </p:pic>
        <p:grpSp>
          <p:nvGrpSpPr>
            <p:cNvPr id="31" name="Group 30">
              <a:extLst>
                <a:ext uri="{FF2B5EF4-FFF2-40B4-BE49-F238E27FC236}">
                  <a16:creationId xmlns:a16="http://schemas.microsoft.com/office/drawing/2014/main" id="{6F92E6E4-3E35-63B7-EBA3-D037B01071DF}"/>
                </a:ext>
              </a:extLst>
            </p:cNvPr>
            <p:cNvGrpSpPr/>
            <p:nvPr/>
          </p:nvGrpSpPr>
          <p:grpSpPr>
            <a:xfrm>
              <a:off x="4310588" y="1076286"/>
              <a:ext cx="950415" cy="950415"/>
              <a:chOff x="3592835" y="2571750"/>
              <a:chExt cx="1629230" cy="1629230"/>
            </a:xfrm>
          </p:grpSpPr>
          <p:grpSp>
            <p:nvGrpSpPr>
              <p:cNvPr id="36" name="Group 35">
                <a:extLst>
                  <a:ext uri="{FF2B5EF4-FFF2-40B4-BE49-F238E27FC236}">
                    <a16:creationId xmlns:a16="http://schemas.microsoft.com/office/drawing/2014/main" id="{E7A19E6B-8024-F16A-CE5E-6B90B91A50CC}"/>
                  </a:ext>
                </a:extLst>
              </p:cNvPr>
              <p:cNvGrpSpPr/>
              <p:nvPr/>
            </p:nvGrpSpPr>
            <p:grpSpPr>
              <a:xfrm>
                <a:off x="3722546" y="2966837"/>
                <a:ext cx="1369807" cy="839055"/>
                <a:chOff x="1444183" y="1405437"/>
                <a:chExt cx="4687842" cy="2871467"/>
              </a:xfrm>
            </p:grpSpPr>
            <p:pic>
              <p:nvPicPr>
                <p:cNvPr id="38" name="Picture 37">
                  <a:extLst>
                    <a:ext uri="{FF2B5EF4-FFF2-40B4-BE49-F238E27FC236}">
                      <a16:creationId xmlns:a16="http://schemas.microsoft.com/office/drawing/2014/main" id="{01FDF0A4-3A34-D7EF-029A-1EB3EB628837}"/>
                    </a:ext>
                  </a:extLst>
                </p:cNvPr>
                <p:cNvPicPr>
                  <a:picLocks noChangeAspect="1"/>
                </p:cNvPicPr>
                <p:nvPr/>
              </p:nvPicPr>
              <p:blipFill>
                <a:blip r:embed="rId6"/>
                <a:stretch>
                  <a:fillRect/>
                </a:stretch>
              </p:blipFill>
              <p:spPr>
                <a:xfrm>
                  <a:off x="1444183" y="1405439"/>
                  <a:ext cx="1633870" cy="2871465"/>
                </a:xfrm>
                <a:prstGeom prst="rect">
                  <a:avLst/>
                </a:prstGeom>
              </p:spPr>
            </p:pic>
            <p:grpSp>
              <p:nvGrpSpPr>
                <p:cNvPr id="39" name="Group 38">
                  <a:extLst>
                    <a:ext uri="{FF2B5EF4-FFF2-40B4-BE49-F238E27FC236}">
                      <a16:creationId xmlns:a16="http://schemas.microsoft.com/office/drawing/2014/main" id="{8D5B71A8-842A-58D1-CF05-DFDC050BE27F}"/>
                    </a:ext>
                  </a:extLst>
                </p:cNvPr>
                <p:cNvGrpSpPr/>
                <p:nvPr/>
              </p:nvGrpSpPr>
              <p:grpSpPr>
                <a:xfrm>
                  <a:off x="4474889" y="1405437"/>
                  <a:ext cx="1657136" cy="2871465"/>
                  <a:chOff x="5102100" y="1661019"/>
                  <a:chExt cx="1836941" cy="3085493"/>
                </a:xfrm>
              </p:grpSpPr>
              <p:pic>
                <p:nvPicPr>
                  <p:cNvPr id="43" name="Picture 42">
                    <a:extLst>
                      <a:ext uri="{FF2B5EF4-FFF2-40B4-BE49-F238E27FC236}">
                        <a16:creationId xmlns:a16="http://schemas.microsoft.com/office/drawing/2014/main" id="{8E0864D0-6122-1D34-B78F-7346C8049A81}"/>
                      </a:ext>
                    </a:extLst>
                  </p:cNvPr>
                  <p:cNvPicPr>
                    <a:picLocks noChangeAspect="1"/>
                  </p:cNvPicPr>
                  <p:nvPr/>
                </p:nvPicPr>
                <p:blipFill>
                  <a:blip r:embed="rId7"/>
                  <a:stretch>
                    <a:fillRect/>
                  </a:stretch>
                </p:blipFill>
                <p:spPr>
                  <a:xfrm>
                    <a:off x="5102100" y="1661019"/>
                    <a:ext cx="1836941" cy="3085493"/>
                  </a:xfrm>
                  <a:prstGeom prst="rect">
                    <a:avLst/>
                  </a:prstGeom>
                </p:spPr>
              </p:pic>
              <p:pic>
                <p:nvPicPr>
                  <p:cNvPr id="44" name="Picture 43" descr="A person's face on a cell phone&#10;&#10;Description automatically generated with low confidence">
                    <a:extLst>
                      <a:ext uri="{FF2B5EF4-FFF2-40B4-BE49-F238E27FC236}">
                        <a16:creationId xmlns:a16="http://schemas.microsoft.com/office/drawing/2014/main" id="{6CF78B03-C29C-C24A-82F0-B3ED1F1379AC}"/>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1368" b="97778" l="3853" r="96315">
                                <a14:foregroundMark x1="11558" y1="1026" x2="3350" y2="19573"/>
                                <a14:foregroundMark x1="3350" y1="19573" x2="5528" y2="90171"/>
                                <a14:foregroundMark x1="5528" y1="90171" x2="41374" y2="98803"/>
                                <a14:foregroundMark x1="41374" y1="98803" x2="78057" y2="98034"/>
                                <a14:foregroundMark x1="78057" y1="98034" x2="97457" y2="87291"/>
                                <a14:foregroundMark x1="97786" y1="49402" x2="95645" y2="7607"/>
                                <a14:foregroundMark x1="98150" y1="56496" x2="98124" y2="55983"/>
                                <a14:foregroundMark x1="98532" y1="63940" x2="98514" y2="63590"/>
                                <a14:foregroundMark x1="99144" y1="75898" x2="99057" y2="74196"/>
                                <a14:foregroundMark x1="95645" y1="7607" x2="21943" y2="1624"/>
                                <a14:foregroundMark x1="21943" y1="1624" x2="11055" y2="2479"/>
                                <a14:foregroundMark x1="66332" y1="22393" x2="81910" y2="37179"/>
                                <a14:foregroundMark x1="73032" y1="22051" x2="58961" y2="33761"/>
                                <a14:foregroundMark x1="81240" y1="24957" x2="66332" y2="38034"/>
                                <a14:foregroundMark x1="85762" y1="27179" x2="69012" y2="37436"/>
                                <a14:foregroundMark x1="82412" y1="24957" x2="73534" y2="24957"/>
                                <a14:foregroundMark x1="84590" y1="24359" x2="86265" y2="28034"/>
                                <a14:foregroundMark x1="11558" y1="4444" x2="24456" y2="9316"/>
                                <a14:foregroundMark x1="39531" y1="7607" x2="75377" y2="7778"/>
                                <a14:foregroundMark x1="75377" y1="7778" x2="77387" y2="10684"/>
                                <a14:foregroundMark x1="8878" y1="3846" x2="5528" y2="11538"/>
                                <a14:foregroundMark x1="3853" y1="90940" x2="19430" y2="97778"/>
                                <a14:foregroundMark x1="61809" y1="97521" x2="94305" y2="92821"/>
                                <a14:foregroundMark x1="94305" y1="92821" x2="94640" y2="90684"/>
                                <a14:foregroundMark x1="5528" y1="93248" x2="35511" y2="97521"/>
                                <a14:foregroundMark x1="4858" y1="95812" x2="33333" y2="97778"/>
                                <a14:foregroundMark x1="45059" y1="1624" x2="54606" y2="1624"/>
                                <a14:foregroundMark x1="55611" y1="2137" x2="81910" y2="2991"/>
                                <a14:foregroundMark x1="75712" y1="1880" x2="95310" y2="6752"/>
                                <a14:foregroundMark x1="11558" y1="1880" x2="43551" y2="1368"/>
                                <a14:foregroundMark x1="43551" y1="1368" x2="78559" y2="2137"/>
                                <a14:foregroundMark x1="78559" y1="2137" x2="87940" y2="1880"/>
                                <a14:foregroundMark x1="94137" y1="41197" x2="92965" y2="60256"/>
                                <a14:foregroundMark x1="96315" y1="40855" x2="94640" y2="61368"/>
                                <a14:backgroundMark x1="99665" y1="49402" x2="99665" y2="55983"/>
                                <a14:backgroundMark x1="99665" y1="56496" x2="99665" y2="57350"/>
                                <a14:backgroundMark x1="99162" y1="58803" x2="99162" y2="63590"/>
                                <a14:backgroundMark x1="98660" y1="57094" x2="98660" y2="58803"/>
                                <a14:backgroundMark x1="99162" y1="63932" x2="99665" y2="74188"/>
                                <a14:backgroundMark x1="99162" y1="75897" x2="99665" y2="87265"/>
                              </a14:backgroundRemoval>
                            </a14:imgEffect>
                          </a14:imgLayer>
                        </a14:imgProps>
                      </a:ext>
                      <a:ext uri="{28A0092B-C50C-407E-A947-70E740481C1C}">
                        <a14:useLocalDpi xmlns:a14="http://schemas.microsoft.com/office/drawing/2010/main" val="0"/>
                      </a:ext>
                    </a:extLst>
                  </a:blip>
                  <a:stretch>
                    <a:fillRect/>
                  </a:stretch>
                </p:blipFill>
                <p:spPr>
                  <a:xfrm>
                    <a:off x="5268331" y="1729528"/>
                    <a:ext cx="1504477" cy="3016984"/>
                  </a:xfrm>
                  <a:prstGeom prst="rect">
                    <a:avLst/>
                  </a:prstGeom>
                </p:spPr>
              </p:pic>
            </p:grpSp>
            <p:grpSp>
              <p:nvGrpSpPr>
                <p:cNvPr id="40" name="Group 39">
                  <a:extLst>
                    <a:ext uri="{FF2B5EF4-FFF2-40B4-BE49-F238E27FC236}">
                      <a16:creationId xmlns:a16="http://schemas.microsoft.com/office/drawing/2014/main" id="{95CDE28A-AE24-DA3D-126F-F98984D7CA32}"/>
                    </a:ext>
                  </a:extLst>
                </p:cNvPr>
                <p:cNvGrpSpPr/>
                <p:nvPr/>
              </p:nvGrpSpPr>
              <p:grpSpPr>
                <a:xfrm>
                  <a:off x="2971169" y="1405438"/>
                  <a:ext cx="1633870" cy="2871465"/>
                  <a:chOff x="3078053" y="2841171"/>
                  <a:chExt cx="2024047" cy="3535986"/>
                </a:xfrm>
              </p:grpSpPr>
              <p:pic>
                <p:nvPicPr>
                  <p:cNvPr id="41" name="Picture 40">
                    <a:extLst>
                      <a:ext uri="{FF2B5EF4-FFF2-40B4-BE49-F238E27FC236}">
                        <a16:creationId xmlns:a16="http://schemas.microsoft.com/office/drawing/2014/main" id="{F829A7B0-B6C9-71EF-AB04-2BB6FAC09EC2}"/>
                      </a:ext>
                    </a:extLst>
                  </p:cNvPr>
                  <p:cNvPicPr>
                    <a:picLocks noChangeAspect="1"/>
                  </p:cNvPicPr>
                  <p:nvPr/>
                </p:nvPicPr>
                <p:blipFill>
                  <a:blip r:embed="rId10"/>
                  <a:stretch>
                    <a:fillRect/>
                  </a:stretch>
                </p:blipFill>
                <p:spPr>
                  <a:xfrm>
                    <a:off x="3078053" y="2841171"/>
                    <a:ext cx="2024047" cy="3535986"/>
                  </a:xfrm>
                  <a:prstGeom prst="rect">
                    <a:avLst/>
                  </a:prstGeom>
                </p:spPr>
              </p:pic>
              <p:pic>
                <p:nvPicPr>
                  <p:cNvPr id="42" name="Picture 41">
                    <a:extLst>
                      <a:ext uri="{FF2B5EF4-FFF2-40B4-BE49-F238E27FC236}">
                        <a16:creationId xmlns:a16="http://schemas.microsoft.com/office/drawing/2014/main" id="{39090DE2-B7E5-B24A-3DEC-9A94441F31A2}"/>
                      </a:ext>
                    </a:extLst>
                  </p:cNvPr>
                  <p:cNvPicPr>
                    <a:picLocks noChangeAspect="1"/>
                  </p:cNvPicPr>
                  <p:nvPr/>
                </p:nvPicPr>
                <p:blipFill>
                  <a:blip r:embed="rId11"/>
                  <a:stretch>
                    <a:fillRect/>
                  </a:stretch>
                </p:blipFill>
                <p:spPr>
                  <a:xfrm>
                    <a:off x="3308399" y="2969197"/>
                    <a:ext cx="1534533" cy="3296149"/>
                  </a:xfrm>
                  <a:prstGeom prst="rect">
                    <a:avLst/>
                  </a:prstGeom>
                </p:spPr>
              </p:pic>
            </p:grpSp>
          </p:grpSp>
          <p:sp>
            <p:nvSpPr>
              <p:cNvPr id="37" name="Oval 36">
                <a:extLst>
                  <a:ext uri="{FF2B5EF4-FFF2-40B4-BE49-F238E27FC236}">
                    <a16:creationId xmlns:a16="http://schemas.microsoft.com/office/drawing/2014/main" id="{6D4DE847-D8AB-5697-CAAC-05A94630526E}"/>
                  </a:ext>
                </a:extLst>
              </p:cNvPr>
              <p:cNvSpPr/>
              <p:nvPr/>
            </p:nvSpPr>
            <p:spPr>
              <a:xfrm>
                <a:off x="3592835" y="2571750"/>
                <a:ext cx="1629230" cy="1629230"/>
              </a:xfrm>
              <a:prstGeom prst="ellipse">
                <a:avLst/>
              </a:prstGeom>
              <a:no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2" name="Inhaltsplatzhalter 4">
              <a:extLst>
                <a:ext uri="{FF2B5EF4-FFF2-40B4-BE49-F238E27FC236}">
                  <a16:creationId xmlns:a16="http://schemas.microsoft.com/office/drawing/2014/main" id="{90F850C0-DECB-757D-F566-F65E61EA593F}"/>
                </a:ext>
              </a:extLst>
            </p:cNvPr>
            <p:cNvSpPr txBox="1">
              <a:spLocks/>
            </p:cNvSpPr>
            <p:nvPr/>
          </p:nvSpPr>
          <p:spPr>
            <a:xfrm>
              <a:off x="3310562" y="1474549"/>
              <a:ext cx="950415"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309563" hangingPunct="0">
                <a:lnSpc>
                  <a:spcPct val="100000"/>
                </a:lnSpc>
                <a:spcAft>
                  <a:spcPts val="450"/>
                </a:spcAft>
                <a:buNone/>
                <a:defRPr/>
              </a:pPr>
              <a:r>
                <a:rPr lang="en-US" sz="1000" b="1" kern="0" dirty="0">
                  <a:solidFill>
                    <a:schemeClr val="tx1"/>
                  </a:solidFill>
                  <a:latin typeface="Avenir Black" panose="02000503020000020003" pitchFamily="2" charset="0"/>
                  <a:sym typeface="Factoria W00 Bold"/>
                </a:rPr>
                <a:t>Guardhat App</a:t>
              </a:r>
            </a:p>
          </p:txBody>
        </p:sp>
        <p:sp>
          <p:nvSpPr>
            <p:cNvPr id="33" name="Inhaltsplatzhalter 4">
              <a:extLst>
                <a:ext uri="{FF2B5EF4-FFF2-40B4-BE49-F238E27FC236}">
                  <a16:creationId xmlns:a16="http://schemas.microsoft.com/office/drawing/2014/main" id="{9FD8D6BA-0D54-D9F9-D4F0-991A327AE1C2}"/>
                </a:ext>
              </a:extLst>
            </p:cNvPr>
            <p:cNvSpPr txBox="1">
              <a:spLocks/>
            </p:cNvSpPr>
            <p:nvPr/>
          </p:nvSpPr>
          <p:spPr>
            <a:xfrm>
              <a:off x="3310562" y="2554003"/>
              <a:ext cx="950415"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309563" hangingPunct="0">
                <a:lnSpc>
                  <a:spcPct val="100000"/>
                </a:lnSpc>
                <a:spcAft>
                  <a:spcPts val="450"/>
                </a:spcAft>
                <a:buNone/>
                <a:defRPr/>
              </a:pPr>
              <a:r>
                <a:rPr lang="en-US" sz="1000" b="1" kern="0" dirty="0">
                  <a:solidFill>
                    <a:schemeClr val="tx1"/>
                  </a:solidFill>
                  <a:latin typeface="Avenir Black" panose="02000503020000020003" pitchFamily="2" charset="0"/>
                  <a:sym typeface="Factoria W00 Bold"/>
                </a:rPr>
                <a:t>Smart Hardhat</a:t>
              </a:r>
            </a:p>
          </p:txBody>
        </p:sp>
        <p:sp>
          <p:nvSpPr>
            <p:cNvPr id="34" name="Inhaltsplatzhalter 4">
              <a:extLst>
                <a:ext uri="{FF2B5EF4-FFF2-40B4-BE49-F238E27FC236}">
                  <a16:creationId xmlns:a16="http://schemas.microsoft.com/office/drawing/2014/main" id="{D2A152DA-D7ED-FC56-52DA-609A40F2E6AE}"/>
                </a:ext>
              </a:extLst>
            </p:cNvPr>
            <p:cNvSpPr txBox="1">
              <a:spLocks/>
            </p:cNvSpPr>
            <p:nvPr/>
          </p:nvSpPr>
          <p:spPr>
            <a:xfrm>
              <a:off x="2967925" y="3656951"/>
              <a:ext cx="1293052"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309563" hangingPunct="0">
                <a:lnSpc>
                  <a:spcPct val="100000"/>
                </a:lnSpc>
                <a:spcAft>
                  <a:spcPts val="450"/>
                </a:spcAft>
                <a:buNone/>
                <a:defRPr/>
              </a:pPr>
              <a:r>
                <a:rPr lang="en-US" sz="1000" b="1" kern="0" dirty="0">
                  <a:solidFill>
                    <a:schemeClr val="tx1"/>
                  </a:solidFill>
                  <a:latin typeface="Avenir Black" panose="02000503020000020003" pitchFamily="2" charset="0"/>
                  <a:sym typeface="Factoria W00 Bold"/>
                </a:rPr>
                <a:t>Scout Communicator</a:t>
              </a:r>
            </a:p>
          </p:txBody>
        </p:sp>
        <p:pic>
          <p:nvPicPr>
            <p:cNvPr id="35" name="Picture 34" descr="Icon&#10;&#10;Description automatically generated">
              <a:extLst>
                <a:ext uri="{FF2B5EF4-FFF2-40B4-BE49-F238E27FC236}">
                  <a16:creationId xmlns:a16="http://schemas.microsoft.com/office/drawing/2014/main" id="{3E0373BB-7935-1146-D269-F435BB461237}"/>
                </a:ext>
              </a:extLst>
            </p:cNvPr>
            <p:cNvPicPr>
              <a:picLocks noChangeAspect="1"/>
            </p:cNvPicPr>
            <p:nvPr/>
          </p:nvPicPr>
          <p:blipFill>
            <a:blip r:embed="rId12"/>
            <a:stretch>
              <a:fillRect/>
            </a:stretch>
          </p:blipFill>
          <p:spPr>
            <a:xfrm>
              <a:off x="3548848" y="1634716"/>
              <a:ext cx="480542" cy="296505"/>
            </a:xfrm>
            <a:prstGeom prst="rect">
              <a:avLst/>
            </a:prstGeom>
          </p:spPr>
        </p:pic>
      </p:grpSp>
      <p:sp>
        <p:nvSpPr>
          <p:cNvPr id="3" name="TextBox 2">
            <a:extLst>
              <a:ext uri="{FF2B5EF4-FFF2-40B4-BE49-F238E27FC236}">
                <a16:creationId xmlns:a16="http://schemas.microsoft.com/office/drawing/2014/main" id="{24C5CEF6-DBBE-79D4-B4FB-8FD7A8A695B0}"/>
              </a:ext>
            </a:extLst>
          </p:cNvPr>
          <p:cNvSpPr txBox="1"/>
          <p:nvPr/>
        </p:nvSpPr>
        <p:spPr>
          <a:xfrm>
            <a:off x="7037764" y="313662"/>
            <a:ext cx="1266019" cy="307777"/>
          </a:xfrm>
          <a:prstGeom prst="rect">
            <a:avLst/>
          </a:prstGeom>
          <a:noFill/>
        </p:spPr>
        <p:txBody>
          <a:bodyPr wrap="square">
            <a:spAutoFit/>
          </a:bodyPr>
          <a:lstStyle/>
          <a:p>
            <a:r>
              <a:rPr lang="en-US" sz="1400" b="1" dirty="0"/>
              <a:t>Focus Here </a:t>
            </a:r>
            <a:endParaRPr lang="en-US" sz="1600" b="1" dirty="0"/>
          </a:p>
        </p:txBody>
      </p:sp>
      <p:cxnSp>
        <p:nvCxnSpPr>
          <p:cNvPr id="7" name="Straight Arrow Connector 6">
            <a:extLst>
              <a:ext uri="{FF2B5EF4-FFF2-40B4-BE49-F238E27FC236}">
                <a16:creationId xmlns:a16="http://schemas.microsoft.com/office/drawing/2014/main" id="{D579065F-276A-C4D8-5773-FE383B80C969}"/>
              </a:ext>
            </a:extLst>
          </p:cNvPr>
          <p:cNvCxnSpPr/>
          <p:nvPr/>
        </p:nvCxnSpPr>
        <p:spPr>
          <a:xfrm flipH="1">
            <a:off x="6861976" y="732514"/>
            <a:ext cx="413467" cy="35619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552503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1465859" y="-122307"/>
            <a:ext cx="3942335" cy="610198"/>
          </a:xfrm>
        </p:spPr>
        <p:txBody>
          <a:bodyPr/>
          <a:lstStyle/>
          <a:p>
            <a:r>
              <a:rPr lang="en-CA" sz="2000" dirty="0"/>
              <a:t>Update Marketing material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20" name="TextBox 19">
            <a:extLst>
              <a:ext uri="{FF2B5EF4-FFF2-40B4-BE49-F238E27FC236}">
                <a16:creationId xmlns:a16="http://schemas.microsoft.com/office/drawing/2014/main" id="{0C085735-CEB8-E6C1-FD6D-BC60E5B3FC6B}"/>
              </a:ext>
            </a:extLst>
          </p:cNvPr>
          <p:cNvSpPr txBox="1"/>
          <p:nvPr/>
        </p:nvSpPr>
        <p:spPr>
          <a:xfrm>
            <a:off x="311892" y="872142"/>
            <a:ext cx="3393835" cy="2462213"/>
          </a:xfrm>
          <a:prstGeom prst="rect">
            <a:avLst/>
          </a:prstGeom>
          <a:noFill/>
        </p:spPr>
        <p:txBody>
          <a:bodyPr wrap="square">
            <a:spAutoFit/>
          </a:bodyPr>
          <a:lstStyle/>
          <a:p>
            <a:r>
              <a:rPr lang="en-US" sz="1600" dirty="0"/>
              <a:t>Brochure </a:t>
            </a:r>
          </a:p>
          <a:p>
            <a:r>
              <a:rPr lang="en-US" sz="1600" dirty="0"/>
              <a:t>Power Point – create two levels C suite and plant level  </a:t>
            </a:r>
          </a:p>
          <a:p>
            <a:r>
              <a:rPr lang="en-US" sz="1600" dirty="0"/>
              <a:t>Datasheet </a:t>
            </a:r>
          </a:p>
          <a:p>
            <a:r>
              <a:rPr lang="en-US" sz="1600" dirty="0"/>
              <a:t>Video content </a:t>
            </a:r>
          </a:p>
          <a:p>
            <a:r>
              <a:rPr lang="en-US" sz="1600" dirty="0"/>
              <a:t>Webpage</a:t>
            </a:r>
          </a:p>
          <a:p>
            <a:endParaRPr lang="en-US" sz="1600" dirty="0"/>
          </a:p>
          <a:p>
            <a:r>
              <a:rPr lang="en-US" sz="1600" dirty="0"/>
              <a:t>Price page </a:t>
            </a:r>
          </a:p>
          <a:p>
            <a:r>
              <a:rPr lang="en-US" sz="1600" dirty="0"/>
              <a:t>PPC campaign </a:t>
            </a:r>
          </a:p>
          <a:p>
            <a:endParaRPr lang="en-CA" sz="1000" dirty="0"/>
          </a:p>
        </p:txBody>
      </p:sp>
      <p:sp>
        <p:nvSpPr>
          <p:cNvPr id="3" name="TextBox 2">
            <a:extLst>
              <a:ext uri="{FF2B5EF4-FFF2-40B4-BE49-F238E27FC236}">
                <a16:creationId xmlns:a16="http://schemas.microsoft.com/office/drawing/2014/main" id="{5CEA3E3B-BED1-F755-F1C8-733536FC22ED}"/>
              </a:ext>
            </a:extLst>
          </p:cNvPr>
          <p:cNvSpPr txBox="1"/>
          <p:nvPr/>
        </p:nvSpPr>
        <p:spPr>
          <a:xfrm>
            <a:off x="5516478" y="164256"/>
            <a:ext cx="3092116" cy="4862870"/>
          </a:xfrm>
          <a:prstGeom prst="rect">
            <a:avLst/>
          </a:prstGeom>
          <a:noFill/>
          <a:ln>
            <a:solidFill>
              <a:schemeClr val="tx1"/>
            </a:solidFill>
          </a:ln>
        </p:spPr>
        <p:txBody>
          <a:bodyPr wrap="square">
            <a:spAutoFit/>
          </a:bodyPr>
          <a:lstStyle/>
          <a:p>
            <a:r>
              <a:rPr lang="en-US" sz="900" dirty="0"/>
              <a:t>Add in value items like:</a:t>
            </a:r>
          </a:p>
          <a:p>
            <a:pPr marL="128588" indent="-128588">
              <a:buFont typeface="Arial" panose="020B0604020202020204" pitchFamily="34" charset="0"/>
              <a:buChar char="•"/>
            </a:pPr>
            <a:r>
              <a:rPr lang="en-US" sz="900" dirty="0"/>
              <a:t>Proactive safety management </a:t>
            </a:r>
          </a:p>
          <a:p>
            <a:pPr marL="128588" indent="-128588">
              <a:buFont typeface="Arial" panose="020B0604020202020204" pitchFamily="34" charset="0"/>
              <a:buChar char="•"/>
            </a:pPr>
            <a:r>
              <a:rPr lang="en-US" sz="900" dirty="0"/>
              <a:t>Worker incident management (gas, fall, Panic, Biometric Collision Avoidance) with location </a:t>
            </a:r>
          </a:p>
          <a:p>
            <a:pPr marL="128588" indent="-128588">
              <a:buFont typeface="Arial" panose="020B0604020202020204" pitchFamily="34" charset="0"/>
              <a:buChar char="•"/>
            </a:pPr>
            <a:r>
              <a:rPr lang="en-US" sz="900" dirty="0"/>
              <a:t>Worker incident local awareness </a:t>
            </a:r>
          </a:p>
          <a:p>
            <a:pPr marL="128588" indent="-128588">
              <a:buFont typeface="Arial" panose="020B0604020202020204" pitchFamily="34" charset="0"/>
              <a:buChar char="•"/>
            </a:pPr>
            <a:r>
              <a:rPr lang="en-CA" sz="900" dirty="0"/>
              <a:t>Lone worker monitoring </a:t>
            </a:r>
          </a:p>
          <a:p>
            <a:pPr marL="128588" indent="-128588">
              <a:buFont typeface="Arial" panose="020B0604020202020204" pitchFamily="34" charset="0"/>
              <a:buChar char="•"/>
            </a:pPr>
            <a:r>
              <a:rPr lang="en-CA" sz="900" dirty="0"/>
              <a:t>Evacuation Management </a:t>
            </a:r>
          </a:p>
          <a:p>
            <a:pPr marL="128588" indent="-128588">
              <a:buFont typeface="Arial" panose="020B0604020202020204" pitchFamily="34" charset="0"/>
              <a:buChar char="•"/>
            </a:pPr>
            <a:r>
              <a:rPr lang="en-CA" sz="900" dirty="0"/>
              <a:t>Worker area restriction </a:t>
            </a:r>
          </a:p>
          <a:p>
            <a:pPr marL="128588" indent="-128588">
              <a:buFont typeface="Arial" panose="020B0604020202020204" pitchFamily="34" charset="0"/>
              <a:buChar char="•"/>
            </a:pPr>
            <a:r>
              <a:rPr lang="en-CA" sz="900" dirty="0"/>
              <a:t>Quick incident investigation </a:t>
            </a:r>
          </a:p>
          <a:p>
            <a:pPr marL="128588" indent="-128588">
              <a:buFont typeface="Arial" panose="020B0604020202020204" pitchFamily="34" charset="0"/>
              <a:buChar char="•"/>
            </a:pPr>
            <a:r>
              <a:rPr lang="en-CA" sz="900" dirty="0"/>
              <a:t>Compliance auditing </a:t>
            </a:r>
          </a:p>
          <a:p>
            <a:pPr marL="128588" indent="-128588">
              <a:buFont typeface="Arial" panose="020B0604020202020204" pitchFamily="34" charset="0"/>
              <a:buChar char="•"/>
            </a:pPr>
            <a:r>
              <a:rPr lang="en-CA" sz="900" dirty="0"/>
              <a:t>Low cost of operation  </a:t>
            </a:r>
          </a:p>
          <a:p>
            <a:pPr marL="128588" indent="-128588">
              <a:buFont typeface="Arial" panose="020B0604020202020204" pitchFamily="34" charset="0"/>
              <a:buChar char="•"/>
            </a:pPr>
            <a:r>
              <a:rPr lang="en-US" sz="900" dirty="0"/>
              <a:t>Remote collaboration with video, audio &amp; text </a:t>
            </a:r>
          </a:p>
          <a:p>
            <a:pPr marL="128588" indent="-128588">
              <a:buFont typeface="Arial" panose="020B0604020202020204" pitchFamily="34" charset="0"/>
              <a:buChar char="•"/>
            </a:pPr>
            <a:r>
              <a:rPr lang="en-US" sz="900" dirty="0"/>
              <a:t>Work process management </a:t>
            </a:r>
          </a:p>
          <a:p>
            <a:pPr marL="128588" indent="-128588">
              <a:buFont typeface="Arial" panose="020B0604020202020204" pitchFamily="34" charset="0"/>
              <a:buChar char="•"/>
            </a:pPr>
            <a:r>
              <a:rPr lang="en-US" sz="900" dirty="0"/>
              <a:t>Real time information &amp; documentation </a:t>
            </a:r>
          </a:p>
          <a:p>
            <a:pPr marL="128588" indent="-128588">
              <a:buFont typeface="Arial" panose="020B0604020202020204" pitchFamily="34" charset="0"/>
              <a:buChar char="•"/>
            </a:pPr>
            <a:r>
              <a:rPr lang="en-CA" sz="900" dirty="0"/>
              <a:t>Worker efficiency management </a:t>
            </a:r>
          </a:p>
          <a:p>
            <a:pPr marL="128588" indent="-128588">
              <a:buFont typeface="Arial" panose="020B0604020202020204" pitchFamily="34" charset="0"/>
              <a:buChar char="•"/>
            </a:pPr>
            <a:r>
              <a:rPr lang="en-CA" sz="900" dirty="0"/>
              <a:t>False alarm reduction </a:t>
            </a:r>
          </a:p>
          <a:p>
            <a:pPr marL="128588" indent="-128588">
              <a:buFont typeface="Arial" panose="020B0604020202020204" pitchFamily="34" charset="0"/>
              <a:buChar char="•"/>
            </a:pPr>
            <a:r>
              <a:rPr lang="en-CA" sz="900" dirty="0"/>
              <a:t>Remote CSE </a:t>
            </a:r>
          </a:p>
          <a:p>
            <a:pPr marL="128588" indent="-128588">
              <a:buFont typeface="Arial" panose="020B0604020202020204" pitchFamily="34" charset="0"/>
              <a:buChar char="•"/>
            </a:pPr>
            <a:r>
              <a:rPr lang="en-CA" sz="900" dirty="0"/>
              <a:t>Lower downtime from improved product design</a:t>
            </a:r>
          </a:p>
          <a:p>
            <a:pPr marL="128588" indent="-128588">
              <a:buFont typeface="Arial" panose="020B0604020202020204" pitchFamily="34" charset="0"/>
              <a:buChar char="•"/>
            </a:pPr>
            <a:r>
              <a:rPr lang="en-CA" sz="900" dirty="0"/>
              <a:t>Data Encryption </a:t>
            </a:r>
          </a:p>
          <a:p>
            <a:pPr marL="128588" indent="-128588">
              <a:buFont typeface="Arial" panose="020B0604020202020204" pitchFamily="34" charset="0"/>
              <a:buChar char="•"/>
            </a:pPr>
            <a:r>
              <a:rPr lang="en-CA" sz="900" dirty="0"/>
              <a:t>Cybersecurity compliance </a:t>
            </a:r>
          </a:p>
          <a:p>
            <a:pPr marL="128588" indent="-128588">
              <a:buFont typeface="Arial" panose="020B0604020202020204" pitchFamily="34" charset="0"/>
              <a:buChar char="•"/>
            </a:pPr>
            <a:r>
              <a:rPr lang="en-CA" sz="900" dirty="0"/>
              <a:t>SOC II Type 1 </a:t>
            </a:r>
          </a:p>
          <a:p>
            <a:pPr marL="128588" indent="-128588">
              <a:buFont typeface="Arial" panose="020B0604020202020204" pitchFamily="34" charset="0"/>
              <a:buChar char="•"/>
            </a:pPr>
            <a:r>
              <a:rPr lang="en-CA" sz="900" dirty="0"/>
              <a:t>SOC II Type 2</a:t>
            </a:r>
          </a:p>
          <a:p>
            <a:pPr marL="128588" indent="-128588">
              <a:buFont typeface="Arial" panose="020B0604020202020204" pitchFamily="34" charset="0"/>
              <a:buChar char="•"/>
            </a:pPr>
            <a:r>
              <a:rPr lang="en-CA" sz="900" dirty="0"/>
              <a:t>Audio, Visual, text, Gas, fall, worker location data Integration </a:t>
            </a:r>
          </a:p>
          <a:p>
            <a:pPr marL="128588" indent="-128588">
              <a:buFont typeface="Arial" panose="020B0604020202020204" pitchFamily="34" charset="0"/>
              <a:buChar char="•"/>
            </a:pPr>
            <a:r>
              <a:rPr lang="en-CA" sz="900" dirty="0"/>
              <a:t>Data Analytics </a:t>
            </a:r>
          </a:p>
          <a:p>
            <a:pPr marL="128588" indent="-128588">
              <a:buFont typeface="Arial" panose="020B0604020202020204" pitchFamily="34" charset="0"/>
              <a:buChar char="•"/>
            </a:pPr>
            <a:r>
              <a:rPr lang="en-CA" sz="900" dirty="0"/>
              <a:t>Worker privacy </a:t>
            </a:r>
          </a:p>
          <a:p>
            <a:pPr marL="128588" indent="-128588">
              <a:buFont typeface="Arial" panose="020B0604020202020204" pitchFamily="34" charset="0"/>
              <a:buChar char="•"/>
            </a:pPr>
            <a:r>
              <a:rPr lang="en-CA" sz="900" dirty="0"/>
              <a:t>Flexible data center options (cloud / on premise)  </a:t>
            </a:r>
          </a:p>
          <a:p>
            <a:pPr marL="128588" indent="-128588">
              <a:buFont typeface="Arial" panose="020B0604020202020204" pitchFamily="34" charset="0"/>
              <a:buChar char="•"/>
            </a:pPr>
            <a:r>
              <a:rPr lang="en-CA" sz="900" dirty="0"/>
              <a:t>Application Programming interface integration </a:t>
            </a:r>
          </a:p>
          <a:p>
            <a:pPr marL="128588" indent="-128588">
              <a:buFont typeface="Arial" panose="020B0604020202020204" pitchFamily="34" charset="0"/>
              <a:buChar char="•"/>
            </a:pPr>
            <a:r>
              <a:rPr lang="en-CA" sz="900" dirty="0"/>
              <a:t>Software Development kit </a:t>
            </a:r>
          </a:p>
          <a:p>
            <a:pPr marL="128588" indent="-128588">
              <a:buFont typeface="Arial" panose="020B0604020202020204" pitchFamily="34" charset="0"/>
              <a:buChar char="•"/>
            </a:pPr>
            <a:r>
              <a:rPr lang="en-CA" sz="900" dirty="0"/>
              <a:t>Connected safety solution expansion </a:t>
            </a:r>
          </a:p>
          <a:p>
            <a:pPr marL="128588" indent="-128588">
              <a:buFont typeface="Arial" panose="020B0604020202020204" pitchFamily="34" charset="0"/>
              <a:buChar char="•"/>
            </a:pPr>
            <a:endParaRPr lang="en-CA" sz="1000" dirty="0"/>
          </a:p>
          <a:p>
            <a:r>
              <a:rPr lang="en-US" sz="1000" dirty="0"/>
              <a:t> </a:t>
            </a:r>
          </a:p>
          <a:p>
            <a:endParaRPr lang="en-US" sz="1000" dirty="0"/>
          </a:p>
          <a:p>
            <a:endParaRPr lang="en-CA" sz="1000" dirty="0"/>
          </a:p>
        </p:txBody>
      </p:sp>
    </p:spTree>
    <p:extLst>
      <p:ext uri="{BB962C8B-B14F-4D97-AF65-F5344CB8AC3E}">
        <p14:creationId xmlns:p14="http://schemas.microsoft.com/office/powerpoint/2010/main" val="24136386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1465859" y="-122307"/>
            <a:ext cx="3942335" cy="610198"/>
          </a:xfrm>
        </p:spPr>
        <p:txBody>
          <a:bodyPr/>
          <a:lstStyle/>
          <a:p>
            <a:r>
              <a:rPr lang="en-CA" sz="2000" dirty="0"/>
              <a:t>Remote Collaboration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20" name="TextBox 19">
            <a:extLst>
              <a:ext uri="{FF2B5EF4-FFF2-40B4-BE49-F238E27FC236}">
                <a16:creationId xmlns:a16="http://schemas.microsoft.com/office/drawing/2014/main" id="{0C085735-CEB8-E6C1-FD6D-BC60E5B3FC6B}"/>
              </a:ext>
            </a:extLst>
          </p:cNvPr>
          <p:cNvSpPr txBox="1"/>
          <p:nvPr/>
        </p:nvSpPr>
        <p:spPr>
          <a:xfrm>
            <a:off x="311892" y="872142"/>
            <a:ext cx="3393835" cy="2800767"/>
          </a:xfrm>
          <a:prstGeom prst="rect">
            <a:avLst/>
          </a:prstGeom>
          <a:noFill/>
        </p:spPr>
        <p:txBody>
          <a:bodyPr wrap="square">
            <a:spAutoFit/>
          </a:bodyPr>
          <a:lstStyle/>
          <a:p>
            <a:r>
              <a:rPr lang="en-US" sz="1600" dirty="0"/>
              <a:t>Remote collaboration is the process by which geographic distance is removed as a deterrent to teamwork. It facilitates communication and productivity among a dispersed team of employees, wherever they are, to achieve a common goal. Remote collaboration tools can help bring even far-flung employees together.</a:t>
            </a:r>
            <a:endParaRPr lang="en-CA" sz="1000" dirty="0"/>
          </a:p>
        </p:txBody>
      </p:sp>
      <p:sp>
        <p:nvSpPr>
          <p:cNvPr id="5" name="TextBox 4">
            <a:extLst>
              <a:ext uri="{FF2B5EF4-FFF2-40B4-BE49-F238E27FC236}">
                <a16:creationId xmlns:a16="http://schemas.microsoft.com/office/drawing/2014/main" id="{4C21FE96-F972-1FCD-DCD7-FCFE727B5AE7}"/>
              </a:ext>
            </a:extLst>
          </p:cNvPr>
          <p:cNvSpPr txBox="1"/>
          <p:nvPr/>
        </p:nvSpPr>
        <p:spPr>
          <a:xfrm>
            <a:off x="5027148" y="881700"/>
            <a:ext cx="3393835" cy="1077218"/>
          </a:xfrm>
          <a:prstGeom prst="rect">
            <a:avLst/>
          </a:prstGeom>
          <a:noFill/>
        </p:spPr>
        <p:txBody>
          <a:bodyPr wrap="square">
            <a:spAutoFit/>
          </a:bodyPr>
          <a:lstStyle/>
          <a:p>
            <a:r>
              <a:rPr lang="en-US" sz="1600" dirty="0"/>
              <a:t>The need is a high reduction in skilled workers </a:t>
            </a:r>
          </a:p>
          <a:p>
            <a:endParaRPr lang="en-US" sz="1600" dirty="0"/>
          </a:p>
          <a:p>
            <a:r>
              <a:rPr lang="en-US" sz="1600" dirty="0" err="1"/>
              <a:t>Guardhat</a:t>
            </a:r>
            <a:r>
              <a:rPr lang="en-US" sz="1600" dirty="0"/>
              <a:t> mentioned training .</a:t>
            </a:r>
            <a:endParaRPr lang="en-CA" sz="1000" dirty="0"/>
          </a:p>
        </p:txBody>
      </p:sp>
    </p:spTree>
    <p:extLst>
      <p:ext uri="{BB962C8B-B14F-4D97-AF65-F5344CB8AC3E}">
        <p14:creationId xmlns:p14="http://schemas.microsoft.com/office/powerpoint/2010/main" val="273422427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raphic 14" descr="Run outline">
            <a:extLst>
              <a:ext uri="{FF2B5EF4-FFF2-40B4-BE49-F238E27FC236}">
                <a16:creationId xmlns:a16="http://schemas.microsoft.com/office/drawing/2014/main" id="{CD2FB45B-EFC9-D01C-4928-CF37C7E0AE74}"/>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rot="17693814">
            <a:off x="17071318" y="5603232"/>
            <a:ext cx="221778" cy="221779"/>
          </a:xfrm>
          <a:prstGeom prst="rect">
            <a:avLst/>
          </a:prstGeom>
        </p:spPr>
      </p:pic>
      <p:sp>
        <p:nvSpPr>
          <p:cNvPr id="25" name="TextBox 24">
            <a:extLst>
              <a:ext uri="{FF2B5EF4-FFF2-40B4-BE49-F238E27FC236}">
                <a16:creationId xmlns:a16="http://schemas.microsoft.com/office/drawing/2014/main" id="{D90DFCD9-865A-3C31-5758-4A6AEB473D7F}"/>
              </a:ext>
            </a:extLst>
          </p:cNvPr>
          <p:cNvSpPr txBox="1"/>
          <p:nvPr/>
        </p:nvSpPr>
        <p:spPr>
          <a:xfrm>
            <a:off x="1369104" y="997298"/>
            <a:ext cx="1483149" cy="3485570"/>
          </a:xfrm>
          <a:prstGeom prst="rect">
            <a:avLst/>
          </a:prstGeom>
          <a:noFill/>
          <a:ln w="38100">
            <a:solidFill>
              <a:schemeClr val="tx1"/>
            </a:solidFill>
          </a:ln>
        </p:spPr>
        <p:txBody>
          <a:bodyPr wrap="square" rtlCol="0">
            <a:spAutoFit/>
          </a:bodyPr>
          <a:lstStyle/>
          <a:p>
            <a:pPr algn="ctr"/>
            <a:r>
              <a:rPr lang="en-CA" sz="1350" b="1" dirty="0"/>
              <a:t>Safety</a:t>
            </a:r>
            <a:r>
              <a:rPr lang="en-CA" sz="900" dirty="0"/>
              <a:t> </a:t>
            </a:r>
          </a:p>
          <a:p>
            <a:pPr marL="128588" indent="-128588">
              <a:buFont typeface="Arial" panose="020B0604020202020204" pitchFamily="34" charset="0"/>
              <a:buChar char="•"/>
            </a:pPr>
            <a:r>
              <a:rPr lang="en-US" sz="900" dirty="0"/>
              <a:t>Proactive safety management </a:t>
            </a:r>
          </a:p>
          <a:p>
            <a:pPr marL="128588" indent="-128588">
              <a:buFont typeface="Arial" panose="020B0604020202020204" pitchFamily="34" charset="0"/>
              <a:buChar char="•"/>
            </a:pPr>
            <a:r>
              <a:rPr lang="en-US" sz="900" dirty="0"/>
              <a:t>Worker incident management (gas, fall, Panic, Biometric Collision Avoidance) with location </a:t>
            </a:r>
          </a:p>
          <a:p>
            <a:pPr marL="128588" indent="-128588">
              <a:buFont typeface="Arial" panose="020B0604020202020204" pitchFamily="34" charset="0"/>
              <a:buChar char="•"/>
            </a:pPr>
            <a:r>
              <a:rPr lang="en-US" sz="900" dirty="0"/>
              <a:t>Worker incident local awareness </a:t>
            </a:r>
          </a:p>
          <a:p>
            <a:pPr marL="128588" indent="-128588">
              <a:buFont typeface="Arial" panose="020B0604020202020204" pitchFamily="34" charset="0"/>
              <a:buChar char="•"/>
            </a:pPr>
            <a:r>
              <a:rPr lang="en-CA" sz="900" dirty="0"/>
              <a:t>Lone worker monitoring </a:t>
            </a:r>
          </a:p>
          <a:p>
            <a:pPr marL="128588" indent="-128588">
              <a:buFont typeface="Arial" panose="020B0604020202020204" pitchFamily="34" charset="0"/>
              <a:buChar char="•"/>
            </a:pPr>
            <a:r>
              <a:rPr lang="en-CA" sz="900" dirty="0"/>
              <a:t>Evacuation Management </a:t>
            </a:r>
          </a:p>
          <a:p>
            <a:pPr marL="128588" indent="-128588">
              <a:buFont typeface="Arial" panose="020B0604020202020204" pitchFamily="34" charset="0"/>
              <a:buChar char="•"/>
            </a:pPr>
            <a:r>
              <a:rPr lang="en-CA" sz="900" dirty="0"/>
              <a:t>Worker area restriction </a:t>
            </a:r>
          </a:p>
          <a:p>
            <a:pPr marL="128588" indent="-128588">
              <a:buFont typeface="Arial" panose="020B0604020202020204" pitchFamily="34" charset="0"/>
              <a:buChar char="•"/>
            </a:pPr>
            <a:r>
              <a:rPr lang="en-CA" sz="900" dirty="0"/>
              <a:t>Quick incident investigation </a:t>
            </a:r>
          </a:p>
          <a:p>
            <a:pPr marL="128588" indent="-128588">
              <a:buFont typeface="Arial" panose="020B0604020202020204" pitchFamily="34" charset="0"/>
              <a:buChar char="•"/>
            </a:pPr>
            <a:r>
              <a:rPr lang="en-CA" sz="900" dirty="0"/>
              <a:t>Compliance auditing </a:t>
            </a:r>
          </a:p>
          <a:p>
            <a:pPr marL="128588" indent="-128588">
              <a:buFont typeface="Arial" panose="020B0604020202020204" pitchFamily="34" charset="0"/>
              <a:buChar char="•"/>
            </a:pPr>
            <a:endParaRPr lang="en-CA" sz="900" dirty="0"/>
          </a:p>
          <a:p>
            <a:pPr marL="128588" indent="-128588">
              <a:buFont typeface="Arial" panose="020B0604020202020204" pitchFamily="34" charset="0"/>
              <a:buChar char="•"/>
            </a:pPr>
            <a:endParaRPr lang="en-CA" sz="900" dirty="0"/>
          </a:p>
          <a:p>
            <a:pPr marL="128588" indent="-128588">
              <a:buFont typeface="Arial" panose="020B0604020202020204" pitchFamily="34" charset="0"/>
              <a:buChar char="•"/>
            </a:pPr>
            <a:endParaRPr lang="en-CA" sz="900" dirty="0"/>
          </a:p>
          <a:p>
            <a:pPr marL="128588" indent="-128588">
              <a:buFont typeface="Arial" panose="020B0604020202020204" pitchFamily="34" charset="0"/>
              <a:buChar char="•"/>
            </a:pPr>
            <a:endParaRPr lang="en-CA" sz="900" dirty="0"/>
          </a:p>
        </p:txBody>
      </p:sp>
      <p:sp>
        <p:nvSpPr>
          <p:cNvPr id="26" name="TextBox 25">
            <a:extLst>
              <a:ext uri="{FF2B5EF4-FFF2-40B4-BE49-F238E27FC236}">
                <a16:creationId xmlns:a16="http://schemas.microsoft.com/office/drawing/2014/main" id="{09CEC1FD-8F1F-FBAD-7FB4-EDC3411C7123}"/>
              </a:ext>
            </a:extLst>
          </p:cNvPr>
          <p:cNvSpPr txBox="1"/>
          <p:nvPr/>
        </p:nvSpPr>
        <p:spPr>
          <a:xfrm>
            <a:off x="3302132" y="997298"/>
            <a:ext cx="2467473" cy="1962076"/>
          </a:xfrm>
          <a:prstGeom prst="rect">
            <a:avLst/>
          </a:prstGeom>
          <a:noFill/>
          <a:ln w="38100">
            <a:solidFill>
              <a:schemeClr val="tx1"/>
            </a:solidFill>
          </a:ln>
        </p:spPr>
        <p:txBody>
          <a:bodyPr wrap="square" rtlCol="0">
            <a:spAutoFit/>
          </a:bodyPr>
          <a:lstStyle/>
          <a:p>
            <a:pPr algn="ctr"/>
            <a:r>
              <a:rPr lang="en-CA" sz="1350" b="1" dirty="0"/>
              <a:t>Productivity</a:t>
            </a:r>
            <a:r>
              <a:rPr lang="en-CA" sz="900" dirty="0"/>
              <a:t> </a:t>
            </a:r>
            <a:r>
              <a:rPr lang="en-CA" sz="1350" b="1" dirty="0"/>
              <a:t>  </a:t>
            </a:r>
          </a:p>
          <a:p>
            <a:pPr marL="128588" indent="-128588">
              <a:buFont typeface="Arial" panose="020B0604020202020204" pitchFamily="34" charset="0"/>
              <a:buChar char="•"/>
            </a:pPr>
            <a:r>
              <a:rPr lang="en-CA" sz="900" dirty="0"/>
              <a:t>Low cost of operation  </a:t>
            </a:r>
          </a:p>
          <a:p>
            <a:pPr marL="128588" indent="-128588">
              <a:buFont typeface="Arial" panose="020B0604020202020204" pitchFamily="34" charset="0"/>
              <a:buChar char="•"/>
            </a:pPr>
            <a:r>
              <a:rPr lang="en-US" sz="900" dirty="0"/>
              <a:t>Remote collaboration with video, audio &amp; text </a:t>
            </a:r>
          </a:p>
          <a:p>
            <a:pPr marL="128588" indent="-128588">
              <a:buFont typeface="Arial" panose="020B0604020202020204" pitchFamily="34" charset="0"/>
              <a:buChar char="•"/>
            </a:pPr>
            <a:r>
              <a:rPr lang="en-US" sz="900" dirty="0"/>
              <a:t>Work process management </a:t>
            </a:r>
          </a:p>
          <a:p>
            <a:pPr marL="128588" indent="-128588">
              <a:buFont typeface="Arial" panose="020B0604020202020204" pitchFamily="34" charset="0"/>
              <a:buChar char="•"/>
            </a:pPr>
            <a:r>
              <a:rPr lang="en-US" sz="900" dirty="0"/>
              <a:t>Real time information &amp; documentation </a:t>
            </a:r>
          </a:p>
          <a:p>
            <a:pPr marL="128588" indent="-128588">
              <a:buFont typeface="Arial" panose="020B0604020202020204" pitchFamily="34" charset="0"/>
              <a:buChar char="•"/>
            </a:pPr>
            <a:r>
              <a:rPr lang="en-CA" sz="900" dirty="0"/>
              <a:t>Worker efficiency management </a:t>
            </a:r>
          </a:p>
          <a:p>
            <a:pPr marL="128588" indent="-128588">
              <a:buFont typeface="Arial" panose="020B0604020202020204" pitchFamily="34" charset="0"/>
              <a:buChar char="•"/>
            </a:pPr>
            <a:r>
              <a:rPr lang="en-CA" sz="900" dirty="0"/>
              <a:t>False alarm reduction </a:t>
            </a:r>
          </a:p>
          <a:p>
            <a:pPr marL="128588" indent="-128588">
              <a:buFont typeface="Arial" panose="020B0604020202020204" pitchFamily="34" charset="0"/>
              <a:buChar char="•"/>
            </a:pPr>
            <a:r>
              <a:rPr lang="en-CA" sz="900" dirty="0"/>
              <a:t>Remote CSE </a:t>
            </a:r>
          </a:p>
          <a:p>
            <a:pPr marL="128588" indent="-128588">
              <a:buFont typeface="Arial" panose="020B0604020202020204" pitchFamily="34" charset="0"/>
              <a:buChar char="•"/>
            </a:pPr>
            <a:r>
              <a:rPr lang="en-CA" sz="900" dirty="0"/>
              <a:t>Lower downtime from improved product design  </a:t>
            </a:r>
          </a:p>
          <a:p>
            <a:pPr marL="128588" indent="-128588">
              <a:buFont typeface="Arial" panose="020B0604020202020204" pitchFamily="34" charset="0"/>
              <a:buChar char="•"/>
            </a:pPr>
            <a:endParaRPr lang="en-CA" sz="900" dirty="0"/>
          </a:p>
        </p:txBody>
      </p:sp>
      <p:sp>
        <p:nvSpPr>
          <p:cNvPr id="33" name="TextBox 32">
            <a:extLst>
              <a:ext uri="{FF2B5EF4-FFF2-40B4-BE49-F238E27FC236}">
                <a16:creationId xmlns:a16="http://schemas.microsoft.com/office/drawing/2014/main" id="{26DA07B3-919F-8709-A49B-93860BBB23A1}"/>
              </a:ext>
            </a:extLst>
          </p:cNvPr>
          <p:cNvSpPr txBox="1"/>
          <p:nvPr/>
        </p:nvSpPr>
        <p:spPr>
          <a:xfrm>
            <a:off x="6160814" y="997298"/>
            <a:ext cx="1578522" cy="3485570"/>
          </a:xfrm>
          <a:prstGeom prst="rect">
            <a:avLst/>
          </a:prstGeom>
          <a:noFill/>
          <a:ln w="38100">
            <a:solidFill>
              <a:schemeClr val="tx1"/>
            </a:solidFill>
          </a:ln>
        </p:spPr>
        <p:txBody>
          <a:bodyPr wrap="square" rtlCol="0">
            <a:spAutoFit/>
          </a:bodyPr>
          <a:lstStyle/>
          <a:p>
            <a:pPr algn="ctr"/>
            <a:r>
              <a:rPr lang="en-CA" sz="1350" b="1" dirty="0"/>
              <a:t>Data </a:t>
            </a:r>
            <a:r>
              <a:rPr lang="en-CA" sz="900" dirty="0"/>
              <a:t>  </a:t>
            </a:r>
          </a:p>
          <a:p>
            <a:pPr marL="128588" indent="-128588">
              <a:buFont typeface="Arial" panose="020B0604020202020204" pitchFamily="34" charset="0"/>
              <a:buChar char="•"/>
            </a:pPr>
            <a:r>
              <a:rPr lang="en-US" sz="900" dirty="0"/>
              <a:t>Data Encryption </a:t>
            </a:r>
          </a:p>
          <a:p>
            <a:pPr marL="128588" indent="-128588">
              <a:buFont typeface="Arial" panose="020B0604020202020204" pitchFamily="34" charset="0"/>
              <a:buChar char="•"/>
            </a:pPr>
            <a:r>
              <a:rPr lang="en-US" sz="900" dirty="0"/>
              <a:t>Cybersecurity compliance </a:t>
            </a:r>
          </a:p>
          <a:p>
            <a:pPr marL="471488" lvl="1" indent="-128588">
              <a:buFont typeface="Arial" panose="020B0604020202020204" pitchFamily="34" charset="0"/>
              <a:buChar char="•"/>
            </a:pPr>
            <a:r>
              <a:rPr lang="en-US" sz="900" dirty="0"/>
              <a:t>SOC II Type 1 </a:t>
            </a:r>
          </a:p>
          <a:p>
            <a:pPr marL="471488" lvl="1" indent="-128588">
              <a:buFont typeface="Arial" panose="020B0604020202020204" pitchFamily="34" charset="0"/>
              <a:buChar char="•"/>
            </a:pPr>
            <a:r>
              <a:rPr lang="en-US" sz="900" dirty="0"/>
              <a:t>SOC II Type 2</a:t>
            </a:r>
          </a:p>
          <a:p>
            <a:pPr marL="128588" indent="-128588">
              <a:buFont typeface="Arial" panose="020B0604020202020204" pitchFamily="34" charset="0"/>
              <a:buChar char="•"/>
            </a:pPr>
            <a:r>
              <a:rPr lang="en-US" sz="900" dirty="0"/>
              <a:t>Audio, Visual, text, Gas, fall, worker location data Integration </a:t>
            </a:r>
          </a:p>
          <a:p>
            <a:pPr marL="128588" indent="-128588">
              <a:buFont typeface="Arial" panose="020B0604020202020204" pitchFamily="34" charset="0"/>
              <a:buChar char="•"/>
            </a:pPr>
            <a:r>
              <a:rPr lang="en-US" sz="900" dirty="0"/>
              <a:t>Data Analytics </a:t>
            </a:r>
          </a:p>
          <a:p>
            <a:pPr marL="128588" indent="-128588">
              <a:buFont typeface="Arial" panose="020B0604020202020204" pitchFamily="34" charset="0"/>
              <a:buChar char="•"/>
            </a:pPr>
            <a:r>
              <a:rPr lang="en-US" sz="900" dirty="0"/>
              <a:t>Worker privacy </a:t>
            </a:r>
          </a:p>
          <a:p>
            <a:pPr marL="128588" indent="-128588">
              <a:buFont typeface="Arial" panose="020B0604020202020204" pitchFamily="34" charset="0"/>
              <a:buChar char="•"/>
            </a:pPr>
            <a:r>
              <a:rPr lang="en-US" sz="900" dirty="0"/>
              <a:t>Flexible data center options (cloud / on premise)  </a:t>
            </a:r>
          </a:p>
          <a:p>
            <a:pPr marL="128588" indent="-128588">
              <a:buFont typeface="Arial" panose="020B0604020202020204" pitchFamily="34" charset="0"/>
              <a:buChar char="•"/>
            </a:pPr>
            <a:r>
              <a:rPr lang="en-US" sz="900" dirty="0"/>
              <a:t>Application Programming interface integration </a:t>
            </a:r>
          </a:p>
          <a:p>
            <a:pPr marL="128588" indent="-128588">
              <a:buFont typeface="Arial" panose="020B0604020202020204" pitchFamily="34" charset="0"/>
              <a:buChar char="•"/>
            </a:pPr>
            <a:r>
              <a:rPr lang="en-US" sz="900" dirty="0"/>
              <a:t>Software Development kit </a:t>
            </a:r>
          </a:p>
          <a:p>
            <a:pPr marL="128588" indent="-128588">
              <a:buFont typeface="Arial" panose="020B0604020202020204" pitchFamily="34" charset="0"/>
              <a:buChar char="•"/>
            </a:pPr>
            <a:r>
              <a:rPr lang="en-US" sz="900" dirty="0"/>
              <a:t>Connected safety solution expansion  </a:t>
            </a:r>
          </a:p>
          <a:p>
            <a:pPr marL="128588" indent="-128588">
              <a:buFont typeface="Arial" panose="020B0604020202020204" pitchFamily="34" charset="0"/>
              <a:buChar char="•"/>
            </a:pPr>
            <a:endParaRPr lang="en-US" sz="900" dirty="0"/>
          </a:p>
          <a:p>
            <a:endParaRPr lang="en-CA" sz="900" dirty="0"/>
          </a:p>
        </p:txBody>
      </p:sp>
      <p:sp>
        <p:nvSpPr>
          <p:cNvPr id="37" name="TextBox 36">
            <a:extLst>
              <a:ext uri="{FF2B5EF4-FFF2-40B4-BE49-F238E27FC236}">
                <a16:creationId xmlns:a16="http://schemas.microsoft.com/office/drawing/2014/main" id="{9F2789DE-9F02-7210-BB92-D20D7D24854E}"/>
              </a:ext>
            </a:extLst>
          </p:cNvPr>
          <p:cNvSpPr txBox="1"/>
          <p:nvPr/>
        </p:nvSpPr>
        <p:spPr>
          <a:xfrm>
            <a:off x="2084413" y="337472"/>
            <a:ext cx="1535681" cy="507831"/>
          </a:xfrm>
          <a:prstGeom prst="rect">
            <a:avLst/>
          </a:prstGeom>
          <a:noFill/>
        </p:spPr>
        <p:txBody>
          <a:bodyPr wrap="square" rtlCol="0">
            <a:spAutoFit/>
          </a:bodyPr>
          <a:lstStyle/>
          <a:p>
            <a:pPr algn="ctr"/>
            <a:r>
              <a:rPr lang="en-CA" sz="1350" b="1" dirty="0"/>
              <a:t>Solution Value </a:t>
            </a:r>
          </a:p>
          <a:p>
            <a:endParaRPr lang="en-CA" sz="1350" dirty="0"/>
          </a:p>
        </p:txBody>
      </p:sp>
      <p:pic>
        <p:nvPicPr>
          <p:cNvPr id="55" name="Picture 54">
            <a:extLst>
              <a:ext uri="{FF2B5EF4-FFF2-40B4-BE49-F238E27FC236}">
                <a16:creationId xmlns:a16="http://schemas.microsoft.com/office/drawing/2014/main" id="{BE1416F0-93B4-CB01-6EEF-FFD99DB19C83}"/>
              </a:ext>
            </a:extLst>
          </p:cNvPr>
          <p:cNvPicPr>
            <a:picLocks noChangeAspect="1"/>
          </p:cNvPicPr>
          <p:nvPr/>
        </p:nvPicPr>
        <p:blipFill>
          <a:blip r:embed="rId5"/>
          <a:stretch>
            <a:fillRect/>
          </a:stretch>
        </p:blipFill>
        <p:spPr>
          <a:xfrm>
            <a:off x="3664732" y="3103151"/>
            <a:ext cx="1683602" cy="1940360"/>
          </a:xfrm>
          <a:prstGeom prst="rect">
            <a:avLst/>
          </a:prstGeom>
        </p:spPr>
      </p:pic>
    </p:spTree>
    <p:extLst>
      <p:ext uri="{BB962C8B-B14F-4D97-AF65-F5344CB8AC3E}">
        <p14:creationId xmlns:p14="http://schemas.microsoft.com/office/powerpoint/2010/main" val="4008580478"/>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88628" y="61948"/>
            <a:ext cx="7772400" cy="507206"/>
          </a:xfrm>
        </p:spPr>
        <p:txBody>
          <a:bodyPr/>
          <a:lstStyle/>
          <a:p>
            <a:r>
              <a:rPr lang="en-CA" sz="2000" dirty="0"/>
              <a:t>Prioritized Value Element – Safety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graphicFrame>
        <p:nvGraphicFramePr>
          <p:cNvPr id="5" name="Table 5">
            <a:extLst>
              <a:ext uri="{FF2B5EF4-FFF2-40B4-BE49-F238E27FC236}">
                <a16:creationId xmlns:a16="http://schemas.microsoft.com/office/drawing/2014/main" id="{196DD73A-6CBE-0784-CB47-66A1D1FDC8C0}"/>
              </a:ext>
            </a:extLst>
          </p:cNvPr>
          <p:cNvGraphicFramePr>
            <a:graphicFrameLocks noGrp="1"/>
          </p:cNvGraphicFramePr>
          <p:nvPr>
            <p:extLst>
              <p:ext uri="{D42A27DB-BD31-4B8C-83A1-F6EECF244321}">
                <p14:modId xmlns:p14="http://schemas.microsoft.com/office/powerpoint/2010/main" val="3325367256"/>
              </p:ext>
            </p:extLst>
          </p:nvPr>
        </p:nvGraphicFramePr>
        <p:xfrm>
          <a:off x="257738" y="712471"/>
          <a:ext cx="8628522" cy="4175760"/>
        </p:xfrm>
        <a:graphic>
          <a:graphicData uri="http://schemas.openxmlformats.org/drawingml/2006/table">
            <a:tbl>
              <a:tblPr firstRow="1" bandRow="1">
                <a:tableStyleId>{5C22544A-7EE6-4342-B048-85BDC9FD1C3A}</a:tableStyleId>
              </a:tblPr>
              <a:tblGrid>
                <a:gridCol w="499908">
                  <a:extLst>
                    <a:ext uri="{9D8B030D-6E8A-4147-A177-3AD203B41FA5}">
                      <a16:colId xmlns:a16="http://schemas.microsoft.com/office/drawing/2014/main" val="885454037"/>
                    </a:ext>
                  </a:extLst>
                </a:gridCol>
                <a:gridCol w="1085902">
                  <a:extLst>
                    <a:ext uri="{9D8B030D-6E8A-4147-A177-3AD203B41FA5}">
                      <a16:colId xmlns:a16="http://schemas.microsoft.com/office/drawing/2014/main" val="3975253627"/>
                    </a:ext>
                  </a:extLst>
                </a:gridCol>
                <a:gridCol w="1091241">
                  <a:extLst>
                    <a:ext uri="{9D8B030D-6E8A-4147-A177-3AD203B41FA5}">
                      <a16:colId xmlns:a16="http://schemas.microsoft.com/office/drawing/2014/main" val="3555651986"/>
                    </a:ext>
                  </a:extLst>
                </a:gridCol>
                <a:gridCol w="1776548">
                  <a:extLst>
                    <a:ext uri="{9D8B030D-6E8A-4147-A177-3AD203B41FA5}">
                      <a16:colId xmlns:a16="http://schemas.microsoft.com/office/drawing/2014/main" val="3390247277"/>
                    </a:ext>
                  </a:extLst>
                </a:gridCol>
                <a:gridCol w="1705366">
                  <a:extLst>
                    <a:ext uri="{9D8B030D-6E8A-4147-A177-3AD203B41FA5}">
                      <a16:colId xmlns:a16="http://schemas.microsoft.com/office/drawing/2014/main" val="1883916599"/>
                    </a:ext>
                  </a:extLst>
                </a:gridCol>
                <a:gridCol w="1508097">
                  <a:extLst>
                    <a:ext uri="{9D8B030D-6E8A-4147-A177-3AD203B41FA5}">
                      <a16:colId xmlns:a16="http://schemas.microsoft.com/office/drawing/2014/main" val="2664254426"/>
                    </a:ext>
                  </a:extLst>
                </a:gridCol>
                <a:gridCol w="961460">
                  <a:extLst>
                    <a:ext uri="{9D8B030D-6E8A-4147-A177-3AD203B41FA5}">
                      <a16:colId xmlns:a16="http://schemas.microsoft.com/office/drawing/2014/main" val="3093082038"/>
                    </a:ext>
                  </a:extLst>
                </a:gridCol>
              </a:tblGrid>
              <a:tr h="261726">
                <a:tc>
                  <a:txBody>
                    <a:bodyPr/>
                    <a:lstStyle/>
                    <a:p>
                      <a:r>
                        <a:rPr lang="en-CA" sz="800" dirty="0"/>
                        <a:t>Rank </a:t>
                      </a:r>
                    </a:p>
                  </a:txBody>
                  <a:tcPr/>
                </a:tc>
                <a:tc>
                  <a:txBody>
                    <a:bodyPr/>
                    <a:lstStyle/>
                    <a:p>
                      <a:r>
                        <a:rPr lang="en-CA" sz="800" dirty="0"/>
                        <a:t>Solution </a:t>
                      </a:r>
                    </a:p>
                  </a:txBody>
                  <a:tcPr/>
                </a:tc>
                <a:tc>
                  <a:txBody>
                    <a:bodyPr/>
                    <a:lstStyle/>
                    <a:p>
                      <a:r>
                        <a:rPr lang="en-CA" sz="800" dirty="0"/>
                        <a:t>Value Element  (3 – 4 words)</a:t>
                      </a:r>
                    </a:p>
                  </a:txBody>
                  <a:tcPr/>
                </a:tc>
                <a:tc>
                  <a:txBody>
                    <a:bodyPr/>
                    <a:lstStyle/>
                    <a:p>
                      <a:r>
                        <a:rPr lang="en-US" sz="800" dirty="0"/>
                        <a:t>Value Message (sentence with value and technology with metric) </a:t>
                      </a:r>
                    </a:p>
                  </a:txBody>
                  <a:tcPr/>
                </a:tc>
                <a:tc>
                  <a:txBody>
                    <a:bodyPr/>
                    <a:lstStyle/>
                    <a:p>
                      <a:r>
                        <a:rPr lang="en-CA" sz="800" dirty="0"/>
                        <a:t>Cost of Problem </a:t>
                      </a:r>
                    </a:p>
                  </a:txBody>
                  <a:tcPr/>
                </a:tc>
                <a:tc>
                  <a:txBody>
                    <a:bodyPr/>
                    <a:lstStyle/>
                    <a:p>
                      <a:r>
                        <a:rPr lang="en-CA" sz="800" dirty="0"/>
                        <a:t>Competition </a:t>
                      </a:r>
                    </a:p>
                  </a:txBody>
                  <a:tcPr/>
                </a:tc>
                <a:tc>
                  <a:txBody>
                    <a:bodyPr/>
                    <a:lstStyle/>
                    <a:p>
                      <a:r>
                        <a:rPr lang="en-CA" sz="800" dirty="0"/>
                        <a:t>Decision maker and influencer </a:t>
                      </a:r>
                    </a:p>
                  </a:txBody>
                  <a:tcPr/>
                </a:tc>
                <a:extLst>
                  <a:ext uri="{0D108BD9-81ED-4DB2-BD59-A6C34878D82A}">
                    <a16:rowId xmlns:a16="http://schemas.microsoft.com/office/drawing/2014/main" val="3827467684"/>
                  </a:ext>
                </a:extLst>
              </a:tr>
              <a:tr h="294482">
                <a:tc>
                  <a:txBody>
                    <a:bodyPr/>
                    <a:lstStyle/>
                    <a:p>
                      <a:pPr algn="l" rtl="0" fontAlgn="ctr">
                        <a:buClr>
                          <a:srgbClr val="000000"/>
                        </a:buClr>
                        <a:buSzPts val="1200"/>
                        <a:buFont typeface="Arial" panose="020B0604020202020204" pitchFamily="34" charset="0"/>
                        <a:buNone/>
                      </a:pPr>
                      <a:endParaRPr lang="en-CA" sz="800" b="0" i="0" u="none" strike="noStrike" dirty="0">
                        <a:solidFill>
                          <a:srgbClr val="000000"/>
                        </a:solidFill>
                        <a:effectLst/>
                        <a:latin typeface="Arial" panose="020B0604020202020204" pitchFamily="34" charset="0"/>
                      </a:endParaRPr>
                    </a:p>
                  </a:txBody>
                  <a:tcPr marL="95250" marR="6350" marT="6350" marB="0" anchor="ctr"/>
                </a:tc>
                <a:tc>
                  <a:txBody>
                    <a:bodyPr/>
                    <a:lstStyle/>
                    <a:p>
                      <a:pPr algn="l" rtl="0" fontAlgn="ctr">
                        <a:buClr>
                          <a:srgbClr val="000000"/>
                        </a:buClr>
                        <a:buSzPts val="1200"/>
                        <a:buFont typeface="Arial" panose="020B0604020202020204" pitchFamily="34" charset="0"/>
                        <a:buNone/>
                      </a:pPr>
                      <a:r>
                        <a:rPr lang="en-CA" sz="800" b="0" i="0" u="none" strike="noStrike" dirty="0">
                          <a:solidFill>
                            <a:srgbClr val="000000"/>
                          </a:solidFill>
                          <a:effectLst/>
                          <a:latin typeface="Calibri" panose="020F0502020204030204" pitchFamily="34" charset="0"/>
                        </a:rPr>
                        <a:t>Proactive safety management </a:t>
                      </a:r>
                      <a:endParaRPr lang="en-CA" sz="800" b="0" i="0" u="none" strike="noStrike" dirty="0">
                        <a:solidFill>
                          <a:srgbClr val="000000"/>
                        </a:solidFill>
                        <a:effectLst/>
                        <a:latin typeface="Arial" panose="020B0604020202020204" pitchFamily="34" charset="0"/>
                      </a:endParaRPr>
                    </a:p>
                  </a:txBody>
                  <a:tcPr marL="95250" marR="6350" marT="6350" marB="0" anchor="ctr"/>
                </a:tc>
                <a:tc>
                  <a:txBody>
                    <a:bodyPr/>
                    <a:lstStyle/>
                    <a:p>
                      <a:r>
                        <a:rPr lang="en-CA" sz="800" dirty="0"/>
                        <a:t>Change worker behaviour  </a:t>
                      </a:r>
                    </a:p>
                  </a:txBody>
                  <a:tcPr/>
                </a:tc>
                <a:tc>
                  <a:txBody>
                    <a:bodyPr/>
                    <a:lstStyle/>
                    <a:p>
                      <a:r>
                        <a:rPr lang="en-CA" sz="800" dirty="0"/>
                        <a:t>With the RKI connected worker solution use data analytics to identify incident trends and coach workers on best safety practices.  </a:t>
                      </a:r>
                    </a:p>
                  </a:txBody>
                  <a:tcPr/>
                </a:tc>
                <a:tc>
                  <a:txBody>
                    <a:bodyPr/>
                    <a:lstStyle/>
                    <a:p>
                      <a:r>
                        <a:rPr lang="en-US" sz="800" dirty="0"/>
                        <a:t>161 Billion in worker injury &amp; fatality in the US per year </a:t>
                      </a:r>
                      <a:endParaRPr lang="en-CA" sz="800" dirty="0"/>
                    </a:p>
                  </a:txBody>
                  <a:tcPr/>
                </a:tc>
                <a:tc>
                  <a:txBody>
                    <a:bodyPr/>
                    <a:lstStyle/>
                    <a:p>
                      <a:r>
                        <a:rPr lang="en-CA" sz="800" dirty="0"/>
                        <a:t>Most competitors claim this. What do we do differently </a:t>
                      </a:r>
                    </a:p>
                  </a:txBody>
                  <a:tcPr/>
                </a:tc>
                <a:tc>
                  <a:txBody>
                    <a:bodyPr/>
                    <a:lstStyle/>
                    <a:p>
                      <a:endParaRPr lang="en-CA" sz="800" dirty="0"/>
                    </a:p>
                  </a:txBody>
                  <a:tcPr/>
                </a:tc>
                <a:extLst>
                  <a:ext uri="{0D108BD9-81ED-4DB2-BD59-A6C34878D82A}">
                    <a16:rowId xmlns:a16="http://schemas.microsoft.com/office/drawing/2014/main" val="3537138327"/>
                  </a:ext>
                </a:extLst>
              </a:tr>
              <a:tr h="207243">
                <a:tc>
                  <a:txBody>
                    <a:bodyPr/>
                    <a:lstStyle/>
                    <a:p>
                      <a:pPr algn="l" rtl="0" fontAlgn="ctr">
                        <a:buClr>
                          <a:srgbClr val="000000"/>
                        </a:buClr>
                        <a:buSzPts val="1200"/>
                        <a:buFont typeface="Arial" panose="020B0604020202020204" pitchFamily="34" charset="0"/>
                        <a:buNone/>
                      </a:pPr>
                      <a:endParaRPr lang="en-US" sz="800" b="0" i="0" u="none" strike="noStrike" dirty="0">
                        <a:solidFill>
                          <a:srgbClr val="000000"/>
                        </a:solidFill>
                        <a:effectLst/>
                        <a:latin typeface="Arial" panose="020B0604020202020204" pitchFamily="34" charset="0"/>
                      </a:endParaRPr>
                    </a:p>
                  </a:txBody>
                  <a:tcPr marL="95250" marR="6350" marT="6350" marB="0" anchor="ctr"/>
                </a:tc>
                <a:tc>
                  <a:txBody>
                    <a:bodyPr/>
                    <a:lstStyle/>
                    <a:p>
                      <a:pPr algn="l" rtl="0" fontAlgn="ctr">
                        <a:buClr>
                          <a:srgbClr val="000000"/>
                        </a:buClr>
                        <a:buSzPts val="1200"/>
                        <a:buFont typeface="Arial" panose="020B0604020202020204" pitchFamily="34" charset="0"/>
                        <a:buNone/>
                      </a:pPr>
                      <a:r>
                        <a:rPr lang="en-US" sz="800" b="0" i="0" u="none" strike="noStrike" dirty="0">
                          <a:solidFill>
                            <a:srgbClr val="000000"/>
                          </a:solidFill>
                          <a:effectLst/>
                          <a:latin typeface="Calibri" panose="020F0502020204030204" pitchFamily="34" charset="0"/>
                        </a:rPr>
                        <a:t>Worker incident management </a:t>
                      </a:r>
                      <a:endParaRPr lang="en-US" sz="800" b="0" i="0" u="none" strike="noStrike" dirty="0">
                        <a:solidFill>
                          <a:srgbClr val="000000"/>
                        </a:solidFill>
                        <a:effectLst/>
                        <a:latin typeface="Arial" panose="020B0604020202020204" pitchFamily="34" charset="0"/>
                      </a:endParaRPr>
                    </a:p>
                  </a:txBody>
                  <a:tcPr marL="95250" marR="6350" marT="6350" marB="0" anchor="ctr"/>
                </a:tc>
                <a:tc>
                  <a:txBody>
                    <a:bodyPr/>
                    <a:lstStyle/>
                    <a:p>
                      <a:r>
                        <a:rPr lang="en-CA" sz="800" dirty="0"/>
                        <a:t>Reliable incident response</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with the connected worker solution quickly locate workers in jeopardy with GPS and cloud software  </a:t>
                      </a:r>
                    </a:p>
                  </a:txBody>
                  <a:tcPr/>
                </a:tc>
                <a:tc>
                  <a:txBody>
                    <a:bodyPr/>
                    <a:lstStyle/>
                    <a:p>
                      <a:r>
                        <a:rPr lang="en-CA" sz="800" dirty="0"/>
                        <a:t>Lawsuit, Fine, Medical costs, worker retention, insurance premium increase </a:t>
                      </a:r>
                    </a:p>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4260773120"/>
                  </a:ext>
                </a:extLst>
              </a:tr>
              <a:tr h="207243">
                <a:tc>
                  <a:txBody>
                    <a:bodyPr/>
                    <a:lstStyle/>
                    <a:p>
                      <a:pPr algn="l" rtl="0" fontAlgn="ctr">
                        <a:buClr>
                          <a:srgbClr val="000000"/>
                        </a:buClr>
                        <a:buSzPts val="1200"/>
                        <a:buFont typeface="Arial" panose="020B0604020202020204" pitchFamily="34" charset="0"/>
                        <a:buNone/>
                      </a:pPr>
                      <a:endParaRPr lang="en-US" sz="800" b="0" i="0" u="none" strike="noStrike" dirty="0">
                        <a:solidFill>
                          <a:srgbClr val="000000"/>
                        </a:solidFill>
                        <a:effectLst/>
                        <a:latin typeface="Arial" panose="020B0604020202020204" pitchFamily="34" charset="0"/>
                      </a:endParaRPr>
                    </a:p>
                  </a:txBody>
                  <a:tcPr marL="95250" marR="6350" marT="6350" marB="0" anchor="ctr"/>
                </a:tc>
                <a:tc>
                  <a:txBody>
                    <a:bodyPr/>
                    <a:lstStyle/>
                    <a:p>
                      <a:pPr algn="l" rtl="0" fontAlgn="ctr">
                        <a:buClr>
                          <a:srgbClr val="000000"/>
                        </a:buClr>
                        <a:buSzPts val="1200"/>
                        <a:buFont typeface="Arial" panose="020B0604020202020204" pitchFamily="34" charset="0"/>
                        <a:buNone/>
                      </a:pPr>
                      <a:r>
                        <a:rPr lang="en-CA" sz="800" b="0" i="0" u="none" strike="noStrike" dirty="0">
                          <a:solidFill>
                            <a:srgbClr val="000000"/>
                          </a:solidFill>
                          <a:effectLst/>
                          <a:latin typeface="Arial" panose="020B0604020202020204" pitchFamily="34" charset="0"/>
                        </a:rPr>
                        <a:t>False alarm reduction </a:t>
                      </a:r>
                    </a:p>
                  </a:txBody>
                  <a:tcPr marL="95250" marR="6350" marT="6350" marB="0" anchor="ct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Trustworthy alarm awareness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With 3 alarm levels expensive false alarms can be minimized and false alarm fatigue reduced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solidFill>
                            <a:schemeClr val="tx1"/>
                          </a:solidFill>
                        </a:rPr>
                        <a:t>Thousands of dollars to tens of thousands per year in false emergency response </a:t>
                      </a:r>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4139313964"/>
                  </a:ext>
                </a:extLst>
              </a:tr>
              <a:tr h="232486">
                <a:tc>
                  <a:txBody>
                    <a:bodyPr/>
                    <a:lstStyle/>
                    <a:p>
                      <a:pPr algn="l" rtl="0" fontAlgn="ctr">
                        <a:buClr>
                          <a:srgbClr val="000000"/>
                        </a:buClr>
                        <a:buSzPts val="1200"/>
                        <a:buFont typeface="Arial" panose="020B0604020202020204" pitchFamily="34" charset="0"/>
                        <a:buNone/>
                      </a:pPr>
                      <a:endParaRPr lang="en-CA" sz="800" b="0" i="0" u="none" strike="noStrike" dirty="0">
                        <a:solidFill>
                          <a:srgbClr val="000000"/>
                        </a:solidFill>
                        <a:effectLst/>
                        <a:latin typeface="Arial" panose="020B0604020202020204" pitchFamily="34" charset="0"/>
                      </a:endParaRPr>
                    </a:p>
                  </a:txBody>
                  <a:tcPr marL="95250" marR="6350" marT="6350" marB="0" anchor="ctr"/>
                </a:tc>
                <a:tc>
                  <a:txBody>
                    <a:bodyPr/>
                    <a:lstStyle/>
                    <a:p>
                      <a:pPr algn="l" rtl="0" fontAlgn="ctr">
                        <a:buClr>
                          <a:srgbClr val="000000"/>
                        </a:buClr>
                        <a:buSzPts val="1200"/>
                        <a:buFont typeface="Arial" panose="020B0604020202020204" pitchFamily="34" charset="0"/>
                        <a:buNone/>
                      </a:pPr>
                      <a:r>
                        <a:rPr lang="en-CA" sz="800" b="0" i="0" u="none" strike="noStrike" dirty="0">
                          <a:solidFill>
                            <a:srgbClr val="000000"/>
                          </a:solidFill>
                          <a:effectLst/>
                          <a:latin typeface="Calibri" panose="020F0502020204030204" pitchFamily="34" charset="0"/>
                        </a:rPr>
                        <a:t>Worker incident local awareness </a:t>
                      </a:r>
                      <a:endParaRPr lang="en-CA" sz="800" b="0" i="0" u="none" strike="noStrike" dirty="0">
                        <a:solidFill>
                          <a:srgbClr val="000000"/>
                        </a:solidFill>
                        <a:effectLst/>
                        <a:latin typeface="Arial" panose="020B0604020202020204" pitchFamily="34" charset="0"/>
                      </a:endParaRPr>
                    </a:p>
                  </a:txBody>
                  <a:tcPr marL="95250" marR="6350" marT="6350" marB="0" anchor="ctr"/>
                </a:tc>
                <a:tc>
                  <a:txBody>
                    <a:bodyPr/>
                    <a:lstStyle/>
                    <a:p>
                      <a:r>
                        <a:rPr lang="en-CA" sz="800" dirty="0"/>
                        <a:t>Local incident reaction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When incident responders cant respond notify local personnel so workers are protected using GPS and the cloud  </a:t>
                      </a:r>
                    </a:p>
                  </a:txBody>
                  <a:tcPr/>
                </a:tc>
                <a:tc>
                  <a:txBody>
                    <a:bodyPr/>
                    <a:lstStyle/>
                    <a:p>
                      <a:r>
                        <a:rPr lang="en-CA" sz="800" dirty="0"/>
                        <a:t>Lawsuit, Fine, Medical costs, worker retention, insurance premium increase </a:t>
                      </a:r>
                    </a:p>
                    <a:p>
                      <a:r>
                        <a:rPr lang="en-CA" sz="800" dirty="0"/>
                        <a:t> </a:t>
                      </a:r>
                    </a:p>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611679172"/>
                  </a:ext>
                </a:extLst>
              </a:tr>
              <a:tr h="232486">
                <a:tc>
                  <a:txBody>
                    <a:bodyPr/>
                    <a:lstStyle/>
                    <a:p>
                      <a:pPr algn="l" rtl="0" fontAlgn="ctr">
                        <a:buClr>
                          <a:srgbClr val="000000"/>
                        </a:buClr>
                        <a:buSzPts val="1200"/>
                        <a:buFont typeface="Arial" panose="020B0604020202020204" pitchFamily="34" charset="0"/>
                        <a:buNone/>
                      </a:pPr>
                      <a:endParaRPr lang="en-CA" sz="800" b="0" i="0" u="none" strike="noStrike" dirty="0">
                        <a:solidFill>
                          <a:srgbClr val="000000"/>
                        </a:solidFill>
                        <a:effectLst/>
                        <a:latin typeface="Arial" panose="020B0604020202020204" pitchFamily="34" charset="0"/>
                      </a:endParaRPr>
                    </a:p>
                  </a:txBody>
                  <a:tcPr marL="95250" marR="6350" marT="6350" marB="0" anchor="ctr"/>
                </a:tc>
                <a:tc>
                  <a:txBody>
                    <a:bodyPr/>
                    <a:lstStyle/>
                    <a:p>
                      <a:pPr algn="l" rtl="0" fontAlgn="ctr">
                        <a:buClr>
                          <a:srgbClr val="000000"/>
                        </a:buClr>
                        <a:buSzPts val="1200"/>
                        <a:buFont typeface="Arial" panose="020B0604020202020204" pitchFamily="34" charset="0"/>
                        <a:buNone/>
                      </a:pPr>
                      <a:r>
                        <a:rPr lang="en-CA" sz="800" b="0" i="0" u="none" strike="noStrike" dirty="0">
                          <a:solidFill>
                            <a:srgbClr val="000000"/>
                          </a:solidFill>
                          <a:effectLst/>
                          <a:latin typeface="Arial" panose="020B0604020202020204" pitchFamily="34" charset="0"/>
                        </a:rPr>
                        <a:t>Easy panic activation </a:t>
                      </a:r>
                    </a:p>
                  </a:txBody>
                  <a:tcPr marL="95250" marR="6350" marT="6350" marB="0" anchor="ctr"/>
                </a:tc>
                <a:tc>
                  <a:txBody>
                    <a:bodyPr/>
                    <a:lstStyle/>
                    <a:p>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With the double tap panic activation workers in jeopardy are easily informing responders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Lawsuit, Fine, Medical costs, worker retention, insurance premium increase </a:t>
                      </a:r>
                    </a:p>
                    <a:p>
                      <a:endParaRPr lang="en-CA" sz="800" dirty="0"/>
                    </a:p>
                  </a:txBody>
                  <a:tcPr/>
                </a:tc>
                <a:tc>
                  <a:txBody>
                    <a:bodyPr/>
                    <a:lstStyle/>
                    <a:p>
                      <a:r>
                        <a:rPr lang="en-CA" sz="800" dirty="0"/>
                        <a:t>When workers are in jeopardy its not easy to hunt for a button or latch. Double tap the instrument </a:t>
                      </a:r>
                    </a:p>
                  </a:txBody>
                  <a:tcPr/>
                </a:tc>
                <a:tc>
                  <a:txBody>
                    <a:bodyPr/>
                    <a:lstStyle/>
                    <a:p>
                      <a:endParaRPr lang="en-CA" sz="800" dirty="0"/>
                    </a:p>
                  </a:txBody>
                  <a:tcPr/>
                </a:tc>
                <a:extLst>
                  <a:ext uri="{0D108BD9-81ED-4DB2-BD59-A6C34878D82A}">
                    <a16:rowId xmlns:a16="http://schemas.microsoft.com/office/drawing/2014/main" val="3141100543"/>
                  </a:ext>
                </a:extLst>
              </a:tr>
              <a:tr h="170490">
                <a:tc>
                  <a:txBody>
                    <a:bodyPr/>
                    <a:lstStyle/>
                    <a:p>
                      <a:pPr algn="l" rtl="0" fontAlgn="ctr">
                        <a:buClr>
                          <a:srgbClr val="000000"/>
                        </a:buClr>
                        <a:buSzPts val="1200"/>
                        <a:buFont typeface="Arial" panose="020B0604020202020204" pitchFamily="34" charset="0"/>
                        <a:buNone/>
                      </a:pPr>
                      <a:endParaRPr lang="en-CA" sz="800" b="0" i="0" u="none" strike="noStrike" dirty="0">
                        <a:solidFill>
                          <a:srgbClr val="000000"/>
                        </a:solidFill>
                        <a:effectLst/>
                        <a:latin typeface="Arial" panose="020B0604020202020204" pitchFamily="34" charset="0"/>
                      </a:endParaRPr>
                    </a:p>
                  </a:txBody>
                  <a:tcPr marL="95250" marR="6350" marT="6350" marB="0" anchor="ctr"/>
                </a:tc>
                <a:tc>
                  <a:txBody>
                    <a:bodyPr/>
                    <a:lstStyle/>
                    <a:p>
                      <a:pPr algn="l" rtl="0" fontAlgn="ctr">
                        <a:buClr>
                          <a:srgbClr val="000000"/>
                        </a:buClr>
                        <a:buSzPts val="1200"/>
                        <a:buFont typeface="Arial" panose="020B0604020202020204" pitchFamily="34" charset="0"/>
                        <a:buNone/>
                      </a:pPr>
                      <a:r>
                        <a:rPr lang="en-CA" sz="800" b="0" i="0" u="none" strike="noStrike" dirty="0">
                          <a:solidFill>
                            <a:srgbClr val="000000"/>
                          </a:solidFill>
                          <a:effectLst/>
                          <a:latin typeface="Calibri" panose="020F0502020204030204" pitchFamily="34" charset="0"/>
                        </a:rPr>
                        <a:t>Lone worker monitoring </a:t>
                      </a:r>
                      <a:endParaRPr lang="en-CA" sz="800" b="0" i="0" u="none" strike="noStrike" dirty="0">
                        <a:solidFill>
                          <a:srgbClr val="000000"/>
                        </a:solidFill>
                        <a:effectLst/>
                        <a:latin typeface="Arial" panose="020B0604020202020204" pitchFamily="34" charset="0"/>
                      </a:endParaRPr>
                    </a:p>
                  </a:txBody>
                  <a:tcPr marL="95250" marR="6350" marT="6350" marB="0" anchor="ctr"/>
                </a:tc>
                <a:tc>
                  <a:txBody>
                    <a:bodyPr/>
                    <a:lstStyle/>
                    <a:p>
                      <a:r>
                        <a:rPr lang="en-CA" sz="800" dirty="0"/>
                        <a:t>Enhanced Lone Worker protection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r>
                        <a:rPr lang="en-CA" sz="800" dirty="0"/>
                        <a:t>Lawsuit, Fine, Medical costs, worker retention, insurance premium increase </a:t>
                      </a:r>
                    </a:p>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endParaRPr lang="en-CA" sz="800" dirty="0"/>
                    </a:p>
                  </a:txBody>
                  <a:tcPr/>
                </a:tc>
                <a:extLst>
                  <a:ext uri="{0D108BD9-81ED-4DB2-BD59-A6C34878D82A}">
                    <a16:rowId xmlns:a16="http://schemas.microsoft.com/office/drawing/2014/main" val="2162471202"/>
                  </a:ext>
                </a:extLst>
              </a:tr>
            </a:tbl>
          </a:graphicData>
        </a:graphic>
      </p:graphicFrame>
      <p:sp>
        <p:nvSpPr>
          <p:cNvPr id="4" name="TextBox 3">
            <a:extLst>
              <a:ext uri="{FF2B5EF4-FFF2-40B4-BE49-F238E27FC236}">
                <a16:creationId xmlns:a16="http://schemas.microsoft.com/office/drawing/2014/main" id="{717897E6-C44A-8432-3BF9-F692942EAE92}"/>
              </a:ext>
            </a:extLst>
          </p:cNvPr>
          <p:cNvSpPr txBox="1"/>
          <p:nvPr/>
        </p:nvSpPr>
        <p:spPr>
          <a:xfrm>
            <a:off x="-2276475" y="342186"/>
            <a:ext cx="1952907" cy="4801314"/>
          </a:xfrm>
          <a:prstGeom prst="rect">
            <a:avLst/>
          </a:prstGeom>
          <a:noFill/>
        </p:spPr>
        <p:txBody>
          <a:bodyPr wrap="square" rtlCol="0">
            <a:spAutoFit/>
          </a:bodyPr>
          <a:lstStyle/>
          <a:p>
            <a:r>
              <a:rPr lang="en-CA" dirty="0"/>
              <a:t>Look at safety suite </a:t>
            </a:r>
          </a:p>
          <a:p>
            <a:endParaRPr lang="en-CA" dirty="0"/>
          </a:p>
          <a:p>
            <a:r>
              <a:rPr lang="en-CA" dirty="0"/>
              <a:t>Visual safety and productivity indicator </a:t>
            </a:r>
          </a:p>
          <a:p>
            <a:endParaRPr lang="en-CA" dirty="0"/>
          </a:p>
          <a:p>
            <a:r>
              <a:rPr lang="en-CA" dirty="0"/>
              <a:t>Green yellow red </a:t>
            </a:r>
          </a:p>
          <a:p>
            <a:endParaRPr lang="en-CA" dirty="0"/>
          </a:p>
          <a:p>
            <a:r>
              <a:rPr lang="en-CA" dirty="0"/>
              <a:t>Set parameters and if it exceeds drill down </a:t>
            </a:r>
          </a:p>
          <a:p>
            <a:endParaRPr lang="en-CA" dirty="0"/>
          </a:p>
          <a:p>
            <a:endParaRPr lang="en-CA" dirty="0"/>
          </a:p>
        </p:txBody>
      </p:sp>
    </p:spTree>
    <p:extLst>
      <p:ext uri="{BB962C8B-B14F-4D97-AF65-F5344CB8AC3E}">
        <p14:creationId xmlns:p14="http://schemas.microsoft.com/office/powerpoint/2010/main" val="10133660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0" y="94535"/>
            <a:ext cx="7772400" cy="507206"/>
          </a:xfrm>
        </p:spPr>
        <p:txBody>
          <a:bodyPr/>
          <a:lstStyle/>
          <a:p>
            <a:r>
              <a:rPr lang="en-CA" sz="2000" dirty="0"/>
              <a:t>Prioritized Value Element – Safety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graphicFrame>
        <p:nvGraphicFramePr>
          <p:cNvPr id="5" name="Table 5">
            <a:extLst>
              <a:ext uri="{FF2B5EF4-FFF2-40B4-BE49-F238E27FC236}">
                <a16:creationId xmlns:a16="http://schemas.microsoft.com/office/drawing/2014/main" id="{196DD73A-6CBE-0784-CB47-66A1D1FDC8C0}"/>
              </a:ext>
            </a:extLst>
          </p:cNvPr>
          <p:cNvGraphicFramePr>
            <a:graphicFrameLocks noGrp="1"/>
          </p:cNvGraphicFramePr>
          <p:nvPr>
            <p:extLst>
              <p:ext uri="{D42A27DB-BD31-4B8C-83A1-F6EECF244321}">
                <p14:modId xmlns:p14="http://schemas.microsoft.com/office/powerpoint/2010/main" val="9932128"/>
              </p:ext>
            </p:extLst>
          </p:nvPr>
        </p:nvGraphicFramePr>
        <p:xfrm>
          <a:off x="257738" y="712471"/>
          <a:ext cx="8628522" cy="3627120"/>
        </p:xfrm>
        <a:graphic>
          <a:graphicData uri="http://schemas.openxmlformats.org/drawingml/2006/table">
            <a:tbl>
              <a:tblPr firstRow="1" bandRow="1">
                <a:tableStyleId>{5C22544A-7EE6-4342-B048-85BDC9FD1C3A}</a:tableStyleId>
              </a:tblPr>
              <a:tblGrid>
                <a:gridCol w="499908">
                  <a:extLst>
                    <a:ext uri="{9D8B030D-6E8A-4147-A177-3AD203B41FA5}">
                      <a16:colId xmlns:a16="http://schemas.microsoft.com/office/drawing/2014/main" val="885454037"/>
                    </a:ext>
                  </a:extLst>
                </a:gridCol>
                <a:gridCol w="1085902">
                  <a:extLst>
                    <a:ext uri="{9D8B030D-6E8A-4147-A177-3AD203B41FA5}">
                      <a16:colId xmlns:a16="http://schemas.microsoft.com/office/drawing/2014/main" val="3975253627"/>
                    </a:ext>
                  </a:extLst>
                </a:gridCol>
                <a:gridCol w="1091241">
                  <a:extLst>
                    <a:ext uri="{9D8B030D-6E8A-4147-A177-3AD203B41FA5}">
                      <a16:colId xmlns:a16="http://schemas.microsoft.com/office/drawing/2014/main" val="3555651986"/>
                    </a:ext>
                  </a:extLst>
                </a:gridCol>
                <a:gridCol w="1776548">
                  <a:extLst>
                    <a:ext uri="{9D8B030D-6E8A-4147-A177-3AD203B41FA5}">
                      <a16:colId xmlns:a16="http://schemas.microsoft.com/office/drawing/2014/main" val="3390247277"/>
                    </a:ext>
                  </a:extLst>
                </a:gridCol>
                <a:gridCol w="1705366">
                  <a:extLst>
                    <a:ext uri="{9D8B030D-6E8A-4147-A177-3AD203B41FA5}">
                      <a16:colId xmlns:a16="http://schemas.microsoft.com/office/drawing/2014/main" val="1883916599"/>
                    </a:ext>
                  </a:extLst>
                </a:gridCol>
                <a:gridCol w="1508097">
                  <a:extLst>
                    <a:ext uri="{9D8B030D-6E8A-4147-A177-3AD203B41FA5}">
                      <a16:colId xmlns:a16="http://schemas.microsoft.com/office/drawing/2014/main" val="2664254426"/>
                    </a:ext>
                  </a:extLst>
                </a:gridCol>
                <a:gridCol w="961460">
                  <a:extLst>
                    <a:ext uri="{9D8B030D-6E8A-4147-A177-3AD203B41FA5}">
                      <a16:colId xmlns:a16="http://schemas.microsoft.com/office/drawing/2014/main" val="3093082038"/>
                    </a:ext>
                  </a:extLst>
                </a:gridCol>
              </a:tblGrid>
              <a:tr h="261726">
                <a:tc>
                  <a:txBody>
                    <a:bodyPr/>
                    <a:lstStyle/>
                    <a:p>
                      <a:r>
                        <a:rPr lang="en-CA" sz="800" dirty="0"/>
                        <a:t>Rank </a:t>
                      </a:r>
                    </a:p>
                  </a:txBody>
                  <a:tcPr/>
                </a:tc>
                <a:tc>
                  <a:txBody>
                    <a:bodyPr/>
                    <a:lstStyle/>
                    <a:p>
                      <a:r>
                        <a:rPr lang="en-CA" sz="800" dirty="0"/>
                        <a:t>Solution </a:t>
                      </a:r>
                    </a:p>
                  </a:txBody>
                  <a:tcPr/>
                </a:tc>
                <a:tc>
                  <a:txBody>
                    <a:bodyPr/>
                    <a:lstStyle/>
                    <a:p>
                      <a:r>
                        <a:rPr lang="en-CA" sz="800" dirty="0"/>
                        <a:t>Value Element  (3 – 4 words)</a:t>
                      </a:r>
                    </a:p>
                  </a:txBody>
                  <a:tcPr/>
                </a:tc>
                <a:tc>
                  <a:txBody>
                    <a:bodyPr/>
                    <a:lstStyle/>
                    <a:p>
                      <a:r>
                        <a:rPr lang="en-US" sz="800" dirty="0"/>
                        <a:t>Value Message (sentence with value and technology with metric) </a:t>
                      </a:r>
                    </a:p>
                  </a:txBody>
                  <a:tcPr/>
                </a:tc>
                <a:tc>
                  <a:txBody>
                    <a:bodyPr/>
                    <a:lstStyle/>
                    <a:p>
                      <a:r>
                        <a:rPr lang="en-CA" sz="800" dirty="0"/>
                        <a:t>Cost of Problem </a:t>
                      </a:r>
                    </a:p>
                  </a:txBody>
                  <a:tcPr/>
                </a:tc>
                <a:tc>
                  <a:txBody>
                    <a:bodyPr/>
                    <a:lstStyle/>
                    <a:p>
                      <a:r>
                        <a:rPr lang="en-CA" sz="800" dirty="0"/>
                        <a:t>Competition </a:t>
                      </a:r>
                    </a:p>
                  </a:txBody>
                  <a:tcPr/>
                </a:tc>
                <a:tc>
                  <a:txBody>
                    <a:bodyPr/>
                    <a:lstStyle/>
                    <a:p>
                      <a:r>
                        <a:rPr lang="en-CA" sz="800" dirty="0"/>
                        <a:t>Decision maker and influencer </a:t>
                      </a:r>
                    </a:p>
                  </a:txBody>
                  <a:tcPr/>
                </a:tc>
                <a:extLst>
                  <a:ext uri="{0D108BD9-81ED-4DB2-BD59-A6C34878D82A}">
                    <a16:rowId xmlns:a16="http://schemas.microsoft.com/office/drawing/2014/main" val="3827467684"/>
                  </a:ext>
                </a:extLst>
              </a:tr>
              <a:tr h="140929">
                <a:tc>
                  <a:txBody>
                    <a:bodyPr/>
                    <a:lstStyle/>
                    <a:p>
                      <a:pPr algn="l" rtl="0" fontAlgn="ctr">
                        <a:buClr>
                          <a:srgbClr val="000000"/>
                        </a:buClr>
                        <a:buSzPts val="1200"/>
                        <a:buFont typeface="Arial" panose="020B0604020202020204" pitchFamily="34" charset="0"/>
                        <a:buNone/>
                      </a:pPr>
                      <a:endParaRPr lang="en-CA" sz="800" b="0" i="0" u="none" strike="noStrike" dirty="0">
                        <a:solidFill>
                          <a:srgbClr val="000000"/>
                        </a:solidFill>
                        <a:effectLst/>
                        <a:latin typeface="Arial" panose="020B0604020202020204" pitchFamily="34" charset="0"/>
                      </a:endParaRPr>
                    </a:p>
                  </a:txBody>
                  <a:tcPr marL="95250" marR="6350" marT="6350" marB="0" anchor="ctr"/>
                </a:tc>
                <a:tc>
                  <a:txBody>
                    <a:bodyPr/>
                    <a:lstStyle/>
                    <a:p>
                      <a:pPr algn="l" rtl="0" fontAlgn="ctr">
                        <a:buClr>
                          <a:srgbClr val="000000"/>
                        </a:buClr>
                        <a:buSzPts val="1200"/>
                        <a:buFont typeface="Arial" panose="020B0604020202020204" pitchFamily="34" charset="0"/>
                        <a:buNone/>
                      </a:pPr>
                      <a:r>
                        <a:rPr lang="en-CA" sz="800" b="0" i="0" u="none" strike="noStrike" dirty="0">
                          <a:solidFill>
                            <a:srgbClr val="000000"/>
                          </a:solidFill>
                          <a:effectLst/>
                          <a:latin typeface="Calibri" panose="020F0502020204030204" pitchFamily="34" charset="0"/>
                        </a:rPr>
                        <a:t>Evacuation Management </a:t>
                      </a:r>
                      <a:endParaRPr lang="en-CA" sz="800" b="0" i="0" u="none" strike="noStrike" dirty="0">
                        <a:solidFill>
                          <a:srgbClr val="000000"/>
                        </a:solidFill>
                        <a:effectLst/>
                        <a:latin typeface="Arial" panose="020B0604020202020204" pitchFamily="34" charset="0"/>
                      </a:endParaRPr>
                    </a:p>
                  </a:txBody>
                  <a:tcPr marL="95250" marR="6350" marT="6350" marB="0" anchor="ctr"/>
                </a:tc>
                <a:tc>
                  <a:txBody>
                    <a:bodyPr/>
                    <a:lstStyle/>
                    <a:p>
                      <a:r>
                        <a:rPr lang="en-CA" sz="800" dirty="0"/>
                        <a:t>Real time worker location </a:t>
                      </a:r>
                    </a:p>
                  </a:txBody>
                  <a:tcPr/>
                </a:tc>
                <a:tc>
                  <a:txBody>
                    <a:bodyPr/>
                    <a:lstStyle/>
                    <a:p>
                      <a:r>
                        <a:rPr lang="en-CA" sz="800" dirty="0"/>
                        <a:t>Locate workers in real time during evacuations through GPS and the cloud and send responders directly to the correct location to rectify evacuation challenges  </a:t>
                      </a:r>
                    </a:p>
                  </a:txBody>
                  <a:tcPr/>
                </a:tc>
                <a:tc>
                  <a:txBody>
                    <a:bodyPr/>
                    <a:lstStyle/>
                    <a:p>
                      <a:r>
                        <a:rPr lang="en-CA" sz="800" dirty="0"/>
                        <a:t>Lawsuit, Fine, Medical costs, worker retention, insurance premium increase </a:t>
                      </a:r>
                    </a:p>
                    <a:p>
                      <a:endParaRPr lang="en-CA" sz="800" dirty="0"/>
                    </a:p>
                  </a:txBody>
                  <a:tcPr/>
                </a:tc>
                <a:tc>
                  <a:txBody>
                    <a:bodyPr/>
                    <a:lstStyle/>
                    <a:p>
                      <a:r>
                        <a:rPr lang="en-CA" sz="800" dirty="0"/>
                        <a:t>We locate workers in sec vs competitors in min </a:t>
                      </a:r>
                    </a:p>
                  </a:txBody>
                  <a:tcPr/>
                </a:tc>
                <a:tc>
                  <a:txBody>
                    <a:bodyPr/>
                    <a:lstStyle/>
                    <a:p>
                      <a:endParaRPr lang="en-CA" sz="800" dirty="0"/>
                    </a:p>
                  </a:txBody>
                  <a:tcPr/>
                </a:tc>
                <a:extLst>
                  <a:ext uri="{0D108BD9-81ED-4DB2-BD59-A6C34878D82A}">
                    <a16:rowId xmlns:a16="http://schemas.microsoft.com/office/drawing/2014/main" val="3147564246"/>
                  </a:ext>
                </a:extLst>
              </a:tr>
              <a:tr h="232486">
                <a:tc>
                  <a:txBody>
                    <a:bodyPr/>
                    <a:lstStyle/>
                    <a:p>
                      <a:pPr algn="l" rtl="0" fontAlgn="ctr">
                        <a:buClr>
                          <a:srgbClr val="000000"/>
                        </a:buClr>
                        <a:buSzPts val="1200"/>
                        <a:buFont typeface="Arial" panose="020B0604020202020204" pitchFamily="34" charset="0"/>
                        <a:buNone/>
                      </a:pPr>
                      <a:endParaRPr lang="en-CA" sz="800" b="0" i="0" u="none" strike="noStrike" dirty="0">
                        <a:solidFill>
                          <a:srgbClr val="000000"/>
                        </a:solidFill>
                        <a:effectLst/>
                        <a:latin typeface="Arial" panose="020B0604020202020204" pitchFamily="34" charset="0"/>
                      </a:endParaRPr>
                    </a:p>
                  </a:txBody>
                  <a:tcPr marL="95250" marR="6350" marT="6350" marB="0" anchor="ctr"/>
                </a:tc>
                <a:tc>
                  <a:txBody>
                    <a:bodyPr/>
                    <a:lstStyle/>
                    <a:p>
                      <a:pPr algn="l" rtl="0" fontAlgn="ctr">
                        <a:buClr>
                          <a:srgbClr val="000000"/>
                        </a:buClr>
                        <a:buSzPts val="1200"/>
                        <a:buFont typeface="Arial" panose="020B0604020202020204" pitchFamily="34" charset="0"/>
                        <a:buNone/>
                      </a:pPr>
                      <a:r>
                        <a:rPr lang="en-CA" sz="800" b="0" i="0" u="none" strike="noStrike" dirty="0">
                          <a:solidFill>
                            <a:srgbClr val="000000"/>
                          </a:solidFill>
                          <a:effectLst/>
                          <a:latin typeface="Calibri" panose="020F0502020204030204" pitchFamily="34" charset="0"/>
                        </a:rPr>
                        <a:t>Worker area restriction </a:t>
                      </a:r>
                      <a:endParaRPr lang="en-CA" sz="800" b="0" i="0" u="none" strike="noStrike" dirty="0">
                        <a:solidFill>
                          <a:srgbClr val="000000"/>
                        </a:solidFill>
                        <a:effectLst/>
                        <a:latin typeface="Arial" panose="020B0604020202020204" pitchFamily="34" charset="0"/>
                      </a:endParaRPr>
                    </a:p>
                  </a:txBody>
                  <a:tcPr marL="95250" marR="6350" marT="6350" marB="0" anchor="ct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r>
                        <a:rPr lang="en-CA" sz="800" dirty="0"/>
                        <a:t>Protect contractors and guests from secure </a:t>
                      </a:r>
                      <a:r>
                        <a:rPr lang="en-CA" sz="800" dirty="0" err="1"/>
                        <a:t>aras</a:t>
                      </a:r>
                      <a:r>
                        <a:rPr lang="en-CA" sz="800" dirty="0"/>
                        <a:t> </a:t>
                      </a:r>
                    </a:p>
                    <a:p>
                      <a:r>
                        <a:rPr lang="en-CA" sz="800" dirty="0"/>
                        <a:t>If a worker does not have correct training or gear they will be harmed if the</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extLst>
                  <a:ext uri="{0D108BD9-81ED-4DB2-BD59-A6C34878D82A}">
                    <a16:rowId xmlns:a16="http://schemas.microsoft.com/office/drawing/2014/main" val="1515762911"/>
                  </a:ext>
                </a:extLst>
              </a:tr>
              <a:tr h="170490">
                <a:tc>
                  <a:txBody>
                    <a:bodyPr/>
                    <a:lstStyle/>
                    <a:p>
                      <a:pPr algn="l" rtl="0" fontAlgn="ctr">
                        <a:buClr>
                          <a:srgbClr val="000000"/>
                        </a:buClr>
                        <a:buSzPts val="1200"/>
                        <a:buFont typeface="Arial" panose="020B0604020202020204" pitchFamily="34" charset="0"/>
                        <a:buNone/>
                      </a:pPr>
                      <a:endParaRPr lang="en-CA" sz="800" b="0" i="0" u="none" strike="noStrike" dirty="0">
                        <a:solidFill>
                          <a:srgbClr val="000000"/>
                        </a:solidFill>
                        <a:effectLst/>
                        <a:latin typeface="Arial" panose="020B0604020202020204" pitchFamily="34" charset="0"/>
                      </a:endParaRPr>
                    </a:p>
                  </a:txBody>
                  <a:tcPr marL="95250" marR="6350" marT="6350" marB="0" anchor="ctr"/>
                </a:tc>
                <a:tc>
                  <a:txBody>
                    <a:bodyPr/>
                    <a:lstStyle/>
                    <a:p>
                      <a:pPr algn="l" rtl="0" fontAlgn="ctr">
                        <a:buClr>
                          <a:srgbClr val="000000"/>
                        </a:buClr>
                        <a:buSzPts val="1200"/>
                        <a:buFont typeface="Arial" panose="020B0604020202020204" pitchFamily="34" charset="0"/>
                        <a:buNone/>
                      </a:pPr>
                      <a:r>
                        <a:rPr lang="en-CA" sz="800" b="0" i="0" u="none" strike="noStrike" dirty="0">
                          <a:solidFill>
                            <a:srgbClr val="000000"/>
                          </a:solidFill>
                          <a:effectLst/>
                          <a:latin typeface="Calibri" panose="020F0502020204030204" pitchFamily="34" charset="0"/>
                        </a:rPr>
                        <a:t>Intelligent incident investigation </a:t>
                      </a:r>
                      <a:endParaRPr lang="en-CA" sz="800" b="0" i="0" u="none" strike="noStrike" dirty="0">
                        <a:solidFill>
                          <a:srgbClr val="000000"/>
                        </a:solidFill>
                        <a:effectLst/>
                        <a:latin typeface="Arial" panose="020B0604020202020204" pitchFamily="34" charset="0"/>
                      </a:endParaRPr>
                    </a:p>
                  </a:txBody>
                  <a:tcPr marL="95250" marR="6350" marT="6350" marB="0" anchor="ctr"/>
                </a:tc>
                <a:tc>
                  <a:txBody>
                    <a:bodyPr/>
                    <a:lstStyle/>
                    <a:p>
                      <a:r>
                        <a:rPr lang="en-CA" sz="800" dirty="0"/>
                        <a:t>Expedited incident investigation </a:t>
                      </a:r>
                    </a:p>
                  </a:txBody>
                  <a:tcPr/>
                </a:tc>
                <a:tc>
                  <a:txBody>
                    <a:bodyPr/>
                    <a:lstStyle/>
                    <a:p>
                      <a:r>
                        <a:rPr lang="en-CA" sz="800" dirty="0"/>
                        <a:t>With all bump results, calibration results and </a:t>
                      </a:r>
                      <a:r>
                        <a:rPr lang="en-CA" sz="800" dirty="0" err="1"/>
                        <a:t>datalogs</a:t>
                      </a:r>
                      <a:r>
                        <a:rPr lang="en-CA" sz="800" dirty="0"/>
                        <a:t> managed in the same location incident investigation can be performed much quicker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For a major incident it typically takes up to a month for Safety, IH and other groups to investigate with the government. The frequency of this happening is very low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endParaRPr lang="en-CA" sz="800" dirty="0"/>
                    </a:p>
                  </a:txBody>
                  <a:tcPr/>
                </a:tc>
                <a:extLst>
                  <a:ext uri="{0D108BD9-81ED-4DB2-BD59-A6C34878D82A}">
                    <a16:rowId xmlns:a16="http://schemas.microsoft.com/office/drawing/2014/main" val="171242584"/>
                  </a:ext>
                </a:extLst>
              </a:tr>
              <a:tr h="190797">
                <a:tc>
                  <a:txBody>
                    <a:bodyPr/>
                    <a:lstStyle/>
                    <a:p>
                      <a:pPr algn="l" rtl="0" fontAlgn="ctr">
                        <a:buClr>
                          <a:srgbClr val="000000"/>
                        </a:buClr>
                        <a:buSzPts val="1200"/>
                        <a:buFont typeface="Arial" panose="020B0604020202020204" pitchFamily="34" charset="0"/>
                        <a:buNone/>
                      </a:pPr>
                      <a:endParaRPr lang="en-CA" sz="800" b="0" i="0" u="none" strike="noStrike" dirty="0">
                        <a:solidFill>
                          <a:srgbClr val="000000"/>
                        </a:solidFill>
                        <a:effectLst/>
                        <a:latin typeface="Arial" panose="020B0604020202020204" pitchFamily="34" charset="0"/>
                      </a:endParaRPr>
                    </a:p>
                  </a:txBody>
                  <a:tcPr marL="95250" marR="6350" marT="6350" marB="0" anchor="ctr"/>
                </a:tc>
                <a:tc>
                  <a:txBody>
                    <a:bodyPr/>
                    <a:lstStyle/>
                    <a:p>
                      <a:pPr algn="l" rtl="0" fontAlgn="ctr">
                        <a:buClr>
                          <a:srgbClr val="000000"/>
                        </a:buClr>
                        <a:buSzPts val="1200"/>
                        <a:buFont typeface="Arial" panose="020B0604020202020204" pitchFamily="34" charset="0"/>
                        <a:buNone/>
                      </a:pPr>
                      <a:r>
                        <a:rPr lang="en-CA" sz="800" b="0" i="0" u="none" strike="noStrike" dirty="0">
                          <a:solidFill>
                            <a:srgbClr val="000000"/>
                          </a:solidFill>
                          <a:effectLst/>
                          <a:latin typeface="Calibri" panose="020F0502020204030204" pitchFamily="34" charset="0"/>
                        </a:rPr>
                        <a:t>Compliance auditing </a:t>
                      </a:r>
                      <a:endParaRPr lang="en-CA" sz="800" b="0" i="0" u="none" strike="noStrike" dirty="0">
                        <a:solidFill>
                          <a:srgbClr val="000000"/>
                        </a:solidFill>
                        <a:effectLst/>
                        <a:latin typeface="Arial" panose="020B0604020202020204" pitchFamily="34" charset="0"/>
                      </a:endParaRPr>
                    </a:p>
                  </a:txBody>
                  <a:tcPr marL="95250" marR="6350" marT="6350" marB="0" anchor="ct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Easy compliance management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Quickly understand the compliance level of all your equipment so your fleet of products can be always compliant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solidFill>
                            <a:schemeClr val="tx1"/>
                          </a:solidFill>
                        </a:rPr>
                        <a:t>Fines if government audits the organization and they do not have compliance records. Frequency is not very often. More likely that </a:t>
                      </a:r>
                      <a:r>
                        <a:rPr lang="en-CA" sz="800" dirty="0" err="1">
                          <a:solidFill>
                            <a:schemeClr val="tx1"/>
                          </a:solidFill>
                        </a:rPr>
                        <a:t>cororate</a:t>
                      </a:r>
                      <a:r>
                        <a:rPr lang="en-CA" sz="800" dirty="0">
                          <a:solidFill>
                            <a:schemeClr val="tx1"/>
                          </a:solidFill>
                        </a:rPr>
                        <a:t> office will audit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solidFill>
                          <a:srgbClr val="FF0000"/>
                        </a:solidFill>
                      </a:endParaRP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extLst>
                  <a:ext uri="{0D108BD9-81ED-4DB2-BD59-A6C34878D82A}">
                    <a16:rowId xmlns:a16="http://schemas.microsoft.com/office/drawing/2014/main" val="379168035"/>
                  </a:ext>
                </a:extLst>
              </a:tr>
            </a:tbl>
          </a:graphicData>
        </a:graphic>
      </p:graphicFrame>
    </p:spTree>
    <p:extLst>
      <p:ext uri="{BB962C8B-B14F-4D97-AF65-F5344CB8AC3E}">
        <p14:creationId xmlns:p14="http://schemas.microsoft.com/office/powerpoint/2010/main" val="398804349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355509" y="102393"/>
            <a:ext cx="7772400" cy="507206"/>
          </a:xfrm>
        </p:spPr>
        <p:txBody>
          <a:bodyPr/>
          <a:lstStyle/>
          <a:p>
            <a:r>
              <a:rPr lang="en-CA" sz="2000" dirty="0"/>
              <a:t>Prioritized Value Element – Productivity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graphicFrame>
        <p:nvGraphicFramePr>
          <p:cNvPr id="5" name="Table 5">
            <a:extLst>
              <a:ext uri="{FF2B5EF4-FFF2-40B4-BE49-F238E27FC236}">
                <a16:creationId xmlns:a16="http://schemas.microsoft.com/office/drawing/2014/main" id="{196DD73A-6CBE-0784-CB47-66A1D1FDC8C0}"/>
              </a:ext>
            </a:extLst>
          </p:cNvPr>
          <p:cNvGraphicFramePr>
            <a:graphicFrameLocks noGrp="1"/>
          </p:cNvGraphicFramePr>
          <p:nvPr>
            <p:extLst>
              <p:ext uri="{D42A27DB-BD31-4B8C-83A1-F6EECF244321}">
                <p14:modId xmlns:p14="http://schemas.microsoft.com/office/powerpoint/2010/main" val="3597920417"/>
              </p:ext>
            </p:extLst>
          </p:nvPr>
        </p:nvGraphicFramePr>
        <p:xfrm>
          <a:off x="257738" y="712471"/>
          <a:ext cx="8628521" cy="6248400"/>
        </p:xfrm>
        <a:graphic>
          <a:graphicData uri="http://schemas.openxmlformats.org/drawingml/2006/table">
            <a:tbl>
              <a:tblPr firstRow="1" bandRow="1">
                <a:tableStyleId>{5C22544A-7EE6-4342-B048-85BDC9FD1C3A}</a:tableStyleId>
              </a:tblPr>
              <a:tblGrid>
                <a:gridCol w="517325">
                  <a:extLst>
                    <a:ext uri="{9D8B030D-6E8A-4147-A177-3AD203B41FA5}">
                      <a16:colId xmlns:a16="http://schemas.microsoft.com/office/drawing/2014/main" val="59907770"/>
                    </a:ext>
                  </a:extLst>
                </a:gridCol>
                <a:gridCol w="2220621">
                  <a:extLst>
                    <a:ext uri="{9D8B030D-6E8A-4147-A177-3AD203B41FA5}">
                      <a16:colId xmlns:a16="http://schemas.microsoft.com/office/drawing/2014/main" val="3975253627"/>
                    </a:ext>
                  </a:extLst>
                </a:gridCol>
                <a:gridCol w="1469514">
                  <a:extLst>
                    <a:ext uri="{9D8B030D-6E8A-4147-A177-3AD203B41FA5}">
                      <a16:colId xmlns:a16="http://schemas.microsoft.com/office/drawing/2014/main" val="3555651986"/>
                    </a:ext>
                  </a:extLst>
                </a:gridCol>
                <a:gridCol w="1575168">
                  <a:extLst>
                    <a:ext uri="{9D8B030D-6E8A-4147-A177-3AD203B41FA5}">
                      <a16:colId xmlns:a16="http://schemas.microsoft.com/office/drawing/2014/main" val="3390247277"/>
                    </a:ext>
                  </a:extLst>
                </a:gridCol>
                <a:gridCol w="1000660">
                  <a:extLst>
                    <a:ext uri="{9D8B030D-6E8A-4147-A177-3AD203B41FA5}">
                      <a16:colId xmlns:a16="http://schemas.microsoft.com/office/drawing/2014/main" val="3828441710"/>
                    </a:ext>
                  </a:extLst>
                </a:gridCol>
                <a:gridCol w="1033716">
                  <a:extLst>
                    <a:ext uri="{9D8B030D-6E8A-4147-A177-3AD203B41FA5}">
                      <a16:colId xmlns:a16="http://schemas.microsoft.com/office/drawing/2014/main" val="2664254426"/>
                    </a:ext>
                  </a:extLst>
                </a:gridCol>
                <a:gridCol w="811517">
                  <a:extLst>
                    <a:ext uri="{9D8B030D-6E8A-4147-A177-3AD203B41FA5}">
                      <a16:colId xmlns:a16="http://schemas.microsoft.com/office/drawing/2014/main" val="3093082038"/>
                    </a:ext>
                  </a:extLst>
                </a:gridCol>
              </a:tblGrid>
              <a:tr h="261726">
                <a:tc>
                  <a:txBody>
                    <a:bodyPr/>
                    <a:lstStyle/>
                    <a:p>
                      <a:r>
                        <a:rPr lang="en-CA" sz="1000" dirty="0"/>
                        <a:t>Rank </a:t>
                      </a:r>
                    </a:p>
                  </a:txBody>
                  <a:tcPr/>
                </a:tc>
                <a:tc>
                  <a:txBody>
                    <a:bodyPr/>
                    <a:lstStyle/>
                    <a:p>
                      <a:r>
                        <a:rPr lang="en-CA" sz="1000" dirty="0"/>
                        <a:t>Solution </a:t>
                      </a:r>
                    </a:p>
                  </a:txBody>
                  <a:tcPr/>
                </a:tc>
                <a:tc>
                  <a:txBody>
                    <a:bodyPr/>
                    <a:lstStyle/>
                    <a:p>
                      <a:r>
                        <a:rPr lang="en-CA" sz="1000" dirty="0"/>
                        <a:t>Value Element  (3 – 4 words)</a:t>
                      </a:r>
                    </a:p>
                  </a:txBody>
                  <a:tcPr/>
                </a:tc>
                <a:tc>
                  <a:txBody>
                    <a:bodyPr/>
                    <a:lstStyle/>
                    <a:p>
                      <a:r>
                        <a:rPr lang="en-US" sz="1000" dirty="0"/>
                        <a:t>Value Message (sentence with value and technology with metric)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Cost of Problem </a:t>
                      </a:r>
                    </a:p>
                    <a:p>
                      <a:endParaRPr lang="en-CA" sz="1000" dirty="0"/>
                    </a:p>
                  </a:txBody>
                  <a:tcPr/>
                </a:tc>
                <a:tc>
                  <a:txBody>
                    <a:bodyPr/>
                    <a:lstStyle/>
                    <a:p>
                      <a:r>
                        <a:rPr lang="en-CA" sz="1000" dirty="0"/>
                        <a:t>Competition </a:t>
                      </a:r>
                    </a:p>
                  </a:txBody>
                  <a:tcPr/>
                </a:tc>
                <a:tc>
                  <a:txBody>
                    <a:bodyPr/>
                    <a:lstStyle/>
                    <a:p>
                      <a:r>
                        <a:rPr lang="en-CA" sz="1000" dirty="0"/>
                        <a:t>Decision maker and influencer </a:t>
                      </a:r>
                    </a:p>
                  </a:txBody>
                  <a:tcPr/>
                </a:tc>
                <a:extLst>
                  <a:ext uri="{0D108BD9-81ED-4DB2-BD59-A6C34878D82A}">
                    <a16:rowId xmlns:a16="http://schemas.microsoft.com/office/drawing/2014/main" val="3827467684"/>
                  </a:ext>
                </a:extLst>
              </a:tr>
              <a:tr h="207243">
                <a:tc>
                  <a:txBody>
                    <a:bodyPr/>
                    <a:lstStyle/>
                    <a:p>
                      <a:pPr algn="l" rtl="0" fontAlgn="ctr">
                        <a:buClr>
                          <a:srgbClr val="000000"/>
                        </a:buClr>
                        <a:buSzPts val="1200"/>
                        <a:buFont typeface="Arial" panose="020B0604020202020204" pitchFamily="34" charset="0"/>
                        <a:buNone/>
                      </a:pPr>
                      <a:endParaRPr lang="en-US" sz="800" b="0" i="0" u="none" strike="noStrike" dirty="0">
                        <a:solidFill>
                          <a:schemeClr val="tx1"/>
                        </a:solidFill>
                        <a:effectLst/>
                        <a:latin typeface="Calibri" panose="020F0502020204030204" pitchFamily="34" charset="0"/>
                        <a:cs typeface="Calibri" panose="020F0502020204030204" pitchFamily="34" charset="0"/>
                      </a:endParaRPr>
                    </a:p>
                  </a:txBody>
                  <a:tcPr marL="95250" marR="6350" marT="6350" marB="0" anchor="ctr"/>
                </a:tc>
                <a:tc>
                  <a:txBody>
                    <a:bodyPr/>
                    <a:lstStyle/>
                    <a:p>
                      <a:pPr algn="l" rtl="0" fontAlgn="ctr">
                        <a:buClr>
                          <a:srgbClr val="000000"/>
                        </a:buClr>
                        <a:buSzPts val="1200"/>
                        <a:buFont typeface="Arial" panose="020B0604020202020204" pitchFamily="34" charset="0"/>
                        <a:buNone/>
                      </a:pPr>
                      <a:r>
                        <a:rPr lang="en-US" sz="800" b="0" i="0" u="none" strike="noStrike" dirty="0">
                          <a:solidFill>
                            <a:schemeClr val="tx1"/>
                          </a:solidFill>
                          <a:effectLst/>
                          <a:latin typeface="Calibri" panose="020F0502020204030204" pitchFamily="34" charset="0"/>
                          <a:cs typeface="Calibri" panose="020F0502020204030204" pitchFamily="34" charset="0"/>
                        </a:rPr>
                        <a:t>Remote collaboration with video, audio &amp; text </a:t>
                      </a:r>
                    </a:p>
                  </a:txBody>
                  <a:tcPr marL="95250" marR="6350" marT="6350" marB="0" anchor="ct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solidFill>
                            <a:schemeClr val="tx1"/>
                          </a:solidFill>
                          <a:latin typeface="Calibri" panose="020F0502020204030204" pitchFamily="34" charset="0"/>
                          <a:cs typeface="Calibri" panose="020F0502020204030204" pitchFamily="34" charset="0"/>
                        </a:rPr>
                        <a:t>Remote experienced  direction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solidFill>
                            <a:schemeClr val="tx1"/>
                          </a:solidFill>
                          <a:latin typeface="Calibri" panose="020F0502020204030204" pitchFamily="34" charset="0"/>
                          <a:cs typeface="Calibri" panose="020F0502020204030204" pitchFamily="34" charset="0"/>
                        </a:rPr>
                        <a:t>Increase worker productivity with access to remote experienced personnel through the video and audio connected worker solution  </a:t>
                      </a:r>
                    </a:p>
                  </a:txBody>
                  <a:tcPr/>
                </a:tc>
                <a:tc>
                  <a:txBody>
                    <a:bodyPr/>
                    <a:lstStyle/>
                    <a:p>
                      <a:r>
                        <a:rPr lang="en-CA" sz="800" dirty="0">
                          <a:solidFill>
                            <a:schemeClr val="tx1"/>
                          </a:solidFill>
                          <a:latin typeface="Calibri" panose="020F0502020204030204" pitchFamily="34" charset="0"/>
                          <a:cs typeface="Calibri" panose="020F0502020204030204" pitchFamily="34" charset="0"/>
                        </a:rPr>
                        <a:t>Hundreds of thousands in inefficient workers due to lack of experience  </a:t>
                      </a:r>
                    </a:p>
                  </a:txBody>
                  <a:tcPr/>
                </a:tc>
                <a:tc>
                  <a:txBody>
                    <a:bodyPr/>
                    <a:lstStyle/>
                    <a:p>
                      <a:endParaRPr lang="en-CA" sz="800" dirty="0">
                        <a:solidFill>
                          <a:schemeClr val="tx1"/>
                        </a:solidFill>
                        <a:latin typeface="Calibri" panose="020F0502020204030204" pitchFamily="34" charset="0"/>
                        <a:cs typeface="Calibri" panose="020F0502020204030204" pitchFamily="34" charset="0"/>
                      </a:endParaRP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solidFill>
                            <a:schemeClr val="tx1"/>
                          </a:solidFill>
                          <a:latin typeface="Calibri" panose="020F0502020204030204" pitchFamily="34" charset="0"/>
                          <a:cs typeface="Calibri" panose="020F0502020204030204" pitchFamily="34" charset="0"/>
                        </a:rPr>
                        <a:t>Operations, Facility manager, COO, project Manager </a:t>
                      </a:r>
                    </a:p>
                    <a:p>
                      <a:endParaRPr lang="en-CA" sz="800" dirty="0">
                        <a:solidFill>
                          <a:schemeClr val="tx1"/>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4260773120"/>
                  </a:ext>
                </a:extLst>
              </a:tr>
              <a:tr h="232486">
                <a:tc>
                  <a:txBody>
                    <a:bodyPr/>
                    <a:lstStyle/>
                    <a:p>
                      <a:pPr algn="l" rtl="0" fontAlgn="ctr">
                        <a:buClr>
                          <a:srgbClr val="000000"/>
                        </a:buClr>
                        <a:buSzPts val="1200"/>
                        <a:buFont typeface="Arial" panose="020B0604020202020204" pitchFamily="34" charset="0"/>
                        <a:buNone/>
                      </a:pPr>
                      <a:endParaRPr lang="en-CA" sz="800" b="0" i="0" u="none" strike="noStrike" dirty="0">
                        <a:solidFill>
                          <a:schemeClr val="tx1"/>
                        </a:solidFill>
                        <a:effectLst/>
                        <a:latin typeface="Calibri" panose="020F0502020204030204" pitchFamily="34" charset="0"/>
                        <a:cs typeface="Calibri" panose="020F0502020204030204" pitchFamily="34" charset="0"/>
                      </a:endParaRPr>
                    </a:p>
                  </a:txBody>
                  <a:tcPr marL="95250" marR="6350" marT="6350" marB="0" anchor="ctr"/>
                </a:tc>
                <a:tc>
                  <a:txBody>
                    <a:bodyPr/>
                    <a:lstStyle/>
                    <a:p>
                      <a:pPr algn="l" rtl="0" fontAlgn="ctr">
                        <a:buClr>
                          <a:srgbClr val="000000"/>
                        </a:buClr>
                        <a:buSzPts val="1200"/>
                        <a:buFont typeface="Arial" panose="020B0604020202020204" pitchFamily="34" charset="0"/>
                        <a:buNone/>
                      </a:pPr>
                      <a:r>
                        <a:rPr lang="en-CA" sz="800" b="0" i="0" u="none" strike="noStrike" dirty="0">
                          <a:solidFill>
                            <a:schemeClr val="tx1"/>
                          </a:solidFill>
                          <a:effectLst/>
                          <a:latin typeface="Calibri" panose="020F0502020204030204" pitchFamily="34" charset="0"/>
                          <a:cs typeface="Calibri" panose="020F0502020204030204" pitchFamily="34" charset="0"/>
                        </a:rPr>
                        <a:t>Work process management </a:t>
                      </a:r>
                    </a:p>
                  </a:txBody>
                  <a:tcPr marL="95250" marR="6350" marT="6350" marB="0" anchor="ctr"/>
                </a:tc>
                <a:tc>
                  <a:txBody>
                    <a:bodyPr/>
                    <a:lstStyle/>
                    <a:p>
                      <a:endParaRPr lang="en-CA" sz="800" dirty="0">
                        <a:solidFill>
                          <a:schemeClr val="tx1"/>
                        </a:solidFill>
                        <a:latin typeface="Calibri" panose="020F0502020204030204" pitchFamily="34" charset="0"/>
                        <a:cs typeface="Calibri" panose="020F0502020204030204" pitchFamily="34" charset="0"/>
                      </a:endParaRP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solidFill>
                          <a:schemeClr val="tx1"/>
                        </a:solidFill>
                        <a:latin typeface="Calibri" panose="020F0502020204030204" pitchFamily="34" charset="0"/>
                        <a:cs typeface="Calibri" panose="020F0502020204030204" pitchFamily="34" charset="0"/>
                      </a:endParaRPr>
                    </a:p>
                  </a:txBody>
                  <a:tcPr/>
                </a:tc>
                <a:tc>
                  <a:txBody>
                    <a:bodyPr/>
                    <a:lstStyle/>
                    <a:p>
                      <a:r>
                        <a:rPr lang="en-CA" sz="800" dirty="0">
                          <a:solidFill>
                            <a:schemeClr val="tx1"/>
                          </a:solidFill>
                          <a:latin typeface="Calibri" panose="020F0502020204030204" pitchFamily="34" charset="0"/>
                          <a:cs typeface="Calibri" panose="020F0502020204030204" pitchFamily="34" charset="0"/>
                        </a:rPr>
                        <a:t>Hundreds of hours per year are wasted with manual documentation </a:t>
                      </a:r>
                    </a:p>
                  </a:txBody>
                  <a:tcPr/>
                </a:tc>
                <a:tc>
                  <a:txBody>
                    <a:bodyPr/>
                    <a:lstStyle/>
                    <a:p>
                      <a:endParaRPr lang="en-CA" sz="800" dirty="0">
                        <a:solidFill>
                          <a:schemeClr val="tx1"/>
                        </a:solidFill>
                        <a:latin typeface="Calibri" panose="020F0502020204030204" pitchFamily="34" charset="0"/>
                        <a:cs typeface="Calibri" panose="020F0502020204030204" pitchFamily="34" charset="0"/>
                      </a:endParaRPr>
                    </a:p>
                  </a:txBody>
                  <a:tcPr/>
                </a:tc>
                <a:tc>
                  <a:txBody>
                    <a:bodyPr/>
                    <a:lstStyle/>
                    <a:p>
                      <a:endParaRPr lang="en-CA" sz="800" dirty="0">
                        <a:solidFill>
                          <a:schemeClr val="tx1"/>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611679172"/>
                  </a:ext>
                </a:extLst>
              </a:tr>
              <a:tr h="170490">
                <a:tc>
                  <a:txBody>
                    <a:bodyPr/>
                    <a:lstStyle/>
                    <a:p>
                      <a:pPr algn="l" rtl="0" fontAlgn="ctr">
                        <a:buClr>
                          <a:srgbClr val="000000"/>
                        </a:buClr>
                        <a:buSzPts val="1200"/>
                        <a:buFont typeface="Arial" panose="020B0604020202020204" pitchFamily="34" charset="0"/>
                        <a:buNone/>
                      </a:pPr>
                      <a:endParaRPr lang="en-CA" sz="800" b="0" i="0" u="none" strike="noStrike" dirty="0">
                        <a:solidFill>
                          <a:schemeClr val="tx1"/>
                        </a:solidFill>
                        <a:effectLst/>
                        <a:latin typeface="Calibri" panose="020F0502020204030204" pitchFamily="34" charset="0"/>
                        <a:cs typeface="Calibri" panose="020F0502020204030204" pitchFamily="34" charset="0"/>
                      </a:endParaRPr>
                    </a:p>
                  </a:txBody>
                  <a:tcPr marL="95250" marR="6350" marT="6350" marB="0" anchor="ctr"/>
                </a:tc>
                <a:tc>
                  <a:txBody>
                    <a:bodyPr/>
                    <a:lstStyle/>
                    <a:p>
                      <a:pPr algn="l" rtl="0" fontAlgn="ctr">
                        <a:buClr>
                          <a:srgbClr val="000000"/>
                        </a:buClr>
                        <a:buSzPts val="1200"/>
                        <a:buFont typeface="Arial" panose="020B0604020202020204" pitchFamily="34" charset="0"/>
                        <a:buNone/>
                      </a:pPr>
                      <a:r>
                        <a:rPr lang="en-CA" sz="800" b="0" i="0" u="none" strike="noStrike" dirty="0">
                          <a:solidFill>
                            <a:schemeClr val="tx1"/>
                          </a:solidFill>
                          <a:effectLst/>
                          <a:latin typeface="Calibri" panose="020F0502020204030204" pitchFamily="34" charset="0"/>
                          <a:cs typeface="Calibri" panose="020F0502020204030204" pitchFamily="34" charset="0"/>
                        </a:rPr>
                        <a:t>Real time information &amp; documentation </a:t>
                      </a:r>
                    </a:p>
                  </a:txBody>
                  <a:tcPr marL="95250" marR="6350" marT="6350" marB="0" anchor="ct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solidFill>
                            <a:schemeClr val="tx1"/>
                          </a:solidFill>
                          <a:latin typeface="Calibri" panose="020F0502020204030204" pitchFamily="34" charset="0"/>
                          <a:cs typeface="Calibri" panose="020F0502020204030204" pitchFamily="34" charset="0"/>
                        </a:rPr>
                        <a:t>Easily access critical information </a:t>
                      </a:r>
                    </a:p>
                    <a:p>
                      <a:endParaRPr lang="en-CA" sz="800" dirty="0">
                        <a:solidFill>
                          <a:schemeClr val="tx1"/>
                        </a:solidFill>
                        <a:latin typeface="Calibri" panose="020F0502020204030204" pitchFamily="34" charset="0"/>
                        <a:cs typeface="Calibri" panose="020F0502020204030204" pitchFamily="34" charset="0"/>
                      </a:endParaRP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solidFill>
                            <a:schemeClr val="tx1"/>
                          </a:solidFill>
                          <a:latin typeface="Calibri" panose="020F0502020204030204" pitchFamily="34" charset="0"/>
                          <a:cs typeface="Calibri" panose="020F0502020204030204" pitchFamily="34" charset="0"/>
                        </a:rPr>
                        <a:t>Increase worker productivity with access to Photos, video and documents through the  connected worker solution  </a:t>
                      </a:r>
                    </a:p>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solidFill>
                          <a:schemeClr val="tx1"/>
                        </a:solidFill>
                        <a:latin typeface="Calibri" panose="020F0502020204030204" pitchFamily="34" charset="0"/>
                        <a:cs typeface="Calibri" panose="020F0502020204030204" pitchFamily="34" charset="0"/>
                      </a:endParaRP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solidFill>
                          <a:schemeClr val="tx1"/>
                        </a:solidFill>
                        <a:latin typeface="Calibri" panose="020F0502020204030204" pitchFamily="34" charset="0"/>
                        <a:cs typeface="Calibri" panose="020F0502020204030204" pitchFamily="34" charset="0"/>
                      </a:endParaRP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solidFill>
                          <a:schemeClr val="tx1"/>
                        </a:solidFill>
                        <a:latin typeface="Calibri" panose="020F0502020204030204" pitchFamily="34" charset="0"/>
                        <a:cs typeface="Calibri" panose="020F0502020204030204" pitchFamily="34" charset="0"/>
                      </a:endParaRP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solidFill>
                            <a:schemeClr val="tx1"/>
                          </a:solidFill>
                          <a:latin typeface="Calibri" panose="020F0502020204030204" pitchFamily="34" charset="0"/>
                          <a:cs typeface="Calibri" panose="020F0502020204030204" pitchFamily="34" charset="0"/>
                        </a:rPr>
                        <a:t>Operations, Facility manager, COO, project Manager </a:t>
                      </a:r>
                    </a:p>
                    <a:p>
                      <a:endParaRPr lang="en-CA" sz="800" dirty="0">
                        <a:solidFill>
                          <a:schemeClr val="tx1"/>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162471202"/>
                  </a:ext>
                </a:extLst>
              </a:tr>
              <a:tr h="140929">
                <a:tc>
                  <a:txBody>
                    <a:bodyPr/>
                    <a:lstStyle/>
                    <a:p>
                      <a:pPr algn="l" rtl="0" fontAlgn="ctr">
                        <a:buClr>
                          <a:srgbClr val="000000"/>
                        </a:buClr>
                        <a:buSzPts val="1200"/>
                        <a:buFont typeface="Arial" panose="020B0604020202020204" pitchFamily="34" charset="0"/>
                        <a:buNone/>
                      </a:pPr>
                      <a:endParaRPr lang="en-CA" sz="800" b="0" i="0" u="none" strike="noStrike" dirty="0">
                        <a:solidFill>
                          <a:schemeClr val="tx1"/>
                        </a:solidFill>
                        <a:effectLst/>
                        <a:latin typeface="Calibri" panose="020F0502020204030204" pitchFamily="34" charset="0"/>
                        <a:cs typeface="Calibri" panose="020F0502020204030204" pitchFamily="34" charset="0"/>
                      </a:endParaRPr>
                    </a:p>
                  </a:txBody>
                  <a:tcPr marL="95250" marR="6350" marT="6350" marB="0" anchor="ctr"/>
                </a:tc>
                <a:tc>
                  <a:txBody>
                    <a:bodyPr/>
                    <a:lstStyle/>
                    <a:p>
                      <a:pPr algn="l" rtl="0" fontAlgn="ctr">
                        <a:buClr>
                          <a:srgbClr val="000000"/>
                        </a:buClr>
                        <a:buSzPts val="1200"/>
                        <a:buFont typeface="Arial" panose="020B0604020202020204" pitchFamily="34" charset="0"/>
                        <a:buNone/>
                      </a:pPr>
                      <a:r>
                        <a:rPr lang="en-CA" sz="800" b="0" i="0" u="none" strike="noStrike" dirty="0">
                          <a:solidFill>
                            <a:schemeClr val="tx1"/>
                          </a:solidFill>
                          <a:effectLst/>
                          <a:latin typeface="Calibri" panose="020F0502020204030204" pitchFamily="34" charset="0"/>
                          <a:cs typeface="Calibri" panose="020F0502020204030204" pitchFamily="34" charset="0"/>
                        </a:rPr>
                        <a:t>Worker efficiency management </a:t>
                      </a:r>
                    </a:p>
                  </a:txBody>
                  <a:tcPr marL="95250" marR="6350" marT="6350" marB="0" anchor="ctr"/>
                </a:tc>
                <a:tc>
                  <a:txBody>
                    <a:bodyPr/>
                    <a:lstStyle/>
                    <a:p>
                      <a:r>
                        <a:rPr lang="en-CA" sz="800" dirty="0">
                          <a:solidFill>
                            <a:schemeClr val="tx1"/>
                          </a:solidFill>
                          <a:latin typeface="Calibri" panose="020F0502020204030204" pitchFamily="34" charset="0"/>
                          <a:cs typeface="Calibri" panose="020F0502020204030204" pitchFamily="34" charset="0"/>
                        </a:rPr>
                        <a:t>Increased worker efficiency </a:t>
                      </a:r>
                    </a:p>
                  </a:txBody>
                  <a:tcPr/>
                </a:tc>
                <a:tc>
                  <a:txBody>
                    <a:bodyPr/>
                    <a:lstStyle/>
                    <a:p>
                      <a:r>
                        <a:rPr lang="en-CA" sz="800" dirty="0">
                          <a:solidFill>
                            <a:schemeClr val="tx1"/>
                          </a:solidFill>
                          <a:latin typeface="Calibri" panose="020F0502020204030204" pitchFamily="34" charset="0"/>
                          <a:cs typeface="Calibri" panose="020F0502020204030204" pitchFamily="34" charset="0"/>
                        </a:rPr>
                        <a:t>Use data analytics to understand what challenges teams face with productivity and create efficiency </a:t>
                      </a:r>
                    </a:p>
                  </a:txBody>
                  <a:tcPr/>
                </a:tc>
                <a:tc>
                  <a:txBody>
                    <a:bodyPr/>
                    <a:lstStyle/>
                    <a:p>
                      <a:r>
                        <a:rPr lang="en-CA" sz="800" dirty="0">
                          <a:solidFill>
                            <a:schemeClr val="tx1"/>
                          </a:solidFill>
                          <a:latin typeface="Calibri" panose="020F0502020204030204" pitchFamily="34" charset="0"/>
                          <a:cs typeface="Calibri" panose="020F0502020204030204" pitchFamily="34" charset="0"/>
                        </a:rPr>
                        <a:t>Thousands of dollars each year are lost with inefficient processes but companies do not have the time to analyze what is causing this </a:t>
                      </a:r>
                    </a:p>
                  </a:txBody>
                  <a:tcPr/>
                </a:tc>
                <a:tc>
                  <a:txBody>
                    <a:bodyPr/>
                    <a:lstStyle/>
                    <a:p>
                      <a:endParaRPr lang="en-CA" sz="800" dirty="0">
                        <a:solidFill>
                          <a:schemeClr val="tx1"/>
                        </a:solidFill>
                        <a:latin typeface="Calibri" panose="020F0502020204030204" pitchFamily="34" charset="0"/>
                        <a:cs typeface="Calibri" panose="020F0502020204030204" pitchFamily="34" charset="0"/>
                      </a:endParaRPr>
                    </a:p>
                  </a:txBody>
                  <a:tcPr/>
                </a:tc>
                <a:tc>
                  <a:txBody>
                    <a:bodyPr/>
                    <a:lstStyle/>
                    <a:p>
                      <a:r>
                        <a:rPr lang="en-CA" sz="800" dirty="0">
                          <a:solidFill>
                            <a:schemeClr val="tx1"/>
                          </a:solidFill>
                          <a:latin typeface="Calibri" panose="020F0502020204030204" pitchFamily="34" charset="0"/>
                          <a:cs typeface="Calibri" panose="020F0502020204030204" pitchFamily="34" charset="0"/>
                        </a:rPr>
                        <a:t>Operations, Facility manager, COO, project Manager </a:t>
                      </a:r>
                    </a:p>
                  </a:txBody>
                  <a:tcPr/>
                </a:tc>
                <a:extLst>
                  <a:ext uri="{0D108BD9-81ED-4DB2-BD59-A6C34878D82A}">
                    <a16:rowId xmlns:a16="http://schemas.microsoft.com/office/drawing/2014/main" val="3147564246"/>
                  </a:ext>
                </a:extLst>
              </a:tr>
              <a:tr h="232486">
                <a:tc>
                  <a:txBody>
                    <a:bodyPr/>
                    <a:lstStyle/>
                    <a:p>
                      <a:pPr algn="l" rtl="0" fontAlgn="ctr">
                        <a:buClr>
                          <a:srgbClr val="000000"/>
                        </a:buClr>
                        <a:buSzPts val="1200"/>
                        <a:buFont typeface="Arial" panose="020B0604020202020204" pitchFamily="34" charset="0"/>
                        <a:buNone/>
                      </a:pPr>
                      <a:endParaRPr lang="en-CA" sz="800" b="0" i="0" u="none" strike="noStrike" dirty="0">
                        <a:solidFill>
                          <a:srgbClr val="000000"/>
                        </a:solidFill>
                        <a:effectLst/>
                        <a:latin typeface="Arial" panose="020B0604020202020204" pitchFamily="34" charset="0"/>
                      </a:endParaRPr>
                    </a:p>
                  </a:txBody>
                  <a:tcPr marL="95250" marR="6350" marT="6350" marB="0" anchor="ctr"/>
                </a:tc>
                <a:tc>
                  <a:txBody>
                    <a:bodyPr/>
                    <a:lstStyle/>
                    <a:p>
                      <a:pPr algn="l" rtl="0" fontAlgn="ctr">
                        <a:buClr>
                          <a:srgbClr val="000000"/>
                        </a:buClr>
                        <a:buSzPts val="1200"/>
                        <a:buFont typeface="Arial" panose="020B0604020202020204" pitchFamily="34" charset="0"/>
                        <a:buNone/>
                      </a:pPr>
                      <a:r>
                        <a:rPr lang="en-CA" sz="800" b="0" i="0" u="none" strike="noStrike" dirty="0">
                          <a:solidFill>
                            <a:srgbClr val="000000"/>
                          </a:solidFill>
                          <a:effectLst/>
                          <a:latin typeface="Arial" panose="020B0604020202020204" pitchFamily="34" charset="0"/>
                        </a:rPr>
                        <a:t>False alarm reduction </a:t>
                      </a:r>
                    </a:p>
                  </a:txBody>
                  <a:tcPr marL="95250" marR="6350" marT="6350" marB="0" anchor="ct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Trustworthy alarm awareness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With 3 alarm levels expensive false alarms responses can be minimized and  thousands can be saved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solidFill>
                            <a:schemeClr val="tx1"/>
                          </a:solidFill>
                        </a:rPr>
                        <a:t>Tens of thousands dollars of thousands per year in false emergency response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solidFill>
                            <a:schemeClr val="tx1"/>
                          </a:solidFill>
                          <a:latin typeface="Calibri" panose="020F0502020204030204" pitchFamily="34" charset="0"/>
                          <a:cs typeface="Calibri" panose="020F0502020204030204" pitchFamily="34" charset="0"/>
                        </a:rPr>
                        <a:t>With the yellow alarm for local worker notification this is to reduce false alarms.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solidFill>
                            <a:schemeClr val="tx1"/>
                          </a:solidFill>
                          <a:latin typeface="Calibri" panose="020F0502020204030204" pitchFamily="34" charset="0"/>
                          <a:cs typeface="Calibri" panose="020F0502020204030204" pitchFamily="34" charset="0"/>
                        </a:rPr>
                        <a:t>Operations, Facility manager, COO, emergency response manager, </a:t>
                      </a:r>
                    </a:p>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solidFill>
                          <a:schemeClr val="tx1"/>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515762911"/>
                  </a:ext>
                </a:extLst>
              </a:tr>
              <a:tr h="190797">
                <a:tc>
                  <a:txBody>
                    <a:bodyPr/>
                    <a:lstStyle/>
                    <a:p>
                      <a:pPr algn="l" rtl="0" fontAlgn="ctr">
                        <a:buClr>
                          <a:srgbClr val="000000"/>
                        </a:buClr>
                        <a:buSzPts val="1200"/>
                        <a:buFont typeface="Arial" panose="020B0604020202020204" pitchFamily="34" charset="0"/>
                        <a:buNone/>
                      </a:pPr>
                      <a:endParaRPr lang="en-US" sz="800" b="0" i="0" u="none" strike="noStrike" dirty="0">
                        <a:solidFill>
                          <a:schemeClr val="tx1"/>
                        </a:solidFill>
                        <a:effectLst/>
                        <a:latin typeface="Calibri" panose="020F0502020204030204" pitchFamily="34" charset="0"/>
                        <a:cs typeface="Calibri" panose="020F0502020204030204" pitchFamily="34" charset="0"/>
                      </a:endParaRPr>
                    </a:p>
                  </a:txBody>
                  <a:tcPr marL="95250" marR="6350" marT="6350" marB="0" anchor="ctr"/>
                </a:tc>
                <a:tc>
                  <a:txBody>
                    <a:bodyPr/>
                    <a:lstStyle/>
                    <a:p>
                      <a:pPr algn="l" rtl="0" fontAlgn="ctr">
                        <a:buClr>
                          <a:srgbClr val="000000"/>
                        </a:buClr>
                        <a:buSzPts val="1200"/>
                        <a:buFont typeface="Arial" panose="020B0604020202020204" pitchFamily="34" charset="0"/>
                        <a:buNone/>
                      </a:pPr>
                      <a:r>
                        <a:rPr lang="en-US" sz="800" b="0" i="0" u="none" strike="noStrike" dirty="0">
                          <a:solidFill>
                            <a:schemeClr val="tx1"/>
                          </a:solidFill>
                          <a:effectLst/>
                          <a:latin typeface="Calibri" panose="020F0502020204030204" pitchFamily="34" charset="0"/>
                          <a:cs typeface="Calibri" panose="020F0502020204030204" pitchFamily="34" charset="0"/>
                        </a:rPr>
                        <a:t>Evacuation management </a:t>
                      </a:r>
                    </a:p>
                  </a:txBody>
                  <a:tcPr marL="95250" marR="6350" marT="6350" marB="0" anchor="ct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solidFill>
                            <a:schemeClr val="tx1"/>
                          </a:solidFill>
                          <a:latin typeface="Calibri" panose="020F0502020204030204" pitchFamily="34" charset="0"/>
                          <a:cs typeface="Calibri" panose="020F0502020204030204" pitchFamily="34" charset="0"/>
                        </a:rPr>
                        <a:t>Efficient evacuation drills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solidFill>
                            <a:schemeClr val="tx1"/>
                          </a:solidFill>
                          <a:latin typeface="Calibri" panose="020F0502020204030204" pitchFamily="34" charset="0"/>
                          <a:cs typeface="Calibri" panose="020F0502020204030204" pitchFamily="34" charset="0"/>
                        </a:rPr>
                        <a:t>Utilizing zone technology around muster areas evacuation drills can be performed 50% faster saving 100s of thousands per year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solidFill>
                            <a:schemeClr val="tx1"/>
                          </a:solidFill>
                          <a:latin typeface="Calibri" panose="020F0502020204030204" pitchFamily="34" charset="0"/>
                          <a:cs typeface="Calibri" panose="020F0502020204030204" pitchFamily="34" charset="0"/>
                        </a:rPr>
                        <a:t>100s of thousands per year are lost depending on size of facility and evacuation drill frequency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solidFill>
                            <a:schemeClr val="tx1"/>
                          </a:solidFill>
                          <a:latin typeface="Calibri" panose="020F0502020204030204" pitchFamily="34" charset="0"/>
                          <a:cs typeface="Calibri" panose="020F0502020204030204" pitchFamily="34" charset="0"/>
                        </a:rPr>
                        <a:t>Blackline safety requires beacons at each muster point otherwise it takes 5 min or more for worker check in </a:t>
                      </a:r>
                    </a:p>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solidFill>
                          <a:schemeClr val="tx1"/>
                        </a:solidFill>
                        <a:latin typeface="Calibri" panose="020F0502020204030204" pitchFamily="34" charset="0"/>
                        <a:cs typeface="Calibri" panose="020F0502020204030204" pitchFamily="34" charset="0"/>
                      </a:endParaRPr>
                    </a:p>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solidFill>
                          <a:schemeClr val="tx1"/>
                        </a:solidFill>
                        <a:latin typeface="Calibri" panose="020F0502020204030204" pitchFamily="34" charset="0"/>
                        <a:cs typeface="Calibri" panose="020F0502020204030204" pitchFamily="34" charset="0"/>
                      </a:endParaRP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solidFill>
                            <a:schemeClr val="tx1"/>
                          </a:solidFill>
                          <a:latin typeface="Calibri" panose="020F0502020204030204" pitchFamily="34" charset="0"/>
                          <a:cs typeface="Calibri" panose="020F0502020204030204" pitchFamily="34" charset="0"/>
                        </a:rPr>
                        <a:t>Operations Manager, Facility manager, emergency response manager, </a:t>
                      </a:r>
                    </a:p>
                  </a:txBody>
                  <a:tcPr/>
                </a:tc>
                <a:extLst>
                  <a:ext uri="{0D108BD9-81ED-4DB2-BD59-A6C34878D82A}">
                    <a16:rowId xmlns:a16="http://schemas.microsoft.com/office/drawing/2014/main" val="3128973749"/>
                  </a:ext>
                </a:extLst>
              </a:tr>
            </a:tbl>
          </a:graphicData>
        </a:graphic>
      </p:graphicFrame>
      <p:pic>
        <p:nvPicPr>
          <p:cNvPr id="6" name="Picture 5">
            <a:extLst>
              <a:ext uri="{FF2B5EF4-FFF2-40B4-BE49-F238E27FC236}">
                <a16:creationId xmlns:a16="http://schemas.microsoft.com/office/drawing/2014/main" id="{DF808E6F-6DAB-3DD1-536C-2C6383194CEF}"/>
              </a:ext>
            </a:extLst>
          </p:cNvPr>
          <p:cNvPicPr>
            <a:picLocks noChangeAspect="1"/>
          </p:cNvPicPr>
          <p:nvPr/>
        </p:nvPicPr>
        <p:blipFill rotWithShape="1">
          <a:blip r:embed="rId3"/>
          <a:srcRect l="7130" t="39712" r="62000" b="20114"/>
          <a:stretch/>
        </p:blipFill>
        <p:spPr>
          <a:xfrm>
            <a:off x="9144000" y="4362148"/>
            <a:ext cx="2822713" cy="1224501"/>
          </a:xfrm>
          <a:prstGeom prst="rect">
            <a:avLst/>
          </a:prstGeom>
        </p:spPr>
      </p:pic>
      <p:pic>
        <p:nvPicPr>
          <p:cNvPr id="8" name="Picture 7">
            <a:extLst>
              <a:ext uri="{FF2B5EF4-FFF2-40B4-BE49-F238E27FC236}">
                <a16:creationId xmlns:a16="http://schemas.microsoft.com/office/drawing/2014/main" id="{A1083915-3986-52F7-C891-A1845F456D8B}"/>
              </a:ext>
            </a:extLst>
          </p:cNvPr>
          <p:cNvPicPr>
            <a:picLocks noChangeAspect="1"/>
          </p:cNvPicPr>
          <p:nvPr/>
        </p:nvPicPr>
        <p:blipFill rotWithShape="1">
          <a:blip r:embed="rId4"/>
          <a:srcRect l="1979" t="21251" r="55937" b="20312"/>
          <a:stretch/>
        </p:blipFill>
        <p:spPr>
          <a:xfrm>
            <a:off x="8886259" y="-669199"/>
            <a:ext cx="3848100" cy="1781175"/>
          </a:xfrm>
          <a:prstGeom prst="rect">
            <a:avLst/>
          </a:prstGeom>
        </p:spPr>
      </p:pic>
      <p:sp>
        <p:nvSpPr>
          <p:cNvPr id="10" name="TextBox 9">
            <a:extLst>
              <a:ext uri="{FF2B5EF4-FFF2-40B4-BE49-F238E27FC236}">
                <a16:creationId xmlns:a16="http://schemas.microsoft.com/office/drawing/2014/main" id="{1503F50B-97FC-ABC8-79AE-E351978285EB}"/>
              </a:ext>
            </a:extLst>
          </p:cNvPr>
          <p:cNvSpPr txBox="1"/>
          <p:nvPr/>
        </p:nvSpPr>
        <p:spPr>
          <a:xfrm>
            <a:off x="-3842774" y="2186672"/>
            <a:ext cx="4081462" cy="2308324"/>
          </a:xfrm>
          <a:prstGeom prst="rect">
            <a:avLst/>
          </a:prstGeom>
          <a:noFill/>
        </p:spPr>
        <p:txBody>
          <a:bodyPr wrap="square">
            <a:spAutoFit/>
          </a:bodyPr>
          <a:lstStyle/>
          <a:p>
            <a:r>
              <a:rPr lang="en-US" dirty="0"/>
              <a:t>Digital Twin </a:t>
            </a:r>
          </a:p>
          <a:p>
            <a:r>
              <a:rPr lang="en-US" dirty="0"/>
              <a:t>More efficient design discovery at lower costs</a:t>
            </a:r>
          </a:p>
          <a:p>
            <a:r>
              <a:rPr lang="en-US" dirty="0"/>
              <a:t>Improved team collaboration</a:t>
            </a:r>
          </a:p>
          <a:p>
            <a:endParaRPr lang="en-US" dirty="0"/>
          </a:p>
          <a:p>
            <a:r>
              <a:rPr lang="en-CA" dirty="0">
                <a:hlinkClick r:id="rId5"/>
              </a:rPr>
              <a:t>https://www.guardhat.com/iiop-creating-a-true-digital-twin/</a:t>
            </a:r>
            <a:endParaRPr lang="en-US" dirty="0"/>
          </a:p>
          <a:p>
            <a:endParaRPr lang="en-CA" dirty="0"/>
          </a:p>
        </p:txBody>
      </p:sp>
      <p:sp>
        <p:nvSpPr>
          <p:cNvPr id="12" name="TextBox 11">
            <a:extLst>
              <a:ext uri="{FF2B5EF4-FFF2-40B4-BE49-F238E27FC236}">
                <a16:creationId xmlns:a16="http://schemas.microsoft.com/office/drawing/2014/main" id="{19033D8F-B83F-8197-C747-1C3816723D73}"/>
              </a:ext>
            </a:extLst>
          </p:cNvPr>
          <p:cNvSpPr txBox="1"/>
          <p:nvPr/>
        </p:nvSpPr>
        <p:spPr>
          <a:xfrm>
            <a:off x="-3842774" y="-13603"/>
            <a:ext cx="3860006" cy="923330"/>
          </a:xfrm>
          <a:prstGeom prst="rect">
            <a:avLst/>
          </a:prstGeom>
          <a:noFill/>
        </p:spPr>
        <p:txBody>
          <a:bodyPr wrap="square">
            <a:spAutoFit/>
          </a:bodyPr>
          <a:lstStyle/>
          <a:p>
            <a:r>
              <a:rPr lang="en-CA" dirty="0"/>
              <a:t>https://www.guardhat.com/closing-the-manufacturing-skills-gap-with-connected-technology/</a:t>
            </a:r>
          </a:p>
        </p:txBody>
      </p:sp>
      <p:sp>
        <p:nvSpPr>
          <p:cNvPr id="14" name="TextBox 13">
            <a:extLst>
              <a:ext uri="{FF2B5EF4-FFF2-40B4-BE49-F238E27FC236}">
                <a16:creationId xmlns:a16="http://schemas.microsoft.com/office/drawing/2014/main" id="{E6C98B7A-04D5-037E-D124-534D5860576E}"/>
              </a:ext>
            </a:extLst>
          </p:cNvPr>
          <p:cNvSpPr txBox="1"/>
          <p:nvPr/>
        </p:nvSpPr>
        <p:spPr>
          <a:xfrm>
            <a:off x="-6203156" y="5347565"/>
            <a:ext cx="6203153" cy="5909310"/>
          </a:xfrm>
          <a:prstGeom prst="rect">
            <a:avLst/>
          </a:prstGeom>
          <a:noFill/>
        </p:spPr>
        <p:txBody>
          <a:bodyPr wrap="square">
            <a:spAutoFit/>
          </a:bodyPr>
          <a:lstStyle/>
          <a:p>
            <a:r>
              <a:rPr lang="en-US" dirty="0"/>
              <a:t>Connected Industry Solutions</a:t>
            </a:r>
          </a:p>
          <a:p>
            <a:r>
              <a:rPr lang="en-US" dirty="0"/>
              <a:t>The industrial sector has its own set of training challenges, however, with connected technologies these issues are simplified and streamlined. Examples of these are:</a:t>
            </a:r>
          </a:p>
          <a:p>
            <a:endParaRPr lang="en-US" dirty="0"/>
          </a:p>
          <a:p>
            <a:r>
              <a:rPr lang="en-US" dirty="0"/>
              <a:t>Targeted Training, data collected helps design training programs based on individual workers in a manufacturing organization. Allowing for automated mini-trainings based on any repeat offenses, the documentation and sharing of tacit knowledge and best practices, and expedited onboarding or reskilling of employees.</a:t>
            </a:r>
          </a:p>
          <a:p>
            <a:r>
              <a:rPr lang="en-US" dirty="0"/>
              <a:t>Digital Workflows, guide workers through complex tasks, giving them access to a digital checklist, and preventing common errors while keeping productivity and the factory floor running smoothly.</a:t>
            </a:r>
          </a:p>
          <a:p>
            <a:r>
              <a:rPr lang="en-US" dirty="0"/>
              <a:t>Real-Time Analytics, gives workers relevant information as it becomes available, this frees up workers to focus on creative problem solving, as well as speeding reaction in times of necessity.</a:t>
            </a:r>
            <a:endParaRPr lang="en-CA" dirty="0"/>
          </a:p>
        </p:txBody>
      </p:sp>
      <p:pic>
        <p:nvPicPr>
          <p:cNvPr id="16" name="Picture 15">
            <a:extLst>
              <a:ext uri="{FF2B5EF4-FFF2-40B4-BE49-F238E27FC236}">
                <a16:creationId xmlns:a16="http://schemas.microsoft.com/office/drawing/2014/main" id="{E52AE6C8-2929-6243-0BDA-058E4A091A86}"/>
              </a:ext>
            </a:extLst>
          </p:cNvPr>
          <p:cNvPicPr>
            <a:picLocks noChangeAspect="1"/>
          </p:cNvPicPr>
          <p:nvPr/>
        </p:nvPicPr>
        <p:blipFill rotWithShape="1">
          <a:blip r:embed="rId6"/>
          <a:srcRect l="82982" t="37367" r="5607" b="23322"/>
          <a:stretch/>
        </p:blipFill>
        <p:spPr>
          <a:xfrm>
            <a:off x="3408203" y="7334897"/>
            <a:ext cx="4251157" cy="4881959"/>
          </a:xfrm>
          <a:prstGeom prst="rect">
            <a:avLst/>
          </a:prstGeom>
        </p:spPr>
      </p:pic>
      <p:pic>
        <p:nvPicPr>
          <p:cNvPr id="18" name="Picture 17">
            <a:extLst>
              <a:ext uri="{FF2B5EF4-FFF2-40B4-BE49-F238E27FC236}">
                <a16:creationId xmlns:a16="http://schemas.microsoft.com/office/drawing/2014/main" id="{7236662B-D358-BEE7-612D-A66E72E8666A}"/>
              </a:ext>
            </a:extLst>
          </p:cNvPr>
          <p:cNvPicPr>
            <a:picLocks noChangeAspect="1"/>
          </p:cNvPicPr>
          <p:nvPr/>
        </p:nvPicPr>
        <p:blipFill rotWithShape="1">
          <a:blip r:embed="rId7"/>
          <a:srcRect l="51754" t="14625" r="2819" b="11250"/>
          <a:stretch/>
        </p:blipFill>
        <p:spPr>
          <a:xfrm>
            <a:off x="1618877" y="-2444589"/>
            <a:ext cx="4153839" cy="2259329"/>
          </a:xfrm>
          <a:prstGeom prst="rect">
            <a:avLst/>
          </a:prstGeom>
        </p:spPr>
      </p:pic>
    </p:spTree>
    <p:extLst>
      <p:ext uri="{BB962C8B-B14F-4D97-AF65-F5344CB8AC3E}">
        <p14:creationId xmlns:p14="http://schemas.microsoft.com/office/powerpoint/2010/main" val="18393231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606437" y="925572"/>
            <a:ext cx="2650568" cy="610198"/>
          </a:xfrm>
        </p:spPr>
        <p:txBody>
          <a:bodyPr/>
          <a:lstStyle/>
          <a:p>
            <a:r>
              <a:rPr lang="en-CA" sz="2000" dirty="0"/>
              <a:t>partner Messaging examples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pic>
        <p:nvPicPr>
          <p:cNvPr id="10" name="Picture 9">
            <a:extLst>
              <a:ext uri="{FF2B5EF4-FFF2-40B4-BE49-F238E27FC236}">
                <a16:creationId xmlns:a16="http://schemas.microsoft.com/office/drawing/2014/main" id="{046A70C4-55E9-74F1-FF02-B3D7BDBAB34B}"/>
              </a:ext>
            </a:extLst>
          </p:cNvPr>
          <p:cNvPicPr>
            <a:picLocks noChangeAspect="1"/>
          </p:cNvPicPr>
          <p:nvPr/>
        </p:nvPicPr>
        <p:blipFill rotWithShape="1">
          <a:blip r:embed="rId2"/>
          <a:srcRect l="65132" t="12598" r="11644" b="13388"/>
          <a:stretch/>
        </p:blipFill>
        <p:spPr>
          <a:xfrm>
            <a:off x="4140142" y="115700"/>
            <a:ext cx="4246213" cy="4510851"/>
          </a:xfrm>
          <a:prstGeom prst="rect">
            <a:avLst/>
          </a:prstGeom>
        </p:spPr>
      </p:pic>
    </p:spTree>
    <p:extLst>
      <p:ext uri="{BB962C8B-B14F-4D97-AF65-F5344CB8AC3E}">
        <p14:creationId xmlns:p14="http://schemas.microsoft.com/office/powerpoint/2010/main" val="30092466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355509" y="102393"/>
            <a:ext cx="7772400" cy="507206"/>
          </a:xfrm>
        </p:spPr>
        <p:txBody>
          <a:bodyPr/>
          <a:lstStyle/>
          <a:p>
            <a:r>
              <a:rPr lang="en-CA" sz="2000" dirty="0"/>
              <a:t>Prioritized Value Element – Productivity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graphicFrame>
        <p:nvGraphicFramePr>
          <p:cNvPr id="5" name="Table 5">
            <a:extLst>
              <a:ext uri="{FF2B5EF4-FFF2-40B4-BE49-F238E27FC236}">
                <a16:creationId xmlns:a16="http://schemas.microsoft.com/office/drawing/2014/main" id="{196DD73A-6CBE-0784-CB47-66A1D1FDC8C0}"/>
              </a:ext>
            </a:extLst>
          </p:cNvPr>
          <p:cNvGraphicFramePr>
            <a:graphicFrameLocks noGrp="1"/>
          </p:cNvGraphicFramePr>
          <p:nvPr>
            <p:extLst>
              <p:ext uri="{D42A27DB-BD31-4B8C-83A1-F6EECF244321}">
                <p14:modId xmlns:p14="http://schemas.microsoft.com/office/powerpoint/2010/main" val="3539156509"/>
              </p:ext>
            </p:extLst>
          </p:nvPr>
        </p:nvGraphicFramePr>
        <p:xfrm>
          <a:off x="257738" y="712471"/>
          <a:ext cx="8628521" cy="1780540"/>
        </p:xfrm>
        <a:graphic>
          <a:graphicData uri="http://schemas.openxmlformats.org/drawingml/2006/table">
            <a:tbl>
              <a:tblPr firstRow="1" bandRow="1">
                <a:tableStyleId>{5C22544A-7EE6-4342-B048-85BDC9FD1C3A}</a:tableStyleId>
              </a:tblPr>
              <a:tblGrid>
                <a:gridCol w="517325">
                  <a:extLst>
                    <a:ext uri="{9D8B030D-6E8A-4147-A177-3AD203B41FA5}">
                      <a16:colId xmlns:a16="http://schemas.microsoft.com/office/drawing/2014/main" val="59907770"/>
                    </a:ext>
                  </a:extLst>
                </a:gridCol>
                <a:gridCol w="2767137">
                  <a:extLst>
                    <a:ext uri="{9D8B030D-6E8A-4147-A177-3AD203B41FA5}">
                      <a16:colId xmlns:a16="http://schemas.microsoft.com/office/drawing/2014/main" val="3975253627"/>
                    </a:ext>
                  </a:extLst>
                </a:gridCol>
                <a:gridCol w="922998">
                  <a:extLst>
                    <a:ext uri="{9D8B030D-6E8A-4147-A177-3AD203B41FA5}">
                      <a16:colId xmlns:a16="http://schemas.microsoft.com/office/drawing/2014/main" val="3555651986"/>
                    </a:ext>
                  </a:extLst>
                </a:gridCol>
                <a:gridCol w="1575168">
                  <a:extLst>
                    <a:ext uri="{9D8B030D-6E8A-4147-A177-3AD203B41FA5}">
                      <a16:colId xmlns:a16="http://schemas.microsoft.com/office/drawing/2014/main" val="3390247277"/>
                    </a:ext>
                  </a:extLst>
                </a:gridCol>
                <a:gridCol w="1000660">
                  <a:extLst>
                    <a:ext uri="{9D8B030D-6E8A-4147-A177-3AD203B41FA5}">
                      <a16:colId xmlns:a16="http://schemas.microsoft.com/office/drawing/2014/main" val="3828441710"/>
                    </a:ext>
                  </a:extLst>
                </a:gridCol>
                <a:gridCol w="859780">
                  <a:extLst>
                    <a:ext uri="{9D8B030D-6E8A-4147-A177-3AD203B41FA5}">
                      <a16:colId xmlns:a16="http://schemas.microsoft.com/office/drawing/2014/main" val="2664254426"/>
                    </a:ext>
                  </a:extLst>
                </a:gridCol>
                <a:gridCol w="985453">
                  <a:extLst>
                    <a:ext uri="{9D8B030D-6E8A-4147-A177-3AD203B41FA5}">
                      <a16:colId xmlns:a16="http://schemas.microsoft.com/office/drawing/2014/main" val="3093082038"/>
                    </a:ext>
                  </a:extLst>
                </a:gridCol>
              </a:tblGrid>
              <a:tr h="261726">
                <a:tc>
                  <a:txBody>
                    <a:bodyPr/>
                    <a:lstStyle/>
                    <a:p>
                      <a:r>
                        <a:rPr lang="en-CA" sz="1000" dirty="0"/>
                        <a:t>Rank </a:t>
                      </a:r>
                    </a:p>
                  </a:txBody>
                  <a:tcPr/>
                </a:tc>
                <a:tc>
                  <a:txBody>
                    <a:bodyPr/>
                    <a:lstStyle/>
                    <a:p>
                      <a:r>
                        <a:rPr lang="en-CA" sz="1000" dirty="0"/>
                        <a:t>Solution </a:t>
                      </a:r>
                    </a:p>
                  </a:txBody>
                  <a:tcPr/>
                </a:tc>
                <a:tc>
                  <a:txBody>
                    <a:bodyPr/>
                    <a:lstStyle/>
                    <a:p>
                      <a:r>
                        <a:rPr lang="en-CA" sz="1000" dirty="0"/>
                        <a:t>Value Element  (3 – 4 words)</a:t>
                      </a:r>
                    </a:p>
                  </a:txBody>
                  <a:tcPr/>
                </a:tc>
                <a:tc>
                  <a:txBody>
                    <a:bodyPr/>
                    <a:lstStyle/>
                    <a:p>
                      <a:r>
                        <a:rPr lang="en-US" sz="1000" dirty="0"/>
                        <a:t>Value Message (sentence with value and technology with metric)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Cost of Problem </a:t>
                      </a:r>
                    </a:p>
                    <a:p>
                      <a:endParaRPr lang="en-CA" sz="1000" dirty="0"/>
                    </a:p>
                  </a:txBody>
                  <a:tcPr/>
                </a:tc>
                <a:tc>
                  <a:txBody>
                    <a:bodyPr/>
                    <a:lstStyle/>
                    <a:p>
                      <a:r>
                        <a:rPr lang="en-CA" sz="1000" dirty="0"/>
                        <a:t>Competition </a:t>
                      </a:r>
                    </a:p>
                  </a:txBody>
                  <a:tcPr/>
                </a:tc>
                <a:tc>
                  <a:txBody>
                    <a:bodyPr/>
                    <a:lstStyle/>
                    <a:p>
                      <a:r>
                        <a:rPr lang="en-CA" sz="1000" dirty="0"/>
                        <a:t>Decision maker and influencer </a:t>
                      </a:r>
                    </a:p>
                  </a:txBody>
                  <a:tcPr/>
                </a:tc>
                <a:extLst>
                  <a:ext uri="{0D108BD9-81ED-4DB2-BD59-A6C34878D82A}">
                    <a16:rowId xmlns:a16="http://schemas.microsoft.com/office/drawing/2014/main" val="3827467684"/>
                  </a:ext>
                </a:extLst>
              </a:tr>
              <a:tr h="190797">
                <a:tc>
                  <a:txBody>
                    <a:bodyPr/>
                    <a:lstStyle/>
                    <a:p>
                      <a:pPr algn="l" rtl="0" fontAlgn="ctr">
                        <a:buClr>
                          <a:srgbClr val="000000"/>
                        </a:buClr>
                        <a:buSzPts val="1200"/>
                        <a:buFont typeface="Arial" panose="020B0604020202020204" pitchFamily="34" charset="0"/>
                        <a:buNone/>
                      </a:pPr>
                      <a:endParaRPr lang="en-CA" sz="1200" b="0" i="0" u="none" strike="noStrike" dirty="0">
                        <a:solidFill>
                          <a:schemeClr val="tx1"/>
                        </a:solidFill>
                        <a:effectLst/>
                        <a:latin typeface="Calibri" panose="020F0502020204030204" pitchFamily="34" charset="0"/>
                        <a:cs typeface="Calibri" panose="020F0502020204030204" pitchFamily="34" charset="0"/>
                      </a:endParaRPr>
                    </a:p>
                  </a:txBody>
                  <a:tcPr marL="95250" marR="6350" marT="6350" marB="0" anchor="ctr"/>
                </a:tc>
                <a:tc>
                  <a:txBody>
                    <a:bodyPr/>
                    <a:lstStyle/>
                    <a:p>
                      <a:pPr algn="l" rtl="0" fontAlgn="ctr">
                        <a:buClr>
                          <a:srgbClr val="000000"/>
                        </a:buClr>
                        <a:buSzPts val="1200"/>
                        <a:buFont typeface="Arial" panose="020B0604020202020204" pitchFamily="34" charset="0"/>
                        <a:buNone/>
                      </a:pPr>
                      <a:r>
                        <a:rPr lang="en-CA" sz="1200" b="0" i="0" u="none" strike="noStrike" dirty="0">
                          <a:solidFill>
                            <a:schemeClr val="tx1"/>
                          </a:solidFill>
                          <a:effectLst/>
                          <a:latin typeface="Calibri" panose="020F0502020204030204" pitchFamily="34" charset="0"/>
                          <a:cs typeface="Calibri" panose="020F0502020204030204" pitchFamily="34" charset="0"/>
                        </a:rPr>
                        <a:t>Low cost of operation  </a:t>
                      </a:r>
                    </a:p>
                  </a:txBody>
                  <a:tcPr marL="95250" marR="6350" marT="6350" marB="0" anchor="ctr"/>
                </a:tc>
                <a:tc>
                  <a:txBody>
                    <a:bodyPr/>
                    <a:lstStyle/>
                    <a:p>
                      <a:r>
                        <a:rPr lang="en-CA" sz="800" dirty="0">
                          <a:solidFill>
                            <a:schemeClr val="tx1"/>
                          </a:solidFill>
                          <a:latin typeface="Calibri" panose="020F0502020204030204" pitchFamily="34" charset="0"/>
                          <a:cs typeface="Calibri" panose="020F0502020204030204" pitchFamily="34" charset="0"/>
                        </a:rPr>
                        <a:t>Low cost of operation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solidFill>
                          <a:schemeClr val="tx1"/>
                        </a:solidFill>
                        <a:latin typeface="Calibri" panose="020F0502020204030204" pitchFamily="34" charset="0"/>
                        <a:cs typeface="Calibri" panose="020F0502020204030204" pitchFamily="34" charset="0"/>
                      </a:endParaRP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solidFill>
                          <a:schemeClr val="tx1"/>
                        </a:solidFill>
                        <a:latin typeface="Calibri" panose="020F0502020204030204" pitchFamily="34" charset="0"/>
                        <a:cs typeface="Calibri" panose="020F0502020204030204" pitchFamily="34" charset="0"/>
                      </a:endParaRP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solidFill>
                          <a:schemeClr val="tx1"/>
                        </a:solidFill>
                        <a:latin typeface="Calibri" panose="020F0502020204030204" pitchFamily="34" charset="0"/>
                        <a:cs typeface="Calibri" panose="020F0502020204030204" pitchFamily="34" charset="0"/>
                      </a:endParaRP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solidFill>
                          <a:schemeClr val="tx1"/>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8225703"/>
                  </a:ext>
                </a:extLst>
              </a:tr>
              <a:tr h="190797">
                <a:tc>
                  <a:txBody>
                    <a:bodyPr/>
                    <a:lstStyle/>
                    <a:p>
                      <a:pPr algn="l" rtl="0" fontAlgn="ctr">
                        <a:buClr>
                          <a:srgbClr val="000000"/>
                        </a:buClr>
                        <a:buSzPts val="1200"/>
                        <a:buFont typeface="Arial" panose="020B0604020202020204" pitchFamily="34" charset="0"/>
                        <a:buNone/>
                      </a:pPr>
                      <a:endParaRPr lang="en-CA" sz="1200" b="0" i="0" u="none" strike="noStrike" dirty="0">
                        <a:solidFill>
                          <a:schemeClr val="tx1"/>
                        </a:solidFill>
                        <a:effectLst/>
                        <a:latin typeface="Calibri" panose="020F0502020204030204" pitchFamily="34" charset="0"/>
                        <a:cs typeface="Calibri" panose="020F0502020204030204" pitchFamily="34" charset="0"/>
                      </a:endParaRPr>
                    </a:p>
                  </a:txBody>
                  <a:tcPr marL="95250" marR="6350" marT="6350" marB="0" anchor="ctr"/>
                </a:tc>
                <a:tc>
                  <a:txBody>
                    <a:bodyPr/>
                    <a:lstStyle/>
                    <a:p>
                      <a:pPr algn="l" rtl="0" fontAlgn="ctr">
                        <a:buClr>
                          <a:srgbClr val="000000"/>
                        </a:buClr>
                        <a:buSzPts val="1200"/>
                        <a:buFont typeface="Arial" panose="020B0604020202020204" pitchFamily="34" charset="0"/>
                        <a:buNone/>
                      </a:pPr>
                      <a:r>
                        <a:rPr lang="en-CA" sz="1200" b="0" i="0" u="none" strike="noStrike" dirty="0">
                          <a:solidFill>
                            <a:schemeClr val="tx1"/>
                          </a:solidFill>
                          <a:effectLst/>
                          <a:latin typeface="Calibri" panose="020F0502020204030204" pitchFamily="34" charset="0"/>
                          <a:cs typeface="Calibri" panose="020F0502020204030204" pitchFamily="34" charset="0"/>
                        </a:rPr>
                        <a:t>Remote CSE </a:t>
                      </a:r>
                    </a:p>
                    <a:p>
                      <a:pPr algn="l" rtl="0" fontAlgn="ctr">
                        <a:buClr>
                          <a:srgbClr val="000000"/>
                        </a:buClr>
                        <a:buSzPts val="1200"/>
                        <a:buFont typeface="Arial" panose="020B0604020202020204" pitchFamily="34" charset="0"/>
                        <a:buNone/>
                      </a:pPr>
                      <a:endParaRPr lang="en-CA" sz="1200" b="0" i="0" u="none" strike="noStrike" dirty="0">
                        <a:solidFill>
                          <a:schemeClr val="tx1"/>
                        </a:solidFill>
                        <a:effectLst/>
                        <a:latin typeface="Calibri" panose="020F0502020204030204" pitchFamily="34" charset="0"/>
                        <a:cs typeface="Calibri" panose="020F0502020204030204" pitchFamily="34" charset="0"/>
                      </a:endParaRPr>
                    </a:p>
                  </a:txBody>
                  <a:tcPr marL="95250" marR="6350" marT="6350" marB="0" anchor="ctr"/>
                </a:tc>
                <a:tc>
                  <a:txBody>
                    <a:bodyPr/>
                    <a:lstStyle/>
                    <a:p>
                      <a:endParaRPr lang="en-CA" sz="800" dirty="0">
                        <a:solidFill>
                          <a:schemeClr val="tx1"/>
                        </a:solidFill>
                        <a:latin typeface="Calibri" panose="020F0502020204030204" pitchFamily="34" charset="0"/>
                        <a:cs typeface="Calibri" panose="020F0502020204030204" pitchFamily="34" charset="0"/>
                      </a:endParaRP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solidFill>
                          <a:schemeClr val="tx1"/>
                        </a:solidFill>
                        <a:latin typeface="Calibri" panose="020F0502020204030204" pitchFamily="34" charset="0"/>
                        <a:cs typeface="Calibri" panose="020F0502020204030204" pitchFamily="34" charset="0"/>
                      </a:endParaRP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solidFill>
                          <a:schemeClr val="tx1"/>
                        </a:solidFill>
                        <a:latin typeface="Calibri" panose="020F0502020204030204" pitchFamily="34" charset="0"/>
                        <a:cs typeface="Calibri" panose="020F0502020204030204" pitchFamily="34" charset="0"/>
                      </a:endParaRP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solidFill>
                          <a:schemeClr val="tx1"/>
                        </a:solidFill>
                        <a:latin typeface="Calibri" panose="020F0502020204030204" pitchFamily="34" charset="0"/>
                        <a:cs typeface="Calibri" panose="020F0502020204030204" pitchFamily="34" charset="0"/>
                      </a:endParaRP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solidFill>
                          <a:schemeClr val="tx1"/>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818734280"/>
                  </a:ext>
                </a:extLst>
              </a:tr>
              <a:tr h="190797">
                <a:tc>
                  <a:txBody>
                    <a:bodyPr/>
                    <a:lstStyle/>
                    <a:p>
                      <a:pPr algn="l" rtl="0" fontAlgn="ctr">
                        <a:buClr>
                          <a:srgbClr val="000000"/>
                        </a:buClr>
                        <a:buSzPts val="1200"/>
                        <a:buFont typeface="Arial" panose="020B0604020202020204" pitchFamily="34" charset="0"/>
                        <a:buNone/>
                      </a:pPr>
                      <a:endParaRPr lang="en-CA" sz="1200" b="0" i="0" u="none" strike="noStrike" dirty="0">
                        <a:solidFill>
                          <a:schemeClr val="tx1"/>
                        </a:solidFill>
                        <a:effectLst/>
                        <a:latin typeface="Calibri" panose="020F0502020204030204" pitchFamily="34" charset="0"/>
                        <a:cs typeface="Calibri" panose="020F0502020204030204" pitchFamily="34" charset="0"/>
                      </a:endParaRPr>
                    </a:p>
                  </a:txBody>
                  <a:tcPr marL="95250" marR="6350" marT="6350" marB="0" anchor="ctr"/>
                </a:tc>
                <a:tc>
                  <a:txBody>
                    <a:bodyPr/>
                    <a:lstStyle/>
                    <a:p>
                      <a:pPr algn="l" rtl="0" fontAlgn="ctr">
                        <a:buClr>
                          <a:srgbClr val="000000"/>
                        </a:buClr>
                        <a:buSzPts val="1200"/>
                        <a:buFont typeface="Arial" panose="020B0604020202020204" pitchFamily="34" charset="0"/>
                        <a:buNone/>
                      </a:pPr>
                      <a:r>
                        <a:rPr lang="en-US" sz="1200" b="0" i="0" u="none" strike="noStrike" dirty="0">
                          <a:solidFill>
                            <a:schemeClr val="tx1"/>
                          </a:solidFill>
                          <a:effectLst/>
                          <a:latin typeface="Calibri" panose="020F0502020204030204" pitchFamily="34" charset="0"/>
                          <a:cs typeface="Calibri" panose="020F0502020204030204" pitchFamily="34" charset="0"/>
                        </a:rPr>
                        <a:t>Lower downtime from improved product design </a:t>
                      </a:r>
                      <a:endParaRPr lang="en-CA" sz="1200" b="0" i="0" u="none" strike="noStrike" dirty="0">
                        <a:solidFill>
                          <a:schemeClr val="tx1"/>
                        </a:solidFill>
                        <a:effectLst/>
                        <a:latin typeface="Calibri" panose="020F0502020204030204" pitchFamily="34" charset="0"/>
                        <a:cs typeface="Calibri" panose="020F0502020204030204" pitchFamily="34" charset="0"/>
                      </a:endParaRPr>
                    </a:p>
                  </a:txBody>
                  <a:tcPr marL="95250" marR="6350" marT="6350" marB="0" anchor="ctr"/>
                </a:tc>
                <a:tc>
                  <a:txBody>
                    <a:bodyPr/>
                    <a:lstStyle/>
                    <a:p>
                      <a:endParaRPr lang="en-CA" sz="800" dirty="0">
                        <a:solidFill>
                          <a:schemeClr val="tx1"/>
                        </a:solidFill>
                        <a:latin typeface="Calibri" panose="020F0502020204030204" pitchFamily="34" charset="0"/>
                        <a:cs typeface="Calibri" panose="020F0502020204030204" pitchFamily="34" charset="0"/>
                      </a:endParaRP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solidFill>
                          <a:schemeClr val="tx1"/>
                        </a:solidFill>
                        <a:latin typeface="Calibri" panose="020F0502020204030204" pitchFamily="34" charset="0"/>
                        <a:cs typeface="Calibri" panose="020F0502020204030204" pitchFamily="34" charset="0"/>
                      </a:endParaRP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solidFill>
                          <a:schemeClr val="tx1"/>
                        </a:solidFill>
                        <a:latin typeface="Calibri" panose="020F0502020204030204" pitchFamily="34" charset="0"/>
                        <a:cs typeface="Calibri" panose="020F0502020204030204" pitchFamily="34" charset="0"/>
                      </a:endParaRP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solidFill>
                          <a:schemeClr val="tx1"/>
                        </a:solidFill>
                        <a:latin typeface="Calibri" panose="020F0502020204030204" pitchFamily="34" charset="0"/>
                        <a:cs typeface="Calibri" panose="020F0502020204030204" pitchFamily="34" charset="0"/>
                      </a:endParaRP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solidFill>
                          <a:schemeClr val="tx1"/>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504427387"/>
                  </a:ext>
                </a:extLst>
              </a:tr>
            </a:tbl>
          </a:graphicData>
        </a:graphic>
      </p:graphicFrame>
      <p:pic>
        <p:nvPicPr>
          <p:cNvPr id="6" name="Picture 5">
            <a:extLst>
              <a:ext uri="{FF2B5EF4-FFF2-40B4-BE49-F238E27FC236}">
                <a16:creationId xmlns:a16="http://schemas.microsoft.com/office/drawing/2014/main" id="{DF808E6F-6DAB-3DD1-536C-2C6383194CEF}"/>
              </a:ext>
            </a:extLst>
          </p:cNvPr>
          <p:cNvPicPr>
            <a:picLocks noChangeAspect="1"/>
          </p:cNvPicPr>
          <p:nvPr/>
        </p:nvPicPr>
        <p:blipFill rotWithShape="1">
          <a:blip r:embed="rId3"/>
          <a:srcRect l="7130" t="39712" r="62000" b="20114"/>
          <a:stretch/>
        </p:blipFill>
        <p:spPr>
          <a:xfrm>
            <a:off x="9144000" y="4362148"/>
            <a:ext cx="2822713" cy="1224501"/>
          </a:xfrm>
          <a:prstGeom prst="rect">
            <a:avLst/>
          </a:prstGeom>
        </p:spPr>
      </p:pic>
    </p:spTree>
    <p:extLst>
      <p:ext uri="{BB962C8B-B14F-4D97-AF65-F5344CB8AC3E}">
        <p14:creationId xmlns:p14="http://schemas.microsoft.com/office/powerpoint/2010/main" val="40224410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930275" y="-27384"/>
            <a:ext cx="7772400" cy="507206"/>
          </a:xfrm>
        </p:spPr>
        <p:txBody>
          <a:bodyPr/>
          <a:lstStyle/>
          <a:p>
            <a:r>
              <a:rPr lang="en-CA" sz="2000" dirty="0"/>
              <a:t>Prioritized Value Element – Data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graphicFrame>
        <p:nvGraphicFramePr>
          <p:cNvPr id="5" name="Table 5">
            <a:extLst>
              <a:ext uri="{FF2B5EF4-FFF2-40B4-BE49-F238E27FC236}">
                <a16:creationId xmlns:a16="http://schemas.microsoft.com/office/drawing/2014/main" id="{196DD73A-6CBE-0784-CB47-66A1D1FDC8C0}"/>
              </a:ext>
            </a:extLst>
          </p:cNvPr>
          <p:cNvGraphicFramePr>
            <a:graphicFrameLocks noGrp="1"/>
          </p:cNvGraphicFramePr>
          <p:nvPr>
            <p:extLst>
              <p:ext uri="{D42A27DB-BD31-4B8C-83A1-F6EECF244321}">
                <p14:modId xmlns:p14="http://schemas.microsoft.com/office/powerpoint/2010/main" val="3093907942"/>
              </p:ext>
            </p:extLst>
          </p:nvPr>
        </p:nvGraphicFramePr>
        <p:xfrm>
          <a:off x="257738" y="712471"/>
          <a:ext cx="8628521" cy="5683326"/>
        </p:xfrm>
        <a:graphic>
          <a:graphicData uri="http://schemas.openxmlformats.org/drawingml/2006/table">
            <a:tbl>
              <a:tblPr firstRow="1" bandRow="1">
                <a:tableStyleId>{5C22544A-7EE6-4342-B048-85BDC9FD1C3A}</a:tableStyleId>
              </a:tblPr>
              <a:tblGrid>
                <a:gridCol w="1640731">
                  <a:extLst>
                    <a:ext uri="{9D8B030D-6E8A-4147-A177-3AD203B41FA5}">
                      <a16:colId xmlns:a16="http://schemas.microsoft.com/office/drawing/2014/main" val="3975253627"/>
                    </a:ext>
                  </a:extLst>
                </a:gridCol>
                <a:gridCol w="1527493">
                  <a:extLst>
                    <a:ext uri="{9D8B030D-6E8A-4147-A177-3AD203B41FA5}">
                      <a16:colId xmlns:a16="http://schemas.microsoft.com/office/drawing/2014/main" val="3555651986"/>
                    </a:ext>
                  </a:extLst>
                </a:gridCol>
                <a:gridCol w="1945435">
                  <a:extLst>
                    <a:ext uri="{9D8B030D-6E8A-4147-A177-3AD203B41FA5}">
                      <a16:colId xmlns:a16="http://schemas.microsoft.com/office/drawing/2014/main" val="3390247277"/>
                    </a:ext>
                  </a:extLst>
                </a:gridCol>
                <a:gridCol w="938158">
                  <a:extLst>
                    <a:ext uri="{9D8B030D-6E8A-4147-A177-3AD203B41FA5}">
                      <a16:colId xmlns:a16="http://schemas.microsoft.com/office/drawing/2014/main" val="4064756611"/>
                    </a:ext>
                  </a:extLst>
                </a:gridCol>
                <a:gridCol w="1118856">
                  <a:extLst>
                    <a:ext uri="{9D8B030D-6E8A-4147-A177-3AD203B41FA5}">
                      <a16:colId xmlns:a16="http://schemas.microsoft.com/office/drawing/2014/main" val="2664254426"/>
                    </a:ext>
                  </a:extLst>
                </a:gridCol>
                <a:gridCol w="1457848">
                  <a:extLst>
                    <a:ext uri="{9D8B030D-6E8A-4147-A177-3AD203B41FA5}">
                      <a16:colId xmlns:a16="http://schemas.microsoft.com/office/drawing/2014/main" val="3093082038"/>
                    </a:ext>
                  </a:extLst>
                </a:gridCol>
              </a:tblGrid>
              <a:tr h="261726">
                <a:tc>
                  <a:txBody>
                    <a:bodyPr/>
                    <a:lstStyle/>
                    <a:p>
                      <a:r>
                        <a:rPr lang="en-CA" sz="1000" dirty="0"/>
                        <a:t>Solution </a:t>
                      </a:r>
                    </a:p>
                  </a:txBody>
                  <a:tcPr/>
                </a:tc>
                <a:tc>
                  <a:txBody>
                    <a:bodyPr/>
                    <a:lstStyle/>
                    <a:p>
                      <a:r>
                        <a:rPr lang="en-CA" sz="1000" dirty="0"/>
                        <a:t>Value Element  (3 – 4 words)</a:t>
                      </a:r>
                    </a:p>
                  </a:txBody>
                  <a:tcPr/>
                </a:tc>
                <a:tc>
                  <a:txBody>
                    <a:bodyPr/>
                    <a:lstStyle/>
                    <a:p>
                      <a:r>
                        <a:rPr lang="en-US" sz="1000" dirty="0"/>
                        <a:t>Value Message (sentence with value and technology with metric)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Cost of Problem </a:t>
                      </a:r>
                    </a:p>
                    <a:p>
                      <a:endParaRPr lang="en-CA" sz="1000" dirty="0"/>
                    </a:p>
                  </a:txBody>
                  <a:tcPr/>
                </a:tc>
                <a:tc>
                  <a:txBody>
                    <a:bodyPr/>
                    <a:lstStyle/>
                    <a:p>
                      <a:r>
                        <a:rPr lang="en-CA" sz="1000" dirty="0"/>
                        <a:t>Competition </a:t>
                      </a:r>
                    </a:p>
                  </a:txBody>
                  <a:tcPr/>
                </a:tc>
                <a:tc>
                  <a:txBody>
                    <a:bodyPr/>
                    <a:lstStyle/>
                    <a:p>
                      <a:r>
                        <a:rPr lang="en-CA" sz="1000" dirty="0"/>
                        <a:t>Decision maker and influencer </a:t>
                      </a:r>
                    </a:p>
                  </a:txBody>
                  <a:tcPr/>
                </a:tc>
                <a:extLst>
                  <a:ext uri="{0D108BD9-81ED-4DB2-BD59-A6C34878D82A}">
                    <a16:rowId xmlns:a16="http://schemas.microsoft.com/office/drawing/2014/main" val="3827467684"/>
                  </a:ext>
                </a:extLst>
              </a:tr>
              <a:tr h="294482">
                <a:tc>
                  <a:txBody>
                    <a:bodyPr/>
                    <a:lstStyle/>
                    <a:p>
                      <a:pPr algn="l" rtl="0" fontAlgn="ctr">
                        <a:buClr>
                          <a:srgbClr val="000000"/>
                        </a:buClr>
                        <a:buSzPts val="1200"/>
                        <a:buFont typeface="Arial" panose="020B0604020202020204" pitchFamily="34" charset="0"/>
                        <a:buNone/>
                      </a:pPr>
                      <a:r>
                        <a:rPr lang="en-CA" sz="1200" b="0" i="0" u="none" strike="noStrike" dirty="0">
                          <a:solidFill>
                            <a:srgbClr val="000000"/>
                          </a:solidFill>
                          <a:effectLst/>
                          <a:latin typeface="Calibri" panose="020F0502020204030204" pitchFamily="34" charset="0"/>
                        </a:rPr>
                        <a:t>Data Encryption </a:t>
                      </a:r>
                      <a:endParaRPr lang="en-CA" sz="1200" b="0" i="0" u="none" strike="noStrike" dirty="0">
                        <a:solidFill>
                          <a:srgbClr val="000000"/>
                        </a:solidFill>
                        <a:effectLst/>
                        <a:latin typeface="Arial" panose="020B0604020202020204" pitchFamily="34" charset="0"/>
                      </a:endParaRPr>
                    </a:p>
                  </a:txBody>
                  <a:tcPr marL="95250" marR="6350" marT="6350" marB="0" anchor="ctr"/>
                </a:tc>
                <a:tc>
                  <a:txBody>
                    <a:bodyPr/>
                    <a:lstStyle/>
                    <a:p>
                      <a:endParaRPr lang="en-CA" sz="800" dirty="0"/>
                    </a:p>
                  </a:txBody>
                  <a:tcPr/>
                </a:tc>
                <a:tc>
                  <a:txBody>
                    <a:bodyPr/>
                    <a:lstStyle/>
                    <a:p>
                      <a:endParaRPr lang="en-CA" sz="800" dirty="0"/>
                    </a:p>
                  </a:txBody>
                  <a:tcPr/>
                </a:tc>
                <a:tc>
                  <a:txBody>
                    <a:bodyPr/>
                    <a:lstStyle/>
                    <a:p>
                      <a:r>
                        <a:rPr lang="en-CA" sz="800" dirty="0"/>
                        <a:t>Hundreds of thousands to millions of dollars if there is a security breach </a:t>
                      </a:r>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537138327"/>
                  </a:ext>
                </a:extLst>
              </a:tr>
              <a:tr h="207243">
                <a:tc>
                  <a:txBody>
                    <a:bodyPr/>
                    <a:lstStyle/>
                    <a:p>
                      <a:pPr algn="l" rtl="0" fontAlgn="ctr">
                        <a:buClr>
                          <a:srgbClr val="000000"/>
                        </a:buClr>
                        <a:buSzPts val="1200"/>
                        <a:buFont typeface="Arial" panose="020B0604020202020204" pitchFamily="34" charset="0"/>
                        <a:buNone/>
                      </a:pPr>
                      <a:r>
                        <a:rPr lang="en-CA" sz="1200" b="0" i="0" u="none" strike="noStrike" dirty="0">
                          <a:solidFill>
                            <a:srgbClr val="000000"/>
                          </a:solidFill>
                          <a:effectLst/>
                          <a:latin typeface="Calibri" panose="020F0502020204030204" pitchFamily="34" charset="0"/>
                        </a:rPr>
                        <a:t>Cybersecurity compliance SOC II Type 1 &amp; 2 </a:t>
                      </a:r>
                      <a:endParaRPr lang="en-CA" sz="1200" b="0" i="0" u="none" strike="noStrike" dirty="0">
                        <a:solidFill>
                          <a:srgbClr val="000000"/>
                        </a:solidFill>
                        <a:effectLst/>
                        <a:latin typeface="Arial" panose="020B0604020202020204" pitchFamily="34" charset="0"/>
                      </a:endParaRPr>
                    </a:p>
                  </a:txBody>
                  <a:tcPr marL="95250" marR="6350" marT="6350" marB="0" anchor="ct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Hundreds of thousands to millions of dollars if there is a security breach </a:t>
                      </a:r>
                    </a:p>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4260773120"/>
                  </a:ext>
                </a:extLst>
              </a:tr>
              <a:tr h="140929">
                <a:tc>
                  <a:txBody>
                    <a:bodyPr/>
                    <a:lstStyle/>
                    <a:p>
                      <a:pPr algn="l" rtl="0" fontAlgn="ctr">
                        <a:buClr>
                          <a:srgbClr val="000000"/>
                        </a:buClr>
                        <a:buSzPts val="1200"/>
                        <a:buFont typeface="Arial" panose="020B0604020202020204" pitchFamily="34" charset="0"/>
                        <a:buChar char="•"/>
                      </a:pPr>
                      <a:r>
                        <a:rPr lang="en-US" sz="1200" b="0" i="0" u="none" strike="noStrike" dirty="0">
                          <a:solidFill>
                            <a:srgbClr val="000000"/>
                          </a:solidFill>
                          <a:effectLst/>
                          <a:latin typeface="Calibri" panose="020F0502020204030204" pitchFamily="34" charset="0"/>
                        </a:rPr>
                        <a:t>Audio, Visual, text, Gas, fall, worker location data Integration </a:t>
                      </a:r>
                      <a:endParaRPr lang="en-US" sz="1200" b="0" i="0" u="none" strike="noStrike" dirty="0">
                        <a:solidFill>
                          <a:srgbClr val="000000"/>
                        </a:solidFill>
                        <a:effectLst/>
                        <a:latin typeface="Arial" panose="020B0604020202020204" pitchFamily="34" charset="0"/>
                      </a:endParaRPr>
                    </a:p>
                  </a:txBody>
                  <a:tcPr marL="95250" marR="6350" marT="6350" marB="0" anchor="ctr"/>
                </a:tc>
                <a:tc>
                  <a:txBody>
                    <a:bodyPr/>
                    <a:lstStyle/>
                    <a:p>
                      <a:endParaRPr lang="en-CA" sz="800" dirty="0"/>
                    </a:p>
                  </a:txBody>
                  <a:tcPr/>
                </a:tc>
                <a:tc>
                  <a:txBody>
                    <a:bodyPr/>
                    <a:lstStyle/>
                    <a:p>
                      <a:endParaRPr lang="en-CA" sz="800" dirty="0"/>
                    </a:p>
                  </a:txBody>
                  <a:tcPr/>
                </a:tc>
                <a:tc>
                  <a:txBody>
                    <a:bodyPr/>
                    <a:lstStyle/>
                    <a:p>
                      <a:r>
                        <a:rPr lang="en-CA" sz="800" dirty="0"/>
                        <a:t>Tens of thousands in worker efficiency from all data integration </a:t>
                      </a:r>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147564246"/>
                  </a:ext>
                </a:extLst>
              </a:tr>
              <a:tr h="232486">
                <a:tc>
                  <a:txBody>
                    <a:bodyPr/>
                    <a:lstStyle/>
                    <a:p>
                      <a:pPr algn="l" rtl="0" fontAlgn="ctr">
                        <a:buClr>
                          <a:srgbClr val="000000"/>
                        </a:buClr>
                        <a:buSzPts val="1200"/>
                        <a:buFont typeface="Arial" panose="020B0604020202020204" pitchFamily="34" charset="0"/>
                        <a:buChar char="•"/>
                      </a:pPr>
                      <a:r>
                        <a:rPr lang="en-CA" sz="1200" b="0" i="0" u="none" strike="noStrike" dirty="0">
                          <a:solidFill>
                            <a:srgbClr val="000000"/>
                          </a:solidFill>
                          <a:effectLst/>
                          <a:latin typeface="Calibri" panose="020F0502020204030204" pitchFamily="34" charset="0"/>
                        </a:rPr>
                        <a:t>Data Analytics </a:t>
                      </a:r>
                      <a:endParaRPr lang="en-CA" sz="1200" b="0" i="0" u="none" strike="noStrike" dirty="0">
                        <a:solidFill>
                          <a:srgbClr val="000000"/>
                        </a:solidFill>
                        <a:effectLst/>
                        <a:latin typeface="Arial" panose="020B0604020202020204" pitchFamily="34" charset="0"/>
                      </a:endParaRPr>
                    </a:p>
                  </a:txBody>
                  <a:tcPr marL="95250" marR="6350" marT="6350" marB="0" anchor="ct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extLst>
                  <a:ext uri="{0D108BD9-81ED-4DB2-BD59-A6C34878D82A}">
                    <a16:rowId xmlns:a16="http://schemas.microsoft.com/office/drawing/2014/main" val="1515762911"/>
                  </a:ext>
                </a:extLst>
              </a:tr>
              <a:tr h="170490">
                <a:tc>
                  <a:txBody>
                    <a:bodyPr/>
                    <a:lstStyle/>
                    <a:p>
                      <a:pPr algn="l" rtl="0" fontAlgn="ctr">
                        <a:buClr>
                          <a:srgbClr val="000000"/>
                        </a:buClr>
                        <a:buSzPts val="1200"/>
                        <a:buFont typeface="Arial" panose="020B0604020202020204" pitchFamily="34" charset="0"/>
                        <a:buChar char="•"/>
                      </a:pPr>
                      <a:r>
                        <a:rPr lang="en-CA" sz="1200" b="0" i="0" u="none" strike="noStrike" dirty="0">
                          <a:solidFill>
                            <a:srgbClr val="000000"/>
                          </a:solidFill>
                          <a:effectLst/>
                          <a:latin typeface="Calibri" panose="020F0502020204030204" pitchFamily="34" charset="0"/>
                        </a:rPr>
                        <a:t>Worker privacy </a:t>
                      </a:r>
                      <a:endParaRPr lang="en-CA" sz="1200" b="0" i="0" u="none" strike="noStrike" dirty="0">
                        <a:solidFill>
                          <a:srgbClr val="000000"/>
                        </a:solidFill>
                        <a:effectLst/>
                        <a:latin typeface="Arial" panose="020B0604020202020204" pitchFamily="34" charset="0"/>
                      </a:endParaRPr>
                    </a:p>
                  </a:txBody>
                  <a:tcPr marL="95250" marR="6350" marT="6350" marB="0" anchor="ctr"/>
                </a:tc>
                <a:tc>
                  <a:txBody>
                    <a:bodyPr/>
                    <a:lstStyle/>
                    <a:p>
                      <a:endParaRPr lang="en-CA" sz="800" dirty="0"/>
                    </a:p>
                  </a:txBody>
                  <a:tcPr/>
                </a:tc>
                <a:tc>
                  <a:txBody>
                    <a:bodyPr/>
                    <a:lstStyle/>
                    <a:p>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Hundreds of thousands in lawsuits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endParaRPr lang="en-CA" sz="800" dirty="0"/>
                    </a:p>
                  </a:txBody>
                  <a:tcPr/>
                </a:tc>
                <a:extLst>
                  <a:ext uri="{0D108BD9-81ED-4DB2-BD59-A6C34878D82A}">
                    <a16:rowId xmlns:a16="http://schemas.microsoft.com/office/drawing/2014/main" val="171242584"/>
                  </a:ext>
                </a:extLst>
              </a:tr>
              <a:tr h="190797">
                <a:tc>
                  <a:txBody>
                    <a:bodyPr/>
                    <a:lstStyle/>
                    <a:p>
                      <a:pPr algn="l" rtl="0" fontAlgn="ctr">
                        <a:buClr>
                          <a:srgbClr val="000000"/>
                        </a:buClr>
                        <a:buSzPts val="1200"/>
                        <a:buFont typeface="Arial" panose="020B0604020202020204" pitchFamily="34" charset="0"/>
                        <a:buChar char="•"/>
                      </a:pPr>
                      <a:r>
                        <a:rPr lang="en-CA" sz="1200" b="0" i="0" u="none" strike="noStrike" dirty="0">
                          <a:solidFill>
                            <a:srgbClr val="000000"/>
                          </a:solidFill>
                          <a:effectLst/>
                          <a:latin typeface="Calibri" panose="020F0502020204030204" pitchFamily="34" charset="0"/>
                        </a:rPr>
                        <a:t>Flexible data center options (cloud / on premise)  </a:t>
                      </a:r>
                      <a:endParaRPr lang="en-CA" sz="1200" b="0" i="0" u="none" strike="noStrike" dirty="0">
                        <a:solidFill>
                          <a:srgbClr val="000000"/>
                        </a:solidFill>
                        <a:effectLst/>
                        <a:latin typeface="Arial" panose="020B0604020202020204" pitchFamily="34" charset="0"/>
                      </a:endParaRPr>
                    </a:p>
                  </a:txBody>
                  <a:tcPr marL="95250" marR="6350" marT="6350" marB="0" anchor="ct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solidFill>
                          <a:srgbClr val="FF0000"/>
                        </a:solidFill>
                      </a:endParaRP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solidFill>
                          <a:srgbClr val="FF0000"/>
                        </a:solidFill>
                      </a:endParaRP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extLst>
                  <a:ext uri="{0D108BD9-81ED-4DB2-BD59-A6C34878D82A}">
                    <a16:rowId xmlns:a16="http://schemas.microsoft.com/office/drawing/2014/main" val="379168035"/>
                  </a:ext>
                </a:extLst>
              </a:tr>
              <a:tr h="170490">
                <a:tc>
                  <a:txBody>
                    <a:bodyPr/>
                    <a:lstStyle/>
                    <a:p>
                      <a:pPr algn="l" rtl="0" fontAlgn="ctr">
                        <a:buClr>
                          <a:srgbClr val="000000"/>
                        </a:buClr>
                        <a:buSzPts val="1200"/>
                        <a:buFont typeface="Arial" panose="020B0604020202020204" pitchFamily="34" charset="0"/>
                        <a:buChar char="•"/>
                      </a:pPr>
                      <a:r>
                        <a:rPr lang="en-CA" sz="1200" b="0" i="0" u="none" strike="noStrike" dirty="0">
                          <a:solidFill>
                            <a:srgbClr val="000000"/>
                          </a:solidFill>
                          <a:effectLst/>
                          <a:latin typeface="Calibri" panose="020F0502020204030204" pitchFamily="34" charset="0"/>
                        </a:rPr>
                        <a:t>Application Programming interface integration </a:t>
                      </a:r>
                      <a:endParaRPr lang="en-CA" sz="1200" b="0" i="0" u="none" strike="noStrike" dirty="0">
                        <a:solidFill>
                          <a:srgbClr val="000000"/>
                        </a:solidFill>
                        <a:effectLst/>
                        <a:latin typeface="Arial" panose="020B0604020202020204" pitchFamily="34" charset="0"/>
                      </a:endParaRPr>
                    </a:p>
                  </a:txBody>
                  <a:tcPr marL="95250" marR="6350" marT="6350" marB="0" anchor="ct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1802634503"/>
                  </a:ext>
                </a:extLst>
              </a:tr>
              <a:tr h="170490">
                <a:tc>
                  <a:txBody>
                    <a:bodyPr/>
                    <a:lstStyle/>
                    <a:p>
                      <a:pPr algn="l" rtl="0" fontAlgn="ctr">
                        <a:buClr>
                          <a:srgbClr val="000000"/>
                        </a:buClr>
                        <a:buSzPts val="1200"/>
                        <a:buFont typeface="Arial" panose="020B0604020202020204" pitchFamily="34" charset="0"/>
                        <a:buChar char="•"/>
                      </a:pPr>
                      <a:r>
                        <a:rPr lang="en-CA" sz="1200" b="0" i="0" u="none" strike="noStrike" dirty="0">
                          <a:solidFill>
                            <a:srgbClr val="000000"/>
                          </a:solidFill>
                          <a:effectLst/>
                          <a:latin typeface="Calibri" panose="020F0502020204030204" pitchFamily="34" charset="0"/>
                        </a:rPr>
                        <a:t>Software Development kit </a:t>
                      </a:r>
                      <a:endParaRPr lang="en-CA" sz="1200" b="0" i="0" u="none" strike="noStrike" dirty="0">
                        <a:solidFill>
                          <a:srgbClr val="000000"/>
                        </a:solidFill>
                        <a:effectLst/>
                        <a:latin typeface="Arial" panose="020B0604020202020204" pitchFamily="34" charset="0"/>
                      </a:endParaRPr>
                    </a:p>
                  </a:txBody>
                  <a:tcPr marL="95250" marR="6350" marT="6350" marB="0" anchor="ct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437770924"/>
                  </a:ext>
                </a:extLst>
              </a:tr>
              <a:tr h="232486">
                <a:tc>
                  <a:txBody>
                    <a:bodyPr/>
                    <a:lstStyle/>
                    <a:p>
                      <a:pPr algn="l" rtl="0" fontAlgn="ctr">
                        <a:buClr>
                          <a:srgbClr val="000000"/>
                        </a:buClr>
                        <a:buSzPts val="1200"/>
                        <a:buFont typeface="Arial" panose="020B0604020202020204" pitchFamily="34" charset="0"/>
                        <a:buChar char="•"/>
                      </a:pPr>
                      <a:r>
                        <a:rPr lang="en-CA" sz="1200" b="0" i="0" u="none" strike="noStrike" dirty="0">
                          <a:solidFill>
                            <a:srgbClr val="000000"/>
                          </a:solidFill>
                          <a:effectLst/>
                          <a:latin typeface="Calibri" panose="020F0502020204030204" pitchFamily="34" charset="0"/>
                        </a:rPr>
                        <a:t>Connected safety solution expansion  </a:t>
                      </a:r>
                      <a:endParaRPr lang="en-CA" sz="1200" b="0" i="0" u="none" strike="noStrike" dirty="0">
                        <a:solidFill>
                          <a:srgbClr val="000000"/>
                        </a:solidFill>
                        <a:effectLst/>
                        <a:latin typeface="Arial" panose="020B0604020202020204" pitchFamily="34" charset="0"/>
                      </a:endParaRPr>
                    </a:p>
                  </a:txBody>
                  <a:tcPr marL="95250" marR="6350" marT="6350" marB="0" anchor="ct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327626268"/>
                  </a:ext>
                </a:extLst>
              </a:tr>
            </a:tbl>
          </a:graphicData>
        </a:graphic>
      </p:graphicFrame>
    </p:spTree>
    <p:extLst>
      <p:ext uri="{BB962C8B-B14F-4D97-AF65-F5344CB8AC3E}">
        <p14:creationId xmlns:p14="http://schemas.microsoft.com/office/powerpoint/2010/main" val="23958290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1353184" y="56269"/>
            <a:ext cx="3508499" cy="514786"/>
          </a:xfrm>
        </p:spPr>
        <p:txBody>
          <a:bodyPr/>
          <a:lstStyle/>
          <a:p>
            <a:r>
              <a:rPr lang="en-CA" sz="2000" dirty="0"/>
              <a:t>Value Cost Calculator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20" name="TextBox 19">
            <a:extLst>
              <a:ext uri="{FF2B5EF4-FFF2-40B4-BE49-F238E27FC236}">
                <a16:creationId xmlns:a16="http://schemas.microsoft.com/office/drawing/2014/main" id="{0C085735-CEB8-E6C1-FD6D-BC60E5B3FC6B}"/>
              </a:ext>
            </a:extLst>
          </p:cNvPr>
          <p:cNvSpPr txBox="1"/>
          <p:nvPr/>
        </p:nvSpPr>
        <p:spPr>
          <a:xfrm>
            <a:off x="619436" y="898247"/>
            <a:ext cx="7905127" cy="3693319"/>
          </a:xfrm>
          <a:prstGeom prst="rect">
            <a:avLst/>
          </a:prstGeom>
          <a:noFill/>
        </p:spPr>
        <p:txBody>
          <a:bodyPr wrap="square">
            <a:spAutoFit/>
          </a:bodyPr>
          <a:lstStyle/>
          <a:p>
            <a:r>
              <a:rPr lang="en-US" sz="900" b="1" dirty="0"/>
              <a:t>False alarm- 10s to hundreds of thousands of dollars per year from physical evacuation response, loss of productivity, decreased confidence in the system (lack of response to real alarms) and loss of corporate reputation   </a:t>
            </a:r>
          </a:p>
          <a:p>
            <a:endParaRPr lang="en-US" sz="900" b="1" dirty="0"/>
          </a:p>
          <a:p>
            <a:r>
              <a:rPr lang="en-US" sz="900" dirty="0"/>
              <a:t>Evacuation costs: $500 - $30,000 per incident </a:t>
            </a:r>
          </a:p>
          <a:p>
            <a:endParaRPr lang="en-US" sz="900" dirty="0"/>
          </a:p>
          <a:p>
            <a:r>
              <a:rPr lang="en-US" sz="900" dirty="0"/>
              <a:t>Ground transportation hundreds of Dollars, Air transportation – helicopter – 10s of thousands of dollars  </a:t>
            </a:r>
          </a:p>
          <a:p>
            <a:endParaRPr lang="en-US" sz="900" dirty="0"/>
          </a:p>
          <a:p>
            <a:r>
              <a:rPr lang="en-US" sz="900" dirty="0"/>
              <a:t>False alarms can result in unnecessary evacuations, which can be costly and disruptive, particularly in industrial settings or large facilities.</a:t>
            </a:r>
          </a:p>
          <a:p>
            <a:endParaRPr lang="en-US" sz="900" dirty="0"/>
          </a:p>
          <a:p>
            <a:r>
              <a:rPr lang="en-US" sz="900" dirty="0"/>
              <a:t>Loss of productivity: workers are forced to stop work and evacuate the area, resulting in lost time and potentially missed deadlines. The time of the monitoring team, the time of the emergency response team, additional personnel involved with the false evacuation </a:t>
            </a:r>
          </a:p>
          <a:p>
            <a:endParaRPr lang="en-US" sz="900" dirty="0"/>
          </a:p>
          <a:p>
            <a:r>
              <a:rPr lang="en-US" sz="900" dirty="0"/>
              <a:t>Reputation damage: False alarms can damage the reputation of a company, particularly if they occur frequently or result in significant disruptions or safety concerns.</a:t>
            </a:r>
          </a:p>
          <a:p>
            <a:endParaRPr lang="en-US" sz="900" dirty="0"/>
          </a:p>
          <a:p>
            <a:r>
              <a:rPr lang="en-US" sz="900" dirty="0"/>
              <a:t>Decreased confidence in safety systems: Frequent false alarms can lead to a lack of confidence in gas detection and safety systems, which can increase the risk of real incidents being overlooked or ignored.</a:t>
            </a:r>
          </a:p>
          <a:p>
            <a:endParaRPr lang="en-US" sz="900" dirty="0"/>
          </a:p>
          <a:p>
            <a:endParaRPr lang="en-US" sz="900" dirty="0"/>
          </a:p>
          <a:p>
            <a:r>
              <a:rPr lang="en-US" sz="900" dirty="0"/>
              <a:t>How many incidents have occurred that were false </a:t>
            </a:r>
          </a:p>
          <a:p>
            <a:r>
              <a:rPr lang="en-US" sz="900" dirty="0"/>
              <a:t>Home many people were involved with the response </a:t>
            </a:r>
          </a:p>
          <a:p>
            <a:r>
              <a:rPr lang="en-US" sz="900" dirty="0"/>
              <a:t>How much time did a response take </a:t>
            </a:r>
          </a:p>
          <a:p>
            <a:r>
              <a:rPr lang="en-US" sz="900" dirty="0"/>
              <a:t>Was a vehicle involved in the response </a:t>
            </a:r>
          </a:p>
          <a:p>
            <a:r>
              <a:rPr lang="en-US" sz="900" dirty="0"/>
              <a:t>Was an aircraft involved in the response </a:t>
            </a:r>
          </a:p>
          <a:p>
            <a:endParaRPr lang="en-US" sz="900" dirty="0"/>
          </a:p>
          <a:p>
            <a:r>
              <a:rPr lang="en-US" sz="900" dirty="0"/>
              <a:t>Aircraft responses x cost per aircraft responses + vehicle response </a:t>
            </a:r>
          </a:p>
        </p:txBody>
      </p:sp>
      <p:sp>
        <p:nvSpPr>
          <p:cNvPr id="5" name="TextBox 4">
            <a:extLst>
              <a:ext uri="{FF2B5EF4-FFF2-40B4-BE49-F238E27FC236}">
                <a16:creationId xmlns:a16="http://schemas.microsoft.com/office/drawing/2014/main" id="{5E56D6CD-3504-4961-3E71-9A031D7E9E4E}"/>
              </a:ext>
            </a:extLst>
          </p:cNvPr>
          <p:cNvSpPr txBox="1"/>
          <p:nvPr/>
        </p:nvSpPr>
        <p:spPr>
          <a:xfrm>
            <a:off x="924236" y="-1152794"/>
            <a:ext cx="6660107" cy="1754326"/>
          </a:xfrm>
          <a:prstGeom prst="rect">
            <a:avLst/>
          </a:prstGeom>
          <a:noFill/>
        </p:spPr>
        <p:txBody>
          <a:bodyPr wrap="square">
            <a:spAutoFit/>
          </a:bodyPr>
          <a:lstStyle/>
          <a:p>
            <a:r>
              <a:rPr lang="en-CA" dirty="0">
                <a:hlinkClick r:id="rId2"/>
              </a:rPr>
              <a:t>https://anvl.com/safety/roi-connected-workers/</a:t>
            </a:r>
            <a:endParaRPr lang="en-CA" dirty="0"/>
          </a:p>
          <a:p>
            <a:r>
              <a:rPr lang="en-CA" dirty="0">
                <a:hlinkClick r:id="rId3"/>
              </a:rPr>
              <a:t>https://glartek.com/augmented-connected-worker-savings/</a:t>
            </a:r>
            <a:endParaRPr lang="en-CA" dirty="0"/>
          </a:p>
          <a:p>
            <a:endParaRPr lang="en-CA" dirty="0"/>
          </a:p>
          <a:p>
            <a:endParaRPr lang="en-CA" dirty="0"/>
          </a:p>
          <a:p>
            <a:endParaRPr lang="en-CA" dirty="0"/>
          </a:p>
        </p:txBody>
      </p:sp>
    </p:spTree>
    <p:extLst>
      <p:ext uri="{BB962C8B-B14F-4D97-AF65-F5344CB8AC3E}">
        <p14:creationId xmlns:p14="http://schemas.microsoft.com/office/powerpoint/2010/main" val="161453717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1353184" y="56269"/>
            <a:ext cx="3508499" cy="514786"/>
          </a:xfrm>
        </p:spPr>
        <p:txBody>
          <a:bodyPr/>
          <a:lstStyle/>
          <a:p>
            <a:r>
              <a:rPr lang="en-CA" sz="2000" dirty="0"/>
              <a:t>Value Cost Calculator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20" name="TextBox 19">
            <a:extLst>
              <a:ext uri="{FF2B5EF4-FFF2-40B4-BE49-F238E27FC236}">
                <a16:creationId xmlns:a16="http://schemas.microsoft.com/office/drawing/2014/main" id="{0C085735-CEB8-E6C1-FD6D-BC60E5B3FC6B}"/>
              </a:ext>
            </a:extLst>
          </p:cNvPr>
          <p:cNvSpPr txBox="1"/>
          <p:nvPr/>
        </p:nvSpPr>
        <p:spPr>
          <a:xfrm>
            <a:off x="619436" y="898247"/>
            <a:ext cx="7905127" cy="2492990"/>
          </a:xfrm>
          <a:prstGeom prst="rect">
            <a:avLst/>
          </a:prstGeom>
          <a:noFill/>
        </p:spPr>
        <p:txBody>
          <a:bodyPr wrap="square">
            <a:spAutoFit/>
          </a:bodyPr>
          <a:lstStyle/>
          <a:p>
            <a:r>
              <a:rPr lang="en-US" sz="1200" b="1" i="0" u="none" strike="noStrike" dirty="0">
                <a:solidFill>
                  <a:schemeClr val="tx1"/>
                </a:solidFill>
                <a:effectLst/>
                <a:latin typeface="Calibri" panose="020F0502020204030204" pitchFamily="34" charset="0"/>
                <a:cs typeface="Calibri" panose="020F0502020204030204" pitchFamily="34" charset="0"/>
              </a:rPr>
              <a:t>Remote collaboration </a:t>
            </a:r>
            <a:r>
              <a:rPr lang="en-US" sz="900" b="0" i="0" u="none" strike="noStrike" dirty="0">
                <a:solidFill>
                  <a:schemeClr val="tx1"/>
                </a:solidFill>
                <a:effectLst/>
                <a:latin typeface="Calibri" panose="020F0502020204030204" pitchFamily="34" charset="0"/>
                <a:cs typeface="Calibri" panose="020F0502020204030204" pitchFamily="34" charset="0"/>
              </a:rPr>
              <a:t>with video, audio &amp; text  - Reduced travel time: Remote collaboration allows people to work together from different locations, eliminating the need for travel. This can save a significant amount of time, particularly for longer distance or international travel.</a:t>
            </a:r>
          </a:p>
          <a:p>
            <a:endParaRPr lang="en-US" sz="900" dirty="0">
              <a:latin typeface="Calibri" panose="020F0502020204030204" pitchFamily="34" charset="0"/>
              <a:cs typeface="Calibri" panose="020F0502020204030204" pitchFamily="34" charset="0"/>
            </a:endParaRPr>
          </a:p>
          <a:p>
            <a:r>
              <a:rPr lang="en-US" sz="900" dirty="0">
                <a:latin typeface="Calibri" panose="020F0502020204030204" pitchFamily="34" charset="0"/>
                <a:cs typeface="Calibri" panose="020F0502020204030204" pitchFamily="34" charset="0"/>
              </a:rPr>
              <a:t>Save 15% worker downtime yearly </a:t>
            </a:r>
            <a:endParaRPr lang="en-US" sz="900" b="0" i="0" u="none" strike="noStrike" dirty="0">
              <a:solidFill>
                <a:schemeClr val="tx1"/>
              </a:solidFill>
              <a:effectLst/>
              <a:latin typeface="Calibri" panose="020F0502020204030204" pitchFamily="34" charset="0"/>
              <a:cs typeface="Calibri" panose="020F0502020204030204" pitchFamily="34" charset="0"/>
            </a:endParaRPr>
          </a:p>
          <a:p>
            <a:endParaRPr lang="en-US" sz="900" b="0" i="0" u="none" strike="noStrike" dirty="0">
              <a:solidFill>
                <a:schemeClr val="tx1"/>
              </a:solidFill>
              <a:effectLst/>
              <a:latin typeface="Calibri" panose="020F0502020204030204" pitchFamily="34" charset="0"/>
              <a:cs typeface="Calibri" panose="020F0502020204030204" pitchFamily="34" charset="0"/>
            </a:endParaRPr>
          </a:p>
          <a:p>
            <a:r>
              <a:rPr lang="en-US" sz="900" b="0" i="0" u="none" strike="noStrike" dirty="0">
                <a:solidFill>
                  <a:schemeClr val="tx1"/>
                </a:solidFill>
                <a:effectLst/>
                <a:latin typeface="Calibri" panose="020F0502020204030204" pitchFamily="34" charset="0"/>
                <a:cs typeface="Calibri" panose="020F0502020204030204" pitchFamily="34" charset="0"/>
              </a:rPr>
              <a:t>Increased efficiency: Video and audio collaboration tools can help to streamline communication and collaboration, making it easier to share information, brainstorm ideas, and make decisions quickly and efficiently.</a:t>
            </a:r>
          </a:p>
          <a:p>
            <a:endParaRPr lang="en-US" sz="900" b="0" i="0" u="none" strike="noStrike" dirty="0">
              <a:solidFill>
                <a:schemeClr val="tx1"/>
              </a:solidFill>
              <a:effectLst/>
              <a:latin typeface="Calibri" panose="020F0502020204030204" pitchFamily="34" charset="0"/>
              <a:cs typeface="Calibri" panose="020F0502020204030204" pitchFamily="34" charset="0"/>
            </a:endParaRPr>
          </a:p>
          <a:p>
            <a:r>
              <a:rPr lang="en-US" sz="900" b="0" i="0" u="none" strike="noStrike" dirty="0">
                <a:solidFill>
                  <a:schemeClr val="tx1"/>
                </a:solidFill>
                <a:effectLst/>
                <a:latin typeface="Calibri" panose="020F0502020204030204" pitchFamily="34" charset="0"/>
                <a:cs typeface="Calibri" panose="020F0502020204030204" pitchFamily="34" charset="0"/>
              </a:rPr>
              <a:t>Faster problem-solving: Remote collaboration can allow teams to work together in real-time, facilitating faster problem-solving and decision-making.</a:t>
            </a:r>
          </a:p>
          <a:p>
            <a:endParaRPr lang="en-US" sz="900" b="0" i="0" u="none" strike="noStrike" dirty="0">
              <a:solidFill>
                <a:schemeClr val="tx1"/>
              </a:solidFill>
              <a:effectLst/>
              <a:latin typeface="Calibri" panose="020F0502020204030204" pitchFamily="34" charset="0"/>
              <a:cs typeface="Calibri" panose="020F0502020204030204" pitchFamily="34" charset="0"/>
            </a:endParaRPr>
          </a:p>
          <a:p>
            <a:r>
              <a:rPr lang="en-US" sz="900" b="0" i="0" u="none" strike="noStrike" dirty="0">
                <a:solidFill>
                  <a:schemeClr val="tx1"/>
                </a:solidFill>
                <a:effectLst/>
                <a:latin typeface="Calibri" panose="020F0502020204030204" pitchFamily="34" charset="0"/>
                <a:cs typeface="Calibri" panose="020F0502020204030204" pitchFamily="34" charset="0"/>
              </a:rPr>
              <a:t>Improved scheduling flexibility: Remote collaboration can allow teams to work together at times that are more convenient for everyone, which can help to reduce delays and improve productivity.</a:t>
            </a:r>
          </a:p>
          <a:p>
            <a:endParaRPr lang="en-US" sz="900" b="0" i="0" u="none" strike="noStrike" dirty="0">
              <a:solidFill>
                <a:schemeClr val="tx1"/>
              </a:solidFill>
              <a:effectLst/>
              <a:latin typeface="Calibri" panose="020F0502020204030204" pitchFamily="34" charset="0"/>
              <a:cs typeface="Calibri" panose="020F0502020204030204" pitchFamily="34" charset="0"/>
            </a:endParaRPr>
          </a:p>
          <a:p>
            <a:r>
              <a:rPr lang="en-US" sz="900" b="0" i="0" u="none" strike="noStrike" dirty="0">
                <a:solidFill>
                  <a:schemeClr val="tx1"/>
                </a:solidFill>
                <a:effectLst/>
                <a:latin typeface="Calibri" panose="020F0502020204030204" pitchFamily="34" charset="0"/>
                <a:cs typeface="Calibri" panose="020F0502020204030204" pitchFamily="34" charset="0"/>
              </a:rPr>
              <a:t>Enhanced collaboration with remote workers: Remote collaboration can also help to improve collaboration with remote workers, who may not be able to attend in-person meetings or events.</a:t>
            </a:r>
          </a:p>
          <a:p>
            <a:endParaRPr lang="en-US" sz="900" dirty="0"/>
          </a:p>
          <a:p>
            <a:endParaRPr lang="en-US" sz="900" dirty="0"/>
          </a:p>
        </p:txBody>
      </p:sp>
      <p:sp>
        <p:nvSpPr>
          <p:cNvPr id="5" name="TextBox 4">
            <a:extLst>
              <a:ext uri="{FF2B5EF4-FFF2-40B4-BE49-F238E27FC236}">
                <a16:creationId xmlns:a16="http://schemas.microsoft.com/office/drawing/2014/main" id="{5E56D6CD-3504-4961-3E71-9A031D7E9E4E}"/>
              </a:ext>
            </a:extLst>
          </p:cNvPr>
          <p:cNvSpPr txBox="1"/>
          <p:nvPr/>
        </p:nvSpPr>
        <p:spPr>
          <a:xfrm>
            <a:off x="924236" y="-1152794"/>
            <a:ext cx="6660107" cy="1754326"/>
          </a:xfrm>
          <a:prstGeom prst="rect">
            <a:avLst/>
          </a:prstGeom>
          <a:noFill/>
        </p:spPr>
        <p:txBody>
          <a:bodyPr wrap="square">
            <a:spAutoFit/>
          </a:bodyPr>
          <a:lstStyle/>
          <a:p>
            <a:r>
              <a:rPr lang="en-CA" dirty="0">
                <a:hlinkClick r:id="rId2"/>
              </a:rPr>
              <a:t>https://anvl.com/safety/roi-connected-workers/</a:t>
            </a:r>
            <a:endParaRPr lang="en-CA" dirty="0"/>
          </a:p>
          <a:p>
            <a:r>
              <a:rPr lang="en-CA" dirty="0">
                <a:hlinkClick r:id="rId3"/>
              </a:rPr>
              <a:t>https://glartek.com/augmented-connected-worker-savings/</a:t>
            </a:r>
            <a:endParaRPr lang="en-CA" dirty="0"/>
          </a:p>
          <a:p>
            <a:endParaRPr lang="en-CA" dirty="0"/>
          </a:p>
          <a:p>
            <a:endParaRPr lang="en-CA" dirty="0"/>
          </a:p>
          <a:p>
            <a:endParaRPr lang="en-CA" dirty="0"/>
          </a:p>
        </p:txBody>
      </p:sp>
    </p:spTree>
    <p:extLst>
      <p:ext uri="{BB962C8B-B14F-4D97-AF65-F5344CB8AC3E}">
        <p14:creationId xmlns:p14="http://schemas.microsoft.com/office/powerpoint/2010/main" val="153917089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1353184" y="56269"/>
            <a:ext cx="3508499" cy="514786"/>
          </a:xfrm>
        </p:spPr>
        <p:txBody>
          <a:bodyPr/>
          <a:lstStyle/>
          <a:p>
            <a:r>
              <a:rPr lang="en-CA" sz="2000" dirty="0"/>
              <a:t>Value Cost Calculator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20" name="TextBox 19">
            <a:extLst>
              <a:ext uri="{FF2B5EF4-FFF2-40B4-BE49-F238E27FC236}">
                <a16:creationId xmlns:a16="http://schemas.microsoft.com/office/drawing/2014/main" id="{0C085735-CEB8-E6C1-FD6D-BC60E5B3FC6B}"/>
              </a:ext>
            </a:extLst>
          </p:cNvPr>
          <p:cNvSpPr txBox="1"/>
          <p:nvPr/>
        </p:nvSpPr>
        <p:spPr>
          <a:xfrm>
            <a:off x="619436" y="898247"/>
            <a:ext cx="7905127" cy="507831"/>
          </a:xfrm>
          <a:prstGeom prst="rect">
            <a:avLst/>
          </a:prstGeom>
          <a:noFill/>
        </p:spPr>
        <p:txBody>
          <a:bodyPr wrap="square">
            <a:spAutoFit/>
          </a:bodyPr>
          <a:lstStyle/>
          <a:p>
            <a:r>
              <a:rPr lang="en-US" sz="900" dirty="0"/>
              <a:t>Efficient evacuation management – hundreds of thousands per year in manual evacuation management costs.  </a:t>
            </a:r>
          </a:p>
          <a:p>
            <a:endParaRPr lang="en-US" sz="900" dirty="0"/>
          </a:p>
          <a:p>
            <a:endParaRPr lang="en-US" sz="900" dirty="0"/>
          </a:p>
        </p:txBody>
      </p:sp>
      <p:sp>
        <p:nvSpPr>
          <p:cNvPr id="5" name="TextBox 4">
            <a:extLst>
              <a:ext uri="{FF2B5EF4-FFF2-40B4-BE49-F238E27FC236}">
                <a16:creationId xmlns:a16="http://schemas.microsoft.com/office/drawing/2014/main" id="{5E56D6CD-3504-4961-3E71-9A031D7E9E4E}"/>
              </a:ext>
            </a:extLst>
          </p:cNvPr>
          <p:cNvSpPr txBox="1"/>
          <p:nvPr/>
        </p:nvSpPr>
        <p:spPr>
          <a:xfrm>
            <a:off x="924236" y="-1152794"/>
            <a:ext cx="6660107" cy="1754326"/>
          </a:xfrm>
          <a:prstGeom prst="rect">
            <a:avLst/>
          </a:prstGeom>
          <a:noFill/>
        </p:spPr>
        <p:txBody>
          <a:bodyPr wrap="square">
            <a:spAutoFit/>
          </a:bodyPr>
          <a:lstStyle/>
          <a:p>
            <a:r>
              <a:rPr lang="en-CA" dirty="0">
                <a:hlinkClick r:id="rId2"/>
              </a:rPr>
              <a:t>https://anvl.com/safety/roi-connected-workers/</a:t>
            </a:r>
            <a:endParaRPr lang="en-CA" dirty="0"/>
          </a:p>
          <a:p>
            <a:r>
              <a:rPr lang="en-CA" dirty="0">
                <a:hlinkClick r:id="rId3"/>
              </a:rPr>
              <a:t>https://glartek.com/augmented-connected-worker-savings/</a:t>
            </a:r>
            <a:endParaRPr lang="en-CA" dirty="0"/>
          </a:p>
          <a:p>
            <a:endParaRPr lang="en-CA" dirty="0"/>
          </a:p>
          <a:p>
            <a:endParaRPr lang="en-CA" dirty="0"/>
          </a:p>
          <a:p>
            <a:endParaRPr lang="en-CA" dirty="0"/>
          </a:p>
        </p:txBody>
      </p:sp>
    </p:spTree>
    <p:extLst>
      <p:ext uri="{BB962C8B-B14F-4D97-AF65-F5344CB8AC3E}">
        <p14:creationId xmlns:p14="http://schemas.microsoft.com/office/powerpoint/2010/main" val="429144097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247016" y="22415"/>
            <a:ext cx="3508499" cy="514786"/>
          </a:xfrm>
        </p:spPr>
        <p:txBody>
          <a:bodyPr/>
          <a:lstStyle/>
          <a:p>
            <a:r>
              <a:rPr lang="en-CA" sz="2000" dirty="0"/>
              <a:t>Value Cost Calculator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pic>
        <p:nvPicPr>
          <p:cNvPr id="3" name="Picture 2">
            <a:extLst>
              <a:ext uri="{FF2B5EF4-FFF2-40B4-BE49-F238E27FC236}">
                <a16:creationId xmlns:a16="http://schemas.microsoft.com/office/drawing/2014/main" id="{009D9F1B-846A-38DD-D058-9CD723ED4789}"/>
              </a:ext>
            </a:extLst>
          </p:cNvPr>
          <p:cNvPicPr>
            <a:picLocks noChangeAspect="1"/>
          </p:cNvPicPr>
          <p:nvPr/>
        </p:nvPicPr>
        <p:blipFill>
          <a:blip r:embed="rId2"/>
          <a:stretch>
            <a:fillRect/>
          </a:stretch>
        </p:blipFill>
        <p:spPr>
          <a:xfrm>
            <a:off x="0" y="1168098"/>
            <a:ext cx="9144000" cy="2807304"/>
          </a:xfrm>
          <a:prstGeom prst="rect">
            <a:avLst/>
          </a:prstGeom>
        </p:spPr>
      </p:pic>
    </p:spTree>
    <p:extLst>
      <p:ext uri="{BB962C8B-B14F-4D97-AF65-F5344CB8AC3E}">
        <p14:creationId xmlns:p14="http://schemas.microsoft.com/office/powerpoint/2010/main" val="49556081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930275" y="-27384"/>
            <a:ext cx="7772400" cy="507206"/>
          </a:xfrm>
        </p:spPr>
        <p:txBody>
          <a:bodyPr/>
          <a:lstStyle/>
          <a:p>
            <a:r>
              <a:rPr lang="en-CA" dirty="0"/>
              <a:t>Job to be done - O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graphicFrame>
        <p:nvGraphicFramePr>
          <p:cNvPr id="5" name="Table 5">
            <a:extLst>
              <a:ext uri="{FF2B5EF4-FFF2-40B4-BE49-F238E27FC236}">
                <a16:creationId xmlns:a16="http://schemas.microsoft.com/office/drawing/2014/main" id="{196DD73A-6CBE-0784-CB47-66A1D1FDC8C0}"/>
              </a:ext>
            </a:extLst>
          </p:cNvPr>
          <p:cNvGraphicFramePr>
            <a:graphicFrameLocks noGrp="1"/>
          </p:cNvGraphicFramePr>
          <p:nvPr>
            <p:extLst>
              <p:ext uri="{D42A27DB-BD31-4B8C-83A1-F6EECF244321}">
                <p14:modId xmlns:p14="http://schemas.microsoft.com/office/powerpoint/2010/main" val="3963030694"/>
              </p:ext>
            </p:extLst>
          </p:nvPr>
        </p:nvGraphicFramePr>
        <p:xfrm>
          <a:off x="257738" y="712471"/>
          <a:ext cx="8628521" cy="5829907"/>
        </p:xfrm>
        <a:graphic>
          <a:graphicData uri="http://schemas.openxmlformats.org/drawingml/2006/table">
            <a:tbl>
              <a:tblPr firstRow="1" bandRow="1">
                <a:tableStyleId>{5C22544A-7EE6-4342-B048-85BDC9FD1C3A}</a:tableStyleId>
              </a:tblPr>
              <a:tblGrid>
                <a:gridCol w="1327714">
                  <a:extLst>
                    <a:ext uri="{9D8B030D-6E8A-4147-A177-3AD203B41FA5}">
                      <a16:colId xmlns:a16="http://schemas.microsoft.com/office/drawing/2014/main" val="3975253627"/>
                    </a:ext>
                  </a:extLst>
                </a:gridCol>
                <a:gridCol w="2227006">
                  <a:extLst>
                    <a:ext uri="{9D8B030D-6E8A-4147-A177-3AD203B41FA5}">
                      <a16:colId xmlns:a16="http://schemas.microsoft.com/office/drawing/2014/main" val="3555651986"/>
                    </a:ext>
                  </a:extLst>
                </a:gridCol>
                <a:gridCol w="2182761">
                  <a:extLst>
                    <a:ext uri="{9D8B030D-6E8A-4147-A177-3AD203B41FA5}">
                      <a16:colId xmlns:a16="http://schemas.microsoft.com/office/drawing/2014/main" val="3390247277"/>
                    </a:ext>
                  </a:extLst>
                </a:gridCol>
                <a:gridCol w="1052605">
                  <a:extLst>
                    <a:ext uri="{9D8B030D-6E8A-4147-A177-3AD203B41FA5}">
                      <a16:colId xmlns:a16="http://schemas.microsoft.com/office/drawing/2014/main" val="2664254426"/>
                    </a:ext>
                  </a:extLst>
                </a:gridCol>
                <a:gridCol w="1838435">
                  <a:extLst>
                    <a:ext uri="{9D8B030D-6E8A-4147-A177-3AD203B41FA5}">
                      <a16:colId xmlns:a16="http://schemas.microsoft.com/office/drawing/2014/main" val="3093082038"/>
                    </a:ext>
                  </a:extLst>
                </a:gridCol>
              </a:tblGrid>
              <a:tr h="305042">
                <a:tc>
                  <a:txBody>
                    <a:bodyPr/>
                    <a:lstStyle/>
                    <a:p>
                      <a:r>
                        <a:rPr lang="en-CA" sz="1000" dirty="0"/>
                        <a:t>Job to be done </a:t>
                      </a:r>
                    </a:p>
                  </a:txBody>
                  <a:tcPr/>
                </a:tc>
                <a:tc>
                  <a:txBody>
                    <a:bodyPr/>
                    <a:lstStyle/>
                    <a:p>
                      <a:r>
                        <a:rPr lang="en-CA" sz="1000" dirty="0"/>
                        <a:t>Description </a:t>
                      </a:r>
                    </a:p>
                  </a:txBody>
                  <a:tcPr/>
                </a:tc>
                <a:tc>
                  <a:txBody>
                    <a:bodyPr/>
                    <a:lstStyle/>
                    <a:p>
                      <a:r>
                        <a:rPr lang="en-US" sz="1000" dirty="0"/>
                        <a:t>Decision maker &amp; influencer (P/S)</a:t>
                      </a:r>
                    </a:p>
                  </a:txBody>
                  <a:tcPr/>
                </a:tc>
                <a:tc>
                  <a:txBody>
                    <a:bodyPr/>
                    <a:lstStyle/>
                    <a:p>
                      <a:r>
                        <a:rPr lang="en-CA" sz="1000" dirty="0"/>
                        <a:t>Competition </a:t>
                      </a:r>
                    </a:p>
                  </a:txBody>
                  <a:tcPr/>
                </a:tc>
                <a:tc>
                  <a:txBody>
                    <a:bodyPr/>
                    <a:lstStyle/>
                    <a:p>
                      <a:r>
                        <a:rPr lang="en-CA" sz="1000" dirty="0"/>
                        <a:t>Customer question </a:t>
                      </a:r>
                    </a:p>
                  </a:txBody>
                  <a:tcPr/>
                </a:tc>
                <a:extLst>
                  <a:ext uri="{0D108BD9-81ED-4DB2-BD59-A6C34878D82A}">
                    <a16:rowId xmlns:a16="http://schemas.microsoft.com/office/drawing/2014/main" val="3827467684"/>
                  </a:ext>
                </a:extLst>
              </a:tr>
              <a:tr h="445831">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I need to use a gas detector in an extremely limited space </a:t>
                      </a:r>
                    </a:p>
                  </a:txBody>
                  <a:tcPr/>
                </a:tc>
                <a:tc>
                  <a:txBody>
                    <a:bodyPr/>
                    <a:lstStyle/>
                    <a:p>
                      <a:r>
                        <a:rPr lang="en-CA" sz="800" dirty="0"/>
                        <a:t>Wing tank entry, CSE, </a:t>
                      </a:r>
                    </a:p>
                  </a:txBody>
                  <a:tcPr/>
                </a:tc>
                <a:tc>
                  <a:txBody>
                    <a:bodyPr/>
                    <a:lstStyle/>
                    <a:p>
                      <a:r>
                        <a:rPr lang="en-CA" sz="800" dirty="0"/>
                        <a:t>Operation Manager, Facility Manager </a:t>
                      </a:r>
                    </a:p>
                  </a:txBody>
                  <a:tcPr/>
                </a:tc>
                <a:tc>
                  <a:txBody>
                    <a:bodyPr/>
                    <a:lstStyle/>
                    <a:p>
                      <a:r>
                        <a:rPr lang="en-CA" sz="800" dirty="0"/>
                        <a:t>Next best alternative is twice as large </a:t>
                      </a:r>
                    </a:p>
                  </a:txBody>
                  <a:tcPr/>
                </a:tc>
                <a:tc>
                  <a:txBody>
                    <a:bodyPr/>
                    <a:lstStyle/>
                    <a:p>
                      <a:r>
                        <a:rPr lang="en-CA" sz="800" dirty="0"/>
                        <a:t>Do you have situations where the gas detector gets in the way of productivity as its too large and bulky </a:t>
                      </a:r>
                    </a:p>
                  </a:txBody>
                  <a:tcPr/>
                </a:tc>
                <a:extLst>
                  <a:ext uri="{0D108BD9-81ED-4DB2-BD59-A6C34878D82A}">
                    <a16:rowId xmlns:a16="http://schemas.microsoft.com/office/drawing/2014/main" val="3537138327"/>
                  </a:ext>
                </a:extLst>
              </a:tr>
              <a:tr h="633549">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I want to have the detector in my breathing zone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General gas detection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(P) Safety Manager, Industrial Hygienist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Next best alternative is twice as large </a:t>
                      </a:r>
                    </a:p>
                    <a:p>
                      <a:endParaRPr lang="en-CA" sz="800" dirty="0"/>
                    </a:p>
                  </a:txBody>
                  <a:tcPr/>
                </a:tc>
                <a:tc>
                  <a:txBody>
                    <a:bodyPr/>
                    <a:lstStyle/>
                    <a:p>
                      <a:r>
                        <a:rPr lang="en-CA" sz="800" dirty="0"/>
                        <a:t>Is the gas detector your team wears so bulky they cant wear it in the breathing zone </a:t>
                      </a:r>
                    </a:p>
                  </a:txBody>
                  <a:tcPr/>
                </a:tc>
                <a:extLst>
                  <a:ext uri="{0D108BD9-81ED-4DB2-BD59-A6C34878D82A}">
                    <a16:rowId xmlns:a16="http://schemas.microsoft.com/office/drawing/2014/main" val="4260773120"/>
                  </a:ext>
                </a:extLst>
              </a:tr>
              <a:tr h="351972">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Worker area restriction </a:t>
                      </a:r>
                    </a:p>
                  </a:txBody>
                  <a:tcPr/>
                </a:tc>
                <a:tc>
                  <a:txBody>
                    <a:bodyPr/>
                    <a:lstStyle/>
                    <a:p>
                      <a:r>
                        <a:rPr lang="en-US" sz="800" dirty="0"/>
                        <a:t>worker can be restricted from unauthorized environment </a:t>
                      </a: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Operations manager, foreman </a:t>
                      </a:r>
                    </a:p>
                  </a:txBody>
                  <a:tcPr/>
                </a:tc>
                <a:tc>
                  <a:txBody>
                    <a:bodyPr/>
                    <a:lstStyle/>
                    <a:p>
                      <a:endParaRPr lang="en-CA" sz="800" dirty="0"/>
                    </a:p>
                  </a:txBody>
                  <a:tcPr/>
                </a:tc>
                <a:tc>
                  <a:txBody>
                    <a:bodyPr/>
                    <a:lstStyle/>
                    <a:p>
                      <a:r>
                        <a:rPr lang="en-CA" sz="800" dirty="0"/>
                        <a:t>Have you had situations where your contractor was in an area they shouldn’t have </a:t>
                      </a:r>
                    </a:p>
                  </a:txBody>
                  <a:tcPr/>
                </a:tc>
                <a:extLst>
                  <a:ext uri="{0D108BD9-81ED-4DB2-BD59-A6C34878D82A}">
                    <a16:rowId xmlns:a16="http://schemas.microsoft.com/office/drawing/2014/main" val="3611679172"/>
                  </a:ext>
                </a:extLst>
              </a:tr>
              <a:tr h="258113">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What vertical markets is the RKI solution best suited for </a:t>
                      </a:r>
                    </a:p>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endParaRPr lang="en-CA" sz="800" dirty="0"/>
                    </a:p>
                  </a:txBody>
                  <a:tcPr/>
                </a:tc>
                <a:extLst>
                  <a:ext uri="{0D108BD9-81ED-4DB2-BD59-A6C34878D82A}">
                    <a16:rowId xmlns:a16="http://schemas.microsoft.com/office/drawing/2014/main" val="2162471202"/>
                  </a:ext>
                </a:extLst>
              </a:tr>
              <a:tr h="164253">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More efficiently complete task with remote assistance </a:t>
                      </a:r>
                    </a:p>
                  </a:txBody>
                  <a:tcPr/>
                </a:tc>
                <a:tc>
                  <a:txBody>
                    <a:bodyPr/>
                    <a:lstStyle/>
                    <a:p>
                      <a:r>
                        <a:rPr lang="en-CA" sz="800" dirty="0"/>
                        <a:t>Complete, maintenance, inspections and troubleshooting with experienced personnel on the other end through video and voice </a:t>
                      </a:r>
                    </a:p>
                  </a:txBody>
                  <a:tcPr/>
                </a:tc>
                <a:tc>
                  <a:txBody>
                    <a:bodyPr/>
                    <a:lstStyle/>
                    <a:p>
                      <a:r>
                        <a:rPr lang="en-CA" sz="800" dirty="0"/>
                        <a:t>Maintenance Manager / service Manager, Operations manager, Facility Manager, foreman, </a:t>
                      </a:r>
                    </a:p>
                  </a:txBody>
                  <a:tcPr/>
                </a:tc>
                <a:tc>
                  <a:txBody>
                    <a:bodyPr/>
                    <a:lstStyle/>
                    <a:p>
                      <a:r>
                        <a:rPr lang="en-CA" sz="800" dirty="0" err="1"/>
                        <a:t>Vsight</a:t>
                      </a:r>
                      <a:endParaRPr lang="en-CA" sz="800" dirty="0"/>
                    </a:p>
                  </a:txBody>
                  <a:tcPr/>
                </a:tc>
                <a:tc>
                  <a:txBody>
                    <a:bodyPr/>
                    <a:lstStyle/>
                    <a:p>
                      <a:r>
                        <a:rPr lang="en-CA" sz="800" dirty="0"/>
                        <a:t>How many more tasks can be completed with remote expert through video calls </a:t>
                      </a:r>
                    </a:p>
                  </a:txBody>
                  <a:tcPr/>
                </a:tc>
                <a:extLst>
                  <a:ext uri="{0D108BD9-81ED-4DB2-BD59-A6C34878D82A}">
                    <a16:rowId xmlns:a16="http://schemas.microsoft.com/office/drawing/2014/main" val="3147564246"/>
                  </a:ext>
                </a:extLst>
              </a:tr>
              <a:tr h="351972">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More efficiently complete task with remote collaboration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Complete, maintenance, inspections and troubleshooting with multiple experienced personnel on the other end through video and voice conversations </a:t>
                      </a:r>
                    </a:p>
                  </a:txBody>
                  <a:tcPr/>
                </a:tc>
                <a:tc>
                  <a:txBody>
                    <a:bodyPr/>
                    <a:lstStyle/>
                    <a:p>
                      <a:r>
                        <a:rPr lang="en-CA" sz="800" dirty="0"/>
                        <a:t>Maintenance Manager / service Manager, Operations manager, Facility Manager, foreman,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err="1"/>
                        <a:t>Vsight</a:t>
                      </a: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How many more tasks can be completed with multiple remote experts through video calls </a:t>
                      </a:r>
                    </a:p>
                  </a:txBody>
                  <a:tcPr/>
                </a:tc>
                <a:extLst>
                  <a:ext uri="{0D108BD9-81ED-4DB2-BD59-A6C34878D82A}">
                    <a16:rowId xmlns:a16="http://schemas.microsoft.com/office/drawing/2014/main" val="1515762911"/>
                  </a:ext>
                </a:extLst>
              </a:tr>
              <a:tr h="258113">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Quickly adding images to work process </a:t>
                      </a:r>
                    </a:p>
                  </a:txBody>
                  <a:tcPr/>
                </a:tc>
                <a:tc>
                  <a:txBody>
                    <a:bodyPr/>
                    <a:lstStyle/>
                    <a:p>
                      <a:r>
                        <a:rPr lang="en-CA" sz="800" dirty="0"/>
                        <a:t>Add images into process so maintenance can be sent to correct </a:t>
                      </a:r>
                    </a:p>
                  </a:txBody>
                  <a:tcPr/>
                </a:tc>
                <a:tc>
                  <a:txBody>
                    <a:bodyPr/>
                    <a:lstStyle/>
                    <a:p>
                      <a:r>
                        <a:rPr lang="en-CA" sz="800" dirty="0"/>
                        <a:t>Maintenance Manager / service Manager, Operations manager, Facility Manager, foreman,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err="1"/>
                        <a:t>Vsight</a:t>
                      </a:r>
                      <a:endParaRPr lang="en-CA" sz="800" dirty="0"/>
                    </a:p>
                  </a:txBody>
                  <a:tcPr/>
                </a:tc>
                <a:tc>
                  <a:txBody>
                    <a:bodyPr/>
                    <a:lstStyle/>
                    <a:p>
                      <a:r>
                        <a:rPr lang="en-CA" sz="800" dirty="0"/>
                        <a:t>Is the text information not adequate enough to properly fix the problem </a:t>
                      </a:r>
                    </a:p>
                  </a:txBody>
                  <a:tcPr/>
                </a:tc>
                <a:extLst>
                  <a:ext uri="{0D108BD9-81ED-4DB2-BD59-A6C34878D82A}">
                    <a16:rowId xmlns:a16="http://schemas.microsoft.com/office/drawing/2014/main" val="171242584"/>
                  </a:ext>
                </a:extLst>
              </a:tr>
              <a:tr h="288858">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Subscription tied to user not to device </a:t>
                      </a:r>
                    </a:p>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RKI assigns an account to a user so if a product is damaged or if their mission changes and a new type of device is assigned then the information goes with the user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Safety manager, industrial hygienist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err="1">
                          <a:solidFill>
                            <a:srgbClr val="FF0000"/>
                          </a:solidFill>
                        </a:rPr>
                        <a:t>Blackiine</a:t>
                      </a:r>
                      <a:r>
                        <a:rPr lang="en-CA" sz="800" dirty="0">
                          <a:solidFill>
                            <a:srgbClr val="FF0000"/>
                          </a:solidFill>
                        </a:rPr>
                        <a:t> MSA, ISC and Honeywell assign to a device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what happens when a device </a:t>
                      </a:r>
                    </a:p>
                  </a:txBody>
                  <a:tcPr/>
                </a:tc>
                <a:extLst>
                  <a:ext uri="{0D108BD9-81ED-4DB2-BD59-A6C34878D82A}">
                    <a16:rowId xmlns:a16="http://schemas.microsoft.com/office/drawing/2014/main" val="379168035"/>
                  </a:ext>
                </a:extLst>
              </a:tr>
              <a:tr h="258113">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1802634503"/>
                  </a:ext>
                </a:extLst>
              </a:tr>
              <a:tr h="258113">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437770924"/>
                  </a:ext>
                </a:extLst>
              </a:tr>
              <a:tr h="351972">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327626268"/>
                  </a:ext>
                </a:extLst>
              </a:tr>
            </a:tbl>
          </a:graphicData>
        </a:graphic>
      </p:graphicFrame>
    </p:spTree>
    <p:extLst>
      <p:ext uri="{BB962C8B-B14F-4D97-AF65-F5344CB8AC3E}">
        <p14:creationId xmlns:p14="http://schemas.microsoft.com/office/powerpoint/2010/main" val="306899781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930275" y="-27384"/>
            <a:ext cx="7772400" cy="507206"/>
          </a:xfrm>
        </p:spPr>
        <p:txBody>
          <a:bodyPr/>
          <a:lstStyle/>
          <a:p>
            <a:r>
              <a:rPr lang="en-CA" dirty="0"/>
              <a:t>Job to be done - O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graphicFrame>
        <p:nvGraphicFramePr>
          <p:cNvPr id="5" name="Table 5">
            <a:extLst>
              <a:ext uri="{FF2B5EF4-FFF2-40B4-BE49-F238E27FC236}">
                <a16:creationId xmlns:a16="http://schemas.microsoft.com/office/drawing/2014/main" id="{196DD73A-6CBE-0784-CB47-66A1D1FDC8C0}"/>
              </a:ext>
            </a:extLst>
          </p:cNvPr>
          <p:cNvGraphicFramePr>
            <a:graphicFrameLocks noGrp="1"/>
          </p:cNvGraphicFramePr>
          <p:nvPr>
            <p:extLst>
              <p:ext uri="{D42A27DB-BD31-4B8C-83A1-F6EECF244321}">
                <p14:modId xmlns:p14="http://schemas.microsoft.com/office/powerpoint/2010/main" val="3437380647"/>
              </p:ext>
            </p:extLst>
          </p:nvPr>
        </p:nvGraphicFramePr>
        <p:xfrm>
          <a:off x="257738" y="712471"/>
          <a:ext cx="8628521" cy="5829907"/>
        </p:xfrm>
        <a:graphic>
          <a:graphicData uri="http://schemas.openxmlformats.org/drawingml/2006/table">
            <a:tbl>
              <a:tblPr firstRow="1" bandRow="1">
                <a:tableStyleId>{5C22544A-7EE6-4342-B048-85BDC9FD1C3A}</a:tableStyleId>
              </a:tblPr>
              <a:tblGrid>
                <a:gridCol w="1327714">
                  <a:extLst>
                    <a:ext uri="{9D8B030D-6E8A-4147-A177-3AD203B41FA5}">
                      <a16:colId xmlns:a16="http://schemas.microsoft.com/office/drawing/2014/main" val="3975253627"/>
                    </a:ext>
                  </a:extLst>
                </a:gridCol>
                <a:gridCol w="2227006">
                  <a:extLst>
                    <a:ext uri="{9D8B030D-6E8A-4147-A177-3AD203B41FA5}">
                      <a16:colId xmlns:a16="http://schemas.microsoft.com/office/drawing/2014/main" val="3555651986"/>
                    </a:ext>
                  </a:extLst>
                </a:gridCol>
                <a:gridCol w="2182761">
                  <a:extLst>
                    <a:ext uri="{9D8B030D-6E8A-4147-A177-3AD203B41FA5}">
                      <a16:colId xmlns:a16="http://schemas.microsoft.com/office/drawing/2014/main" val="3390247277"/>
                    </a:ext>
                  </a:extLst>
                </a:gridCol>
                <a:gridCol w="1052605">
                  <a:extLst>
                    <a:ext uri="{9D8B030D-6E8A-4147-A177-3AD203B41FA5}">
                      <a16:colId xmlns:a16="http://schemas.microsoft.com/office/drawing/2014/main" val="2664254426"/>
                    </a:ext>
                  </a:extLst>
                </a:gridCol>
                <a:gridCol w="1838435">
                  <a:extLst>
                    <a:ext uri="{9D8B030D-6E8A-4147-A177-3AD203B41FA5}">
                      <a16:colId xmlns:a16="http://schemas.microsoft.com/office/drawing/2014/main" val="3093082038"/>
                    </a:ext>
                  </a:extLst>
                </a:gridCol>
              </a:tblGrid>
              <a:tr h="305042">
                <a:tc>
                  <a:txBody>
                    <a:bodyPr/>
                    <a:lstStyle/>
                    <a:p>
                      <a:r>
                        <a:rPr lang="en-CA" sz="1000" dirty="0"/>
                        <a:t>Job to be done </a:t>
                      </a:r>
                    </a:p>
                  </a:txBody>
                  <a:tcPr/>
                </a:tc>
                <a:tc>
                  <a:txBody>
                    <a:bodyPr/>
                    <a:lstStyle/>
                    <a:p>
                      <a:r>
                        <a:rPr lang="en-CA" sz="1000" dirty="0"/>
                        <a:t>Description </a:t>
                      </a:r>
                    </a:p>
                  </a:txBody>
                  <a:tcPr/>
                </a:tc>
                <a:tc>
                  <a:txBody>
                    <a:bodyPr/>
                    <a:lstStyle/>
                    <a:p>
                      <a:r>
                        <a:rPr lang="en-US" sz="1000" dirty="0"/>
                        <a:t>Decision maker &amp; influencer (P/S)</a:t>
                      </a:r>
                    </a:p>
                  </a:txBody>
                  <a:tcPr/>
                </a:tc>
                <a:tc>
                  <a:txBody>
                    <a:bodyPr/>
                    <a:lstStyle/>
                    <a:p>
                      <a:r>
                        <a:rPr lang="en-CA" sz="1000" dirty="0"/>
                        <a:t>Competition </a:t>
                      </a:r>
                    </a:p>
                  </a:txBody>
                  <a:tcPr/>
                </a:tc>
                <a:tc>
                  <a:txBody>
                    <a:bodyPr/>
                    <a:lstStyle/>
                    <a:p>
                      <a:r>
                        <a:rPr lang="en-CA" sz="1000" dirty="0"/>
                        <a:t>Customer question </a:t>
                      </a:r>
                    </a:p>
                  </a:txBody>
                  <a:tcPr/>
                </a:tc>
                <a:extLst>
                  <a:ext uri="{0D108BD9-81ED-4DB2-BD59-A6C34878D82A}">
                    <a16:rowId xmlns:a16="http://schemas.microsoft.com/office/drawing/2014/main" val="3827467684"/>
                  </a:ext>
                </a:extLst>
              </a:tr>
              <a:tr h="445831">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I need to use a gas detector in an extremely limited space </a:t>
                      </a:r>
                    </a:p>
                  </a:txBody>
                  <a:tcPr/>
                </a:tc>
                <a:tc>
                  <a:txBody>
                    <a:bodyPr/>
                    <a:lstStyle/>
                    <a:p>
                      <a:r>
                        <a:rPr lang="en-CA" sz="800" dirty="0"/>
                        <a:t>Wing tank entry, CSE, </a:t>
                      </a:r>
                    </a:p>
                  </a:txBody>
                  <a:tcPr/>
                </a:tc>
                <a:tc>
                  <a:txBody>
                    <a:bodyPr/>
                    <a:lstStyle/>
                    <a:p>
                      <a:r>
                        <a:rPr lang="en-CA" sz="800" dirty="0"/>
                        <a:t>Operation Manager, Facility Manager </a:t>
                      </a:r>
                    </a:p>
                  </a:txBody>
                  <a:tcPr/>
                </a:tc>
                <a:tc>
                  <a:txBody>
                    <a:bodyPr/>
                    <a:lstStyle/>
                    <a:p>
                      <a:r>
                        <a:rPr lang="en-CA" sz="800" dirty="0"/>
                        <a:t>Next best alternative is twice as large </a:t>
                      </a:r>
                    </a:p>
                  </a:txBody>
                  <a:tcPr/>
                </a:tc>
                <a:tc>
                  <a:txBody>
                    <a:bodyPr/>
                    <a:lstStyle/>
                    <a:p>
                      <a:r>
                        <a:rPr lang="en-CA" sz="800" dirty="0"/>
                        <a:t>Do you have situations where the gas detector gets in the way of productivity as its too large and bulky </a:t>
                      </a:r>
                    </a:p>
                  </a:txBody>
                  <a:tcPr/>
                </a:tc>
                <a:extLst>
                  <a:ext uri="{0D108BD9-81ED-4DB2-BD59-A6C34878D82A}">
                    <a16:rowId xmlns:a16="http://schemas.microsoft.com/office/drawing/2014/main" val="3537138327"/>
                  </a:ext>
                </a:extLst>
              </a:tr>
              <a:tr h="633549">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I want to have the detector in my breathing zone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General gas detection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(P) Safety Manager, Industrial Hygienist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Next best alternative is twice as large </a:t>
                      </a:r>
                    </a:p>
                    <a:p>
                      <a:endParaRPr lang="en-CA" sz="800" dirty="0"/>
                    </a:p>
                  </a:txBody>
                  <a:tcPr/>
                </a:tc>
                <a:tc>
                  <a:txBody>
                    <a:bodyPr/>
                    <a:lstStyle/>
                    <a:p>
                      <a:r>
                        <a:rPr lang="en-CA" sz="800" dirty="0"/>
                        <a:t>Is the gas detector your team wears so bulky they cant wear it in the breathing zone </a:t>
                      </a:r>
                    </a:p>
                  </a:txBody>
                  <a:tcPr/>
                </a:tc>
                <a:extLst>
                  <a:ext uri="{0D108BD9-81ED-4DB2-BD59-A6C34878D82A}">
                    <a16:rowId xmlns:a16="http://schemas.microsoft.com/office/drawing/2014/main" val="4260773120"/>
                  </a:ext>
                </a:extLst>
              </a:tr>
              <a:tr h="351972">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Worker area restriction </a:t>
                      </a:r>
                    </a:p>
                  </a:txBody>
                  <a:tcPr/>
                </a:tc>
                <a:tc>
                  <a:txBody>
                    <a:bodyPr/>
                    <a:lstStyle/>
                    <a:p>
                      <a:r>
                        <a:rPr lang="en-US" sz="800" dirty="0"/>
                        <a:t>worker can be restricted from unauthorized environment </a:t>
                      </a: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Operations manager, foreman </a:t>
                      </a:r>
                    </a:p>
                  </a:txBody>
                  <a:tcPr/>
                </a:tc>
                <a:tc>
                  <a:txBody>
                    <a:bodyPr/>
                    <a:lstStyle/>
                    <a:p>
                      <a:endParaRPr lang="en-CA" sz="800" dirty="0"/>
                    </a:p>
                  </a:txBody>
                  <a:tcPr/>
                </a:tc>
                <a:tc>
                  <a:txBody>
                    <a:bodyPr/>
                    <a:lstStyle/>
                    <a:p>
                      <a:r>
                        <a:rPr lang="en-CA" sz="800" dirty="0"/>
                        <a:t>Have you had situations where your contractor was in an area they shouldn’t have </a:t>
                      </a:r>
                    </a:p>
                  </a:txBody>
                  <a:tcPr/>
                </a:tc>
                <a:extLst>
                  <a:ext uri="{0D108BD9-81ED-4DB2-BD59-A6C34878D82A}">
                    <a16:rowId xmlns:a16="http://schemas.microsoft.com/office/drawing/2014/main" val="3611679172"/>
                  </a:ext>
                </a:extLst>
              </a:tr>
              <a:tr h="258113">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What vertical markets is the RKI solution best suited for </a:t>
                      </a:r>
                    </a:p>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endParaRPr lang="en-CA" sz="800" dirty="0"/>
                    </a:p>
                  </a:txBody>
                  <a:tcPr/>
                </a:tc>
                <a:extLst>
                  <a:ext uri="{0D108BD9-81ED-4DB2-BD59-A6C34878D82A}">
                    <a16:rowId xmlns:a16="http://schemas.microsoft.com/office/drawing/2014/main" val="2162471202"/>
                  </a:ext>
                </a:extLst>
              </a:tr>
              <a:tr h="164253">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More efficiently complete task with remote assistance </a:t>
                      </a:r>
                    </a:p>
                  </a:txBody>
                  <a:tcPr/>
                </a:tc>
                <a:tc>
                  <a:txBody>
                    <a:bodyPr/>
                    <a:lstStyle/>
                    <a:p>
                      <a:r>
                        <a:rPr lang="en-CA" sz="800" dirty="0"/>
                        <a:t>Complete, maintenance, inspections and troubleshooting with experienced personnel on the other end through video and voice </a:t>
                      </a:r>
                    </a:p>
                  </a:txBody>
                  <a:tcPr/>
                </a:tc>
                <a:tc>
                  <a:txBody>
                    <a:bodyPr/>
                    <a:lstStyle/>
                    <a:p>
                      <a:r>
                        <a:rPr lang="en-CA" sz="800" dirty="0"/>
                        <a:t>Maintenance Manager / service Manager, Operations manager, Facility Manager, foreman, </a:t>
                      </a:r>
                    </a:p>
                  </a:txBody>
                  <a:tcPr/>
                </a:tc>
                <a:tc>
                  <a:txBody>
                    <a:bodyPr/>
                    <a:lstStyle/>
                    <a:p>
                      <a:r>
                        <a:rPr lang="en-CA" sz="800" dirty="0" err="1"/>
                        <a:t>Vsight</a:t>
                      </a:r>
                      <a:endParaRPr lang="en-CA" sz="800" dirty="0"/>
                    </a:p>
                  </a:txBody>
                  <a:tcPr/>
                </a:tc>
                <a:tc>
                  <a:txBody>
                    <a:bodyPr/>
                    <a:lstStyle/>
                    <a:p>
                      <a:r>
                        <a:rPr lang="en-CA" sz="800" dirty="0"/>
                        <a:t>How many more tasks can be completed with remote expert through video calls </a:t>
                      </a:r>
                    </a:p>
                  </a:txBody>
                  <a:tcPr/>
                </a:tc>
                <a:extLst>
                  <a:ext uri="{0D108BD9-81ED-4DB2-BD59-A6C34878D82A}">
                    <a16:rowId xmlns:a16="http://schemas.microsoft.com/office/drawing/2014/main" val="3147564246"/>
                  </a:ext>
                </a:extLst>
              </a:tr>
              <a:tr h="351972">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More efficiently complete task with remote collaboration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Complete, maintenance, inspections and troubleshooting with multiple experienced personnel on the other end through video and voice conversations </a:t>
                      </a:r>
                    </a:p>
                  </a:txBody>
                  <a:tcPr/>
                </a:tc>
                <a:tc>
                  <a:txBody>
                    <a:bodyPr/>
                    <a:lstStyle/>
                    <a:p>
                      <a:r>
                        <a:rPr lang="en-CA" sz="800" dirty="0"/>
                        <a:t>Maintenance Manager / service Manager, Operations manager, Facility Manager, foreman,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err="1"/>
                        <a:t>Vsight</a:t>
                      </a: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How many more tasks can be completed with multiple remote experts through video calls </a:t>
                      </a:r>
                    </a:p>
                  </a:txBody>
                  <a:tcPr/>
                </a:tc>
                <a:extLst>
                  <a:ext uri="{0D108BD9-81ED-4DB2-BD59-A6C34878D82A}">
                    <a16:rowId xmlns:a16="http://schemas.microsoft.com/office/drawing/2014/main" val="1515762911"/>
                  </a:ext>
                </a:extLst>
              </a:tr>
              <a:tr h="258113">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Quickly adding images to work process </a:t>
                      </a:r>
                    </a:p>
                  </a:txBody>
                  <a:tcPr/>
                </a:tc>
                <a:tc>
                  <a:txBody>
                    <a:bodyPr/>
                    <a:lstStyle/>
                    <a:p>
                      <a:r>
                        <a:rPr lang="en-CA" sz="800" dirty="0"/>
                        <a:t>Add images into process so maintenance can be sent to correct </a:t>
                      </a:r>
                    </a:p>
                  </a:txBody>
                  <a:tcPr/>
                </a:tc>
                <a:tc>
                  <a:txBody>
                    <a:bodyPr/>
                    <a:lstStyle/>
                    <a:p>
                      <a:r>
                        <a:rPr lang="en-CA" sz="800" dirty="0"/>
                        <a:t>Maintenance Manager / service Manager, Operations manager, Facility Manager, foreman,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err="1"/>
                        <a:t>Vsight</a:t>
                      </a:r>
                      <a:endParaRPr lang="en-CA" sz="800" dirty="0"/>
                    </a:p>
                  </a:txBody>
                  <a:tcPr/>
                </a:tc>
                <a:tc>
                  <a:txBody>
                    <a:bodyPr/>
                    <a:lstStyle/>
                    <a:p>
                      <a:r>
                        <a:rPr lang="en-CA" sz="800" dirty="0"/>
                        <a:t>Is the text information not adequate enough to properly fix the problem </a:t>
                      </a:r>
                    </a:p>
                  </a:txBody>
                  <a:tcPr/>
                </a:tc>
                <a:extLst>
                  <a:ext uri="{0D108BD9-81ED-4DB2-BD59-A6C34878D82A}">
                    <a16:rowId xmlns:a16="http://schemas.microsoft.com/office/drawing/2014/main" val="171242584"/>
                  </a:ext>
                </a:extLst>
              </a:tr>
              <a:tr h="288858">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Subscription tied to user not to device </a:t>
                      </a:r>
                    </a:p>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RKI assigns an account to a user so if a product is damaged or if their mission changes and a new type of device is assigned then the information goes with the user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Safety manager, industrial hygienist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err="1">
                          <a:solidFill>
                            <a:srgbClr val="FF0000"/>
                          </a:solidFill>
                        </a:rPr>
                        <a:t>Blackiine</a:t>
                      </a:r>
                      <a:r>
                        <a:rPr lang="en-CA" sz="800" dirty="0">
                          <a:solidFill>
                            <a:srgbClr val="FF0000"/>
                          </a:solidFill>
                        </a:rPr>
                        <a:t> MSA, ISC and Honeywell assign to a device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what happens when a device </a:t>
                      </a:r>
                    </a:p>
                  </a:txBody>
                  <a:tcPr/>
                </a:tc>
                <a:extLst>
                  <a:ext uri="{0D108BD9-81ED-4DB2-BD59-A6C34878D82A}">
                    <a16:rowId xmlns:a16="http://schemas.microsoft.com/office/drawing/2014/main" val="379168035"/>
                  </a:ext>
                </a:extLst>
              </a:tr>
              <a:tr h="258113">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1802634503"/>
                  </a:ext>
                </a:extLst>
              </a:tr>
              <a:tr h="258113">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437770924"/>
                  </a:ext>
                </a:extLst>
              </a:tr>
              <a:tr h="351972">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327626268"/>
                  </a:ext>
                </a:extLst>
              </a:tr>
            </a:tbl>
          </a:graphicData>
        </a:graphic>
      </p:graphicFrame>
      <p:pic>
        <p:nvPicPr>
          <p:cNvPr id="4" name="Picture 3">
            <a:extLst>
              <a:ext uri="{FF2B5EF4-FFF2-40B4-BE49-F238E27FC236}">
                <a16:creationId xmlns:a16="http://schemas.microsoft.com/office/drawing/2014/main" id="{322FF54B-5119-DB62-4689-40522CAC1D7F}"/>
              </a:ext>
            </a:extLst>
          </p:cNvPr>
          <p:cNvPicPr>
            <a:picLocks noChangeAspect="1"/>
          </p:cNvPicPr>
          <p:nvPr/>
        </p:nvPicPr>
        <p:blipFill rotWithShape="1">
          <a:blip r:embed="rId3"/>
          <a:srcRect l="78021" t="26875" b="47500"/>
          <a:stretch/>
        </p:blipFill>
        <p:spPr>
          <a:xfrm>
            <a:off x="9601432" y="479822"/>
            <a:ext cx="4367278" cy="1697236"/>
          </a:xfrm>
          <a:prstGeom prst="rect">
            <a:avLst/>
          </a:prstGeom>
        </p:spPr>
      </p:pic>
    </p:spTree>
    <p:extLst>
      <p:ext uri="{BB962C8B-B14F-4D97-AF65-F5344CB8AC3E}">
        <p14:creationId xmlns:p14="http://schemas.microsoft.com/office/powerpoint/2010/main" val="392236400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930275" y="-27384"/>
            <a:ext cx="7772400" cy="507206"/>
          </a:xfrm>
        </p:spPr>
        <p:txBody>
          <a:bodyPr/>
          <a:lstStyle/>
          <a:p>
            <a:r>
              <a:rPr lang="en-CA" dirty="0"/>
              <a:t>Job to be done - D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graphicFrame>
        <p:nvGraphicFramePr>
          <p:cNvPr id="5" name="Table 5">
            <a:extLst>
              <a:ext uri="{FF2B5EF4-FFF2-40B4-BE49-F238E27FC236}">
                <a16:creationId xmlns:a16="http://schemas.microsoft.com/office/drawing/2014/main" id="{196DD73A-6CBE-0784-CB47-66A1D1FDC8C0}"/>
              </a:ext>
            </a:extLst>
          </p:cNvPr>
          <p:cNvGraphicFramePr>
            <a:graphicFrameLocks noGrp="1"/>
          </p:cNvGraphicFramePr>
          <p:nvPr>
            <p:extLst>
              <p:ext uri="{D42A27DB-BD31-4B8C-83A1-F6EECF244321}">
                <p14:modId xmlns:p14="http://schemas.microsoft.com/office/powerpoint/2010/main" val="3632038564"/>
              </p:ext>
            </p:extLst>
          </p:nvPr>
        </p:nvGraphicFramePr>
        <p:xfrm>
          <a:off x="257738" y="712471"/>
          <a:ext cx="8628521" cy="3034212"/>
        </p:xfrm>
        <a:graphic>
          <a:graphicData uri="http://schemas.openxmlformats.org/drawingml/2006/table">
            <a:tbl>
              <a:tblPr firstRow="1" bandRow="1">
                <a:tableStyleId>{5C22544A-7EE6-4342-B048-85BDC9FD1C3A}</a:tableStyleId>
              </a:tblPr>
              <a:tblGrid>
                <a:gridCol w="1327714">
                  <a:extLst>
                    <a:ext uri="{9D8B030D-6E8A-4147-A177-3AD203B41FA5}">
                      <a16:colId xmlns:a16="http://schemas.microsoft.com/office/drawing/2014/main" val="3975253627"/>
                    </a:ext>
                  </a:extLst>
                </a:gridCol>
                <a:gridCol w="2227006">
                  <a:extLst>
                    <a:ext uri="{9D8B030D-6E8A-4147-A177-3AD203B41FA5}">
                      <a16:colId xmlns:a16="http://schemas.microsoft.com/office/drawing/2014/main" val="3555651986"/>
                    </a:ext>
                  </a:extLst>
                </a:gridCol>
                <a:gridCol w="2182761">
                  <a:extLst>
                    <a:ext uri="{9D8B030D-6E8A-4147-A177-3AD203B41FA5}">
                      <a16:colId xmlns:a16="http://schemas.microsoft.com/office/drawing/2014/main" val="3390247277"/>
                    </a:ext>
                  </a:extLst>
                </a:gridCol>
                <a:gridCol w="1052605">
                  <a:extLst>
                    <a:ext uri="{9D8B030D-6E8A-4147-A177-3AD203B41FA5}">
                      <a16:colId xmlns:a16="http://schemas.microsoft.com/office/drawing/2014/main" val="2664254426"/>
                    </a:ext>
                  </a:extLst>
                </a:gridCol>
                <a:gridCol w="1838435">
                  <a:extLst>
                    <a:ext uri="{9D8B030D-6E8A-4147-A177-3AD203B41FA5}">
                      <a16:colId xmlns:a16="http://schemas.microsoft.com/office/drawing/2014/main" val="3093082038"/>
                    </a:ext>
                  </a:extLst>
                </a:gridCol>
              </a:tblGrid>
              <a:tr h="305042">
                <a:tc>
                  <a:txBody>
                    <a:bodyPr/>
                    <a:lstStyle/>
                    <a:p>
                      <a:r>
                        <a:rPr lang="en-CA" sz="1000" dirty="0"/>
                        <a:t>Job to be done </a:t>
                      </a:r>
                    </a:p>
                  </a:txBody>
                  <a:tcPr/>
                </a:tc>
                <a:tc>
                  <a:txBody>
                    <a:bodyPr/>
                    <a:lstStyle/>
                    <a:p>
                      <a:r>
                        <a:rPr lang="en-CA" sz="1000" dirty="0"/>
                        <a:t>Description </a:t>
                      </a:r>
                    </a:p>
                  </a:txBody>
                  <a:tcPr/>
                </a:tc>
                <a:tc>
                  <a:txBody>
                    <a:bodyPr/>
                    <a:lstStyle/>
                    <a:p>
                      <a:r>
                        <a:rPr lang="en-CA" sz="1000" dirty="0"/>
                        <a:t>Decision maker &amp; influencer (P/S)</a:t>
                      </a:r>
                    </a:p>
                  </a:txBody>
                  <a:tcPr/>
                </a:tc>
                <a:tc>
                  <a:txBody>
                    <a:bodyPr/>
                    <a:lstStyle/>
                    <a:p>
                      <a:r>
                        <a:rPr lang="en-CA" sz="1000" dirty="0"/>
                        <a:t>Competition </a:t>
                      </a:r>
                    </a:p>
                  </a:txBody>
                  <a:tcPr/>
                </a:tc>
                <a:tc>
                  <a:txBody>
                    <a:bodyPr/>
                    <a:lstStyle/>
                    <a:p>
                      <a:r>
                        <a:rPr lang="en-CA" sz="1000" dirty="0"/>
                        <a:t>Customer question </a:t>
                      </a:r>
                    </a:p>
                  </a:txBody>
                  <a:tcPr/>
                </a:tc>
                <a:extLst>
                  <a:ext uri="{0D108BD9-81ED-4DB2-BD59-A6C34878D82A}">
                    <a16:rowId xmlns:a16="http://schemas.microsoft.com/office/drawing/2014/main" val="3827467684"/>
                  </a:ext>
                </a:extLst>
              </a:tr>
              <a:tr h="164253">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Area requires light </a:t>
                      </a:r>
                    </a:p>
                  </a:txBody>
                  <a:tcPr/>
                </a:tc>
                <a:tc>
                  <a:txBody>
                    <a:bodyPr/>
                    <a:lstStyle/>
                    <a:p>
                      <a:r>
                        <a:rPr lang="en-CA" sz="800" dirty="0"/>
                        <a:t>Using a light on the phone system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Operations manager, foreman </a:t>
                      </a:r>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147564246"/>
                  </a:ext>
                </a:extLst>
              </a:tr>
              <a:tr h="351972">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Confined Space Entry </a:t>
                      </a:r>
                    </a:p>
                  </a:txBody>
                  <a:tcPr/>
                </a:tc>
                <a:tc>
                  <a:txBody>
                    <a:bodyPr/>
                    <a:lstStyle/>
                    <a:p>
                      <a:r>
                        <a:rPr lang="en-US" sz="800" dirty="0"/>
                        <a:t>pre check and continuous sampling during confined space entry </a:t>
                      </a: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(P) Safety Manager </a:t>
                      </a:r>
                    </a:p>
                    <a:p>
                      <a:endParaRPr lang="en-CA" sz="800" dirty="0"/>
                    </a:p>
                  </a:txBody>
                  <a:tcPr/>
                </a:tc>
                <a:tc>
                  <a:txBody>
                    <a:bodyPr/>
                    <a:lstStyle/>
                    <a:p>
                      <a:r>
                        <a:rPr lang="en-CA" sz="800" dirty="0"/>
                        <a:t>Blackline, ISC, Honeywell </a:t>
                      </a:r>
                    </a:p>
                  </a:txBody>
                  <a:tcPr/>
                </a:tc>
                <a:tc>
                  <a:txBody>
                    <a:bodyPr/>
                    <a:lstStyle/>
                    <a:p>
                      <a:endParaRPr lang="en-CA" sz="800" dirty="0"/>
                    </a:p>
                  </a:txBody>
                  <a:tcPr/>
                </a:tc>
                <a:extLst>
                  <a:ext uri="{0D108BD9-81ED-4DB2-BD59-A6C34878D82A}">
                    <a16:rowId xmlns:a16="http://schemas.microsoft.com/office/drawing/2014/main" val="1515762911"/>
                  </a:ext>
                </a:extLst>
              </a:tr>
              <a:tr h="258113">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Personal protection </a:t>
                      </a:r>
                    </a:p>
                  </a:txBody>
                  <a:tcPr/>
                </a:tc>
                <a:tc>
                  <a:txBody>
                    <a:bodyPr/>
                    <a:lstStyle/>
                    <a:p>
                      <a:r>
                        <a:rPr lang="en-US" sz="800" dirty="0"/>
                        <a:t>ambient monitoring of environment for evacuation </a:t>
                      </a:r>
                      <a:endParaRPr lang="en-CA" sz="800" dirty="0"/>
                    </a:p>
                  </a:txBody>
                  <a:tcPr/>
                </a:tc>
                <a:tc>
                  <a:txBody>
                    <a:bodyPr/>
                    <a:lstStyle/>
                    <a:p>
                      <a:r>
                        <a:rPr lang="en-CA" sz="800" dirty="0"/>
                        <a:t>Safety manager / industrial hygienist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Blackline, ISC, Honeywell, MSA </a:t>
                      </a:r>
                    </a:p>
                    <a:p>
                      <a:endParaRPr lang="en-CA" sz="800" dirty="0"/>
                    </a:p>
                  </a:txBody>
                  <a:tcPr/>
                </a:tc>
                <a:tc>
                  <a:txBody>
                    <a:bodyPr/>
                    <a:lstStyle/>
                    <a:p>
                      <a:endParaRPr lang="en-CA" sz="800" dirty="0"/>
                    </a:p>
                  </a:txBody>
                  <a:tcPr/>
                </a:tc>
                <a:extLst>
                  <a:ext uri="{0D108BD9-81ED-4DB2-BD59-A6C34878D82A}">
                    <a16:rowId xmlns:a16="http://schemas.microsoft.com/office/drawing/2014/main" val="171242584"/>
                  </a:ext>
                </a:extLst>
              </a:tr>
              <a:tr h="288858">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Worker efficiency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Through an online report and geo fencing identify if the worker / contractor or group of workers / contractors being productive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P - Operations manager, Facility Manager, foreman</a:t>
                      </a:r>
                    </a:p>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Blackline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Identify what challenges your team is encountering from being productive </a:t>
                      </a:r>
                    </a:p>
                  </a:txBody>
                  <a:tcPr/>
                </a:tc>
                <a:extLst>
                  <a:ext uri="{0D108BD9-81ED-4DB2-BD59-A6C34878D82A}">
                    <a16:rowId xmlns:a16="http://schemas.microsoft.com/office/drawing/2014/main" val="379168035"/>
                  </a:ext>
                </a:extLst>
              </a:tr>
              <a:tr h="258113">
                <a:tc>
                  <a:txBody>
                    <a:bodyPr/>
                    <a:lstStyle/>
                    <a:p>
                      <a:r>
                        <a:rPr lang="en-CA" sz="800" dirty="0"/>
                        <a:t>Evacuation management </a:t>
                      </a:r>
                    </a:p>
                  </a:txBody>
                  <a:tcPr/>
                </a:tc>
                <a:tc>
                  <a:txBody>
                    <a:bodyPr/>
                    <a:lstStyle/>
                    <a:p>
                      <a:r>
                        <a:rPr lang="en-US" sz="800" dirty="0"/>
                        <a:t>quickly evacuate workers from the area </a:t>
                      </a:r>
                      <a:endParaRPr lang="en-CA" sz="800" dirty="0"/>
                    </a:p>
                  </a:txBody>
                  <a:tcPr/>
                </a:tc>
                <a:tc>
                  <a:txBody>
                    <a:bodyPr/>
                    <a:lstStyle/>
                    <a:p>
                      <a:r>
                        <a:rPr lang="en-CA" sz="800" dirty="0"/>
                        <a:t>Safety Manager / Emergency response Manager </a:t>
                      </a:r>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437770924"/>
                  </a:ext>
                </a:extLst>
              </a:tr>
              <a:tr h="351972">
                <a:tc>
                  <a:txBody>
                    <a:bodyPr/>
                    <a:lstStyle/>
                    <a:p>
                      <a:r>
                        <a:rPr lang="en-CA" sz="800" dirty="0"/>
                        <a:t>Worker incident local awareness  </a:t>
                      </a:r>
                    </a:p>
                  </a:txBody>
                  <a:tcPr/>
                </a:tc>
                <a:tc>
                  <a:txBody>
                    <a:bodyPr/>
                    <a:lstStyle/>
                    <a:p>
                      <a:r>
                        <a:rPr lang="en-CA" sz="800" dirty="0"/>
                        <a:t>When worker is in jeopardy local workers are informed of the incident and can assist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Safety Manager / Emergency response Manager </a:t>
                      </a:r>
                    </a:p>
                    <a:p>
                      <a:endParaRPr lang="en-CA" sz="800" dirty="0"/>
                    </a:p>
                  </a:txBody>
                  <a:tcPr/>
                </a:tc>
                <a:tc>
                  <a:txBody>
                    <a:bodyPr/>
                    <a:lstStyle/>
                    <a:p>
                      <a:r>
                        <a:rPr lang="en-CA" sz="800" dirty="0"/>
                        <a:t>ISC with LENS wireless has peer to peer communication during alarm </a:t>
                      </a:r>
                    </a:p>
                  </a:txBody>
                  <a:tcPr/>
                </a:tc>
                <a:tc>
                  <a:txBody>
                    <a:bodyPr/>
                    <a:lstStyle/>
                    <a:p>
                      <a:endParaRPr lang="en-CA" sz="800" dirty="0"/>
                    </a:p>
                  </a:txBody>
                  <a:tcPr/>
                </a:tc>
                <a:extLst>
                  <a:ext uri="{0D108BD9-81ED-4DB2-BD59-A6C34878D82A}">
                    <a16:rowId xmlns:a16="http://schemas.microsoft.com/office/drawing/2014/main" val="3327626268"/>
                  </a:ext>
                </a:extLst>
              </a:tr>
            </a:tbl>
          </a:graphicData>
        </a:graphic>
      </p:graphicFrame>
    </p:spTree>
    <p:extLst>
      <p:ext uri="{BB962C8B-B14F-4D97-AF65-F5344CB8AC3E}">
        <p14:creationId xmlns:p14="http://schemas.microsoft.com/office/powerpoint/2010/main" val="46503060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930275" y="-27384"/>
            <a:ext cx="7772400" cy="507206"/>
          </a:xfrm>
        </p:spPr>
        <p:txBody>
          <a:bodyPr/>
          <a:lstStyle/>
          <a:p>
            <a:r>
              <a:rPr lang="en-CA" dirty="0"/>
              <a:t>Job to be done - D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graphicFrame>
        <p:nvGraphicFramePr>
          <p:cNvPr id="5" name="Table 5">
            <a:extLst>
              <a:ext uri="{FF2B5EF4-FFF2-40B4-BE49-F238E27FC236}">
                <a16:creationId xmlns:a16="http://schemas.microsoft.com/office/drawing/2014/main" id="{196DD73A-6CBE-0784-CB47-66A1D1FDC8C0}"/>
              </a:ext>
            </a:extLst>
          </p:cNvPr>
          <p:cNvGraphicFramePr>
            <a:graphicFrameLocks noGrp="1"/>
          </p:cNvGraphicFramePr>
          <p:nvPr>
            <p:extLst>
              <p:ext uri="{D42A27DB-BD31-4B8C-83A1-F6EECF244321}">
                <p14:modId xmlns:p14="http://schemas.microsoft.com/office/powerpoint/2010/main" val="4282276594"/>
              </p:ext>
            </p:extLst>
          </p:nvPr>
        </p:nvGraphicFramePr>
        <p:xfrm>
          <a:off x="213851" y="708461"/>
          <a:ext cx="8628521" cy="3992880"/>
        </p:xfrm>
        <a:graphic>
          <a:graphicData uri="http://schemas.openxmlformats.org/drawingml/2006/table">
            <a:tbl>
              <a:tblPr firstRow="1" bandRow="1">
                <a:tableStyleId>{5C22544A-7EE6-4342-B048-85BDC9FD1C3A}</a:tableStyleId>
              </a:tblPr>
              <a:tblGrid>
                <a:gridCol w="1174568">
                  <a:extLst>
                    <a:ext uri="{9D8B030D-6E8A-4147-A177-3AD203B41FA5}">
                      <a16:colId xmlns:a16="http://schemas.microsoft.com/office/drawing/2014/main" val="3975253627"/>
                    </a:ext>
                  </a:extLst>
                </a:gridCol>
                <a:gridCol w="1938648">
                  <a:extLst>
                    <a:ext uri="{9D8B030D-6E8A-4147-A177-3AD203B41FA5}">
                      <a16:colId xmlns:a16="http://schemas.microsoft.com/office/drawing/2014/main" val="3555651986"/>
                    </a:ext>
                  </a:extLst>
                </a:gridCol>
                <a:gridCol w="1838435">
                  <a:extLst>
                    <a:ext uri="{9D8B030D-6E8A-4147-A177-3AD203B41FA5}">
                      <a16:colId xmlns:a16="http://schemas.microsoft.com/office/drawing/2014/main" val="3390247277"/>
                    </a:ext>
                  </a:extLst>
                </a:gridCol>
                <a:gridCol w="1838435">
                  <a:extLst>
                    <a:ext uri="{9D8B030D-6E8A-4147-A177-3AD203B41FA5}">
                      <a16:colId xmlns:a16="http://schemas.microsoft.com/office/drawing/2014/main" val="2439646789"/>
                    </a:ext>
                  </a:extLst>
                </a:gridCol>
                <a:gridCol w="1838435">
                  <a:extLst>
                    <a:ext uri="{9D8B030D-6E8A-4147-A177-3AD203B41FA5}">
                      <a16:colId xmlns:a16="http://schemas.microsoft.com/office/drawing/2014/main" val="3093082038"/>
                    </a:ext>
                  </a:extLst>
                </a:gridCol>
              </a:tblGrid>
              <a:tr h="178371">
                <a:tc>
                  <a:txBody>
                    <a:bodyPr/>
                    <a:lstStyle/>
                    <a:p>
                      <a:r>
                        <a:rPr lang="en-CA" sz="1000" dirty="0"/>
                        <a:t>Job to be done </a:t>
                      </a:r>
                    </a:p>
                  </a:txBody>
                  <a:tcPr/>
                </a:tc>
                <a:tc>
                  <a:txBody>
                    <a:bodyPr/>
                    <a:lstStyle/>
                    <a:p>
                      <a:r>
                        <a:rPr lang="en-CA" sz="1000" dirty="0"/>
                        <a:t>Description </a:t>
                      </a:r>
                    </a:p>
                  </a:txBody>
                  <a:tcPr/>
                </a:tc>
                <a:tc>
                  <a:txBody>
                    <a:bodyPr/>
                    <a:lstStyle/>
                    <a:p>
                      <a:r>
                        <a:rPr lang="en-CA" sz="1000" dirty="0"/>
                        <a:t>Decision maker &amp; influencer (P/S)</a:t>
                      </a:r>
                    </a:p>
                  </a:txBody>
                  <a:tcPr/>
                </a:tc>
                <a:tc>
                  <a:txBody>
                    <a:bodyPr/>
                    <a:lstStyle/>
                    <a:p>
                      <a:r>
                        <a:rPr lang="en-CA" sz="1000" dirty="0"/>
                        <a:t>Competition </a:t>
                      </a:r>
                    </a:p>
                  </a:txBody>
                  <a:tcPr/>
                </a:tc>
                <a:tc>
                  <a:txBody>
                    <a:bodyPr/>
                    <a:lstStyle/>
                    <a:p>
                      <a:r>
                        <a:rPr lang="en-CA" sz="1000" dirty="0"/>
                        <a:t>Customer question </a:t>
                      </a:r>
                    </a:p>
                  </a:txBody>
                  <a:tcPr/>
                </a:tc>
                <a:extLst>
                  <a:ext uri="{0D108BD9-81ED-4DB2-BD59-A6C34878D82A}">
                    <a16:rowId xmlns:a16="http://schemas.microsoft.com/office/drawing/2014/main" val="3827467684"/>
                  </a:ext>
                </a:extLst>
              </a:tr>
              <a:tr h="245261">
                <a:tc>
                  <a:txBody>
                    <a:bodyPr/>
                    <a:lstStyle/>
                    <a:p>
                      <a:r>
                        <a:rPr lang="en-CA" sz="800" dirty="0"/>
                        <a:t>Lone worker </a:t>
                      </a:r>
                    </a:p>
                  </a:txBody>
                  <a:tcPr/>
                </a:tc>
                <a:tc>
                  <a:txBody>
                    <a:bodyPr/>
                    <a:lstStyle/>
                    <a:p>
                      <a:r>
                        <a:rPr lang="en-CA" sz="800" dirty="0"/>
                        <a:t>Monitor safety of worker in remote location </a:t>
                      </a:r>
                    </a:p>
                  </a:txBody>
                  <a:tcPr/>
                </a:tc>
                <a:tc>
                  <a:txBody>
                    <a:bodyPr/>
                    <a:lstStyle/>
                    <a:p>
                      <a:r>
                        <a:rPr lang="en-CA" sz="800" dirty="0"/>
                        <a:t>Safety Manager / Emergency response Manager </a:t>
                      </a:r>
                    </a:p>
                  </a:txBody>
                  <a:tcPr/>
                </a:tc>
                <a:tc>
                  <a:txBody>
                    <a:bodyPr/>
                    <a:lstStyle/>
                    <a:p>
                      <a:r>
                        <a:rPr lang="en-CA" sz="800" dirty="0"/>
                        <a:t>MSA, ISC, Blackline, </a:t>
                      </a:r>
                    </a:p>
                  </a:txBody>
                  <a:tcPr/>
                </a:tc>
                <a:tc>
                  <a:txBody>
                    <a:bodyPr/>
                    <a:lstStyle/>
                    <a:p>
                      <a:endParaRPr lang="en-CA" sz="800" dirty="0"/>
                    </a:p>
                  </a:txBody>
                  <a:tcPr/>
                </a:tc>
                <a:extLst>
                  <a:ext uri="{0D108BD9-81ED-4DB2-BD59-A6C34878D82A}">
                    <a16:rowId xmlns:a16="http://schemas.microsoft.com/office/drawing/2014/main" val="430114122"/>
                  </a:ext>
                </a:extLst>
              </a:tr>
              <a:tr h="512817">
                <a:tc>
                  <a:txBody>
                    <a:bodyPr/>
                    <a:lstStyle/>
                    <a:p>
                      <a:r>
                        <a:rPr lang="en-CA" sz="800" dirty="0"/>
                        <a:t>Monitor worker vistal signs </a:t>
                      </a:r>
                    </a:p>
                  </a:txBody>
                  <a:tcPr/>
                </a:tc>
                <a:tc>
                  <a:txBody>
                    <a:bodyPr/>
                    <a:lstStyle/>
                    <a:p>
                      <a:r>
                        <a:rPr lang="en-CA" sz="800" dirty="0"/>
                        <a:t>With the biometric harness monitor worker vital signs Heart rate, exertion and body temperature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Safety Manager / Emergency response Manager </a:t>
                      </a:r>
                    </a:p>
                  </a:txBody>
                  <a:tcPr/>
                </a:tc>
                <a:tc>
                  <a:txBody>
                    <a:bodyPr/>
                    <a:lstStyle/>
                    <a:p>
                      <a:endParaRPr lang="en-CA" sz="800" dirty="0"/>
                    </a:p>
                  </a:txBody>
                  <a:tcPr/>
                </a:tc>
                <a:tc>
                  <a:txBody>
                    <a:bodyPr/>
                    <a:lstStyle/>
                    <a:p>
                      <a:r>
                        <a:rPr lang="en-CA" sz="800" dirty="0"/>
                        <a:t>Have you had situations where your worker passed out </a:t>
                      </a:r>
                    </a:p>
                    <a:p>
                      <a:endParaRPr lang="en-CA" sz="800" dirty="0"/>
                    </a:p>
                    <a:p>
                      <a:r>
                        <a:rPr lang="en-CA" sz="800" dirty="0"/>
                        <a:t>How much money is lost with inefficient workforce with low vitals </a:t>
                      </a:r>
                    </a:p>
                  </a:txBody>
                  <a:tcPr/>
                </a:tc>
                <a:extLst>
                  <a:ext uri="{0D108BD9-81ED-4DB2-BD59-A6C34878D82A}">
                    <a16:rowId xmlns:a16="http://schemas.microsoft.com/office/drawing/2014/main" val="3561353142"/>
                  </a:ext>
                </a:extLst>
              </a:tr>
              <a:tr h="245261">
                <a:tc>
                  <a:txBody>
                    <a:bodyPr/>
                    <a:lstStyle/>
                    <a:p>
                      <a:r>
                        <a:rPr lang="en-CA" sz="800" dirty="0"/>
                        <a:t>Worker privacy  </a:t>
                      </a:r>
                    </a:p>
                  </a:txBody>
                  <a:tcPr/>
                </a:tc>
                <a:tc>
                  <a:txBody>
                    <a:bodyPr/>
                    <a:lstStyle/>
                    <a:p>
                      <a:r>
                        <a:rPr lang="en-CA" sz="800" dirty="0"/>
                        <a:t>Create areas like bathroom where data is not transmitted </a:t>
                      </a:r>
                    </a:p>
                  </a:txBody>
                  <a:tcPr/>
                </a:tc>
                <a:tc>
                  <a:txBody>
                    <a:bodyPr/>
                    <a:lstStyle/>
                    <a:p>
                      <a:r>
                        <a:rPr lang="en-CA" sz="800" dirty="0"/>
                        <a:t>Union representative / IT / Digital transformation </a:t>
                      </a:r>
                    </a:p>
                  </a:txBody>
                  <a:tcPr/>
                </a:tc>
                <a:tc>
                  <a:txBody>
                    <a:bodyPr/>
                    <a:lstStyle/>
                    <a:p>
                      <a:r>
                        <a:rPr lang="en-CA" sz="800" dirty="0"/>
                        <a:t>No ability to restrict. Check ISC </a:t>
                      </a:r>
                    </a:p>
                  </a:txBody>
                  <a:tcPr/>
                </a:tc>
                <a:tc>
                  <a:txBody>
                    <a:bodyPr/>
                    <a:lstStyle/>
                    <a:p>
                      <a:r>
                        <a:rPr lang="en-CA" sz="800" dirty="0"/>
                        <a:t>Are you concerned your connected worker program gives up too much personal or corporate information – on premise, privacy areas </a:t>
                      </a:r>
                    </a:p>
                  </a:txBody>
                  <a:tcPr/>
                </a:tc>
                <a:extLst>
                  <a:ext uri="{0D108BD9-81ED-4DB2-BD59-A6C34878D82A}">
                    <a16:rowId xmlns:a16="http://schemas.microsoft.com/office/drawing/2014/main" val="4242376857"/>
                  </a:ext>
                </a:extLst>
              </a:tr>
              <a:tr h="245261">
                <a:tc>
                  <a:txBody>
                    <a:bodyPr/>
                    <a:lstStyle/>
                    <a:p>
                      <a:r>
                        <a:rPr lang="en-CA" sz="800" dirty="0"/>
                        <a:t>Proactive safety </a:t>
                      </a:r>
                    </a:p>
                  </a:txBody>
                  <a:tcPr/>
                </a:tc>
                <a:tc>
                  <a:txBody>
                    <a:bodyPr/>
                    <a:lstStyle/>
                    <a:p>
                      <a:r>
                        <a:rPr lang="en-CA" sz="800" dirty="0"/>
                        <a:t>Review all safety events like Gas, fall, worker exertion and with trend analysis proactively improve site safety </a:t>
                      </a:r>
                    </a:p>
                  </a:txBody>
                  <a:tcPr/>
                </a:tc>
                <a:tc>
                  <a:txBody>
                    <a:bodyPr/>
                    <a:lstStyle/>
                    <a:p>
                      <a:r>
                        <a:rPr lang="en-CA" sz="800" dirty="0"/>
                        <a:t>Safety Officer / Safety Manager / Industrial Hygienist / Digital transformation </a:t>
                      </a:r>
                    </a:p>
                  </a:txBody>
                  <a:tcPr/>
                </a:tc>
                <a:tc>
                  <a:txBody>
                    <a:bodyPr/>
                    <a:lstStyle/>
                    <a:p>
                      <a:r>
                        <a:rPr lang="en-CA" sz="800" dirty="0"/>
                        <a:t>Blackline, MSA, ISC, Honeywell </a:t>
                      </a:r>
                    </a:p>
                  </a:txBody>
                  <a:tcPr/>
                </a:tc>
                <a:tc>
                  <a:txBody>
                    <a:bodyPr/>
                    <a:lstStyle/>
                    <a:p>
                      <a:r>
                        <a:rPr lang="en-CA" sz="800" dirty="0"/>
                        <a:t>What trends or common errors occur at your site that can be avoided if safety data on site is reviewed over a long period of time </a:t>
                      </a:r>
                    </a:p>
                  </a:txBody>
                  <a:tcPr/>
                </a:tc>
                <a:extLst>
                  <a:ext uri="{0D108BD9-81ED-4DB2-BD59-A6C34878D82A}">
                    <a16:rowId xmlns:a16="http://schemas.microsoft.com/office/drawing/2014/main" val="4026398536"/>
                  </a:ext>
                </a:extLst>
              </a:tr>
              <a:tr h="245261">
                <a:tc>
                  <a:txBody>
                    <a:bodyPr/>
                    <a:lstStyle/>
                    <a:p>
                      <a:r>
                        <a:rPr lang="en-CA" sz="800" dirty="0"/>
                        <a:t>Reduce costly false alarm </a:t>
                      </a:r>
                    </a:p>
                  </a:txBody>
                  <a:tcPr/>
                </a:tc>
                <a:tc>
                  <a:txBody>
                    <a:bodyPr/>
                    <a:lstStyle/>
                    <a:p>
                      <a:r>
                        <a:rPr lang="en-CA" sz="800" dirty="0"/>
                        <a:t>With 3 alarm levels the first alarm can be a notification to the worker instead of alerting emergency response personnel  </a:t>
                      </a:r>
                    </a:p>
                  </a:txBody>
                  <a:tcPr/>
                </a:tc>
                <a:tc>
                  <a:txBody>
                    <a:bodyPr/>
                    <a:lstStyle/>
                    <a:p>
                      <a:r>
                        <a:rPr lang="en-CA" sz="800" dirty="0"/>
                        <a:t>Emergency response manager </a:t>
                      </a:r>
                    </a:p>
                  </a:txBody>
                  <a:tcPr/>
                </a:tc>
                <a:tc>
                  <a:txBody>
                    <a:bodyPr/>
                    <a:lstStyle/>
                    <a:p>
                      <a:r>
                        <a:rPr lang="en-CA" sz="800" dirty="0"/>
                        <a:t>Blackline (this appears to still have false alarms) </a:t>
                      </a:r>
                    </a:p>
                  </a:txBody>
                  <a:tcPr/>
                </a:tc>
                <a:tc>
                  <a:txBody>
                    <a:bodyPr/>
                    <a:lstStyle/>
                    <a:p>
                      <a:endParaRPr lang="en-CA" sz="800" dirty="0"/>
                    </a:p>
                  </a:txBody>
                  <a:tcPr/>
                </a:tc>
                <a:extLst>
                  <a:ext uri="{0D108BD9-81ED-4DB2-BD59-A6C34878D82A}">
                    <a16:rowId xmlns:a16="http://schemas.microsoft.com/office/drawing/2014/main" val="1398023698"/>
                  </a:ext>
                </a:extLst>
              </a:tr>
              <a:tr h="245261">
                <a:tc>
                  <a:txBody>
                    <a:bodyPr/>
                    <a:lstStyle/>
                    <a:p>
                      <a:r>
                        <a:rPr lang="en-CA" sz="800" dirty="0"/>
                        <a:t>Restrict contractor access </a:t>
                      </a:r>
                    </a:p>
                  </a:txBody>
                  <a:tcPr/>
                </a:tc>
                <a:tc>
                  <a:txBody>
                    <a:bodyPr/>
                    <a:lstStyle/>
                    <a:p>
                      <a:r>
                        <a:rPr lang="en-CA" sz="800" dirty="0"/>
                        <a:t>Using geo fencing zone control solution goes into alarm if worker goes into unauthorized area </a:t>
                      </a:r>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213672024"/>
                  </a:ext>
                </a:extLst>
              </a:tr>
            </a:tbl>
          </a:graphicData>
        </a:graphic>
      </p:graphicFrame>
    </p:spTree>
    <p:extLst>
      <p:ext uri="{BB962C8B-B14F-4D97-AF65-F5344CB8AC3E}">
        <p14:creationId xmlns:p14="http://schemas.microsoft.com/office/powerpoint/2010/main" val="17556570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1213626" y="0"/>
            <a:ext cx="4027846" cy="610198"/>
          </a:xfrm>
        </p:spPr>
        <p:txBody>
          <a:bodyPr/>
          <a:lstStyle/>
          <a:p>
            <a:r>
              <a:rPr lang="en-CA" sz="2000" dirty="0"/>
              <a:t>Top line messaging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pic>
        <p:nvPicPr>
          <p:cNvPr id="3" name="Picture 2">
            <a:extLst>
              <a:ext uri="{FF2B5EF4-FFF2-40B4-BE49-F238E27FC236}">
                <a16:creationId xmlns:a16="http://schemas.microsoft.com/office/drawing/2014/main" id="{229C1B1A-6DFB-1B11-3838-CFD9C9E2F43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t="41559" r="81943"/>
          <a:stretch/>
        </p:blipFill>
        <p:spPr>
          <a:xfrm>
            <a:off x="625704" y="755728"/>
            <a:ext cx="2384196" cy="1816022"/>
          </a:xfrm>
          <a:prstGeom prst="rect">
            <a:avLst/>
          </a:prstGeom>
        </p:spPr>
      </p:pic>
      <p:sp>
        <p:nvSpPr>
          <p:cNvPr id="5" name="Title 1">
            <a:extLst>
              <a:ext uri="{FF2B5EF4-FFF2-40B4-BE49-F238E27FC236}">
                <a16:creationId xmlns:a16="http://schemas.microsoft.com/office/drawing/2014/main" id="{86C8CA63-E152-5F91-39CD-45DE52EF8757}"/>
              </a:ext>
            </a:extLst>
          </p:cNvPr>
          <p:cNvSpPr txBox="1">
            <a:spLocks/>
          </p:cNvSpPr>
          <p:nvPr/>
        </p:nvSpPr>
        <p:spPr bwMode="auto">
          <a:xfrm>
            <a:off x="3233565" y="1575481"/>
            <a:ext cx="3308105" cy="6101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lang="en-CA" sz="2000" dirty="0"/>
              <a:t>Increased Productivity through Enhanced Safety </a:t>
            </a:r>
            <a:endParaRPr lang="en-CA" dirty="0"/>
          </a:p>
        </p:txBody>
      </p:sp>
      <p:sp>
        <p:nvSpPr>
          <p:cNvPr id="7" name="Title 1">
            <a:extLst>
              <a:ext uri="{FF2B5EF4-FFF2-40B4-BE49-F238E27FC236}">
                <a16:creationId xmlns:a16="http://schemas.microsoft.com/office/drawing/2014/main" id="{3D6BBBCA-5DAE-DD07-B8A4-E48174FEA6A4}"/>
              </a:ext>
            </a:extLst>
          </p:cNvPr>
          <p:cNvSpPr txBox="1">
            <a:spLocks/>
          </p:cNvSpPr>
          <p:nvPr/>
        </p:nvSpPr>
        <p:spPr bwMode="auto">
          <a:xfrm>
            <a:off x="3124200" y="2609006"/>
            <a:ext cx="3832222" cy="16934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marL="285750" indent="-285750" algn="l">
              <a:buFont typeface="Arial" panose="020B0604020202020204" pitchFamily="34" charset="0"/>
              <a:buChar char="•"/>
            </a:pPr>
            <a:r>
              <a:rPr lang="en-US" sz="1400" b="0" dirty="0"/>
              <a:t>using data &amp; predictive analytics to change behavior and optimize operations</a:t>
            </a:r>
          </a:p>
          <a:p>
            <a:pPr marL="285750" indent="-285750" algn="l">
              <a:buFont typeface="Arial" panose="020B0604020202020204" pitchFamily="34" charset="0"/>
              <a:buChar char="•"/>
            </a:pPr>
            <a:endParaRPr lang="en-US" sz="1400" b="0" dirty="0"/>
          </a:p>
          <a:p>
            <a:pPr algn="l"/>
            <a:endParaRPr lang="en-CA" sz="1400" b="0" dirty="0"/>
          </a:p>
          <a:p>
            <a:endParaRPr lang="en-CA" sz="1400" b="0" dirty="0"/>
          </a:p>
          <a:p>
            <a:endParaRPr lang="en-CA" sz="1400" b="0" dirty="0"/>
          </a:p>
        </p:txBody>
      </p:sp>
      <p:sp>
        <p:nvSpPr>
          <p:cNvPr id="6" name="Title 1">
            <a:extLst>
              <a:ext uri="{FF2B5EF4-FFF2-40B4-BE49-F238E27FC236}">
                <a16:creationId xmlns:a16="http://schemas.microsoft.com/office/drawing/2014/main" id="{C45593D2-5095-62BC-4716-2C671F384A0C}"/>
              </a:ext>
            </a:extLst>
          </p:cNvPr>
          <p:cNvSpPr txBox="1">
            <a:spLocks/>
          </p:cNvSpPr>
          <p:nvPr/>
        </p:nvSpPr>
        <p:spPr bwMode="auto">
          <a:xfrm>
            <a:off x="4920915" y="827039"/>
            <a:ext cx="3832222" cy="3251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l"/>
            <a:r>
              <a:rPr lang="en-US" sz="1400" b="0" dirty="0"/>
              <a:t>Increased    </a:t>
            </a:r>
          </a:p>
          <a:p>
            <a:pPr algn="l"/>
            <a:r>
              <a:rPr lang="en-US" sz="1400" b="0" dirty="0"/>
              <a:t>Improving productivity through technology and reduced safety incidents  </a:t>
            </a:r>
          </a:p>
          <a:p>
            <a:pPr marL="285750" indent="-285750" algn="l">
              <a:buFont typeface="Arial" panose="020B0604020202020204" pitchFamily="34" charset="0"/>
              <a:buChar char="•"/>
            </a:pPr>
            <a:endParaRPr lang="en-US" sz="1400" b="0" dirty="0"/>
          </a:p>
          <a:p>
            <a:pPr algn="l"/>
            <a:endParaRPr lang="en-CA" sz="1400" b="0" dirty="0"/>
          </a:p>
          <a:p>
            <a:endParaRPr lang="en-CA" sz="1400" b="0" dirty="0"/>
          </a:p>
          <a:p>
            <a:endParaRPr lang="en-CA" sz="1400" b="0" dirty="0"/>
          </a:p>
        </p:txBody>
      </p:sp>
      <p:cxnSp>
        <p:nvCxnSpPr>
          <p:cNvPr id="9" name="Straight Arrow Connector 8">
            <a:extLst>
              <a:ext uri="{FF2B5EF4-FFF2-40B4-BE49-F238E27FC236}">
                <a16:creationId xmlns:a16="http://schemas.microsoft.com/office/drawing/2014/main" id="{26CAA8EC-FE4F-A92D-3BCE-DA89B3164566}"/>
              </a:ext>
            </a:extLst>
          </p:cNvPr>
          <p:cNvCxnSpPr>
            <a:cxnSpLocks/>
          </p:cNvCxnSpPr>
          <p:nvPr/>
        </p:nvCxnSpPr>
        <p:spPr>
          <a:xfrm flipH="1">
            <a:off x="4307305" y="559468"/>
            <a:ext cx="613610" cy="101601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0" name="Title 1">
            <a:extLst>
              <a:ext uri="{FF2B5EF4-FFF2-40B4-BE49-F238E27FC236}">
                <a16:creationId xmlns:a16="http://schemas.microsoft.com/office/drawing/2014/main" id="{47D086D6-09D1-4A47-DC63-482102DAD362}"/>
              </a:ext>
            </a:extLst>
          </p:cNvPr>
          <p:cNvSpPr txBox="1">
            <a:spLocks/>
          </p:cNvSpPr>
          <p:nvPr/>
        </p:nvSpPr>
        <p:spPr bwMode="auto">
          <a:xfrm>
            <a:off x="6956422" y="2988404"/>
            <a:ext cx="1922883" cy="3251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l"/>
            <a:r>
              <a:rPr lang="en-US" sz="1400" b="0" dirty="0"/>
              <a:t>ENHANCED </a:t>
            </a:r>
          </a:p>
          <a:p>
            <a:pPr algn="l"/>
            <a:r>
              <a:rPr lang="en-US" sz="1400" b="0" dirty="0"/>
              <a:t>Using technology to identify incident trends so safety occurrences can be eliminated </a:t>
            </a:r>
          </a:p>
          <a:p>
            <a:pPr marL="285750" indent="-285750" algn="l">
              <a:buFont typeface="Arial" panose="020B0604020202020204" pitchFamily="34" charset="0"/>
              <a:buChar char="•"/>
            </a:pPr>
            <a:endParaRPr lang="en-US" sz="1400" b="0" dirty="0"/>
          </a:p>
          <a:p>
            <a:pPr algn="l"/>
            <a:endParaRPr lang="en-CA" sz="1400" b="0" dirty="0"/>
          </a:p>
          <a:p>
            <a:endParaRPr lang="en-CA" sz="1400" b="0" dirty="0"/>
          </a:p>
          <a:p>
            <a:endParaRPr lang="en-CA" sz="1400" b="0" dirty="0"/>
          </a:p>
        </p:txBody>
      </p:sp>
      <p:cxnSp>
        <p:nvCxnSpPr>
          <p:cNvPr id="12" name="Straight Arrow Connector 11">
            <a:extLst>
              <a:ext uri="{FF2B5EF4-FFF2-40B4-BE49-F238E27FC236}">
                <a16:creationId xmlns:a16="http://schemas.microsoft.com/office/drawing/2014/main" id="{E700045B-7B80-C7FE-1566-31A3AC09FE15}"/>
              </a:ext>
            </a:extLst>
          </p:cNvPr>
          <p:cNvCxnSpPr>
            <a:cxnSpLocks/>
          </p:cNvCxnSpPr>
          <p:nvPr/>
        </p:nvCxnSpPr>
        <p:spPr>
          <a:xfrm flipH="1" flipV="1">
            <a:off x="5040311" y="2185679"/>
            <a:ext cx="1980115" cy="54548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3" name="Title 1">
            <a:extLst>
              <a:ext uri="{FF2B5EF4-FFF2-40B4-BE49-F238E27FC236}">
                <a16:creationId xmlns:a16="http://schemas.microsoft.com/office/drawing/2014/main" id="{39C00149-E92B-67B9-E40B-D82DF02F6C1F}"/>
              </a:ext>
            </a:extLst>
          </p:cNvPr>
          <p:cNvSpPr txBox="1">
            <a:spLocks/>
          </p:cNvSpPr>
          <p:nvPr/>
        </p:nvSpPr>
        <p:spPr bwMode="auto">
          <a:xfrm>
            <a:off x="625704" y="4051450"/>
            <a:ext cx="1922883" cy="3251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algn="l"/>
            <a:r>
              <a:rPr lang="en-US" sz="1400" dirty="0"/>
              <a:t>Audience</a:t>
            </a:r>
            <a:r>
              <a:rPr lang="en-US" sz="1400" b="0" dirty="0"/>
              <a:t> </a:t>
            </a:r>
          </a:p>
          <a:p>
            <a:pPr algn="l"/>
            <a:r>
              <a:rPr lang="en-US" sz="1400" b="0" dirty="0"/>
              <a:t>C-suite </a:t>
            </a:r>
          </a:p>
          <a:p>
            <a:pPr algn="l"/>
            <a:r>
              <a:rPr lang="en-US" sz="1400" b="0" dirty="0"/>
              <a:t>Safety Officer and Chief Operating Officer  </a:t>
            </a:r>
          </a:p>
          <a:p>
            <a:pPr marL="285750" indent="-285750" algn="l">
              <a:buFont typeface="Arial" panose="020B0604020202020204" pitchFamily="34" charset="0"/>
              <a:buChar char="•"/>
            </a:pPr>
            <a:endParaRPr lang="en-US" sz="1400" b="0" dirty="0"/>
          </a:p>
          <a:p>
            <a:pPr algn="l"/>
            <a:endParaRPr lang="en-CA" sz="1400" b="0" dirty="0"/>
          </a:p>
          <a:p>
            <a:endParaRPr lang="en-CA" sz="1400" b="0" dirty="0"/>
          </a:p>
          <a:p>
            <a:endParaRPr lang="en-CA" sz="1400" b="0" dirty="0"/>
          </a:p>
        </p:txBody>
      </p:sp>
    </p:spTree>
    <p:extLst>
      <p:ext uri="{BB962C8B-B14F-4D97-AF65-F5344CB8AC3E}">
        <p14:creationId xmlns:p14="http://schemas.microsoft.com/office/powerpoint/2010/main" val="266550809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930275" y="-27384"/>
            <a:ext cx="7772400" cy="507206"/>
          </a:xfrm>
        </p:spPr>
        <p:txBody>
          <a:bodyPr/>
          <a:lstStyle/>
          <a:p>
            <a:r>
              <a:rPr lang="en-CA" dirty="0"/>
              <a:t>Job to be done  -M</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graphicFrame>
        <p:nvGraphicFramePr>
          <p:cNvPr id="5" name="Table 5">
            <a:extLst>
              <a:ext uri="{FF2B5EF4-FFF2-40B4-BE49-F238E27FC236}">
                <a16:creationId xmlns:a16="http://schemas.microsoft.com/office/drawing/2014/main" id="{196DD73A-6CBE-0784-CB47-66A1D1FDC8C0}"/>
              </a:ext>
            </a:extLst>
          </p:cNvPr>
          <p:cNvGraphicFramePr>
            <a:graphicFrameLocks noGrp="1"/>
          </p:cNvGraphicFramePr>
          <p:nvPr>
            <p:extLst>
              <p:ext uri="{D42A27DB-BD31-4B8C-83A1-F6EECF244321}">
                <p14:modId xmlns:p14="http://schemas.microsoft.com/office/powerpoint/2010/main" val="734275272"/>
              </p:ext>
            </p:extLst>
          </p:nvPr>
        </p:nvGraphicFramePr>
        <p:xfrm>
          <a:off x="213851" y="708461"/>
          <a:ext cx="8628521" cy="4964318"/>
        </p:xfrm>
        <a:graphic>
          <a:graphicData uri="http://schemas.openxmlformats.org/drawingml/2006/table">
            <a:tbl>
              <a:tblPr firstRow="1" bandRow="1">
                <a:tableStyleId>{5C22544A-7EE6-4342-B048-85BDC9FD1C3A}</a:tableStyleId>
              </a:tblPr>
              <a:tblGrid>
                <a:gridCol w="1174568">
                  <a:extLst>
                    <a:ext uri="{9D8B030D-6E8A-4147-A177-3AD203B41FA5}">
                      <a16:colId xmlns:a16="http://schemas.microsoft.com/office/drawing/2014/main" val="3975253627"/>
                    </a:ext>
                  </a:extLst>
                </a:gridCol>
                <a:gridCol w="1938648">
                  <a:extLst>
                    <a:ext uri="{9D8B030D-6E8A-4147-A177-3AD203B41FA5}">
                      <a16:colId xmlns:a16="http://schemas.microsoft.com/office/drawing/2014/main" val="3555651986"/>
                    </a:ext>
                  </a:extLst>
                </a:gridCol>
                <a:gridCol w="1838435">
                  <a:extLst>
                    <a:ext uri="{9D8B030D-6E8A-4147-A177-3AD203B41FA5}">
                      <a16:colId xmlns:a16="http://schemas.microsoft.com/office/drawing/2014/main" val="3390247277"/>
                    </a:ext>
                  </a:extLst>
                </a:gridCol>
                <a:gridCol w="1838435">
                  <a:extLst>
                    <a:ext uri="{9D8B030D-6E8A-4147-A177-3AD203B41FA5}">
                      <a16:colId xmlns:a16="http://schemas.microsoft.com/office/drawing/2014/main" val="2926815373"/>
                    </a:ext>
                  </a:extLst>
                </a:gridCol>
                <a:gridCol w="1838435">
                  <a:extLst>
                    <a:ext uri="{9D8B030D-6E8A-4147-A177-3AD203B41FA5}">
                      <a16:colId xmlns:a16="http://schemas.microsoft.com/office/drawing/2014/main" val="3093082038"/>
                    </a:ext>
                  </a:extLst>
                </a:gridCol>
              </a:tblGrid>
              <a:tr h="178371">
                <a:tc>
                  <a:txBody>
                    <a:bodyPr/>
                    <a:lstStyle/>
                    <a:p>
                      <a:r>
                        <a:rPr lang="en-CA" sz="1000" dirty="0"/>
                        <a:t>Job to be done </a:t>
                      </a:r>
                    </a:p>
                  </a:txBody>
                  <a:tcPr/>
                </a:tc>
                <a:tc>
                  <a:txBody>
                    <a:bodyPr/>
                    <a:lstStyle/>
                    <a:p>
                      <a:r>
                        <a:rPr lang="en-CA" sz="1000" dirty="0"/>
                        <a:t>Description </a:t>
                      </a:r>
                    </a:p>
                  </a:txBody>
                  <a:tcPr/>
                </a:tc>
                <a:tc>
                  <a:txBody>
                    <a:bodyPr/>
                    <a:lstStyle/>
                    <a:p>
                      <a:r>
                        <a:rPr lang="en-CA" sz="1000" dirty="0"/>
                        <a:t>Decision maker &amp; influencer (P/S)</a:t>
                      </a:r>
                    </a:p>
                  </a:txBody>
                  <a:tcPr/>
                </a:tc>
                <a:tc>
                  <a:txBody>
                    <a:bodyPr/>
                    <a:lstStyle/>
                    <a:p>
                      <a:r>
                        <a:rPr lang="en-CA" sz="1000" dirty="0"/>
                        <a:t>Competition </a:t>
                      </a:r>
                    </a:p>
                  </a:txBody>
                  <a:tcPr/>
                </a:tc>
                <a:tc>
                  <a:txBody>
                    <a:bodyPr/>
                    <a:lstStyle/>
                    <a:p>
                      <a:r>
                        <a:rPr lang="en-CA" sz="1000" dirty="0"/>
                        <a:t>Customer question </a:t>
                      </a:r>
                    </a:p>
                  </a:txBody>
                  <a:tcPr/>
                </a:tc>
                <a:extLst>
                  <a:ext uri="{0D108BD9-81ED-4DB2-BD59-A6C34878D82A}">
                    <a16:rowId xmlns:a16="http://schemas.microsoft.com/office/drawing/2014/main" val="3827467684"/>
                  </a:ext>
                </a:extLst>
              </a:tr>
              <a:tr h="245261">
                <a:tc>
                  <a:txBody>
                    <a:bodyPr/>
                    <a:lstStyle/>
                    <a:p>
                      <a:r>
                        <a:rPr lang="en-CA" sz="800" dirty="0"/>
                        <a:t>Quick and thorough Incident investigation  </a:t>
                      </a:r>
                    </a:p>
                  </a:txBody>
                  <a:tcPr/>
                </a:tc>
                <a:tc>
                  <a:txBody>
                    <a:bodyPr/>
                    <a:lstStyle/>
                    <a:p>
                      <a:r>
                        <a:rPr lang="en-US" sz="800" dirty="0"/>
                        <a:t>It can be very time consuming gathering all the data logs, event logs, calibration and bump test reports as well as worker testimonials </a:t>
                      </a:r>
                      <a:endParaRPr lang="en-CA" sz="800" dirty="0"/>
                    </a:p>
                  </a:txBody>
                  <a:tcPr/>
                </a:tc>
                <a:tc>
                  <a:txBody>
                    <a:bodyPr/>
                    <a:lstStyle/>
                    <a:p>
                      <a:r>
                        <a:rPr lang="en-CA" sz="800" dirty="0"/>
                        <a:t>Safety Manager / Industrial Hygienist </a:t>
                      </a:r>
                    </a:p>
                  </a:txBody>
                  <a:tcPr/>
                </a:tc>
                <a:tc>
                  <a:txBody>
                    <a:bodyPr/>
                    <a:lstStyle/>
                    <a:p>
                      <a:r>
                        <a:rPr lang="en-CA" sz="800" dirty="0"/>
                        <a:t>MSA, ISC, Blackline, Honeywell</a:t>
                      </a:r>
                    </a:p>
                  </a:txBody>
                  <a:tcPr/>
                </a:tc>
                <a:tc>
                  <a:txBody>
                    <a:bodyPr/>
                    <a:lstStyle/>
                    <a:p>
                      <a:r>
                        <a:rPr lang="en-CA" sz="800" dirty="0"/>
                        <a:t>How many hours does it take to gather all the information during an incident </a:t>
                      </a:r>
                    </a:p>
                  </a:txBody>
                  <a:tcPr/>
                </a:tc>
                <a:extLst>
                  <a:ext uri="{0D108BD9-81ED-4DB2-BD59-A6C34878D82A}">
                    <a16:rowId xmlns:a16="http://schemas.microsoft.com/office/drawing/2014/main" val="430114122"/>
                  </a:ext>
                </a:extLst>
              </a:tr>
              <a:tr h="156075">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1670405700"/>
                  </a:ext>
                </a:extLst>
              </a:tr>
              <a:tr h="512817">
                <a:tc>
                  <a:txBody>
                    <a:bodyPr/>
                    <a:lstStyle/>
                    <a:p>
                      <a:r>
                        <a:rPr lang="en-CA" sz="800" dirty="0"/>
                        <a:t>Evacuation management </a:t>
                      </a:r>
                    </a:p>
                  </a:txBody>
                  <a:tcPr/>
                </a:tc>
                <a:tc>
                  <a:txBody>
                    <a:bodyPr/>
                    <a:lstStyle/>
                    <a:p>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561353142"/>
                  </a:ext>
                </a:extLst>
              </a:tr>
              <a:tr h="245261">
                <a:tc>
                  <a:txBody>
                    <a:bodyPr/>
                    <a:lstStyle/>
                    <a:p>
                      <a:r>
                        <a:rPr lang="en-CA" sz="800" dirty="0"/>
                        <a:t>I want to purchase the system up front </a:t>
                      </a:r>
                    </a:p>
                  </a:txBody>
                  <a:tcPr/>
                </a:tc>
                <a:tc>
                  <a:txBody>
                    <a:bodyPr/>
                    <a:lstStyle/>
                    <a:p>
                      <a:r>
                        <a:rPr lang="en-CA" sz="800" dirty="0"/>
                        <a:t>A program that will allow purchase up front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Operations Manger / Financial group / procurement </a:t>
                      </a:r>
                    </a:p>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4242376857"/>
                  </a:ext>
                </a:extLst>
              </a:tr>
              <a:tr h="245261">
                <a:tc>
                  <a:txBody>
                    <a:bodyPr/>
                    <a:lstStyle/>
                    <a:p>
                      <a:r>
                        <a:rPr lang="en-CA" sz="800" dirty="0"/>
                        <a:t>I want to purchase the system monthly or yearly </a:t>
                      </a:r>
                    </a:p>
                  </a:txBody>
                  <a:tcPr/>
                </a:tc>
                <a:tc>
                  <a:txBody>
                    <a:bodyPr/>
                    <a:lstStyle/>
                    <a:p>
                      <a:endParaRPr lang="en-CA" sz="800" dirty="0"/>
                    </a:p>
                  </a:txBody>
                  <a:tcPr/>
                </a:tc>
                <a:tc>
                  <a:txBody>
                    <a:bodyPr/>
                    <a:lstStyle/>
                    <a:p>
                      <a:r>
                        <a:rPr lang="en-CA" sz="800" dirty="0"/>
                        <a:t>Operations Manger / Financial group / procurement  </a:t>
                      </a:r>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365436829"/>
                  </a:ext>
                </a:extLst>
              </a:tr>
              <a:tr h="156075">
                <a:tc>
                  <a:txBody>
                    <a:bodyPr/>
                    <a:lstStyle/>
                    <a:p>
                      <a:r>
                        <a:rPr lang="en-CA" sz="800" dirty="0"/>
                        <a:t>I don’t have personnel to monitor workers </a:t>
                      </a:r>
                    </a:p>
                  </a:txBody>
                  <a:tcPr/>
                </a:tc>
                <a:tc>
                  <a:txBody>
                    <a:bodyPr/>
                    <a:lstStyle/>
                    <a:p>
                      <a:r>
                        <a:rPr lang="en-CA" sz="800" dirty="0"/>
                        <a:t>3</a:t>
                      </a:r>
                      <a:r>
                        <a:rPr lang="en-CA" sz="800" baseline="30000" dirty="0"/>
                        <a:t>rd</a:t>
                      </a:r>
                      <a:r>
                        <a:rPr lang="en-CA" sz="800" dirty="0"/>
                        <a:t> party monitoring system </a:t>
                      </a:r>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2431191467"/>
                  </a:ext>
                </a:extLst>
              </a:tr>
              <a:tr h="156075">
                <a:tc>
                  <a:txBody>
                    <a:bodyPr/>
                    <a:lstStyle/>
                    <a:p>
                      <a:r>
                        <a:rPr lang="en-CA" sz="800" dirty="0"/>
                        <a:t>I want to value of connectivity but I don’t what my safety sensitive data getting outside my corporation </a:t>
                      </a:r>
                    </a:p>
                  </a:txBody>
                  <a:tcPr/>
                </a:tc>
                <a:tc>
                  <a:txBody>
                    <a:bodyPr/>
                    <a:lstStyle/>
                    <a:p>
                      <a:r>
                        <a:rPr lang="en-CA" sz="800" dirty="0"/>
                        <a:t>With an on premise solution all safety and proprietary data is kept local </a:t>
                      </a:r>
                    </a:p>
                  </a:txBody>
                  <a:tcPr/>
                </a:tc>
                <a:tc>
                  <a:txBody>
                    <a:bodyPr/>
                    <a:lstStyle/>
                    <a:p>
                      <a:r>
                        <a:rPr lang="en-CA" sz="800" dirty="0"/>
                        <a:t>Information Technology, Digital transformation </a:t>
                      </a:r>
                    </a:p>
                  </a:txBody>
                  <a:tcPr/>
                </a:tc>
                <a:tc>
                  <a:txBody>
                    <a:bodyPr/>
                    <a:lstStyle/>
                    <a:p>
                      <a:r>
                        <a:rPr lang="en-CA" sz="800" dirty="0"/>
                        <a:t>Industrial scientific corporation has on premise and cloud solutions </a:t>
                      </a:r>
                    </a:p>
                    <a:p>
                      <a:r>
                        <a:rPr lang="en-CA" sz="800" dirty="0"/>
                        <a:t>MSA, BLN and </a:t>
                      </a:r>
                      <a:r>
                        <a:rPr lang="en-CA" sz="800" b="1" dirty="0"/>
                        <a:t>Honeywell</a:t>
                      </a:r>
                      <a:r>
                        <a:rPr lang="en-CA" sz="800" dirty="0"/>
                        <a:t> are all in the cloud ? Check Honeywell with safety suite </a:t>
                      </a:r>
                    </a:p>
                  </a:txBody>
                  <a:tcPr/>
                </a:tc>
                <a:tc>
                  <a:txBody>
                    <a:bodyPr/>
                    <a:lstStyle/>
                    <a:p>
                      <a:r>
                        <a:rPr lang="en-CA" sz="800" dirty="0"/>
                        <a:t>Are you concerned that your data can be compromised in the cloud and get out </a:t>
                      </a:r>
                    </a:p>
                  </a:txBody>
                  <a:tcPr/>
                </a:tc>
                <a:extLst>
                  <a:ext uri="{0D108BD9-81ED-4DB2-BD59-A6C34878D82A}">
                    <a16:rowId xmlns:a16="http://schemas.microsoft.com/office/drawing/2014/main" val="3641215414"/>
                  </a:ext>
                </a:extLst>
              </a:tr>
              <a:tr h="245261">
                <a:tc>
                  <a:txBody>
                    <a:bodyPr/>
                    <a:lstStyle/>
                    <a:p>
                      <a:r>
                        <a:rPr lang="en-CA" sz="800" dirty="0"/>
                        <a:t>I want to integrate the information into my own control system </a:t>
                      </a:r>
                    </a:p>
                  </a:txBody>
                  <a:tcPr/>
                </a:tc>
                <a:tc>
                  <a:txBody>
                    <a:bodyPr/>
                    <a:lstStyle/>
                    <a:p>
                      <a:endParaRPr lang="en-CA" sz="800" dirty="0"/>
                    </a:p>
                  </a:txBody>
                  <a:tcPr/>
                </a:tc>
                <a:tc>
                  <a:txBody>
                    <a:bodyPr/>
                    <a:lstStyle/>
                    <a:p>
                      <a:r>
                        <a:rPr lang="en-CA" sz="800" dirty="0"/>
                        <a:t>IT / Digital transformation / Emergency response manager </a:t>
                      </a:r>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4026398536"/>
                  </a:ext>
                </a:extLst>
              </a:tr>
              <a:tr h="245261">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1398023698"/>
                  </a:ext>
                </a:extLst>
              </a:tr>
            </a:tbl>
          </a:graphicData>
        </a:graphic>
      </p:graphicFrame>
    </p:spTree>
    <p:extLst>
      <p:ext uri="{BB962C8B-B14F-4D97-AF65-F5344CB8AC3E}">
        <p14:creationId xmlns:p14="http://schemas.microsoft.com/office/powerpoint/2010/main" val="27024321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930275" y="-27384"/>
            <a:ext cx="7772400" cy="507206"/>
          </a:xfrm>
        </p:spPr>
        <p:txBody>
          <a:bodyPr/>
          <a:lstStyle/>
          <a:p>
            <a:r>
              <a:rPr lang="en-CA" dirty="0"/>
              <a:t>Job to be done -M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graphicFrame>
        <p:nvGraphicFramePr>
          <p:cNvPr id="5" name="Table 5">
            <a:extLst>
              <a:ext uri="{FF2B5EF4-FFF2-40B4-BE49-F238E27FC236}">
                <a16:creationId xmlns:a16="http://schemas.microsoft.com/office/drawing/2014/main" id="{196DD73A-6CBE-0784-CB47-66A1D1FDC8C0}"/>
              </a:ext>
            </a:extLst>
          </p:cNvPr>
          <p:cNvGraphicFramePr>
            <a:graphicFrameLocks noGrp="1"/>
          </p:cNvGraphicFramePr>
          <p:nvPr>
            <p:extLst>
              <p:ext uri="{D42A27DB-BD31-4B8C-83A1-F6EECF244321}">
                <p14:modId xmlns:p14="http://schemas.microsoft.com/office/powerpoint/2010/main" val="898991554"/>
              </p:ext>
            </p:extLst>
          </p:nvPr>
        </p:nvGraphicFramePr>
        <p:xfrm>
          <a:off x="213851" y="708461"/>
          <a:ext cx="8628521" cy="3600903"/>
        </p:xfrm>
        <a:graphic>
          <a:graphicData uri="http://schemas.openxmlformats.org/drawingml/2006/table">
            <a:tbl>
              <a:tblPr firstRow="1" bandRow="1">
                <a:tableStyleId>{5C22544A-7EE6-4342-B048-85BDC9FD1C3A}</a:tableStyleId>
              </a:tblPr>
              <a:tblGrid>
                <a:gridCol w="1174568">
                  <a:extLst>
                    <a:ext uri="{9D8B030D-6E8A-4147-A177-3AD203B41FA5}">
                      <a16:colId xmlns:a16="http://schemas.microsoft.com/office/drawing/2014/main" val="3975253627"/>
                    </a:ext>
                  </a:extLst>
                </a:gridCol>
                <a:gridCol w="1938648">
                  <a:extLst>
                    <a:ext uri="{9D8B030D-6E8A-4147-A177-3AD203B41FA5}">
                      <a16:colId xmlns:a16="http://schemas.microsoft.com/office/drawing/2014/main" val="3555651986"/>
                    </a:ext>
                  </a:extLst>
                </a:gridCol>
                <a:gridCol w="2358436">
                  <a:extLst>
                    <a:ext uri="{9D8B030D-6E8A-4147-A177-3AD203B41FA5}">
                      <a16:colId xmlns:a16="http://schemas.microsoft.com/office/drawing/2014/main" val="3390247277"/>
                    </a:ext>
                  </a:extLst>
                </a:gridCol>
                <a:gridCol w="1318434">
                  <a:extLst>
                    <a:ext uri="{9D8B030D-6E8A-4147-A177-3AD203B41FA5}">
                      <a16:colId xmlns:a16="http://schemas.microsoft.com/office/drawing/2014/main" val="2427121749"/>
                    </a:ext>
                  </a:extLst>
                </a:gridCol>
                <a:gridCol w="1838435">
                  <a:extLst>
                    <a:ext uri="{9D8B030D-6E8A-4147-A177-3AD203B41FA5}">
                      <a16:colId xmlns:a16="http://schemas.microsoft.com/office/drawing/2014/main" val="3093082038"/>
                    </a:ext>
                  </a:extLst>
                </a:gridCol>
              </a:tblGrid>
              <a:tr h="178371">
                <a:tc>
                  <a:txBody>
                    <a:bodyPr/>
                    <a:lstStyle/>
                    <a:p>
                      <a:r>
                        <a:rPr lang="en-CA" sz="1000" dirty="0"/>
                        <a:t>Job to be done </a:t>
                      </a:r>
                    </a:p>
                  </a:txBody>
                  <a:tcPr/>
                </a:tc>
                <a:tc>
                  <a:txBody>
                    <a:bodyPr/>
                    <a:lstStyle/>
                    <a:p>
                      <a:r>
                        <a:rPr lang="en-CA" sz="1000" dirty="0"/>
                        <a:t>Description </a:t>
                      </a:r>
                    </a:p>
                  </a:txBody>
                  <a:tcPr/>
                </a:tc>
                <a:tc>
                  <a:txBody>
                    <a:bodyPr/>
                    <a:lstStyle/>
                    <a:p>
                      <a:r>
                        <a:rPr lang="en-CA" sz="1000" dirty="0"/>
                        <a:t>Decision maker &amp; influencer (P/S)</a:t>
                      </a:r>
                    </a:p>
                  </a:txBody>
                  <a:tcPr/>
                </a:tc>
                <a:tc>
                  <a:txBody>
                    <a:bodyPr/>
                    <a:lstStyle/>
                    <a:p>
                      <a:r>
                        <a:rPr lang="en-CA" sz="1000" dirty="0"/>
                        <a:t>Competition </a:t>
                      </a:r>
                    </a:p>
                  </a:txBody>
                  <a:tcPr/>
                </a:tc>
                <a:tc>
                  <a:txBody>
                    <a:bodyPr/>
                    <a:lstStyle/>
                    <a:p>
                      <a:r>
                        <a:rPr lang="en-CA" sz="1000" dirty="0"/>
                        <a:t>Customer question </a:t>
                      </a:r>
                    </a:p>
                  </a:txBody>
                  <a:tcPr/>
                </a:tc>
                <a:extLst>
                  <a:ext uri="{0D108BD9-81ED-4DB2-BD59-A6C34878D82A}">
                    <a16:rowId xmlns:a16="http://schemas.microsoft.com/office/drawing/2014/main" val="3827467684"/>
                  </a:ext>
                </a:extLst>
              </a:tr>
              <a:tr h="245261">
                <a:tc>
                  <a:txBody>
                    <a:bodyPr/>
                    <a:lstStyle/>
                    <a:p>
                      <a:r>
                        <a:rPr lang="en-CA" sz="800" dirty="0"/>
                        <a:t>Quickly locate a worker during an incident </a:t>
                      </a:r>
                    </a:p>
                  </a:txBody>
                  <a:tcPr/>
                </a:tc>
                <a:tc>
                  <a:txBody>
                    <a:bodyPr/>
                    <a:lstStyle/>
                    <a:p>
                      <a:r>
                        <a:rPr lang="en-CA" sz="800" dirty="0"/>
                        <a:t>During a low or high gas alarm, fall, no motion, worker exertion or panic alarm event the worker location is indicated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Safety Manager / Emergency response Manager </a:t>
                      </a:r>
                    </a:p>
                    <a:p>
                      <a:endParaRPr lang="en-CA" sz="800" dirty="0"/>
                    </a:p>
                  </a:txBody>
                  <a:tcPr/>
                </a:tc>
                <a:tc>
                  <a:txBody>
                    <a:bodyPr/>
                    <a:lstStyle/>
                    <a:p>
                      <a:r>
                        <a:rPr lang="en-CA" sz="800" dirty="0"/>
                        <a:t>MSA, ISC, Blackline Honeywell, (no biometrics) </a:t>
                      </a:r>
                    </a:p>
                  </a:txBody>
                  <a:tcPr/>
                </a:tc>
                <a:tc>
                  <a:txBody>
                    <a:bodyPr/>
                    <a:lstStyle/>
                    <a:p>
                      <a:r>
                        <a:rPr lang="en-CA" sz="800" dirty="0"/>
                        <a:t>Are you aware when a worker has an incident and do you know where they are </a:t>
                      </a:r>
                    </a:p>
                  </a:txBody>
                  <a:tcPr/>
                </a:tc>
                <a:extLst>
                  <a:ext uri="{0D108BD9-81ED-4DB2-BD59-A6C34878D82A}">
                    <a16:rowId xmlns:a16="http://schemas.microsoft.com/office/drawing/2014/main" val="430114122"/>
                  </a:ext>
                </a:extLst>
              </a:tr>
              <a:tr h="156075">
                <a:tc>
                  <a:txBody>
                    <a:bodyPr/>
                    <a:lstStyle/>
                    <a:p>
                      <a:r>
                        <a:rPr lang="en-CA" sz="800" dirty="0"/>
                        <a:t>Worker has fallen and is not moving </a:t>
                      </a:r>
                    </a:p>
                  </a:txBody>
                  <a:tcPr/>
                </a:tc>
                <a:tc>
                  <a:txBody>
                    <a:bodyPr/>
                    <a:lstStyle/>
                    <a:p>
                      <a:r>
                        <a:rPr lang="en-CA" sz="800" dirty="0"/>
                        <a:t>Identify situations where there are trip hazards and workers are not capable of responding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Safety Manager / Emergency response Manager </a:t>
                      </a:r>
                    </a:p>
                    <a:p>
                      <a:endParaRPr lang="en-CA" sz="800" dirty="0"/>
                    </a:p>
                  </a:txBody>
                  <a:tcPr/>
                </a:tc>
                <a:tc>
                  <a:txBody>
                    <a:bodyPr/>
                    <a:lstStyle/>
                    <a:p>
                      <a:r>
                        <a:rPr lang="en-CA" sz="800" dirty="0"/>
                        <a:t>MSA, </a:t>
                      </a:r>
                      <a:r>
                        <a:rPr lang="en-CA" sz="800" dirty="0" err="1"/>
                        <a:t>isc</a:t>
                      </a:r>
                      <a:r>
                        <a:rPr lang="en-CA" sz="800" dirty="0"/>
                        <a:t> ?</a:t>
                      </a:r>
                    </a:p>
                  </a:txBody>
                  <a:tcPr/>
                </a:tc>
                <a:tc>
                  <a:txBody>
                    <a:bodyPr/>
                    <a:lstStyle/>
                    <a:p>
                      <a:r>
                        <a:rPr lang="en-CA" sz="800" dirty="0"/>
                        <a:t>Do you have slips trips and falls that have lead to time off or more </a:t>
                      </a:r>
                      <a:r>
                        <a:rPr lang="en-CA" sz="800" dirty="0" err="1"/>
                        <a:t>servere</a:t>
                      </a:r>
                      <a:r>
                        <a:rPr lang="en-CA" sz="800" dirty="0"/>
                        <a:t> medical situations </a:t>
                      </a:r>
                    </a:p>
                  </a:txBody>
                  <a:tcPr/>
                </a:tc>
                <a:extLst>
                  <a:ext uri="{0D108BD9-81ED-4DB2-BD59-A6C34878D82A}">
                    <a16:rowId xmlns:a16="http://schemas.microsoft.com/office/drawing/2014/main" val="1670405700"/>
                  </a:ext>
                </a:extLst>
              </a:tr>
              <a:tr h="512817">
                <a:tc>
                  <a:txBody>
                    <a:bodyPr/>
                    <a:lstStyle/>
                    <a:p>
                      <a:r>
                        <a:rPr lang="en-CA" sz="800" dirty="0"/>
                        <a:t>Remote sampling of CSE sent back to control room</a:t>
                      </a:r>
                    </a:p>
                  </a:txBody>
                  <a:tcPr/>
                </a:tc>
                <a:tc>
                  <a:txBody>
                    <a:bodyPr/>
                    <a:lstStyle/>
                    <a:p>
                      <a:r>
                        <a:rPr lang="en-CA" sz="800" dirty="0"/>
                        <a:t>to have the Confined space continuously monitored readings are sent back to the control room continuously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Operations Manager, Facility Manager, Safety manager, Industrial </a:t>
                      </a:r>
                      <a:r>
                        <a:rPr lang="en-CA" sz="800" dirty="0" err="1"/>
                        <a:t>Hygenist</a:t>
                      </a:r>
                      <a:r>
                        <a:rPr lang="en-CA" sz="800" dirty="0"/>
                        <a:t> </a:t>
                      </a:r>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561353142"/>
                  </a:ext>
                </a:extLst>
              </a:tr>
              <a:tr h="245261">
                <a:tc>
                  <a:txBody>
                    <a:bodyPr/>
                    <a:lstStyle/>
                    <a:p>
                      <a:r>
                        <a:rPr lang="en-CA" sz="800" dirty="0"/>
                        <a:t>Lone worker check in </a:t>
                      </a:r>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4242376857"/>
                  </a:ext>
                </a:extLst>
              </a:tr>
              <a:tr h="245261">
                <a:tc>
                  <a:txBody>
                    <a:bodyPr/>
                    <a:lstStyle/>
                    <a:p>
                      <a:r>
                        <a:rPr lang="en-CA" sz="800" dirty="0"/>
                        <a:t>SOS alert </a:t>
                      </a:r>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365436829"/>
                  </a:ext>
                </a:extLst>
              </a:tr>
              <a:tr h="156075">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Compliance auditing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Gas detection equipment can be remotely audited for compliance (bump and calibration)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Safety manager</a:t>
                      </a:r>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2431191467"/>
                  </a:ext>
                </a:extLst>
              </a:tr>
              <a:tr h="156075">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641215414"/>
                  </a:ext>
                </a:extLst>
              </a:tr>
              <a:tr h="245261">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4026398536"/>
                  </a:ext>
                </a:extLst>
              </a:tr>
              <a:tr h="245261">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1398023698"/>
                  </a:ext>
                </a:extLst>
              </a:tr>
            </a:tbl>
          </a:graphicData>
        </a:graphic>
      </p:graphicFrame>
    </p:spTree>
    <p:extLst>
      <p:ext uri="{BB962C8B-B14F-4D97-AF65-F5344CB8AC3E}">
        <p14:creationId xmlns:p14="http://schemas.microsoft.com/office/powerpoint/2010/main" val="411813022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930275" y="-27384"/>
            <a:ext cx="7772400" cy="507206"/>
          </a:xfrm>
        </p:spPr>
        <p:txBody>
          <a:bodyPr/>
          <a:lstStyle/>
          <a:p>
            <a:r>
              <a:rPr lang="en-CA" dirty="0"/>
              <a:t>Job to be done –Future state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graphicFrame>
        <p:nvGraphicFramePr>
          <p:cNvPr id="5" name="Table 5">
            <a:extLst>
              <a:ext uri="{FF2B5EF4-FFF2-40B4-BE49-F238E27FC236}">
                <a16:creationId xmlns:a16="http://schemas.microsoft.com/office/drawing/2014/main" id="{196DD73A-6CBE-0784-CB47-66A1D1FDC8C0}"/>
              </a:ext>
            </a:extLst>
          </p:cNvPr>
          <p:cNvGraphicFramePr>
            <a:graphicFrameLocks noGrp="1"/>
          </p:cNvGraphicFramePr>
          <p:nvPr>
            <p:extLst>
              <p:ext uri="{D42A27DB-BD31-4B8C-83A1-F6EECF244321}">
                <p14:modId xmlns:p14="http://schemas.microsoft.com/office/powerpoint/2010/main" val="2544919117"/>
              </p:ext>
            </p:extLst>
          </p:nvPr>
        </p:nvGraphicFramePr>
        <p:xfrm>
          <a:off x="213851" y="708461"/>
          <a:ext cx="8628521" cy="3632804"/>
        </p:xfrm>
        <a:graphic>
          <a:graphicData uri="http://schemas.openxmlformats.org/drawingml/2006/table">
            <a:tbl>
              <a:tblPr firstRow="1" bandRow="1">
                <a:tableStyleId>{5C22544A-7EE6-4342-B048-85BDC9FD1C3A}</a:tableStyleId>
              </a:tblPr>
              <a:tblGrid>
                <a:gridCol w="1174568">
                  <a:extLst>
                    <a:ext uri="{9D8B030D-6E8A-4147-A177-3AD203B41FA5}">
                      <a16:colId xmlns:a16="http://schemas.microsoft.com/office/drawing/2014/main" val="3975253627"/>
                    </a:ext>
                  </a:extLst>
                </a:gridCol>
                <a:gridCol w="1938648">
                  <a:extLst>
                    <a:ext uri="{9D8B030D-6E8A-4147-A177-3AD203B41FA5}">
                      <a16:colId xmlns:a16="http://schemas.microsoft.com/office/drawing/2014/main" val="3555651986"/>
                    </a:ext>
                  </a:extLst>
                </a:gridCol>
                <a:gridCol w="2358436">
                  <a:extLst>
                    <a:ext uri="{9D8B030D-6E8A-4147-A177-3AD203B41FA5}">
                      <a16:colId xmlns:a16="http://schemas.microsoft.com/office/drawing/2014/main" val="3390247277"/>
                    </a:ext>
                  </a:extLst>
                </a:gridCol>
                <a:gridCol w="1318434">
                  <a:extLst>
                    <a:ext uri="{9D8B030D-6E8A-4147-A177-3AD203B41FA5}">
                      <a16:colId xmlns:a16="http://schemas.microsoft.com/office/drawing/2014/main" val="2427121749"/>
                    </a:ext>
                  </a:extLst>
                </a:gridCol>
                <a:gridCol w="1838435">
                  <a:extLst>
                    <a:ext uri="{9D8B030D-6E8A-4147-A177-3AD203B41FA5}">
                      <a16:colId xmlns:a16="http://schemas.microsoft.com/office/drawing/2014/main" val="3093082038"/>
                    </a:ext>
                  </a:extLst>
                </a:gridCol>
              </a:tblGrid>
              <a:tr h="178371">
                <a:tc>
                  <a:txBody>
                    <a:bodyPr/>
                    <a:lstStyle/>
                    <a:p>
                      <a:r>
                        <a:rPr lang="en-CA" sz="1000" dirty="0"/>
                        <a:t>Job to be done </a:t>
                      </a:r>
                    </a:p>
                  </a:txBody>
                  <a:tcPr/>
                </a:tc>
                <a:tc>
                  <a:txBody>
                    <a:bodyPr/>
                    <a:lstStyle/>
                    <a:p>
                      <a:r>
                        <a:rPr lang="en-CA" sz="1000" dirty="0"/>
                        <a:t>Description </a:t>
                      </a:r>
                    </a:p>
                  </a:txBody>
                  <a:tcPr/>
                </a:tc>
                <a:tc>
                  <a:txBody>
                    <a:bodyPr/>
                    <a:lstStyle/>
                    <a:p>
                      <a:r>
                        <a:rPr lang="en-CA" sz="1000" dirty="0"/>
                        <a:t>Decision maker &amp; influencer (P/S)</a:t>
                      </a:r>
                    </a:p>
                  </a:txBody>
                  <a:tcPr/>
                </a:tc>
                <a:tc>
                  <a:txBody>
                    <a:bodyPr/>
                    <a:lstStyle/>
                    <a:p>
                      <a:r>
                        <a:rPr lang="en-CA" sz="1000" dirty="0"/>
                        <a:t>Competition </a:t>
                      </a:r>
                    </a:p>
                  </a:txBody>
                  <a:tcPr/>
                </a:tc>
                <a:tc>
                  <a:txBody>
                    <a:bodyPr/>
                    <a:lstStyle/>
                    <a:p>
                      <a:r>
                        <a:rPr lang="en-CA" sz="1000" dirty="0"/>
                        <a:t>Customer question </a:t>
                      </a:r>
                    </a:p>
                  </a:txBody>
                  <a:tcPr/>
                </a:tc>
                <a:extLst>
                  <a:ext uri="{0D108BD9-81ED-4DB2-BD59-A6C34878D82A}">
                    <a16:rowId xmlns:a16="http://schemas.microsoft.com/office/drawing/2014/main" val="3827467684"/>
                  </a:ext>
                </a:extLst>
              </a:tr>
              <a:tr h="245261">
                <a:tc>
                  <a:txBody>
                    <a:bodyPr/>
                    <a:lstStyle/>
                    <a:p>
                      <a:r>
                        <a:rPr lang="en-CA" sz="800" dirty="0"/>
                        <a:t>Leak detection </a:t>
                      </a:r>
                    </a:p>
                  </a:txBody>
                  <a:tcPr/>
                </a:tc>
                <a:tc>
                  <a:txBody>
                    <a:bodyPr/>
                    <a:lstStyle/>
                    <a:p>
                      <a:r>
                        <a:rPr lang="en-CA" sz="800" dirty="0"/>
                        <a:t>During a low or high gas alarm, fall, no motion, worker exertion or panic alarm event the worker location is indicated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Safety Manager / Emergency response Manager </a:t>
                      </a:r>
                    </a:p>
                    <a:p>
                      <a:endParaRPr lang="en-CA" sz="800" dirty="0"/>
                    </a:p>
                  </a:txBody>
                  <a:tcPr/>
                </a:tc>
                <a:tc>
                  <a:txBody>
                    <a:bodyPr/>
                    <a:lstStyle/>
                    <a:p>
                      <a:r>
                        <a:rPr lang="en-CA" sz="800" dirty="0"/>
                        <a:t>Blackline </a:t>
                      </a:r>
                    </a:p>
                  </a:txBody>
                  <a:tcPr/>
                </a:tc>
                <a:tc>
                  <a:txBody>
                    <a:bodyPr/>
                    <a:lstStyle/>
                    <a:p>
                      <a:endParaRPr lang="en-CA" sz="800" dirty="0"/>
                    </a:p>
                  </a:txBody>
                  <a:tcPr/>
                </a:tc>
                <a:extLst>
                  <a:ext uri="{0D108BD9-81ED-4DB2-BD59-A6C34878D82A}">
                    <a16:rowId xmlns:a16="http://schemas.microsoft.com/office/drawing/2014/main" val="430114122"/>
                  </a:ext>
                </a:extLst>
              </a:tr>
              <a:tr h="156075">
                <a:tc>
                  <a:txBody>
                    <a:bodyPr/>
                    <a:lstStyle/>
                    <a:p>
                      <a:r>
                        <a:rPr lang="en-CA" sz="800" dirty="0"/>
                        <a:t>Where are gas leaks occurring </a:t>
                      </a:r>
                    </a:p>
                  </a:txBody>
                  <a:tcPr/>
                </a:tc>
                <a:tc>
                  <a:txBody>
                    <a:bodyPr/>
                    <a:lstStyle/>
                    <a:p>
                      <a:r>
                        <a:rPr lang="en-CA" sz="800" dirty="0"/>
                        <a:t>Heat map </a:t>
                      </a:r>
                    </a:p>
                  </a:txBody>
                  <a:tcPr/>
                </a:tc>
                <a:tc>
                  <a:txBody>
                    <a:bodyPr/>
                    <a:lstStyle/>
                    <a:p>
                      <a:endParaRPr lang="en-CA" sz="800" dirty="0"/>
                    </a:p>
                  </a:txBody>
                  <a:tcPr/>
                </a:tc>
                <a:tc>
                  <a:txBody>
                    <a:bodyPr/>
                    <a:lstStyle/>
                    <a:p>
                      <a:endParaRPr lang="en-CA" sz="800" dirty="0"/>
                    </a:p>
                  </a:txBody>
                  <a:tcPr/>
                </a:tc>
                <a:tc>
                  <a:txBody>
                    <a:bodyPr/>
                    <a:lstStyle/>
                    <a:p>
                      <a:r>
                        <a:rPr lang="en-CA" sz="800" dirty="0"/>
                        <a:t>Are you concerned a small leak can become a large dangerous leak </a:t>
                      </a:r>
                    </a:p>
                  </a:txBody>
                  <a:tcPr/>
                </a:tc>
                <a:extLst>
                  <a:ext uri="{0D108BD9-81ED-4DB2-BD59-A6C34878D82A}">
                    <a16:rowId xmlns:a16="http://schemas.microsoft.com/office/drawing/2014/main" val="1670405700"/>
                  </a:ext>
                </a:extLst>
              </a:tr>
              <a:tr h="512817">
                <a:tc>
                  <a:txBody>
                    <a:bodyPr/>
                    <a:lstStyle/>
                    <a:p>
                      <a:r>
                        <a:rPr lang="en-CA" sz="800" dirty="0"/>
                        <a:t>PPE compliance </a:t>
                      </a:r>
                    </a:p>
                  </a:txBody>
                  <a:tcPr/>
                </a:tc>
                <a:tc>
                  <a:txBody>
                    <a:bodyPr/>
                    <a:lstStyle/>
                    <a:p>
                      <a:r>
                        <a:rPr lang="en-CA" sz="800" dirty="0"/>
                        <a:t>With connected safety devices awareness workers do not enter an area unprotected </a:t>
                      </a:r>
                    </a:p>
                    <a:p>
                      <a:endParaRPr lang="en-CA" sz="800" dirty="0"/>
                    </a:p>
                    <a:p>
                      <a:r>
                        <a:rPr lang="en-CA" sz="800" dirty="0"/>
                        <a:t>Future 3M integration </a:t>
                      </a:r>
                    </a:p>
                    <a:p>
                      <a:endParaRPr lang="en-CA" sz="800" dirty="0"/>
                    </a:p>
                    <a:p>
                      <a:r>
                        <a:rPr lang="en-CA" sz="800" dirty="0"/>
                        <a:t>Productivity and safety aspect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Safety officer / Safety Manager / Industrial Hygienist </a:t>
                      </a:r>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561353142"/>
                  </a:ext>
                </a:extLst>
              </a:tr>
              <a:tr h="245261">
                <a:tc>
                  <a:txBody>
                    <a:bodyPr/>
                    <a:lstStyle/>
                    <a:p>
                      <a:r>
                        <a:rPr lang="en-CA" sz="800" dirty="0"/>
                        <a:t>SIM 3M </a:t>
                      </a:r>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4242376857"/>
                  </a:ext>
                </a:extLst>
              </a:tr>
              <a:tr h="245261">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365436829"/>
                  </a:ext>
                </a:extLst>
              </a:tr>
              <a:tr h="156075">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2431191467"/>
                  </a:ext>
                </a:extLst>
              </a:tr>
              <a:tr h="156075">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641215414"/>
                  </a:ext>
                </a:extLst>
              </a:tr>
              <a:tr h="245261">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4026398536"/>
                  </a:ext>
                </a:extLst>
              </a:tr>
              <a:tr h="245261">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1398023698"/>
                  </a:ext>
                </a:extLst>
              </a:tr>
            </a:tbl>
          </a:graphicData>
        </a:graphic>
      </p:graphicFrame>
    </p:spTree>
    <p:extLst>
      <p:ext uri="{BB962C8B-B14F-4D97-AF65-F5344CB8AC3E}">
        <p14:creationId xmlns:p14="http://schemas.microsoft.com/office/powerpoint/2010/main" val="258331326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840217" y="-662678"/>
            <a:ext cx="7772400" cy="1867276"/>
          </a:xfrm>
        </p:spPr>
        <p:txBody>
          <a:bodyPr/>
          <a:lstStyle/>
          <a:p>
            <a:r>
              <a:rPr lang="en-CA" sz="2000" dirty="0"/>
              <a:t>Sensor comparison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20" name="TextBox 19">
            <a:extLst>
              <a:ext uri="{FF2B5EF4-FFF2-40B4-BE49-F238E27FC236}">
                <a16:creationId xmlns:a16="http://schemas.microsoft.com/office/drawing/2014/main" id="{0C085735-CEB8-E6C1-FD6D-BC60E5B3FC6B}"/>
              </a:ext>
            </a:extLst>
          </p:cNvPr>
          <p:cNvSpPr txBox="1"/>
          <p:nvPr/>
        </p:nvSpPr>
        <p:spPr>
          <a:xfrm>
            <a:off x="704617" y="733908"/>
            <a:ext cx="7933824" cy="369332"/>
          </a:xfrm>
          <a:prstGeom prst="rect">
            <a:avLst/>
          </a:prstGeom>
          <a:noFill/>
        </p:spPr>
        <p:txBody>
          <a:bodyPr wrap="square">
            <a:spAutoFit/>
          </a:bodyPr>
          <a:lstStyle/>
          <a:p>
            <a:r>
              <a:rPr lang="en-US" b="1" dirty="0"/>
              <a:t>RKI</a:t>
            </a:r>
            <a:r>
              <a:rPr lang="en-US" dirty="0"/>
              <a:t> - COSH, LEL, O2, HCN, NH3, NO2, PH3, SO2, CO2 %, CO2 PPM </a:t>
            </a:r>
            <a:endParaRPr lang="en-CA" dirty="0"/>
          </a:p>
        </p:txBody>
      </p:sp>
      <p:sp>
        <p:nvSpPr>
          <p:cNvPr id="5" name="TextBox 4">
            <a:extLst>
              <a:ext uri="{FF2B5EF4-FFF2-40B4-BE49-F238E27FC236}">
                <a16:creationId xmlns:a16="http://schemas.microsoft.com/office/drawing/2014/main" id="{55C44459-3B5B-6507-1DC3-A07DEA5B3FB8}"/>
              </a:ext>
            </a:extLst>
          </p:cNvPr>
          <p:cNvSpPr txBox="1"/>
          <p:nvPr/>
        </p:nvSpPr>
        <p:spPr>
          <a:xfrm>
            <a:off x="704617" y="1281995"/>
            <a:ext cx="8196035" cy="1200329"/>
          </a:xfrm>
          <a:prstGeom prst="rect">
            <a:avLst/>
          </a:prstGeom>
          <a:noFill/>
        </p:spPr>
        <p:txBody>
          <a:bodyPr wrap="square">
            <a:spAutoFit/>
          </a:bodyPr>
          <a:lstStyle/>
          <a:p>
            <a:r>
              <a:rPr lang="en-US" b="1" dirty="0"/>
              <a:t>BLN</a:t>
            </a:r>
            <a:r>
              <a:rPr lang="en-US" dirty="0"/>
              <a:t> – Slot 1 LEL (IR, MPS, Cat bead), Slot 2 O2, Slot 3 COSH, NH3, NH3, H2S, H2S high range, CL2, CLO2, CO, CO-H, HCN, SO2, CO2 (0-50,000 50 </a:t>
            </a:r>
            <a:r>
              <a:rPr lang="en-US" dirty="0" err="1"/>
              <a:t>inc</a:t>
            </a:r>
            <a:r>
              <a:rPr lang="en-US" dirty="0"/>
              <a:t>) , H2, VOC, Ozone Slo4 NH3, NH3, H2S, H2S high range, CL2, CLO2, CO, CO-H, HCN, SO2, Co2, H2, VOC, Ozone </a:t>
            </a:r>
            <a:endParaRPr lang="en-CA" dirty="0"/>
          </a:p>
        </p:txBody>
      </p:sp>
      <p:sp>
        <p:nvSpPr>
          <p:cNvPr id="7" name="TextBox 6">
            <a:extLst>
              <a:ext uri="{FF2B5EF4-FFF2-40B4-BE49-F238E27FC236}">
                <a16:creationId xmlns:a16="http://schemas.microsoft.com/office/drawing/2014/main" id="{CA168283-60AC-3647-BF0A-D5FBC90C66FE}"/>
              </a:ext>
            </a:extLst>
          </p:cNvPr>
          <p:cNvSpPr txBox="1"/>
          <p:nvPr/>
        </p:nvSpPr>
        <p:spPr>
          <a:xfrm>
            <a:off x="704617" y="2471920"/>
            <a:ext cx="8075671" cy="646331"/>
          </a:xfrm>
          <a:prstGeom prst="rect">
            <a:avLst/>
          </a:prstGeom>
          <a:noFill/>
        </p:spPr>
        <p:txBody>
          <a:bodyPr wrap="square">
            <a:spAutoFit/>
          </a:bodyPr>
          <a:lstStyle/>
          <a:p>
            <a:r>
              <a:rPr lang="en-US" b="1" dirty="0"/>
              <a:t>MSA</a:t>
            </a:r>
            <a:r>
              <a:rPr lang="en-US" dirty="0"/>
              <a:t> – COSH, LEL cat bead, O2,  - H2S low concentration and CO-H is 3 gas variant  </a:t>
            </a:r>
            <a:endParaRPr lang="en-CA" dirty="0"/>
          </a:p>
        </p:txBody>
      </p:sp>
      <p:sp>
        <p:nvSpPr>
          <p:cNvPr id="10" name="TextBox 9">
            <a:extLst>
              <a:ext uri="{FF2B5EF4-FFF2-40B4-BE49-F238E27FC236}">
                <a16:creationId xmlns:a16="http://schemas.microsoft.com/office/drawing/2014/main" id="{CE1E694D-5916-F49D-6BC2-1120E55CF8E9}"/>
              </a:ext>
            </a:extLst>
          </p:cNvPr>
          <p:cNvSpPr txBox="1"/>
          <p:nvPr/>
        </p:nvSpPr>
        <p:spPr>
          <a:xfrm>
            <a:off x="704617" y="4334888"/>
            <a:ext cx="8075671" cy="646331"/>
          </a:xfrm>
          <a:prstGeom prst="rect">
            <a:avLst/>
          </a:prstGeom>
          <a:noFill/>
        </p:spPr>
        <p:txBody>
          <a:bodyPr wrap="square">
            <a:spAutoFit/>
          </a:bodyPr>
          <a:lstStyle/>
          <a:p>
            <a:r>
              <a:rPr lang="en-US" b="1" dirty="0"/>
              <a:t>HON</a:t>
            </a:r>
            <a:r>
              <a:rPr lang="en-US" dirty="0"/>
              <a:t> – Slot 1 O2, Slot 2 LEL 75C, LEL75M, Slot 3 H2S, Slot 4 CO, Slot 5 PID, LEL IR, CO2 IR (0-50K 100 </a:t>
            </a:r>
            <a:r>
              <a:rPr lang="en-US" dirty="0" err="1"/>
              <a:t>inc</a:t>
            </a:r>
            <a:r>
              <a:rPr lang="en-US" dirty="0"/>
              <a:t>) , SO2, NH3, H2, CL2, NO2, HCN, NO, CO-H</a:t>
            </a:r>
            <a:endParaRPr lang="en-CA" dirty="0"/>
          </a:p>
        </p:txBody>
      </p:sp>
      <p:sp>
        <p:nvSpPr>
          <p:cNvPr id="11" name="TextBox 10">
            <a:extLst>
              <a:ext uri="{FF2B5EF4-FFF2-40B4-BE49-F238E27FC236}">
                <a16:creationId xmlns:a16="http://schemas.microsoft.com/office/drawing/2014/main" id="{79F5B496-F54E-7759-D1FB-F4B38954F37F}"/>
              </a:ext>
            </a:extLst>
          </p:cNvPr>
          <p:cNvSpPr txBox="1"/>
          <p:nvPr/>
        </p:nvSpPr>
        <p:spPr>
          <a:xfrm>
            <a:off x="688580" y="3134559"/>
            <a:ext cx="8075671" cy="1200329"/>
          </a:xfrm>
          <a:prstGeom prst="rect">
            <a:avLst/>
          </a:prstGeom>
          <a:noFill/>
        </p:spPr>
        <p:txBody>
          <a:bodyPr wrap="square">
            <a:spAutoFit/>
          </a:bodyPr>
          <a:lstStyle/>
          <a:p>
            <a:r>
              <a:rPr lang="en-US" b="1" dirty="0"/>
              <a:t>ISC </a:t>
            </a:r>
            <a:r>
              <a:rPr lang="en-US" dirty="0"/>
              <a:t>– Slot 1 or 2 CO2 (0-5% Vol 0.01 </a:t>
            </a:r>
            <a:r>
              <a:rPr lang="en-US" dirty="0" err="1"/>
              <a:t>inc</a:t>
            </a:r>
            <a:r>
              <a:rPr lang="en-US" dirty="0"/>
              <a:t>) , COSH, Hydrocarbon IR, H2S, Methane IR O2 Slot 2 Hydrocarbon IR, LEL pentane, LEL methane, Methane 0-5%, VOC, CO2 / LEL IR  Slot 3 or 4 NH3, CO, COSH, COSH (co-h) HCN, H2S, NO2, O2, SO2, PH3   </a:t>
            </a:r>
            <a:endParaRPr lang="en-CA" dirty="0"/>
          </a:p>
        </p:txBody>
      </p:sp>
    </p:spTree>
    <p:extLst>
      <p:ext uri="{BB962C8B-B14F-4D97-AF65-F5344CB8AC3E}">
        <p14:creationId xmlns:p14="http://schemas.microsoft.com/office/powerpoint/2010/main" val="8982940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840217" y="-201124"/>
            <a:ext cx="7772400" cy="1867276"/>
          </a:xfrm>
        </p:spPr>
        <p:txBody>
          <a:bodyPr/>
          <a:lstStyle/>
          <a:p>
            <a:r>
              <a:rPr lang="en-CA" sz="2000" dirty="0"/>
              <a:t>Blackline safety G7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pic>
        <p:nvPicPr>
          <p:cNvPr id="7" name="Picture 6">
            <a:extLst>
              <a:ext uri="{FF2B5EF4-FFF2-40B4-BE49-F238E27FC236}">
                <a16:creationId xmlns:a16="http://schemas.microsoft.com/office/drawing/2014/main" id="{12E2F304-E8FA-1C56-F31E-BFB39C05D9BB}"/>
              </a:ext>
            </a:extLst>
          </p:cNvPr>
          <p:cNvPicPr>
            <a:picLocks noChangeAspect="1"/>
          </p:cNvPicPr>
          <p:nvPr/>
        </p:nvPicPr>
        <p:blipFill rotWithShape="1">
          <a:blip r:embed="rId2"/>
          <a:srcRect l="60597" t="20288" r="14702" b="4748"/>
          <a:stretch/>
        </p:blipFill>
        <p:spPr>
          <a:xfrm>
            <a:off x="45546" y="732514"/>
            <a:ext cx="1516005" cy="1533569"/>
          </a:xfrm>
          <a:prstGeom prst="rect">
            <a:avLst/>
          </a:prstGeom>
        </p:spPr>
      </p:pic>
      <p:pic>
        <p:nvPicPr>
          <p:cNvPr id="10" name="Picture 9">
            <a:extLst>
              <a:ext uri="{FF2B5EF4-FFF2-40B4-BE49-F238E27FC236}">
                <a16:creationId xmlns:a16="http://schemas.microsoft.com/office/drawing/2014/main" id="{073EAB8D-977F-991A-67BE-E2891E8ED317}"/>
              </a:ext>
            </a:extLst>
          </p:cNvPr>
          <p:cNvPicPr>
            <a:picLocks noChangeAspect="1"/>
          </p:cNvPicPr>
          <p:nvPr/>
        </p:nvPicPr>
        <p:blipFill rotWithShape="1">
          <a:blip r:embed="rId3"/>
          <a:srcRect l="60970" t="10664" r="16641" b="4077"/>
          <a:stretch/>
        </p:blipFill>
        <p:spPr>
          <a:xfrm>
            <a:off x="1561551" y="1006845"/>
            <a:ext cx="2258706" cy="2867243"/>
          </a:xfrm>
          <a:prstGeom prst="rect">
            <a:avLst/>
          </a:prstGeom>
        </p:spPr>
      </p:pic>
      <p:pic>
        <p:nvPicPr>
          <p:cNvPr id="12" name="Picture 11">
            <a:extLst>
              <a:ext uri="{FF2B5EF4-FFF2-40B4-BE49-F238E27FC236}">
                <a16:creationId xmlns:a16="http://schemas.microsoft.com/office/drawing/2014/main" id="{0874C55B-DB1C-EAE1-74EA-9DFA1E9924EA}"/>
              </a:ext>
            </a:extLst>
          </p:cNvPr>
          <p:cNvPicPr>
            <a:picLocks noChangeAspect="1"/>
          </p:cNvPicPr>
          <p:nvPr/>
        </p:nvPicPr>
        <p:blipFill rotWithShape="1">
          <a:blip r:embed="rId4"/>
          <a:srcRect l="60735" t="12863" r="16876" b="12808"/>
          <a:stretch/>
        </p:blipFill>
        <p:spPr>
          <a:xfrm>
            <a:off x="3909118" y="1126182"/>
            <a:ext cx="2355931" cy="2607229"/>
          </a:xfrm>
          <a:prstGeom prst="rect">
            <a:avLst/>
          </a:prstGeom>
        </p:spPr>
      </p:pic>
      <p:sp>
        <p:nvSpPr>
          <p:cNvPr id="14" name="TextBox 13">
            <a:extLst>
              <a:ext uri="{FF2B5EF4-FFF2-40B4-BE49-F238E27FC236}">
                <a16:creationId xmlns:a16="http://schemas.microsoft.com/office/drawing/2014/main" id="{F2912E04-60C0-EDF8-5865-DA0CB63AD939}"/>
              </a:ext>
            </a:extLst>
          </p:cNvPr>
          <p:cNvSpPr txBox="1"/>
          <p:nvPr/>
        </p:nvSpPr>
        <p:spPr>
          <a:xfrm>
            <a:off x="592078" y="4263754"/>
            <a:ext cx="8075671" cy="1200329"/>
          </a:xfrm>
          <a:prstGeom prst="rect">
            <a:avLst/>
          </a:prstGeom>
          <a:noFill/>
        </p:spPr>
        <p:txBody>
          <a:bodyPr wrap="square">
            <a:spAutoFit/>
          </a:bodyPr>
          <a:lstStyle/>
          <a:p>
            <a:r>
              <a:rPr lang="en-US" dirty="0"/>
              <a:t>BLN – Slot 1 LEL (IR, MPS, Cat bead), Slot 2 O2, Slot 3 COSH, NH3, NH3, H2S, H2S high range, CL2, CLO2, CO, CO-H, HCN, SO2, Co2, H2, VOC, Ozone Slo4 NH3, NH3, H2S, H2S high range, CL2, CLO2, CO, CO-H, HCN, SO2, Co2, H2, VOC, Ozone </a:t>
            </a:r>
            <a:endParaRPr lang="en-CA" dirty="0"/>
          </a:p>
        </p:txBody>
      </p:sp>
      <p:sp>
        <p:nvSpPr>
          <p:cNvPr id="16" name="TextBox 15">
            <a:extLst>
              <a:ext uri="{FF2B5EF4-FFF2-40B4-BE49-F238E27FC236}">
                <a16:creationId xmlns:a16="http://schemas.microsoft.com/office/drawing/2014/main" id="{326C5769-F43F-8BDD-ADF3-ACC30DF8CDA0}"/>
              </a:ext>
            </a:extLst>
          </p:cNvPr>
          <p:cNvSpPr txBox="1"/>
          <p:nvPr/>
        </p:nvSpPr>
        <p:spPr>
          <a:xfrm>
            <a:off x="1050536" y="-1252538"/>
            <a:ext cx="8353016" cy="1200329"/>
          </a:xfrm>
          <a:prstGeom prst="rect">
            <a:avLst/>
          </a:prstGeom>
          <a:noFill/>
        </p:spPr>
        <p:txBody>
          <a:bodyPr wrap="square">
            <a:spAutoFit/>
          </a:bodyPr>
          <a:lstStyle/>
          <a:p>
            <a:r>
              <a:rPr lang="en-CA" dirty="0"/>
              <a:t>https://support.blacklinesafety.com/articles/g7-quad-gas-cartridge-sensor-options#:~:text=The%20G7%20multi%2Dgas%20cartridge%20features%20four%20sensor%20positions.,hydrogen%20sulfide%20(COSH)%20sensor.</a:t>
            </a:r>
          </a:p>
        </p:txBody>
      </p:sp>
      <p:pic>
        <p:nvPicPr>
          <p:cNvPr id="19" name="Picture 18">
            <a:extLst>
              <a:ext uri="{FF2B5EF4-FFF2-40B4-BE49-F238E27FC236}">
                <a16:creationId xmlns:a16="http://schemas.microsoft.com/office/drawing/2014/main" id="{5312F7A3-5170-7A59-78BB-45E24D4B75F2}"/>
              </a:ext>
            </a:extLst>
          </p:cNvPr>
          <p:cNvPicPr>
            <a:picLocks noChangeAspect="1"/>
          </p:cNvPicPr>
          <p:nvPr/>
        </p:nvPicPr>
        <p:blipFill rotWithShape="1">
          <a:blip r:embed="rId5"/>
          <a:srcRect l="65833" t="11562" r="9189" b="18207"/>
          <a:stretch/>
        </p:blipFill>
        <p:spPr>
          <a:xfrm>
            <a:off x="6326486" y="1126182"/>
            <a:ext cx="2817514" cy="2640661"/>
          </a:xfrm>
          <a:prstGeom prst="rect">
            <a:avLst/>
          </a:prstGeom>
        </p:spPr>
      </p:pic>
    </p:spTree>
    <p:extLst>
      <p:ext uri="{BB962C8B-B14F-4D97-AF65-F5344CB8AC3E}">
        <p14:creationId xmlns:p14="http://schemas.microsoft.com/office/powerpoint/2010/main" val="36086064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840217" y="-201124"/>
            <a:ext cx="7772400" cy="731902"/>
          </a:xfrm>
        </p:spPr>
        <p:txBody>
          <a:bodyPr/>
          <a:lstStyle/>
          <a:p>
            <a:r>
              <a:rPr lang="en-CA" sz="2000" dirty="0"/>
              <a:t>ISC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9" name="TextBox 8">
            <a:extLst>
              <a:ext uri="{FF2B5EF4-FFF2-40B4-BE49-F238E27FC236}">
                <a16:creationId xmlns:a16="http://schemas.microsoft.com/office/drawing/2014/main" id="{EAC60073-422B-595F-78E8-B3BEBA1F8FC5}"/>
              </a:ext>
            </a:extLst>
          </p:cNvPr>
          <p:cNvSpPr txBox="1"/>
          <p:nvPr/>
        </p:nvSpPr>
        <p:spPr>
          <a:xfrm>
            <a:off x="536946" y="4020292"/>
            <a:ext cx="8075671" cy="1200329"/>
          </a:xfrm>
          <a:prstGeom prst="rect">
            <a:avLst/>
          </a:prstGeom>
          <a:noFill/>
        </p:spPr>
        <p:txBody>
          <a:bodyPr wrap="square">
            <a:spAutoFit/>
          </a:bodyPr>
          <a:lstStyle/>
          <a:p>
            <a:r>
              <a:rPr lang="en-US" b="1" dirty="0"/>
              <a:t>ISC </a:t>
            </a:r>
            <a:r>
              <a:rPr lang="en-US" dirty="0"/>
              <a:t>– Slot 1 or 2 CO2, COSH, Hydrocarbon IR, H2S, Methane IR O2 Slot 2 Hydrocarbon IR, LEL pentane, LEL methane, Methane 0-5%, VOC, CO2 / LEL IR  Slot 3 or 4 NH3, CO, COSH, COSH (co-h) HCN, H2S, NO2, O2, SO2, PH3   </a:t>
            </a:r>
            <a:endParaRPr lang="en-CA" dirty="0"/>
          </a:p>
        </p:txBody>
      </p:sp>
      <p:pic>
        <p:nvPicPr>
          <p:cNvPr id="11" name="Picture 10">
            <a:extLst>
              <a:ext uri="{FF2B5EF4-FFF2-40B4-BE49-F238E27FC236}">
                <a16:creationId xmlns:a16="http://schemas.microsoft.com/office/drawing/2014/main" id="{13736DD2-5EA7-3A0B-90C8-F45A8C3939FB}"/>
              </a:ext>
            </a:extLst>
          </p:cNvPr>
          <p:cNvPicPr>
            <a:picLocks noChangeAspect="1"/>
          </p:cNvPicPr>
          <p:nvPr/>
        </p:nvPicPr>
        <p:blipFill rotWithShape="1">
          <a:blip r:embed="rId2"/>
          <a:srcRect l="56258" t="12925" r="10981" b="10878"/>
          <a:stretch/>
        </p:blipFill>
        <p:spPr>
          <a:xfrm>
            <a:off x="536946" y="1013611"/>
            <a:ext cx="3416380" cy="2648654"/>
          </a:xfrm>
          <a:prstGeom prst="rect">
            <a:avLst/>
          </a:prstGeom>
        </p:spPr>
      </p:pic>
      <p:pic>
        <p:nvPicPr>
          <p:cNvPr id="14" name="Picture 13">
            <a:extLst>
              <a:ext uri="{FF2B5EF4-FFF2-40B4-BE49-F238E27FC236}">
                <a16:creationId xmlns:a16="http://schemas.microsoft.com/office/drawing/2014/main" id="{5916A8EB-D2AB-19C3-9251-5ACC45B25394}"/>
              </a:ext>
            </a:extLst>
          </p:cNvPr>
          <p:cNvPicPr>
            <a:picLocks noChangeAspect="1"/>
          </p:cNvPicPr>
          <p:nvPr/>
        </p:nvPicPr>
        <p:blipFill rotWithShape="1">
          <a:blip r:embed="rId3"/>
          <a:srcRect l="65833" t="24974" r="23282" b="33592"/>
          <a:stretch/>
        </p:blipFill>
        <p:spPr>
          <a:xfrm>
            <a:off x="4808373" y="1013611"/>
            <a:ext cx="1989034" cy="2523848"/>
          </a:xfrm>
          <a:prstGeom prst="rect">
            <a:avLst/>
          </a:prstGeom>
        </p:spPr>
      </p:pic>
    </p:spTree>
    <p:extLst>
      <p:ext uri="{BB962C8B-B14F-4D97-AF65-F5344CB8AC3E}">
        <p14:creationId xmlns:p14="http://schemas.microsoft.com/office/powerpoint/2010/main" val="279366943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840217" y="-201124"/>
            <a:ext cx="7772400" cy="1867276"/>
          </a:xfrm>
        </p:spPr>
        <p:txBody>
          <a:bodyPr/>
          <a:lstStyle/>
          <a:p>
            <a:r>
              <a:rPr lang="en-CA" sz="2000" dirty="0"/>
              <a:t>MSA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9" name="TextBox 8">
            <a:extLst>
              <a:ext uri="{FF2B5EF4-FFF2-40B4-BE49-F238E27FC236}">
                <a16:creationId xmlns:a16="http://schemas.microsoft.com/office/drawing/2014/main" id="{EAC60073-422B-595F-78E8-B3BEBA1F8FC5}"/>
              </a:ext>
            </a:extLst>
          </p:cNvPr>
          <p:cNvSpPr txBox="1"/>
          <p:nvPr/>
        </p:nvSpPr>
        <p:spPr>
          <a:xfrm>
            <a:off x="536946" y="4020292"/>
            <a:ext cx="8075671" cy="646331"/>
          </a:xfrm>
          <a:prstGeom prst="rect">
            <a:avLst/>
          </a:prstGeom>
          <a:noFill/>
        </p:spPr>
        <p:txBody>
          <a:bodyPr wrap="square">
            <a:spAutoFit/>
          </a:bodyPr>
          <a:lstStyle/>
          <a:p>
            <a:r>
              <a:rPr lang="en-US" b="1" dirty="0"/>
              <a:t>MSA</a:t>
            </a:r>
            <a:r>
              <a:rPr lang="en-US" dirty="0"/>
              <a:t> – COSH, LEL cat bead, O2,  - H2S low concentration and CO-H is 3 gas variant  </a:t>
            </a:r>
            <a:endParaRPr lang="en-CA" dirty="0"/>
          </a:p>
        </p:txBody>
      </p:sp>
      <p:pic>
        <p:nvPicPr>
          <p:cNvPr id="5" name="Picture 4">
            <a:extLst>
              <a:ext uri="{FF2B5EF4-FFF2-40B4-BE49-F238E27FC236}">
                <a16:creationId xmlns:a16="http://schemas.microsoft.com/office/drawing/2014/main" id="{F555326A-95D7-6412-2288-AC634DCB8346}"/>
              </a:ext>
            </a:extLst>
          </p:cNvPr>
          <p:cNvPicPr>
            <a:picLocks noChangeAspect="1"/>
          </p:cNvPicPr>
          <p:nvPr/>
        </p:nvPicPr>
        <p:blipFill rotWithShape="1">
          <a:blip r:embed="rId2"/>
          <a:srcRect l="54436" t="34093" r="13897" b="20289"/>
          <a:stretch/>
        </p:blipFill>
        <p:spPr>
          <a:xfrm>
            <a:off x="1600199" y="848422"/>
            <a:ext cx="5648633" cy="2712445"/>
          </a:xfrm>
          <a:prstGeom prst="rect">
            <a:avLst/>
          </a:prstGeom>
        </p:spPr>
      </p:pic>
    </p:spTree>
    <p:extLst>
      <p:ext uri="{BB962C8B-B14F-4D97-AF65-F5344CB8AC3E}">
        <p14:creationId xmlns:p14="http://schemas.microsoft.com/office/powerpoint/2010/main" val="345226735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840217" y="-201124"/>
            <a:ext cx="7772400" cy="1867276"/>
          </a:xfrm>
        </p:spPr>
        <p:txBody>
          <a:bodyPr/>
          <a:lstStyle/>
          <a:p>
            <a:r>
              <a:rPr lang="en-CA" sz="2000" dirty="0"/>
              <a:t>Honeywell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14" name="TextBox 13">
            <a:extLst>
              <a:ext uri="{FF2B5EF4-FFF2-40B4-BE49-F238E27FC236}">
                <a16:creationId xmlns:a16="http://schemas.microsoft.com/office/drawing/2014/main" id="{F2912E04-60C0-EDF8-5865-DA0CB63AD939}"/>
              </a:ext>
            </a:extLst>
          </p:cNvPr>
          <p:cNvSpPr txBox="1"/>
          <p:nvPr/>
        </p:nvSpPr>
        <p:spPr>
          <a:xfrm>
            <a:off x="592078" y="4263754"/>
            <a:ext cx="8075671" cy="646331"/>
          </a:xfrm>
          <a:prstGeom prst="rect">
            <a:avLst/>
          </a:prstGeom>
          <a:noFill/>
        </p:spPr>
        <p:txBody>
          <a:bodyPr wrap="square">
            <a:spAutoFit/>
          </a:bodyPr>
          <a:lstStyle/>
          <a:p>
            <a:r>
              <a:rPr lang="en-US" dirty="0"/>
              <a:t>HON – Slot 1 O2, Slot 2 LEL 75C, LEL75M, Slot 3 H2S, Slot 4 CO, Slot 5 PID, LEL IR, CO2 IR, SO2, NH3, H2, CL2, NO2, HCN, NO, CO-H</a:t>
            </a:r>
            <a:endParaRPr lang="en-CA" dirty="0"/>
          </a:p>
        </p:txBody>
      </p:sp>
      <p:pic>
        <p:nvPicPr>
          <p:cNvPr id="5" name="Picture 4">
            <a:extLst>
              <a:ext uri="{FF2B5EF4-FFF2-40B4-BE49-F238E27FC236}">
                <a16:creationId xmlns:a16="http://schemas.microsoft.com/office/drawing/2014/main" id="{BAF352BB-4626-BC43-C31A-4F47634D1C0C}"/>
              </a:ext>
            </a:extLst>
          </p:cNvPr>
          <p:cNvPicPr>
            <a:picLocks noChangeAspect="1"/>
          </p:cNvPicPr>
          <p:nvPr/>
        </p:nvPicPr>
        <p:blipFill rotWithShape="1">
          <a:blip r:embed="rId2"/>
          <a:srcRect l="70571" t="29913" r="15524" b="41266"/>
          <a:stretch/>
        </p:blipFill>
        <p:spPr>
          <a:xfrm>
            <a:off x="531383" y="973405"/>
            <a:ext cx="3624156" cy="2503944"/>
          </a:xfrm>
          <a:prstGeom prst="rect">
            <a:avLst/>
          </a:prstGeom>
        </p:spPr>
      </p:pic>
      <p:pic>
        <p:nvPicPr>
          <p:cNvPr id="8" name="Picture 7">
            <a:extLst>
              <a:ext uri="{FF2B5EF4-FFF2-40B4-BE49-F238E27FC236}">
                <a16:creationId xmlns:a16="http://schemas.microsoft.com/office/drawing/2014/main" id="{F2C74D9B-557B-4B26-6BC9-33DA26946B0B}"/>
              </a:ext>
            </a:extLst>
          </p:cNvPr>
          <p:cNvPicPr>
            <a:picLocks noChangeAspect="1"/>
          </p:cNvPicPr>
          <p:nvPr/>
        </p:nvPicPr>
        <p:blipFill rotWithShape="1">
          <a:blip r:embed="rId3"/>
          <a:srcRect l="74113" t="17850" r="9188"/>
          <a:stretch/>
        </p:blipFill>
        <p:spPr>
          <a:xfrm>
            <a:off x="4988463" y="1020530"/>
            <a:ext cx="1526899" cy="2503945"/>
          </a:xfrm>
          <a:prstGeom prst="rect">
            <a:avLst/>
          </a:prstGeom>
        </p:spPr>
      </p:pic>
    </p:spTree>
    <p:extLst>
      <p:ext uri="{BB962C8B-B14F-4D97-AF65-F5344CB8AC3E}">
        <p14:creationId xmlns:p14="http://schemas.microsoft.com/office/powerpoint/2010/main" val="421733507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1660525" y="0"/>
            <a:ext cx="2740025" cy="507206"/>
          </a:xfrm>
        </p:spPr>
        <p:txBody>
          <a:bodyPr/>
          <a:lstStyle/>
          <a:p>
            <a:r>
              <a:rPr lang="en-CA" sz="1800" dirty="0"/>
              <a:t>Barriers of Adoptance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graphicFrame>
        <p:nvGraphicFramePr>
          <p:cNvPr id="5" name="Table 5">
            <a:extLst>
              <a:ext uri="{FF2B5EF4-FFF2-40B4-BE49-F238E27FC236}">
                <a16:creationId xmlns:a16="http://schemas.microsoft.com/office/drawing/2014/main" id="{196DD73A-6CBE-0784-CB47-66A1D1FDC8C0}"/>
              </a:ext>
            </a:extLst>
          </p:cNvPr>
          <p:cNvGraphicFramePr>
            <a:graphicFrameLocks noGrp="1"/>
          </p:cNvGraphicFramePr>
          <p:nvPr>
            <p:extLst>
              <p:ext uri="{D42A27DB-BD31-4B8C-83A1-F6EECF244321}">
                <p14:modId xmlns:p14="http://schemas.microsoft.com/office/powerpoint/2010/main" val="2352165216"/>
              </p:ext>
            </p:extLst>
          </p:nvPr>
        </p:nvGraphicFramePr>
        <p:xfrm>
          <a:off x="213852" y="858576"/>
          <a:ext cx="8716296" cy="3934306"/>
        </p:xfrm>
        <a:graphic>
          <a:graphicData uri="http://schemas.openxmlformats.org/drawingml/2006/table">
            <a:tbl>
              <a:tblPr firstRow="1" bandRow="1">
                <a:tableStyleId>{5C22544A-7EE6-4342-B048-85BDC9FD1C3A}</a:tableStyleId>
              </a:tblPr>
              <a:tblGrid>
                <a:gridCol w="4202618">
                  <a:extLst>
                    <a:ext uri="{9D8B030D-6E8A-4147-A177-3AD203B41FA5}">
                      <a16:colId xmlns:a16="http://schemas.microsoft.com/office/drawing/2014/main" val="3975253627"/>
                    </a:ext>
                  </a:extLst>
                </a:gridCol>
                <a:gridCol w="4513678">
                  <a:extLst>
                    <a:ext uri="{9D8B030D-6E8A-4147-A177-3AD203B41FA5}">
                      <a16:colId xmlns:a16="http://schemas.microsoft.com/office/drawing/2014/main" val="3555651986"/>
                    </a:ext>
                  </a:extLst>
                </a:gridCol>
              </a:tblGrid>
              <a:tr h="230442">
                <a:tc>
                  <a:txBody>
                    <a:bodyPr/>
                    <a:lstStyle/>
                    <a:p>
                      <a:r>
                        <a:rPr lang="en-CA" sz="1400" dirty="0"/>
                        <a:t>Challenge</a:t>
                      </a:r>
                      <a:r>
                        <a:rPr lang="en-CA" sz="1000" dirty="0"/>
                        <a:t> </a:t>
                      </a:r>
                    </a:p>
                  </a:txBody>
                  <a:tcPr/>
                </a:tc>
                <a:tc>
                  <a:txBody>
                    <a:bodyPr/>
                    <a:lstStyle/>
                    <a:p>
                      <a:r>
                        <a:rPr lang="en-CA" sz="1400" dirty="0"/>
                        <a:t>Solution</a:t>
                      </a:r>
                      <a:r>
                        <a:rPr lang="en-CA" dirty="0"/>
                        <a:t> </a:t>
                      </a:r>
                    </a:p>
                  </a:txBody>
                  <a:tcPr/>
                </a:tc>
                <a:extLst>
                  <a:ext uri="{0D108BD9-81ED-4DB2-BD59-A6C34878D82A}">
                    <a16:rowId xmlns:a16="http://schemas.microsoft.com/office/drawing/2014/main" val="3827467684"/>
                  </a:ext>
                </a:extLst>
              </a:tr>
              <a:tr h="246226">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The area requires Intrinsically safe equipment  </a:t>
                      </a:r>
                    </a:p>
                    <a:p>
                      <a:endParaRPr lang="en-CA" sz="1000" dirty="0"/>
                    </a:p>
                  </a:txBody>
                  <a:tcPr/>
                </a:tc>
                <a:tc>
                  <a:txBody>
                    <a:bodyPr/>
                    <a:lstStyle/>
                    <a:p>
                      <a:r>
                        <a:rPr lang="en-CA" sz="1000" dirty="0"/>
                        <a:t>Intrinsically safe phone running the app, intrinsically safe iPad or iPhone case </a:t>
                      </a:r>
                    </a:p>
                  </a:txBody>
                  <a:tcPr/>
                </a:tc>
                <a:extLst>
                  <a:ext uri="{0D108BD9-81ED-4DB2-BD59-A6C34878D82A}">
                    <a16:rowId xmlns:a16="http://schemas.microsoft.com/office/drawing/2014/main" val="1515762911"/>
                  </a:ext>
                </a:extLst>
              </a:tr>
              <a:tr h="43563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Onboard connectivity - Blackline safety, MSA and ISC would have priority of alarm through their direct connection where as RKI and Honeywell would share with cellular calls </a:t>
                      </a:r>
                    </a:p>
                    <a:p>
                      <a:endParaRPr lang="en-CA" sz="1000" dirty="0"/>
                    </a:p>
                  </a:txBody>
                  <a:tcPr/>
                </a:tc>
                <a:tc>
                  <a:txBody>
                    <a:bodyPr/>
                    <a:lstStyle/>
                    <a:p>
                      <a:r>
                        <a:rPr lang="en-CA" sz="1000" dirty="0"/>
                        <a:t>This is being reviewed by Guardhat </a:t>
                      </a:r>
                    </a:p>
                  </a:txBody>
                  <a:tcPr/>
                </a:tc>
                <a:extLst>
                  <a:ext uri="{0D108BD9-81ED-4DB2-BD59-A6C34878D82A}">
                    <a16:rowId xmlns:a16="http://schemas.microsoft.com/office/drawing/2014/main" val="171242584"/>
                  </a:ext>
                </a:extLst>
              </a:tr>
              <a:tr h="340928">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The decision maker does not understand the value of the solution </a:t>
                      </a:r>
                    </a:p>
                    <a:p>
                      <a:endParaRPr lang="en-CA" sz="1000" dirty="0"/>
                    </a:p>
                  </a:txBody>
                  <a:tcPr/>
                </a:tc>
                <a:tc>
                  <a:txBody>
                    <a:bodyPr/>
                    <a:lstStyle/>
                    <a:p>
                      <a:r>
                        <a:rPr lang="en-CA" sz="1000" dirty="0"/>
                        <a:t>Value solution tools like cost of ownership, value calculator and value information </a:t>
                      </a:r>
                    </a:p>
                  </a:txBody>
                  <a:tcPr/>
                </a:tc>
                <a:extLst>
                  <a:ext uri="{0D108BD9-81ED-4DB2-BD59-A6C34878D82A}">
                    <a16:rowId xmlns:a16="http://schemas.microsoft.com/office/drawing/2014/main" val="379168035"/>
                  </a:ext>
                </a:extLst>
              </a:tr>
              <a:tr h="340928">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The company does not have a group that can effectively do monitoring </a:t>
                      </a:r>
                    </a:p>
                    <a:p>
                      <a:endParaRPr lang="en-CA" sz="1000" dirty="0"/>
                    </a:p>
                  </a:txBody>
                  <a:tcPr/>
                </a:tc>
                <a:tc>
                  <a:txBody>
                    <a:bodyPr/>
                    <a:lstStyle/>
                    <a:p>
                      <a:r>
                        <a:rPr lang="en-CA" sz="1000" dirty="0"/>
                        <a:t>Offer RKI 3</a:t>
                      </a:r>
                      <a:r>
                        <a:rPr lang="en-CA" sz="1000" baseline="30000" dirty="0"/>
                        <a:t>rd</a:t>
                      </a:r>
                      <a:r>
                        <a:rPr lang="en-CA" sz="1000" dirty="0"/>
                        <a:t> party monitoring solution </a:t>
                      </a:r>
                    </a:p>
                  </a:txBody>
                  <a:tcPr/>
                </a:tc>
                <a:extLst>
                  <a:ext uri="{0D108BD9-81ED-4DB2-BD59-A6C34878D82A}">
                    <a16:rowId xmlns:a16="http://schemas.microsoft.com/office/drawing/2014/main" val="1802634503"/>
                  </a:ext>
                </a:extLst>
              </a:tr>
              <a:tr h="246226">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Connected solutions are too expensive </a:t>
                      </a:r>
                    </a:p>
                    <a:p>
                      <a:endParaRPr lang="en-CA" sz="1000" dirty="0"/>
                    </a:p>
                  </a:txBody>
                  <a:tcPr/>
                </a:tc>
                <a:tc>
                  <a:txBody>
                    <a:bodyPr/>
                    <a:lstStyle/>
                    <a:p>
                      <a:r>
                        <a:rPr lang="en-CA" sz="1000" dirty="0"/>
                        <a:t>Gas detector plus app is much less expensive than connected products like Blackline and MSA</a:t>
                      </a:r>
                    </a:p>
                  </a:txBody>
                  <a:tcPr/>
                </a:tc>
                <a:extLst>
                  <a:ext uri="{0D108BD9-81ED-4DB2-BD59-A6C34878D82A}">
                    <a16:rowId xmlns:a16="http://schemas.microsoft.com/office/drawing/2014/main" val="617701301"/>
                  </a:ext>
                </a:extLst>
              </a:tr>
              <a:tr h="246226">
                <a:tc>
                  <a:txBody>
                    <a:bodyPr/>
                    <a:lstStyle/>
                    <a:p>
                      <a:r>
                        <a:rPr lang="en-CA" sz="1000" dirty="0"/>
                        <a:t>Union does not want worker tracked </a:t>
                      </a:r>
                    </a:p>
                  </a:txBody>
                  <a:tcPr/>
                </a:tc>
                <a:tc>
                  <a:txBody>
                    <a:bodyPr/>
                    <a:lstStyle/>
                    <a:p>
                      <a:r>
                        <a:rPr lang="en-CA" sz="1000" dirty="0"/>
                        <a:t>Utilizing privacy methods through guard hat solution assure them worker is protected when needed but data is private </a:t>
                      </a:r>
                    </a:p>
                  </a:txBody>
                  <a:tcPr/>
                </a:tc>
                <a:extLst>
                  <a:ext uri="{0D108BD9-81ED-4DB2-BD59-A6C34878D82A}">
                    <a16:rowId xmlns:a16="http://schemas.microsoft.com/office/drawing/2014/main" val="3437770924"/>
                  </a:ext>
                </a:extLst>
              </a:tr>
              <a:tr h="246226">
                <a:tc>
                  <a:txBody>
                    <a:bodyPr/>
                    <a:lstStyle/>
                    <a:p>
                      <a:r>
                        <a:rPr lang="en-CA" sz="1000" dirty="0"/>
                        <a:t>I don’t want my data going off site </a:t>
                      </a:r>
                    </a:p>
                  </a:txBody>
                  <a:tcPr/>
                </a:tc>
                <a:tc>
                  <a:txBody>
                    <a:bodyPr/>
                    <a:lstStyle/>
                    <a:p>
                      <a:r>
                        <a:rPr lang="en-CA" sz="1000" dirty="0"/>
                        <a:t>On premise solution </a:t>
                      </a:r>
                    </a:p>
                  </a:txBody>
                  <a:tcPr/>
                </a:tc>
                <a:extLst>
                  <a:ext uri="{0D108BD9-81ED-4DB2-BD59-A6C34878D82A}">
                    <a16:rowId xmlns:a16="http://schemas.microsoft.com/office/drawing/2014/main" val="430114122"/>
                  </a:ext>
                </a:extLst>
              </a:tr>
              <a:tr h="246226">
                <a:tc>
                  <a:txBody>
                    <a:bodyPr/>
                    <a:lstStyle/>
                    <a:p>
                      <a:r>
                        <a:rPr lang="en-CA" sz="1000" dirty="0"/>
                        <a:t>As a IT, digital transformation or innovation manager I see value in this solution but I don’t have budget </a:t>
                      </a:r>
                    </a:p>
                  </a:txBody>
                  <a:tcPr/>
                </a:tc>
                <a:tc>
                  <a:txBody>
                    <a:bodyPr/>
                    <a:lstStyle/>
                    <a:p>
                      <a:r>
                        <a:rPr lang="en-CA" sz="1000" dirty="0"/>
                        <a:t>Focus on safety group that has gas detector budget &amp; include the digital groups in conversation for extra value as well as operations from a productivity standpoint </a:t>
                      </a:r>
                    </a:p>
                  </a:txBody>
                  <a:tcPr/>
                </a:tc>
                <a:extLst>
                  <a:ext uri="{0D108BD9-81ED-4DB2-BD59-A6C34878D82A}">
                    <a16:rowId xmlns:a16="http://schemas.microsoft.com/office/drawing/2014/main" val="2351962887"/>
                  </a:ext>
                </a:extLst>
              </a:tr>
            </a:tbl>
          </a:graphicData>
        </a:graphic>
      </p:graphicFrame>
    </p:spTree>
    <p:extLst>
      <p:ext uri="{BB962C8B-B14F-4D97-AF65-F5344CB8AC3E}">
        <p14:creationId xmlns:p14="http://schemas.microsoft.com/office/powerpoint/2010/main" val="96809613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1631950" y="0"/>
            <a:ext cx="2797175" cy="507206"/>
          </a:xfrm>
        </p:spPr>
        <p:txBody>
          <a:bodyPr/>
          <a:lstStyle/>
          <a:p>
            <a:r>
              <a:rPr lang="en-CA" sz="1800" dirty="0"/>
              <a:t>Barriers of Adoptance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graphicFrame>
        <p:nvGraphicFramePr>
          <p:cNvPr id="5" name="Table 5">
            <a:extLst>
              <a:ext uri="{FF2B5EF4-FFF2-40B4-BE49-F238E27FC236}">
                <a16:creationId xmlns:a16="http://schemas.microsoft.com/office/drawing/2014/main" id="{196DD73A-6CBE-0784-CB47-66A1D1FDC8C0}"/>
              </a:ext>
            </a:extLst>
          </p:cNvPr>
          <p:cNvGraphicFramePr>
            <a:graphicFrameLocks noGrp="1"/>
          </p:cNvGraphicFramePr>
          <p:nvPr>
            <p:extLst>
              <p:ext uri="{D42A27DB-BD31-4B8C-83A1-F6EECF244321}">
                <p14:modId xmlns:p14="http://schemas.microsoft.com/office/powerpoint/2010/main" val="753495163"/>
              </p:ext>
            </p:extLst>
          </p:nvPr>
        </p:nvGraphicFramePr>
        <p:xfrm>
          <a:off x="213852" y="858576"/>
          <a:ext cx="8716296" cy="1438208"/>
        </p:xfrm>
        <a:graphic>
          <a:graphicData uri="http://schemas.openxmlformats.org/drawingml/2006/table">
            <a:tbl>
              <a:tblPr firstRow="1" bandRow="1">
                <a:tableStyleId>{5C22544A-7EE6-4342-B048-85BDC9FD1C3A}</a:tableStyleId>
              </a:tblPr>
              <a:tblGrid>
                <a:gridCol w="4202618">
                  <a:extLst>
                    <a:ext uri="{9D8B030D-6E8A-4147-A177-3AD203B41FA5}">
                      <a16:colId xmlns:a16="http://schemas.microsoft.com/office/drawing/2014/main" val="3975253627"/>
                    </a:ext>
                  </a:extLst>
                </a:gridCol>
                <a:gridCol w="4513678">
                  <a:extLst>
                    <a:ext uri="{9D8B030D-6E8A-4147-A177-3AD203B41FA5}">
                      <a16:colId xmlns:a16="http://schemas.microsoft.com/office/drawing/2014/main" val="3555651986"/>
                    </a:ext>
                  </a:extLst>
                </a:gridCol>
              </a:tblGrid>
              <a:tr h="230442">
                <a:tc>
                  <a:txBody>
                    <a:bodyPr/>
                    <a:lstStyle/>
                    <a:p>
                      <a:r>
                        <a:rPr lang="en-CA" sz="1400" dirty="0"/>
                        <a:t>Challenge</a:t>
                      </a:r>
                      <a:r>
                        <a:rPr lang="en-CA" sz="1000" dirty="0"/>
                        <a:t> </a:t>
                      </a:r>
                    </a:p>
                  </a:txBody>
                  <a:tcPr/>
                </a:tc>
                <a:tc>
                  <a:txBody>
                    <a:bodyPr/>
                    <a:lstStyle/>
                    <a:p>
                      <a:r>
                        <a:rPr lang="en-CA" sz="1400" dirty="0"/>
                        <a:t>Solution</a:t>
                      </a:r>
                      <a:r>
                        <a:rPr lang="en-CA" dirty="0"/>
                        <a:t> </a:t>
                      </a:r>
                    </a:p>
                  </a:txBody>
                  <a:tcPr/>
                </a:tc>
                <a:extLst>
                  <a:ext uri="{0D108BD9-81ED-4DB2-BD59-A6C34878D82A}">
                    <a16:rowId xmlns:a16="http://schemas.microsoft.com/office/drawing/2014/main" val="3827467684"/>
                  </a:ext>
                </a:extLst>
              </a:tr>
              <a:tr h="246226">
                <a:tc>
                  <a:txBody>
                    <a:bodyPr/>
                    <a:lstStyle/>
                    <a:p>
                      <a:r>
                        <a:rPr lang="en-CA" sz="1000" dirty="0"/>
                        <a:t>Cell phone signal loss </a:t>
                      </a:r>
                    </a:p>
                  </a:txBody>
                  <a:tcPr/>
                </a:tc>
                <a:tc>
                  <a:txBody>
                    <a:bodyPr/>
                    <a:lstStyle/>
                    <a:p>
                      <a:r>
                        <a:rPr lang="en-CA" sz="1000" dirty="0"/>
                        <a:t>The gas detector will still work as well as monitoring for falls during an outage. The safety solution is supplementary </a:t>
                      </a:r>
                    </a:p>
                  </a:txBody>
                  <a:tcPr/>
                </a:tc>
                <a:extLst>
                  <a:ext uri="{0D108BD9-81ED-4DB2-BD59-A6C34878D82A}">
                    <a16:rowId xmlns:a16="http://schemas.microsoft.com/office/drawing/2014/main" val="1515762911"/>
                  </a:ext>
                </a:extLst>
              </a:tr>
              <a:tr h="340928">
                <a:tc>
                  <a:txBody>
                    <a:bodyPr/>
                    <a:lstStyle/>
                    <a:p>
                      <a:r>
                        <a:rPr lang="en-CA" sz="1000" dirty="0"/>
                        <a:t>Existing connected safety program caused unexpected costs </a:t>
                      </a:r>
                    </a:p>
                  </a:txBody>
                  <a:tcPr/>
                </a:tc>
                <a:tc>
                  <a:txBody>
                    <a:bodyPr/>
                    <a:lstStyle/>
                    <a:p>
                      <a:r>
                        <a:rPr lang="en-US" sz="1000" dirty="0"/>
                        <a:t>show pricing comparisons – show value calculators </a:t>
                      </a:r>
                      <a:endParaRPr lang="en-CA" sz="1000" dirty="0"/>
                    </a:p>
                  </a:txBody>
                  <a:tcPr/>
                </a:tc>
                <a:extLst>
                  <a:ext uri="{0D108BD9-81ED-4DB2-BD59-A6C34878D82A}">
                    <a16:rowId xmlns:a16="http://schemas.microsoft.com/office/drawing/2014/main" val="1802634503"/>
                  </a:ext>
                </a:extLst>
              </a:tr>
              <a:tr h="246226">
                <a:tc>
                  <a:txBody>
                    <a:bodyPr/>
                    <a:lstStyle/>
                    <a:p>
                      <a:r>
                        <a:rPr lang="en-CA" sz="1000" dirty="0"/>
                        <a:t>Emergency response team is not close enough for worker incident </a:t>
                      </a:r>
                    </a:p>
                  </a:txBody>
                  <a:tcPr/>
                </a:tc>
                <a:tc>
                  <a:txBody>
                    <a:bodyPr/>
                    <a:lstStyle/>
                    <a:p>
                      <a:r>
                        <a:rPr lang="en-CA" sz="1000" dirty="0"/>
                        <a:t>The incident will be replicated on the app for workers that are nearby “nearby worker feature” so they can help assist with the incident </a:t>
                      </a:r>
                    </a:p>
                  </a:txBody>
                  <a:tcPr/>
                </a:tc>
                <a:extLst>
                  <a:ext uri="{0D108BD9-81ED-4DB2-BD59-A6C34878D82A}">
                    <a16:rowId xmlns:a16="http://schemas.microsoft.com/office/drawing/2014/main" val="617701301"/>
                  </a:ext>
                </a:extLst>
              </a:tr>
            </a:tbl>
          </a:graphicData>
        </a:graphic>
      </p:graphicFrame>
    </p:spTree>
    <p:extLst>
      <p:ext uri="{BB962C8B-B14F-4D97-AF65-F5344CB8AC3E}">
        <p14:creationId xmlns:p14="http://schemas.microsoft.com/office/powerpoint/2010/main" val="5761554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1213626" y="0"/>
            <a:ext cx="4027846" cy="610198"/>
          </a:xfrm>
        </p:spPr>
        <p:txBody>
          <a:bodyPr/>
          <a:lstStyle/>
          <a:p>
            <a:r>
              <a:rPr lang="en-CA" sz="2000" dirty="0"/>
              <a:t>Messaging examples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pic>
        <p:nvPicPr>
          <p:cNvPr id="3" name="Picture 2">
            <a:extLst>
              <a:ext uri="{FF2B5EF4-FFF2-40B4-BE49-F238E27FC236}">
                <a16:creationId xmlns:a16="http://schemas.microsoft.com/office/drawing/2014/main" id="{229C1B1A-6DFB-1B11-3838-CFD9C9E2F43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t="41559" r="81943"/>
          <a:stretch/>
        </p:blipFill>
        <p:spPr>
          <a:xfrm>
            <a:off x="207692" y="743026"/>
            <a:ext cx="1568866" cy="1194992"/>
          </a:xfrm>
          <a:prstGeom prst="rect">
            <a:avLst/>
          </a:prstGeom>
        </p:spPr>
      </p:pic>
      <p:sp>
        <p:nvSpPr>
          <p:cNvPr id="5" name="Title 1">
            <a:extLst>
              <a:ext uri="{FF2B5EF4-FFF2-40B4-BE49-F238E27FC236}">
                <a16:creationId xmlns:a16="http://schemas.microsoft.com/office/drawing/2014/main" id="{86C8CA63-E152-5F91-39CD-45DE52EF8757}"/>
              </a:ext>
            </a:extLst>
          </p:cNvPr>
          <p:cNvSpPr txBox="1">
            <a:spLocks/>
          </p:cNvSpPr>
          <p:nvPr/>
        </p:nvSpPr>
        <p:spPr bwMode="auto">
          <a:xfrm>
            <a:off x="1933367" y="953591"/>
            <a:ext cx="3308105" cy="6101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lang="en-CA" sz="2000" dirty="0"/>
              <a:t>Increased Productivity </a:t>
            </a:r>
            <a:endParaRPr lang="en-CA" dirty="0"/>
          </a:p>
        </p:txBody>
      </p:sp>
      <p:sp>
        <p:nvSpPr>
          <p:cNvPr id="7" name="Title 1">
            <a:extLst>
              <a:ext uri="{FF2B5EF4-FFF2-40B4-BE49-F238E27FC236}">
                <a16:creationId xmlns:a16="http://schemas.microsoft.com/office/drawing/2014/main" id="{3D6BBBCA-5DAE-DD07-B8A4-E48174FEA6A4}"/>
              </a:ext>
            </a:extLst>
          </p:cNvPr>
          <p:cNvSpPr txBox="1">
            <a:spLocks/>
          </p:cNvSpPr>
          <p:nvPr/>
        </p:nvSpPr>
        <p:spPr bwMode="auto">
          <a:xfrm>
            <a:off x="1532709" y="2281411"/>
            <a:ext cx="4487091" cy="24063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marL="285750" indent="-285750" algn="l">
              <a:buFont typeface="Arial" panose="020B0604020202020204" pitchFamily="34" charset="0"/>
              <a:buChar char="•"/>
            </a:pPr>
            <a:r>
              <a:rPr lang="en-CA" sz="1100" b="0" dirty="0"/>
              <a:t>With remote collaboration tools experts can guide personnel to complete projects faster </a:t>
            </a:r>
          </a:p>
          <a:p>
            <a:pPr marL="285750" indent="-285750" algn="l">
              <a:buFont typeface="Arial" panose="020B0604020202020204" pitchFamily="34" charset="0"/>
              <a:buChar char="•"/>
            </a:pPr>
            <a:endParaRPr lang="en-CA" sz="1100" b="0" dirty="0"/>
          </a:p>
          <a:p>
            <a:pPr marL="285750" indent="-285750" algn="l">
              <a:buFont typeface="Arial" panose="020B0604020202020204" pitchFamily="34" charset="0"/>
              <a:buChar char="•"/>
            </a:pPr>
            <a:r>
              <a:rPr lang="en-CA" sz="1100" b="0" dirty="0"/>
              <a:t>Hundreds of hours per year are saved with increased efficiency when Images and video are transferred to increase work process management </a:t>
            </a:r>
          </a:p>
          <a:p>
            <a:pPr marL="285750" indent="-285750" algn="l">
              <a:buFont typeface="Arial" panose="020B0604020202020204" pitchFamily="34" charset="0"/>
              <a:buChar char="•"/>
            </a:pPr>
            <a:endParaRPr lang="en-CA" sz="1100" b="0" dirty="0"/>
          </a:p>
          <a:p>
            <a:pPr marL="285750" indent="-285750" algn="l">
              <a:buFont typeface="Arial" panose="020B0604020202020204" pitchFamily="34" charset="0"/>
              <a:buChar char="•"/>
            </a:pPr>
            <a:r>
              <a:rPr lang="en-CA" sz="1100" b="0" dirty="0"/>
              <a:t>Thousands of dollars per year can be reduced with false alarm minimization and alarm fatigue is reduced </a:t>
            </a:r>
          </a:p>
          <a:p>
            <a:pPr marL="285750" indent="-285750" algn="l">
              <a:buFont typeface="Arial" panose="020B0604020202020204" pitchFamily="34" charset="0"/>
              <a:buChar char="•"/>
            </a:pPr>
            <a:endParaRPr lang="en-CA" sz="1100" b="0" dirty="0"/>
          </a:p>
          <a:p>
            <a:pPr marL="285750" indent="-285750" algn="l">
              <a:buFont typeface="Arial" panose="020B0604020202020204" pitchFamily="34" charset="0"/>
              <a:buChar char="•"/>
            </a:pPr>
            <a:r>
              <a:rPr lang="en-CA" sz="1100" b="0" dirty="0"/>
              <a:t>Quicker evacuation drills with smart evacuation tools </a:t>
            </a:r>
          </a:p>
          <a:p>
            <a:pPr marL="285750" indent="-285750" algn="l">
              <a:buFont typeface="Arial" panose="020B0604020202020204" pitchFamily="34" charset="0"/>
              <a:buChar char="•"/>
            </a:pPr>
            <a:r>
              <a:rPr lang="en-CA" sz="1100" b="0" dirty="0"/>
              <a:t>Thousands per year can be saved with quicker evacuation management drills </a:t>
            </a:r>
          </a:p>
          <a:p>
            <a:pPr marL="285750" indent="-285750" algn="l">
              <a:buFont typeface="Arial" panose="020B0604020202020204" pitchFamily="34" charset="0"/>
              <a:buChar char="•"/>
            </a:pPr>
            <a:r>
              <a:rPr lang="en-CA" sz="1100" b="0" dirty="0"/>
              <a:t>Thousands per year are saved  with cost effective sensor replacement, gas usage and accessory RKI has the lowest cost of ownership in its category  </a:t>
            </a:r>
          </a:p>
          <a:p>
            <a:pPr marL="285750" indent="-285750" algn="l">
              <a:buFont typeface="Arial" panose="020B0604020202020204" pitchFamily="34" charset="0"/>
              <a:buChar char="•"/>
            </a:pPr>
            <a:endParaRPr lang="en-CA" sz="1100" b="0" dirty="0"/>
          </a:p>
          <a:p>
            <a:pPr algn="l"/>
            <a:endParaRPr lang="en-CA" sz="1100" b="0" dirty="0"/>
          </a:p>
          <a:p>
            <a:pPr algn="l"/>
            <a:endParaRPr lang="en-CA" sz="1100" b="0" dirty="0"/>
          </a:p>
          <a:p>
            <a:endParaRPr lang="en-CA" sz="1100" b="0" dirty="0"/>
          </a:p>
          <a:p>
            <a:endParaRPr lang="en-CA" sz="1100" b="0" dirty="0"/>
          </a:p>
        </p:txBody>
      </p:sp>
      <p:sp>
        <p:nvSpPr>
          <p:cNvPr id="9" name="Title 1">
            <a:extLst>
              <a:ext uri="{FF2B5EF4-FFF2-40B4-BE49-F238E27FC236}">
                <a16:creationId xmlns:a16="http://schemas.microsoft.com/office/drawing/2014/main" id="{FAFE588C-E461-4A57-4272-39B418B7A607}"/>
              </a:ext>
            </a:extLst>
          </p:cNvPr>
          <p:cNvSpPr txBox="1">
            <a:spLocks/>
          </p:cNvSpPr>
          <p:nvPr/>
        </p:nvSpPr>
        <p:spPr bwMode="auto">
          <a:xfrm>
            <a:off x="6363338" y="2281411"/>
            <a:ext cx="2641325" cy="24063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marL="285750" indent="-285750" algn="l">
              <a:buFont typeface="Arial" panose="020B0604020202020204" pitchFamily="34" charset="0"/>
              <a:buChar char="•"/>
            </a:pPr>
            <a:r>
              <a:rPr lang="en-CA" sz="1800" dirty="0"/>
              <a:t>Examples</a:t>
            </a:r>
            <a:r>
              <a:rPr lang="en-CA" sz="1400" b="0" dirty="0"/>
              <a:t> </a:t>
            </a:r>
          </a:p>
          <a:p>
            <a:pPr marL="285750" indent="-285750" algn="l">
              <a:buFont typeface="Arial" panose="020B0604020202020204" pitchFamily="34" charset="0"/>
              <a:buChar char="•"/>
            </a:pPr>
            <a:r>
              <a:rPr lang="en-CA" sz="1400" b="0" dirty="0"/>
              <a:t>Give examples of how productivity is increased </a:t>
            </a:r>
          </a:p>
          <a:p>
            <a:pPr marL="285750" indent="-285750" algn="l">
              <a:buFont typeface="Arial" panose="020B0604020202020204" pitchFamily="34" charset="0"/>
              <a:buChar char="•"/>
            </a:pPr>
            <a:endParaRPr lang="en-CA" sz="1400" b="0" dirty="0"/>
          </a:p>
          <a:p>
            <a:pPr marL="285750" indent="-285750" algn="l">
              <a:buFont typeface="Arial" panose="020B0604020202020204" pitchFamily="34" charset="0"/>
              <a:buChar char="•"/>
            </a:pPr>
            <a:r>
              <a:rPr lang="en-CA" sz="1400" b="0" dirty="0" err="1"/>
              <a:t>Guardhat</a:t>
            </a:r>
            <a:r>
              <a:rPr lang="en-CA" sz="1400" b="0" dirty="0"/>
              <a:t> examples </a:t>
            </a:r>
          </a:p>
          <a:p>
            <a:pPr marL="285750" indent="-285750" algn="l">
              <a:buFont typeface="Arial" panose="020B0604020202020204" pitchFamily="34" charset="0"/>
              <a:buChar char="•"/>
            </a:pPr>
            <a:endParaRPr lang="en-CA" sz="1400" b="0" dirty="0"/>
          </a:p>
          <a:p>
            <a:pPr marL="285750" indent="-285750" algn="l">
              <a:buFont typeface="Arial" panose="020B0604020202020204" pitchFamily="34" charset="0"/>
              <a:buChar char="•"/>
            </a:pPr>
            <a:r>
              <a:rPr lang="en-CA" sz="1400" b="0" dirty="0" err="1"/>
              <a:t>Guardhat</a:t>
            </a:r>
            <a:r>
              <a:rPr lang="en-CA" sz="1400" b="0" dirty="0"/>
              <a:t> testimonials </a:t>
            </a:r>
          </a:p>
          <a:p>
            <a:pPr marL="285750" indent="-285750" algn="l">
              <a:buFont typeface="Arial" panose="020B0604020202020204" pitchFamily="34" charset="0"/>
              <a:buChar char="•"/>
            </a:pPr>
            <a:endParaRPr lang="en-CA" sz="1400" b="0" dirty="0"/>
          </a:p>
          <a:p>
            <a:pPr marL="285750" indent="-285750" algn="l">
              <a:buFont typeface="Arial" panose="020B0604020202020204" pitchFamily="34" charset="0"/>
              <a:buChar char="•"/>
            </a:pPr>
            <a:r>
              <a:rPr lang="en-CA" sz="1400" b="0" dirty="0"/>
              <a:t>RKI Cost of ownership calculator </a:t>
            </a:r>
          </a:p>
          <a:p>
            <a:pPr marL="285750" indent="-285750" algn="l">
              <a:buFont typeface="Arial" panose="020B0604020202020204" pitchFamily="34" charset="0"/>
              <a:buChar char="•"/>
            </a:pPr>
            <a:endParaRPr lang="en-CA" sz="1400" b="0" dirty="0"/>
          </a:p>
          <a:p>
            <a:pPr marL="285750" indent="-285750" algn="l">
              <a:buFont typeface="Arial" panose="020B0604020202020204" pitchFamily="34" charset="0"/>
              <a:buChar char="•"/>
            </a:pPr>
            <a:endParaRPr lang="en-CA" sz="1400" b="0" dirty="0"/>
          </a:p>
          <a:p>
            <a:pPr algn="l"/>
            <a:endParaRPr lang="en-CA" sz="1400" b="0" dirty="0"/>
          </a:p>
          <a:p>
            <a:pPr algn="l"/>
            <a:endParaRPr lang="en-CA" sz="1400" b="0" dirty="0"/>
          </a:p>
          <a:p>
            <a:endParaRPr lang="en-CA" sz="1400" b="0" dirty="0"/>
          </a:p>
          <a:p>
            <a:endParaRPr lang="en-CA" sz="1400" b="0" dirty="0"/>
          </a:p>
        </p:txBody>
      </p:sp>
      <p:sp>
        <p:nvSpPr>
          <p:cNvPr id="10" name="Title 1">
            <a:extLst>
              <a:ext uri="{FF2B5EF4-FFF2-40B4-BE49-F238E27FC236}">
                <a16:creationId xmlns:a16="http://schemas.microsoft.com/office/drawing/2014/main" id="{20846DA8-AD77-6FF4-B1E0-0FD3D0B0CA97}"/>
              </a:ext>
            </a:extLst>
          </p:cNvPr>
          <p:cNvSpPr txBox="1">
            <a:spLocks/>
          </p:cNvSpPr>
          <p:nvPr/>
        </p:nvSpPr>
        <p:spPr bwMode="auto">
          <a:xfrm>
            <a:off x="6502677" y="305099"/>
            <a:ext cx="2572970" cy="6101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lang="en-CA" sz="2000" dirty="0"/>
              <a:t>Operations manager is king decision maker </a:t>
            </a:r>
            <a:endParaRPr lang="en-CA" dirty="0"/>
          </a:p>
        </p:txBody>
      </p:sp>
    </p:spTree>
    <p:extLst>
      <p:ext uri="{BB962C8B-B14F-4D97-AF65-F5344CB8AC3E}">
        <p14:creationId xmlns:p14="http://schemas.microsoft.com/office/powerpoint/2010/main" val="110781086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840217" y="-201124"/>
            <a:ext cx="7772400" cy="1867276"/>
          </a:xfrm>
        </p:spPr>
        <p:txBody>
          <a:bodyPr/>
          <a:lstStyle/>
          <a:p>
            <a:r>
              <a:rPr lang="en-CA" sz="2000" dirty="0"/>
              <a:t>Value Item </a:t>
            </a:r>
            <a:br>
              <a:rPr lang="en-CA" sz="2000" dirty="0"/>
            </a:b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pic>
        <p:nvPicPr>
          <p:cNvPr id="6" name="Picture 5">
            <a:extLst>
              <a:ext uri="{FF2B5EF4-FFF2-40B4-BE49-F238E27FC236}">
                <a16:creationId xmlns:a16="http://schemas.microsoft.com/office/drawing/2014/main" id="{BDD7B065-F52B-1E7D-D4E9-D28FE9944EAB}"/>
              </a:ext>
            </a:extLst>
          </p:cNvPr>
          <p:cNvPicPr>
            <a:picLocks noChangeAspect="1"/>
          </p:cNvPicPr>
          <p:nvPr/>
        </p:nvPicPr>
        <p:blipFill rotWithShape="1">
          <a:blip r:embed="rId2"/>
          <a:srcRect l="55591" t="36086" r="6119" b="17138"/>
          <a:stretch/>
        </p:blipFill>
        <p:spPr>
          <a:xfrm>
            <a:off x="11627604" y="-1252538"/>
            <a:ext cx="5075737" cy="2066925"/>
          </a:xfrm>
          <a:prstGeom prst="rect">
            <a:avLst/>
          </a:prstGeom>
        </p:spPr>
      </p:pic>
      <p:pic>
        <p:nvPicPr>
          <p:cNvPr id="8" name="Picture 7">
            <a:extLst>
              <a:ext uri="{FF2B5EF4-FFF2-40B4-BE49-F238E27FC236}">
                <a16:creationId xmlns:a16="http://schemas.microsoft.com/office/drawing/2014/main" id="{EB7B9162-4466-1B6A-4CFE-B5EC4B0AB0A1}"/>
              </a:ext>
            </a:extLst>
          </p:cNvPr>
          <p:cNvPicPr>
            <a:picLocks noChangeAspect="1"/>
          </p:cNvPicPr>
          <p:nvPr/>
        </p:nvPicPr>
        <p:blipFill rotWithShape="1">
          <a:blip r:embed="rId3"/>
          <a:srcRect l="78021" t="26875" b="47500"/>
          <a:stretch/>
        </p:blipFill>
        <p:spPr>
          <a:xfrm>
            <a:off x="11749209" y="6519468"/>
            <a:ext cx="4367278" cy="1697236"/>
          </a:xfrm>
          <a:prstGeom prst="rect">
            <a:avLst/>
          </a:prstGeom>
        </p:spPr>
      </p:pic>
      <p:sp>
        <p:nvSpPr>
          <p:cNvPr id="13" name="Content Placeholder 2">
            <a:extLst>
              <a:ext uri="{FF2B5EF4-FFF2-40B4-BE49-F238E27FC236}">
                <a16:creationId xmlns:a16="http://schemas.microsoft.com/office/drawing/2014/main" id="{99F1B06A-A58E-5FA9-5B2E-F48E2F5A30D8}"/>
              </a:ext>
            </a:extLst>
          </p:cNvPr>
          <p:cNvSpPr txBox="1">
            <a:spLocks/>
          </p:cNvSpPr>
          <p:nvPr/>
        </p:nvSpPr>
        <p:spPr bwMode="auto">
          <a:xfrm>
            <a:off x="13162553" y="1372791"/>
            <a:ext cx="3000375"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600" b="1" dirty="0"/>
              <a:t>Worker  </a:t>
            </a:r>
          </a:p>
          <a:p>
            <a:r>
              <a:rPr lang="en-CA" sz="1200" dirty="0"/>
              <a:t>Quickly locate worker during an incident – what is frequency of update ? Evacuation management ?</a:t>
            </a:r>
          </a:p>
          <a:p>
            <a:r>
              <a:rPr lang="en-CA" sz="1200" dirty="0"/>
              <a:t>Eliminate false response – 3 alarm levels </a:t>
            </a:r>
          </a:p>
          <a:p>
            <a:r>
              <a:rPr lang="en-CA" sz="1200" dirty="0"/>
              <a:t>Biometric band – what are its abilities </a:t>
            </a:r>
          </a:p>
          <a:p>
            <a:r>
              <a:rPr lang="en-CA" sz="1200" dirty="0"/>
              <a:t>what can the phone do  </a:t>
            </a:r>
          </a:p>
          <a:p>
            <a:r>
              <a:rPr lang="en-CA" sz="1200" dirty="0"/>
              <a:t>5 gas solution – MSA only 4 gas and Blackline only 5 gas with COSH – ISC ?</a:t>
            </a:r>
          </a:p>
          <a:p>
            <a:r>
              <a:rPr lang="en-CA" sz="1200" dirty="0"/>
              <a:t>Detect a fall </a:t>
            </a:r>
          </a:p>
          <a:p>
            <a:r>
              <a:rPr lang="en-CA" sz="1200" dirty="0"/>
              <a:t>Panic alarm </a:t>
            </a:r>
            <a:r>
              <a:rPr lang="en-CA" sz="1200" dirty="0">
                <a:solidFill>
                  <a:srgbClr val="FF0000"/>
                </a:solidFill>
              </a:rPr>
              <a:t>– routed through safety control central ? </a:t>
            </a:r>
            <a:r>
              <a:rPr lang="en-CA" sz="1200" dirty="0"/>
              <a:t>Tap it twice much easier than hunting for a button </a:t>
            </a:r>
          </a:p>
          <a:p>
            <a:r>
              <a:rPr lang="en-CA" sz="1200" dirty="0"/>
              <a:t>Remote sampling for CSE information sent back to control room </a:t>
            </a:r>
          </a:p>
          <a:p>
            <a:endParaRPr lang="en-CA" sz="1200" dirty="0"/>
          </a:p>
          <a:p>
            <a:endParaRPr lang="en-CA" sz="1200" dirty="0"/>
          </a:p>
          <a:p>
            <a:endParaRPr lang="en-CA" dirty="0"/>
          </a:p>
        </p:txBody>
      </p:sp>
      <p:sp>
        <p:nvSpPr>
          <p:cNvPr id="14" name="Content Placeholder 2">
            <a:extLst>
              <a:ext uri="{FF2B5EF4-FFF2-40B4-BE49-F238E27FC236}">
                <a16:creationId xmlns:a16="http://schemas.microsoft.com/office/drawing/2014/main" id="{4F47389B-76AA-E3B5-315B-5C7CA648A769}"/>
              </a:ext>
            </a:extLst>
          </p:cNvPr>
          <p:cNvSpPr txBox="1">
            <a:spLocks/>
          </p:cNvSpPr>
          <p:nvPr/>
        </p:nvSpPr>
        <p:spPr bwMode="auto">
          <a:xfrm>
            <a:off x="1801665" y="879010"/>
            <a:ext cx="4150136" cy="51966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200" b="1" dirty="0">
                <a:latin typeface="Avenir Light" panose="020B0402020203020204"/>
              </a:rPr>
              <a:t>Differentiator </a:t>
            </a:r>
          </a:p>
          <a:p>
            <a:r>
              <a:rPr lang="en-US" sz="1200" dirty="0">
                <a:latin typeface="Avenir Light" panose="020B0402020203020204"/>
              </a:rPr>
              <a:t>Video </a:t>
            </a:r>
          </a:p>
          <a:p>
            <a:r>
              <a:rPr lang="en-CA" sz="1200" dirty="0">
                <a:latin typeface="Avenir Light" panose="020B0402020203020204"/>
              </a:rPr>
              <a:t>Biometrics </a:t>
            </a:r>
            <a:r>
              <a:rPr lang="en-US" sz="1200" dirty="0">
                <a:latin typeface="Avenir Light" panose="020B0402020203020204"/>
              </a:rPr>
              <a:t>measures exertion rates as well as heart rate threshold limits</a:t>
            </a:r>
            <a:endParaRPr lang="en-CA" sz="1200" dirty="0">
              <a:latin typeface="Avenir Light" panose="020B0402020203020204"/>
            </a:endParaRPr>
          </a:p>
          <a:p>
            <a:r>
              <a:rPr lang="en-CA" sz="1200" dirty="0">
                <a:latin typeface="Avenir Light" panose="020B0402020203020204"/>
              </a:rPr>
              <a:t>Notify others in the area so they can assist (ISC may do this) </a:t>
            </a:r>
          </a:p>
          <a:p>
            <a:r>
              <a:rPr lang="en-CA" sz="1200" dirty="0">
                <a:latin typeface="Avenir Light" panose="020B0402020203020204"/>
              </a:rPr>
              <a:t>Media gallery for operational issues – can this be tied into repair process ? Corporate process </a:t>
            </a:r>
          </a:p>
          <a:p>
            <a:r>
              <a:rPr lang="en-CA" sz="1200" dirty="0">
                <a:latin typeface="Avenir Light" panose="020B0402020203020204"/>
              </a:rPr>
              <a:t>Eliminate false response – 3 alarm levels (</a:t>
            </a:r>
            <a:r>
              <a:rPr lang="en-CA" sz="1200" dirty="0">
                <a:highlight>
                  <a:srgbClr val="FFFF00"/>
                </a:highlight>
                <a:latin typeface="Avenir Light" panose="020B0402020203020204"/>
              </a:rPr>
              <a:t>check on blackline)  </a:t>
            </a:r>
          </a:p>
          <a:p>
            <a:r>
              <a:rPr lang="en-CA" sz="1200" dirty="0">
                <a:latin typeface="Avenir Light" panose="020B0402020203020204"/>
              </a:rPr>
              <a:t>Biometric band – what are its abilities </a:t>
            </a:r>
          </a:p>
          <a:p>
            <a:r>
              <a:rPr lang="en-US" sz="1200" dirty="0">
                <a:latin typeface="Avenir Light" panose="020B0402020203020204"/>
              </a:rPr>
              <a:t>heat, gas, radiation, noise, over-exertion, or worker-specific health issues.</a:t>
            </a:r>
          </a:p>
          <a:p>
            <a:r>
              <a:rPr lang="en-CA" sz="1200" dirty="0">
                <a:latin typeface="Avenir Light" panose="020B0402020203020204"/>
              </a:rPr>
              <a:t>5 gas solution – MSA only 4 gas and Blackline 5 gas with COSH – ISC ?</a:t>
            </a:r>
          </a:p>
          <a:p>
            <a:r>
              <a:rPr lang="en-CA" sz="1200" dirty="0">
                <a:latin typeface="Avenir Light" panose="020B0402020203020204"/>
              </a:rPr>
              <a:t>Panic alarm - Tap it twice much safer than hunting for a button </a:t>
            </a:r>
          </a:p>
          <a:p>
            <a:r>
              <a:rPr lang="en-CA" sz="1200" dirty="0">
                <a:latin typeface="Avenir Light" panose="020B0402020203020204"/>
              </a:rPr>
              <a:t>Subscription tied to user not to device </a:t>
            </a:r>
          </a:p>
          <a:p>
            <a:r>
              <a:rPr lang="en-US" sz="1200" dirty="0">
                <a:latin typeface="Avenir Light" panose="020B0402020203020204"/>
              </a:rPr>
              <a:t>Geofence </a:t>
            </a:r>
          </a:p>
          <a:p>
            <a:r>
              <a:rPr lang="en-US" sz="1200" dirty="0">
                <a:latin typeface="Avenir Light" panose="020B0402020203020204"/>
              </a:rPr>
              <a:t>Blackout – areas where there are privacy like bathrooms </a:t>
            </a:r>
            <a:r>
              <a:rPr lang="en-US" sz="1200" dirty="0" err="1">
                <a:latin typeface="Avenir Light" panose="020B0402020203020204"/>
              </a:rPr>
              <a:t>etc</a:t>
            </a:r>
            <a:r>
              <a:rPr lang="en-US" sz="1200" dirty="0">
                <a:latin typeface="Avenir Light" panose="020B0402020203020204"/>
              </a:rPr>
              <a:t> </a:t>
            </a:r>
          </a:p>
          <a:p>
            <a:r>
              <a:rPr lang="en-US" sz="1200" dirty="0">
                <a:latin typeface="Avenir Light" panose="020B0402020203020204"/>
              </a:rPr>
              <a:t>Evacuation – you tell everyone to go to this location and it counts once they are there </a:t>
            </a:r>
          </a:p>
          <a:p>
            <a:r>
              <a:rPr lang="en-US" sz="1200" dirty="0">
                <a:latin typeface="Avenir Light" panose="020B0402020203020204"/>
              </a:rPr>
              <a:t>PPE compliance – if you go into an area without all your PPE it will trigger. – how does it detect this </a:t>
            </a:r>
          </a:p>
          <a:p>
            <a:r>
              <a:rPr lang="en-US" sz="1200" dirty="0">
                <a:latin typeface="Avenir Light" panose="020B0402020203020204"/>
              </a:rPr>
              <a:t>Can the images and notes generate a work order in the customers system ?</a:t>
            </a:r>
          </a:p>
          <a:p>
            <a:r>
              <a:rPr lang="en-US" sz="1200" dirty="0">
                <a:latin typeface="Avenir Light" panose="020B0402020203020204"/>
              </a:rPr>
              <a:t>Data analytics </a:t>
            </a:r>
          </a:p>
          <a:p>
            <a:r>
              <a:rPr lang="en-US" sz="1200" dirty="0">
                <a:latin typeface="Avenir Light" panose="020B0402020203020204"/>
              </a:rPr>
              <a:t>Heat Mapping – leak detection </a:t>
            </a:r>
          </a:p>
          <a:p>
            <a:r>
              <a:rPr lang="en-CA" sz="1200" dirty="0">
                <a:latin typeface="Avenir Light" panose="020B0402020203020204"/>
              </a:rPr>
              <a:t>On premise &amp; the cloud </a:t>
            </a:r>
          </a:p>
          <a:p>
            <a:endParaRPr lang="en-CA" sz="1200" dirty="0">
              <a:latin typeface="Avenir Light" panose="020B0402020203020204"/>
            </a:endParaRPr>
          </a:p>
          <a:p>
            <a:endParaRPr lang="en-CA" sz="1200" dirty="0">
              <a:latin typeface="Avenir Light" panose="020B0402020203020204"/>
            </a:endParaRPr>
          </a:p>
          <a:p>
            <a:endParaRPr lang="en-CA" sz="800" dirty="0"/>
          </a:p>
          <a:p>
            <a:endParaRPr lang="en-US" sz="1050" b="0" i="0" dirty="0">
              <a:effectLst/>
              <a:latin typeface="Montserrat" panose="00000500000000000000" pitchFamily="2" charset="0"/>
            </a:endParaRPr>
          </a:p>
          <a:p>
            <a:endParaRPr lang="en-CA" sz="1050" dirty="0"/>
          </a:p>
          <a:p>
            <a:endParaRPr lang="en-CA" sz="1050" dirty="0"/>
          </a:p>
          <a:p>
            <a:endParaRPr lang="en-CA" sz="1200" dirty="0"/>
          </a:p>
          <a:p>
            <a:endParaRPr lang="en-CA" sz="1200" dirty="0"/>
          </a:p>
          <a:p>
            <a:endParaRPr lang="en-CA" sz="1200" dirty="0"/>
          </a:p>
          <a:p>
            <a:endParaRPr lang="en-CA" sz="1200" dirty="0"/>
          </a:p>
          <a:p>
            <a:endParaRPr lang="en-CA" dirty="0"/>
          </a:p>
        </p:txBody>
      </p:sp>
      <p:sp>
        <p:nvSpPr>
          <p:cNvPr id="18" name="TextBox 17">
            <a:extLst>
              <a:ext uri="{FF2B5EF4-FFF2-40B4-BE49-F238E27FC236}">
                <a16:creationId xmlns:a16="http://schemas.microsoft.com/office/drawing/2014/main" id="{3E3CD705-AADA-28FB-BE04-830AAD5083E9}"/>
              </a:ext>
            </a:extLst>
          </p:cNvPr>
          <p:cNvSpPr txBox="1"/>
          <p:nvPr/>
        </p:nvSpPr>
        <p:spPr>
          <a:xfrm>
            <a:off x="-2767013" y="-791327"/>
            <a:ext cx="12039600" cy="369332"/>
          </a:xfrm>
          <a:prstGeom prst="rect">
            <a:avLst/>
          </a:prstGeom>
          <a:noFill/>
        </p:spPr>
        <p:txBody>
          <a:bodyPr wrap="square">
            <a:spAutoFit/>
          </a:bodyPr>
          <a:lstStyle/>
          <a:p>
            <a:r>
              <a:rPr lang="en-US" b="0" i="0" dirty="0">
                <a:solidFill>
                  <a:srgbClr val="373737"/>
                </a:solidFill>
                <a:effectLst/>
                <a:latin typeface="Montserrat" panose="00000500000000000000" pitchFamily="2" charset="0"/>
              </a:rPr>
              <a:t>via the </a:t>
            </a:r>
            <a:r>
              <a:rPr lang="en-US" b="0" i="0" dirty="0" err="1">
                <a:solidFill>
                  <a:srgbClr val="373737"/>
                </a:solidFill>
                <a:effectLst/>
                <a:latin typeface="Montserrat" panose="00000500000000000000" pitchFamily="2" charset="0"/>
              </a:rPr>
              <a:t>BioTrac</a:t>
            </a:r>
            <a:r>
              <a:rPr lang="en-US" b="0" i="0" dirty="0">
                <a:solidFill>
                  <a:srgbClr val="373737"/>
                </a:solidFill>
                <a:effectLst/>
                <a:latin typeface="Montserrat" panose="00000500000000000000" pitchFamily="2" charset="0"/>
              </a:rPr>
              <a:t> band from </a:t>
            </a:r>
            <a:r>
              <a:rPr lang="en-US" b="0" i="0" u="none" strike="noStrike" dirty="0" err="1">
                <a:solidFill>
                  <a:srgbClr val="00837E"/>
                </a:solidFill>
                <a:effectLst/>
                <a:latin typeface="Montserrat" panose="00000500000000000000" pitchFamily="2" charset="0"/>
                <a:hlinkClick r:id="rId4"/>
              </a:rPr>
              <a:t>SlateSafety</a:t>
            </a:r>
            <a:r>
              <a:rPr lang="en-US" b="0" i="0" dirty="0">
                <a:solidFill>
                  <a:srgbClr val="373737"/>
                </a:solidFill>
                <a:effectLst/>
                <a:latin typeface="Montserrat" panose="00000500000000000000" pitchFamily="2" charset="0"/>
              </a:rPr>
              <a:t>.</a:t>
            </a:r>
            <a:endParaRPr lang="en-CA" dirty="0"/>
          </a:p>
        </p:txBody>
      </p:sp>
      <p:sp>
        <p:nvSpPr>
          <p:cNvPr id="20" name="TextBox 19">
            <a:extLst>
              <a:ext uri="{FF2B5EF4-FFF2-40B4-BE49-F238E27FC236}">
                <a16:creationId xmlns:a16="http://schemas.microsoft.com/office/drawing/2014/main" id="{0C085735-CEB8-E6C1-FD6D-BC60E5B3FC6B}"/>
              </a:ext>
            </a:extLst>
          </p:cNvPr>
          <p:cNvSpPr txBox="1"/>
          <p:nvPr/>
        </p:nvSpPr>
        <p:spPr>
          <a:xfrm>
            <a:off x="-5543619" y="-3370431"/>
            <a:ext cx="12036054" cy="1754326"/>
          </a:xfrm>
          <a:prstGeom prst="rect">
            <a:avLst/>
          </a:prstGeom>
          <a:noFill/>
        </p:spPr>
        <p:txBody>
          <a:bodyPr wrap="square">
            <a:spAutoFit/>
          </a:bodyPr>
          <a:lstStyle/>
          <a:p>
            <a:r>
              <a:rPr lang="en-US" dirty="0"/>
              <a:t>The solution measures exertion rates as well as heart rate threshold limits for individual worker levels to provide advanced proactive health monitoring, via the </a:t>
            </a:r>
            <a:r>
              <a:rPr lang="en-US" dirty="0" err="1"/>
              <a:t>BioTrac</a:t>
            </a:r>
            <a:r>
              <a:rPr lang="en-US" dirty="0"/>
              <a:t> band from </a:t>
            </a:r>
            <a:r>
              <a:rPr lang="en-US" dirty="0" err="1"/>
              <a:t>SlateSafety</a:t>
            </a:r>
            <a:r>
              <a:rPr lang="en-US" dirty="0"/>
              <a:t>. The band is an IP68-rated arm band built to withstand dust, dirt and sand and remain water resistant even when submerged for up to 30 minutes up to a maximum depth of 3 meters. Workers in low-connectivity environments can still deploy this solution, by utilizing a local, mesh network for long-range and reliable communication in industrial environments.</a:t>
            </a:r>
            <a:endParaRPr lang="en-CA" dirty="0"/>
          </a:p>
        </p:txBody>
      </p:sp>
      <p:sp>
        <p:nvSpPr>
          <p:cNvPr id="23" name="Content Placeholder 2">
            <a:extLst>
              <a:ext uri="{FF2B5EF4-FFF2-40B4-BE49-F238E27FC236}">
                <a16:creationId xmlns:a16="http://schemas.microsoft.com/office/drawing/2014/main" id="{2B755973-4421-2F8A-993B-990D945E3C99}"/>
              </a:ext>
            </a:extLst>
          </p:cNvPr>
          <p:cNvSpPr txBox="1">
            <a:spLocks/>
          </p:cNvSpPr>
          <p:nvPr/>
        </p:nvSpPr>
        <p:spPr bwMode="auto">
          <a:xfrm>
            <a:off x="6092400" y="887711"/>
            <a:ext cx="3480074"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endParaRPr lang="en-CA" sz="800" dirty="0"/>
          </a:p>
          <a:p>
            <a:r>
              <a:rPr lang="en-CA" sz="1200" b="1" dirty="0">
                <a:latin typeface="Avenir Light" panose="020B0402020203020204"/>
              </a:rPr>
              <a:t>Minimum to compete </a:t>
            </a:r>
          </a:p>
          <a:p>
            <a:r>
              <a:rPr lang="en-CA" sz="1200" dirty="0">
                <a:latin typeface="Avenir Light" panose="020B0402020203020204"/>
              </a:rPr>
              <a:t>Quickly locate worker during an incident </a:t>
            </a:r>
          </a:p>
          <a:p>
            <a:r>
              <a:rPr lang="en-CA" sz="1200" dirty="0">
                <a:latin typeface="Avenir Light" panose="020B0402020203020204"/>
              </a:rPr>
              <a:t>Detect a fall (ISC does not do this or Honeywell) </a:t>
            </a:r>
          </a:p>
          <a:p>
            <a:r>
              <a:rPr lang="en-CA" sz="1200" dirty="0">
                <a:latin typeface="Avenir Light" panose="020B0402020203020204"/>
              </a:rPr>
              <a:t>Remote sampling for CSE information sent back to control room </a:t>
            </a:r>
          </a:p>
          <a:p>
            <a:r>
              <a:rPr lang="en-CA" sz="1200" dirty="0">
                <a:latin typeface="Avenir Light" panose="020B0402020203020204"/>
              </a:rPr>
              <a:t>Lone worker check in </a:t>
            </a:r>
          </a:p>
          <a:p>
            <a:r>
              <a:rPr lang="en-CA" sz="1200" dirty="0">
                <a:latin typeface="Avenir Light" panose="020B0402020203020204"/>
              </a:rPr>
              <a:t>SOS alert </a:t>
            </a:r>
          </a:p>
          <a:p>
            <a:r>
              <a:rPr lang="en-CA" sz="1200" dirty="0">
                <a:latin typeface="Avenir Light" panose="020B0402020203020204"/>
              </a:rPr>
              <a:t>Out of compliance instruments </a:t>
            </a:r>
          </a:p>
          <a:p>
            <a:r>
              <a:rPr lang="en-CA" sz="1200" dirty="0">
                <a:latin typeface="Avenir Light" panose="020B0402020203020204"/>
              </a:rPr>
              <a:t> 3</a:t>
            </a:r>
            <a:r>
              <a:rPr lang="en-CA" sz="1200" baseline="30000" dirty="0">
                <a:latin typeface="Avenir Light" panose="020B0402020203020204"/>
              </a:rPr>
              <a:t>rd</a:t>
            </a:r>
            <a:r>
              <a:rPr lang="en-CA" sz="1200" dirty="0">
                <a:latin typeface="Avenir Light" panose="020B0402020203020204"/>
              </a:rPr>
              <a:t> party monitoring system </a:t>
            </a:r>
          </a:p>
          <a:p>
            <a:r>
              <a:rPr lang="en-CA" sz="1200" dirty="0">
                <a:latin typeface="Avenir Light" panose="020B0402020203020204"/>
              </a:rPr>
              <a:t>Floor plan – blackline does this </a:t>
            </a:r>
          </a:p>
          <a:p>
            <a:r>
              <a:rPr lang="en-US" sz="1200" dirty="0">
                <a:latin typeface="Avenir Light" panose="020B0402020203020204"/>
              </a:rPr>
              <a:t> gas detection </a:t>
            </a:r>
          </a:p>
          <a:p>
            <a:r>
              <a:rPr lang="en-US" sz="1200" b="0" i="0" dirty="0">
                <a:effectLst/>
                <a:latin typeface="Avenir Light" panose="020B0402020203020204"/>
              </a:rPr>
              <a:t>Push to talk – BLN has this MSA and ISC do not </a:t>
            </a:r>
          </a:p>
          <a:p>
            <a:r>
              <a:rPr lang="en-US" sz="1200" dirty="0">
                <a:latin typeface="Avenir Light" panose="020B0402020203020204"/>
              </a:rPr>
              <a:t>Generates text and email alert as well as through safety control center </a:t>
            </a:r>
            <a:endParaRPr lang="en-US" sz="1200" b="0" i="0" dirty="0">
              <a:effectLst/>
              <a:latin typeface="Avenir Light" panose="020B0402020203020204"/>
            </a:endParaRPr>
          </a:p>
          <a:p>
            <a:endParaRPr lang="en-CA" sz="1050" dirty="0"/>
          </a:p>
          <a:p>
            <a:endParaRPr lang="en-CA" sz="1050" dirty="0"/>
          </a:p>
          <a:p>
            <a:endParaRPr lang="en-CA" sz="1200" dirty="0"/>
          </a:p>
          <a:p>
            <a:endParaRPr lang="en-CA" sz="1200" dirty="0"/>
          </a:p>
          <a:p>
            <a:endParaRPr lang="en-CA" sz="1200" dirty="0"/>
          </a:p>
          <a:p>
            <a:endParaRPr lang="en-CA" sz="1200" dirty="0"/>
          </a:p>
          <a:p>
            <a:endParaRPr lang="en-CA" dirty="0"/>
          </a:p>
        </p:txBody>
      </p:sp>
      <p:sp>
        <p:nvSpPr>
          <p:cNvPr id="24" name="TextBox 23">
            <a:extLst>
              <a:ext uri="{FF2B5EF4-FFF2-40B4-BE49-F238E27FC236}">
                <a16:creationId xmlns:a16="http://schemas.microsoft.com/office/drawing/2014/main" id="{DA3C1038-1E05-4434-6035-DCE9BD3CE059}"/>
              </a:ext>
            </a:extLst>
          </p:cNvPr>
          <p:cNvSpPr txBox="1"/>
          <p:nvPr/>
        </p:nvSpPr>
        <p:spPr>
          <a:xfrm>
            <a:off x="2359474" y="-1446558"/>
            <a:ext cx="12039600" cy="369332"/>
          </a:xfrm>
          <a:prstGeom prst="rect">
            <a:avLst/>
          </a:prstGeom>
          <a:noFill/>
        </p:spPr>
        <p:txBody>
          <a:bodyPr wrap="square">
            <a:spAutoFit/>
          </a:bodyPr>
          <a:lstStyle/>
          <a:p>
            <a:r>
              <a:rPr lang="en-US" b="1" i="0" dirty="0">
                <a:solidFill>
                  <a:srgbClr val="373737"/>
                </a:solidFill>
                <a:effectLst/>
                <a:latin typeface="Montserrat" panose="00000500000000000000" pitchFamily="2" charset="0"/>
              </a:rPr>
              <a:t>Breakout by safety and productivity </a:t>
            </a:r>
            <a:endParaRPr lang="en-CA" b="1" dirty="0"/>
          </a:p>
        </p:txBody>
      </p:sp>
      <p:sp>
        <p:nvSpPr>
          <p:cNvPr id="25" name="Content Placeholder 2">
            <a:extLst>
              <a:ext uri="{FF2B5EF4-FFF2-40B4-BE49-F238E27FC236}">
                <a16:creationId xmlns:a16="http://schemas.microsoft.com/office/drawing/2014/main" id="{4591C2ED-F07E-0E7B-9B61-4277FB944592}"/>
              </a:ext>
            </a:extLst>
          </p:cNvPr>
          <p:cNvSpPr txBox="1">
            <a:spLocks/>
          </p:cNvSpPr>
          <p:nvPr/>
        </p:nvSpPr>
        <p:spPr bwMode="auto">
          <a:xfrm>
            <a:off x="6092400" y="4257749"/>
            <a:ext cx="3480074"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endParaRPr lang="en-CA" sz="800" dirty="0"/>
          </a:p>
          <a:p>
            <a:r>
              <a:rPr lang="en-CA" sz="1200" b="1" dirty="0">
                <a:latin typeface="Avenir Light" panose="020B0402020203020204"/>
              </a:rPr>
              <a:t>other</a:t>
            </a:r>
          </a:p>
          <a:p>
            <a:r>
              <a:rPr lang="en-CA" sz="1200" dirty="0">
                <a:latin typeface="Avenir Light" panose="020B0402020203020204"/>
              </a:rPr>
              <a:t>Capex vs </a:t>
            </a:r>
            <a:r>
              <a:rPr lang="en-CA" sz="1200" dirty="0" err="1">
                <a:latin typeface="Avenir Light" panose="020B0402020203020204"/>
              </a:rPr>
              <a:t>opex</a:t>
            </a:r>
            <a:endParaRPr lang="en-CA" sz="1200" dirty="0">
              <a:latin typeface="Avenir Light" panose="020B0402020203020204"/>
            </a:endParaRPr>
          </a:p>
          <a:p>
            <a:r>
              <a:rPr lang="en-CA" sz="1200" dirty="0">
                <a:latin typeface="Avenir Light" panose="020B0402020203020204"/>
              </a:rPr>
              <a:t>Runtime</a:t>
            </a:r>
          </a:p>
          <a:p>
            <a:r>
              <a:rPr lang="en-US" sz="1200" dirty="0">
                <a:latin typeface="Avenir Light" panose="020B0402020203020204"/>
              </a:rPr>
              <a:t>GPS Update Frequency: 30 seconds* MSA</a:t>
            </a:r>
          </a:p>
          <a:p>
            <a:endParaRPr lang="en-US" sz="1050" b="0" i="0" dirty="0">
              <a:effectLst/>
              <a:latin typeface="Montserrat" panose="00000500000000000000" pitchFamily="2" charset="0"/>
            </a:endParaRPr>
          </a:p>
          <a:p>
            <a:endParaRPr lang="en-CA" sz="1050" dirty="0"/>
          </a:p>
          <a:p>
            <a:endParaRPr lang="en-CA" sz="1050" dirty="0"/>
          </a:p>
          <a:p>
            <a:endParaRPr lang="en-CA" sz="1200" dirty="0"/>
          </a:p>
          <a:p>
            <a:endParaRPr lang="en-CA" sz="1200" dirty="0"/>
          </a:p>
          <a:p>
            <a:endParaRPr lang="en-CA" sz="1200" dirty="0"/>
          </a:p>
          <a:p>
            <a:endParaRPr lang="en-CA" sz="1200" dirty="0"/>
          </a:p>
          <a:p>
            <a:endParaRPr lang="en-CA" dirty="0"/>
          </a:p>
        </p:txBody>
      </p:sp>
      <p:grpSp>
        <p:nvGrpSpPr>
          <p:cNvPr id="27" name="Group 26">
            <a:extLst>
              <a:ext uri="{FF2B5EF4-FFF2-40B4-BE49-F238E27FC236}">
                <a16:creationId xmlns:a16="http://schemas.microsoft.com/office/drawing/2014/main" id="{AF5B62EB-6219-5059-C31C-94A4C182573C}"/>
              </a:ext>
            </a:extLst>
          </p:cNvPr>
          <p:cNvGrpSpPr/>
          <p:nvPr/>
        </p:nvGrpSpPr>
        <p:grpSpPr>
          <a:xfrm>
            <a:off x="10029340" y="1134443"/>
            <a:ext cx="2750949" cy="3308888"/>
            <a:chOff x="2828440" y="917306"/>
            <a:chExt cx="2750949" cy="3308888"/>
          </a:xfrm>
        </p:grpSpPr>
        <p:sp>
          <p:nvSpPr>
            <p:cNvPr id="28" name="Rounded Rectangle 6">
              <a:extLst>
                <a:ext uri="{FF2B5EF4-FFF2-40B4-BE49-F238E27FC236}">
                  <a16:creationId xmlns:a16="http://schemas.microsoft.com/office/drawing/2014/main" id="{A15B7CC4-1D8D-DBF5-31F3-B53700D49B1D}"/>
                </a:ext>
              </a:extLst>
            </p:cNvPr>
            <p:cNvSpPr/>
            <p:nvPr/>
          </p:nvSpPr>
          <p:spPr>
            <a:xfrm>
              <a:off x="2828440" y="917306"/>
              <a:ext cx="2750949" cy="3308888"/>
            </a:xfrm>
            <a:prstGeom prst="round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9" name="Picture 28" descr="A hand holding a cell phone&#10;&#10;Description automatically generated with medium confidence">
              <a:extLst>
                <a:ext uri="{FF2B5EF4-FFF2-40B4-BE49-F238E27FC236}">
                  <a16:creationId xmlns:a16="http://schemas.microsoft.com/office/drawing/2014/main" id="{544E2301-600C-71C8-C65F-12B0EC838CED}"/>
                </a:ext>
              </a:extLst>
            </p:cNvPr>
            <p:cNvPicPr>
              <a:picLocks noChangeAspect="1"/>
            </p:cNvPicPr>
            <p:nvPr/>
          </p:nvPicPr>
          <p:blipFill>
            <a:blip r:embed="rId5"/>
            <a:stretch>
              <a:fillRect/>
            </a:stretch>
          </p:blipFill>
          <p:spPr>
            <a:xfrm>
              <a:off x="4323040" y="3232523"/>
              <a:ext cx="925510" cy="935516"/>
            </a:xfrm>
            <a:prstGeom prst="rect">
              <a:avLst/>
            </a:prstGeom>
          </p:spPr>
        </p:pic>
        <p:pic>
          <p:nvPicPr>
            <p:cNvPr id="30" name="Picture 29" descr="A person wearing a helmet&#10;&#10;Description automatically generated with medium confidence">
              <a:extLst>
                <a:ext uri="{FF2B5EF4-FFF2-40B4-BE49-F238E27FC236}">
                  <a16:creationId xmlns:a16="http://schemas.microsoft.com/office/drawing/2014/main" id="{CAADACF4-6397-FD3B-1D04-4979D8C0CAC3}"/>
                </a:ext>
              </a:extLst>
            </p:cNvPr>
            <p:cNvPicPr>
              <a:picLocks noChangeAspect="1"/>
            </p:cNvPicPr>
            <p:nvPr/>
          </p:nvPicPr>
          <p:blipFill rotWithShape="1">
            <a:blip r:embed="rId6"/>
            <a:srcRect l="16130" t="24466" r="18143" b="7328"/>
            <a:stretch/>
          </p:blipFill>
          <p:spPr>
            <a:xfrm>
              <a:off x="4323040" y="2150737"/>
              <a:ext cx="925510" cy="960421"/>
            </a:xfrm>
            <a:prstGeom prst="rect">
              <a:avLst/>
            </a:prstGeom>
          </p:spPr>
        </p:pic>
        <p:grpSp>
          <p:nvGrpSpPr>
            <p:cNvPr id="31" name="Group 30">
              <a:extLst>
                <a:ext uri="{FF2B5EF4-FFF2-40B4-BE49-F238E27FC236}">
                  <a16:creationId xmlns:a16="http://schemas.microsoft.com/office/drawing/2014/main" id="{6F92E6E4-3E35-63B7-EBA3-D037B01071DF}"/>
                </a:ext>
              </a:extLst>
            </p:cNvPr>
            <p:cNvGrpSpPr/>
            <p:nvPr/>
          </p:nvGrpSpPr>
          <p:grpSpPr>
            <a:xfrm>
              <a:off x="4310588" y="1076286"/>
              <a:ext cx="950415" cy="950415"/>
              <a:chOff x="3592835" y="2571750"/>
              <a:chExt cx="1629230" cy="1629230"/>
            </a:xfrm>
          </p:grpSpPr>
          <p:grpSp>
            <p:nvGrpSpPr>
              <p:cNvPr id="36" name="Group 35">
                <a:extLst>
                  <a:ext uri="{FF2B5EF4-FFF2-40B4-BE49-F238E27FC236}">
                    <a16:creationId xmlns:a16="http://schemas.microsoft.com/office/drawing/2014/main" id="{E7A19E6B-8024-F16A-CE5E-6B90B91A50CC}"/>
                  </a:ext>
                </a:extLst>
              </p:cNvPr>
              <p:cNvGrpSpPr/>
              <p:nvPr/>
            </p:nvGrpSpPr>
            <p:grpSpPr>
              <a:xfrm>
                <a:off x="3722546" y="2966837"/>
                <a:ext cx="1369807" cy="839055"/>
                <a:chOff x="1444183" y="1405437"/>
                <a:chExt cx="4687842" cy="2871467"/>
              </a:xfrm>
            </p:grpSpPr>
            <p:pic>
              <p:nvPicPr>
                <p:cNvPr id="38" name="Picture 37">
                  <a:extLst>
                    <a:ext uri="{FF2B5EF4-FFF2-40B4-BE49-F238E27FC236}">
                      <a16:creationId xmlns:a16="http://schemas.microsoft.com/office/drawing/2014/main" id="{01FDF0A4-3A34-D7EF-029A-1EB3EB628837}"/>
                    </a:ext>
                  </a:extLst>
                </p:cNvPr>
                <p:cNvPicPr>
                  <a:picLocks noChangeAspect="1"/>
                </p:cNvPicPr>
                <p:nvPr/>
              </p:nvPicPr>
              <p:blipFill>
                <a:blip r:embed="rId7"/>
                <a:stretch>
                  <a:fillRect/>
                </a:stretch>
              </p:blipFill>
              <p:spPr>
                <a:xfrm>
                  <a:off x="1444183" y="1405439"/>
                  <a:ext cx="1633870" cy="2871465"/>
                </a:xfrm>
                <a:prstGeom prst="rect">
                  <a:avLst/>
                </a:prstGeom>
              </p:spPr>
            </p:pic>
            <p:grpSp>
              <p:nvGrpSpPr>
                <p:cNvPr id="39" name="Group 38">
                  <a:extLst>
                    <a:ext uri="{FF2B5EF4-FFF2-40B4-BE49-F238E27FC236}">
                      <a16:creationId xmlns:a16="http://schemas.microsoft.com/office/drawing/2014/main" id="{8D5B71A8-842A-58D1-CF05-DFDC050BE27F}"/>
                    </a:ext>
                  </a:extLst>
                </p:cNvPr>
                <p:cNvGrpSpPr/>
                <p:nvPr/>
              </p:nvGrpSpPr>
              <p:grpSpPr>
                <a:xfrm>
                  <a:off x="4474889" y="1405437"/>
                  <a:ext cx="1657136" cy="2871465"/>
                  <a:chOff x="5102100" y="1661019"/>
                  <a:chExt cx="1836941" cy="3085493"/>
                </a:xfrm>
              </p:grpSpPr>
              <p:pic>
                <p:nvPicPr>
                  <p:cNvPr id="43" name="Picture 42">
                    <a:extLst>
                      <a:ext uri="{FF2B5EF4-FFF2-40B4-BE49-F238E27FC236}">
                        <a16:creationId xmlns:a16="http://schemas.microsoft.com/office/drawing/2014/main" id="{8E0864D0-6122-1D34-B78F-7346C8049A81}"/>
                      </a:ext>
                    </a:extLst>
                  </p:cNvPr>
                  <p:cNvPicPr>
                    <a:picLocks noChangeAspect="1"/>
                  </p:cNvPicPr>
                  <p:nvPr/>
                </p:nvPicPr>
                <p:blipFill>
                  <a:blip r:embed="rId8"/>
                  <a:stretch>
                    <a:fillRect/>
                  </a:stretch>
                </p:blipFill>
                <p:spPr>
                  <a:xfrm>
                    <a:off x="5102100" y="1661019"/>
                    <a:ext cx="1836941" cy="3085493"/>
                  </a:xfrm>
                  <a:prstGeom prst="rect">
                    <a:avLst/>
                  </a:prstGeom>
                </p:spPr>
              </p:pic>
              <p:pic>
                <p:nvPicPr>
                  <p:cNvPr id="44" name="Picture 43" descr="A person's face on a cell phone&#10;&#10;Description automatically generated with low confidence">
                    <a:extLst>
                      <a:ext uri="{FF2B5EF4-FFF2-40B4-BE49-F238E27FC236}">
                        <a16:creationId xmlns:a16="http://schemas.microsoft.com/office/drawing/2014/main" id="{6CF78B03-C29C-C24A-82F0-B3ED1F1379AC}"/>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368" b="97778" l="3853" r="96315">
                                <a14:foregroundMark x1="11558" y1="1026" x2="3350" y2="19573"/>
                                <a14:foregroundMark x1="3350" y1="19573" x2="5528" y2="90171"/>
                                <a14:foregroundMark x1="5528" y1="90171" x2="41374" y2="98803"/>
                                <a14:foregroundMark x1="41374" y1="98803" x2="78057" y2="98034"/>
                                <a14:foregroundMark x1="78057" y1="98034" x2="97457" y2="87291"/>
                                <a14:foregroundMark x1="97786" y1="49402" x2="95645" y2="7607"/>
                                <a14:foregroundMark x1="98150" y1="56496" x2="98124" y2="55983"/>
                                <a14:foregroundMark x1="98532" y1="63940" x2="98514" y2="63590"/>
                                <a14:foregroundMark x1="99144" y1="75898" x2="99057" y2="74196"/>
                                <a14:foregroundMark x1="95645" y1="7607" x2="21943" y2="1624"/>
                                <a14:foregroundMark x1="21943" y1="1624" x2="11055" y2="2479"/>
                                <a14:foregroundMark x1="66332" y1="22393" x2="81910" y2="37179"/>
                                <a14:foregroundMark x1="73032" y1="22051" x2="58961" y2="33761"/>
                                <a14:foregroundMark x1="81240" y1="24957" x2="66332" y2="38034"/>
                                <a14:foregroundMark x1="85762" y1="27179" x2="69012" y2="37436"/>
                                <a14:foregroundMark x1="82412" y1="24957" x2="73534" y2="24957"/>
                                <a14:foregroundMark x1="84590" y1="24359" x2="86265" y2="28034"/>
                                <a14:foregroundMark x1="11558" y1="4444" x2="24456" y2="9316"/>
                                <a14:foregroundMark x1="39531" y1="7607" x2="75377" y2="7778"/>
                                <a14:foregroundMark x1="75377" y1="7778" x2="77387" y2="10684"/>
                                <a14:foregroundMark x1="8878" y1="3846" x2="5528" y2="11538"/>
                                <a14:foregroundMark x1="3853" y1="90940" x2="19430" y2="97778"/>
                                <a14:foregroundMark x1="61809" y1="97521" x2="94305" y2="92821"/>
                                <a14:foregroundMark x1="94305" y1="92821" x2="94640" y2="90684"/>
                                <a14:foregroundMark x1="5528" y1="93248" x2="35511" y2="97521"/>
                                <a14:foregroundMark x1="4858" y1="95812" x2="33333" y2="97778"/>
                                <a14:foregroundMark x1="45059" y1="1624" x2="54606" y2="1624"/>
                                <a14:foregroundMark x1="55611" y1="2137" x2="81910" y2="2991"/>
                                <a14:foregroundMark x1="75712" y1="1880" x2="95310" y2="6752"/>
                                <a14:foregroundMark x1="11558" y1="1880" x2="43551" y2="1368"/>
                                <a14:foregroundMark x1="43551" y1="1368" x2="78559" y2="2137"/>
                                <a14:foregroundMark x1="78559" y1="2137" x2="87940" y2="1880"/>
                                <a14:foregroundMark x1="94137" y1="41197" x2="92965" y2="60256"/>
                                <a14:foregroundMark x1="96315" y1="40855" x2="94640" y2="61368"/>
                                <a14:backgroundMark x1="99665" y1="49402" x2="99665" y2="55983"/>
                                <a14:backgroundMark x1="99665" y1="56496" x2="99665" y2="57350"/>
                                <a14:backgroundMark x1="99162" y1="58803" x2="99162" y2="63590"/>
                                <a14:backgroundMark x1="98660" y1="57094" x2="98660" y2="58803"/>
                                <a14:backgroundMark x1="99162" y1="63932" x2="99665" y2="74188"/>
                                <a14:backgroundMark x1="99162" y1="75897" x2="99665" y2="87265"/>
                              </a14:backgroundRemoval>
                            </a14:imgEffect>
                          </a14:imgLayer>
                        </a14:imgProps>
                      </a:ext>
                      <a:ext uri="{28A0092B-C50C-407E-A947-70E740481C1C}">
                        <a14:useLocalDpi xmlns:a14="http://schemas.microsoft.com/office/drawing/2010/main" val="0"/>
                      </a:ext>
                    </a:extLst>
                  </a:blip>
                  <a:stretch>
                    <a:fillRect/>
                  </a:stretch>
                </p:blipFill>
                <p:spPr>
                  <a:xfrm>
                    <a:off x="5268331" y="1729528"/>
                    <a:ext cx="1504477" cy="3016984"/>
                  </a:xfrm>
                  <a:prstGeom prst="rect">
                    <a:avLst/>
                  </a:prstGeom>
                </p:spPr>
              </p:pic>
            </p:grpSp>
            <p:grpSp>
              <p:nvGrpSpPr>
                <p:cNvPr id="40" name="Group 39">
                  <a:extLst>
                    <a:ext uri="{FF2B5EF4-FFF2-40B4-BE49-F238E27FC236}">
                      <a16:creationId xmlns:a16="http://schemas.microsoft.com/office/drawing/2014/main" id="{95CDE28A-AE24-DA3D-126F-F98984D7CA32}"/>
                    </a:ext>
                  </a:extLst>
                </p:cNvPr>
                <p:cNvGrpSpPr/>
                <p:nvPr/>
              </p:nvGrpSpPr>
              <p:grpSpPr>
                <a:xfrm>
                  <a:off x="2971169" y="1405438"/>
                  <a:ext cx="1633870" cy="2871465"/>
                  <a:chOff x="3078053" y="2841171"/>
                  <a:chExt cx="2024047" cy="3535986"/>
                </a:xfrm>
              </p:grpSpPr>
              <p:pic>
                <p:nvPicPr>
                  <p:cNvPr id="41" name="Picture 40">
                    <a:extLst>
                      <a:ext uri="{FF2B5EF4-FFF2-40B4-BE49-F238E27FC236}">
                        <a16:creationId xmlns:a16="http://schemas.microsoft.com/office/drawing/2014/main" id="{F829A7B0-B6C9-71EF-AB04-2BB6FAC09EC2}"/>
                      </a:ext>
                    </a:extLst>
                  </p:cNvPr>
                  <p:cNvPicPr>
                    <a:picLocks noChangeAspect="1"/>
                  </p:cNvPicPr>
                  <p:nvPr/>
                </p:nvPicPr>
                <p:blipFill>
                  <a:blip r:embed="rId11"/>
                  <a:stretch>
                    <a:fillRect/>
                  </a:stretch>
                </p:blipFill>
                <p:spPr>
                  <a:xfrm>
                    <a:off x="3078053" y="2841171"/>
                    <a:ext cx="2024047" cy="3535986"/>
                  </a:xfrm>
                  <a:prstGeom prst="rect">
                    <a:avLst/>
                  </a:prstGeom>
                </p:spPr>
              </p:pic>
              <p:pic>
                <p:nvPicPr>
                  <p:cNvPr id="42" name="Picture 41">
                    <a:extLst>
                      <a:ext uri="{FF2B5EF4-FFF2-40B4-BE49-F238E27FC236}">
                        <a16:creationId xmlns:a16="http://schemas.microsoft.com/office/drawing/2014/main" id="{39090DE2-B7E5-B24A-3DEC-9A94441F31A2}"/>
                      </a:ext>
                    </a:extLst>
                  </p:cNvPr>
                  <p:cNvPicPr>
                    <a:picLocks noChangeAspect="1"/>
                  </p:cNvPicPr>
                  <p:nvPr/>
                </p:nvPicPr>
                <p:blipFill>
                  <a:blip r:embed="rId12"/>
                  <a:stretch>
                    <a:fillRect/>
                  </a:stretch>
                </p:blipFill>
                <p:spPr>
                  <a:xfrm>
                    <a:off x="3308399" y="2969197"/>
                    <a:ext cx="1534533" cy="3296149"/>
                  </a:xfrm>
                  <a:prstGeom prst="rect">
                    <a:avLst/>
                  </a:prstGeom>
                </p:spPr>
              </p:pic>
            </p:grpSp>
          </p:grpSp>
          <p:sp>
            <p:nvSpPr>
              <p:cNvPr id="37" name="Oval 36">
                <a:extLst>
                  <a:ext uri="{FF2B5EF4-FFF2-40B4-BE49-F238E27FC236}">
                    <a16:creationId xmlns:a16="http://schemas.microsoft.com/office/drawing/2014/main" id="{6D4DE847-D8AB-5697-CAAC-05A94630526E}"/>
                  </a:ext>
                </a:extLst>
              </p:cNvPr>
              <p:cNvSpPr/>
              <p:nvPr/>
            </p:nvSpPr>
            <p:spPr>
              <a:xfrm>
                <a:off x="3592835" y="2571750"/>
                <a:ext cx="1629230" cy="1629230"/>
              </a:xfrm>
              <a:prstGeom prst="ellipse">
                <a:avLst/>
              </a:prstGeom>
              <a:no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2" name="Inhaltsplatzhalter 4">
              <a:extLst>
                <a:ext uri="{FF2B5EF4-FFF2-40B4-BE49-F238E27FC236}">
                  <a16:creationId xmlns:a16="http://schemas.microsoft.com/office/drawing/2014/main" id="{90F850C0-DECB-757D-F566-F65E61EA593F}"/>
                </a:ext>
              </a:extLst>
            </p:cNvPr>
            <p:cNvSpPr txBox="1">
              <a:spLocks/>
            </p:cNvSpPr>
            <p:nvPr/>
          </p:nvSpPr>
          <p:spPr>
            <a:xfrm>
              <a:off x="3310562" y="1474549"/>
              <a:ext cx="950415"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309563" hangingPunct="0">
                <a:lnSpc>
                  <a:spcPct val="100000"/>
                </a:lnSpc>
                <a:spcAft>
                  <a:spcPts val="450"/>
                </a:spcAft>
                <a:buNone/>
                <a:defRPr/>
              </a:pPr>
              <a:r>
                <a:rPr lang="en-US" sz="1000" b="1" kern="0" dirty="0">
                  <a:solidFill>
                    <a:schemeClr val="tx1"/>
                  </a:solidFill>
                  <a:latin typeface="Avenir Black" panose="02000503020000020003" pitchFamily="2" charset="0"/>
                  <a:sym typeface="Factoria W00 Bold"/>
                </a:rPr>
                <a:t>Guardhat App</a:t>
              </a:r>
            </a:p>
          </p:txBody>
        </p:sp>
        <p:sp>
          <p:nvSpPr>
            <p:cNvPr id="33" name="Inhaltsplatzhalter 4">
              <a:extLst>
                <a:ext uri="{FF2B5EF4-FFF2-40B4-BE49-F238E27FC236}">
                  <a16:creationId xmlns:a16="http://schemas.microsoft.com/office/drawing/2014/main" id="{9FD8D6BA-0D54-D9F9-D4F0-991A327AE1C2}"/>
                </a:ext>
              </a:extLst>
            </p:cNvPr>
            <p:cNvSpPr txBox="1">
              <a:spLocks/>
            </p:cNvSpPr>
            <p:nvPr/>
          </p:nvSpPr>
          <p:spPr>
            <a:xfrm>
              <a:off x="3310562" y="2554003"/>
              <a:ext cx="950415"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309563" hangingPunct="0">
                <a:lnSpc>
                  <a:spcPct val="100000"/>
                </a:lnSpc>
                <a:spcAft>
                  <a:spcPts val="450"/>
                </a:spcAft>
                <a:buNone/>
                <a:defRPr/>
              </a:pPr>
              <a:r>
                <a:rPr lang="en-US" sz="1000" b="1" kern="0" dirty="0">
                  <a:solidFill>
                    <a:schemeClr val="tx1"/>
                  </a:solidFill>
                  <a:latin typeface="Avenir Black" panose="02000503020000020003" pitchFamily="2" charset="0"/>
                  <a:sym typeface="Factoria W00 Bold"/>
                </a:rPr>
                <a:t>Smart Hardhat</a:t>
              </a:r>
            </a:p>
          </p:txBody>
        </p:sp>
        <p:sp>
          <p:nvSpPr>
            <p:cNvPr id="34" name="Inhaltsplatzhalter 4">
              <a:extLst>
                <a:ext uri="{FF2B5EF4-FFF2-40B4-BE49-F238E27FC236}">
                  <a16:creationId xmlns:a16="http://schemas.microsoft.com/office/drawing/2014/main" id="{D2A152DA-D7ED-FC56-52DA-609A40F2E6AE}"/>
                </a:ext>
              </a:extLst>
            </p:cNvPr>
            <p:cNvSpPr txBox="1">
              <a:spLocks/>
            </p:cNvSpPr>
            <p:nvPr/>
          </p:nvSpPr>
          <p:spPr>
            <a:xfrm>
              <a:off x="2967925" y="3656951"/>
              <a:ext cx="1293052"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309563" hangingPunct="0">
                <a:lnSpc>
                  <a:spcPct val="100000"/>
                </a:lnSpc>
                <a:spcAft>
                  <a:spcPts val="450"/>
                </a:spcAft>
                <a:buNone/>
                <a:defRPr/>
              </a:pPr>
              <a:r>
                <a:rPr lang="en-US" sz="1000" b="1" kern="0" dirty="0">
                  <a:solidFill>
                    <a:schemeClr val="tx1"/>
                  </a:solidFill>
                  <a:latin typeface="Avenir Black" panose="02000503020000020003" pitchFamily="2" charset="0"/>
                  <a:sym typeface="Factoria W00 Bold"/>
                </a:rPr>
                <a:t>Scout Communicator</a:t>
              </a:r>
            </a:p>
          </p:txBody>
        </p:sp>
        <p:pic>
          <p:nvPicPr>
            <p:cNvPr id="35" name="Picture 34" descr="Icon&#10;&#10;Description automatically generated">
              <a:extLst>
                <a:ext uri="{FF2B5EF4-FFF2-40B4-BE49-F238E27FC236}">
                  <a16:creationId xmlns:a16="http://schemas.microsoft.com/office/drawing/2014/main" id="{3E0373BB-7935-1146-D269-F435BB461237}"/>
                </a:ext>
              </a:extLst>
            </p:cNvPr>
            <p:cNvPicPr>
              <a:picLocks noChangeAspect="1"/>
            </p:cNvPicPr>
            <p:nvPr/>
          </p:nvPicPr>
          <p:blipFill>
            <a:blip r:embed="rId13"/>
            <a:stretch>
              <a:fillRect/>
            </a:stretch>
          </p:blipFill>
          <p:spPr>
            <a:xfrm>
              <a:off x="3548848" y="1634716"/>
              <a:ext cx="480542" cy="296505"/>
            </a:xfrm>
            <a:prstGeom prst="rect">
              <a:avLst/>
            </a:prstGeom>
          </p:spPr>
        </p:pic>
      </p:grpSp>
      <p:sp>
        <p:nvSpPr>
          <p:cNvPr id="45" name="Content Placeholder 2">
            <a:extLst>
              <a:ext uri="{FF2B5EF4-FFF2-40B4-BE49-F238E27FC236}">
                <a16:creationId xmlns:a16="http://schemas.microsoft.com/office/drawing/2014/main" id="{1E63D624-5DF8-48CD-2E9D-79B8A992D494}"/>
              </a:ext>
            </a:extLst>
          </p:cNvPr>
          <p:cNvSpPr txBox="1">
            <a:spLocks/>
          </p:cNvSpPr>
          <p:nvPr/>
        </p:nvSpPr>
        <p:spPr bwMode="auto">
          <a:xfrm>
            <a:off x="-2278300" y="908927"/>
            <a:ext cx="4150136" cy="51966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200" b="1" dirty="0">
                <a:latin typeface="Avenir Light" panose="020B0402020203020204"/>
              </a:rPr>
              <a:t>Opportunity  </a:t>
            </a:r>
          </a:p>
          <a:p>
            <a:r>
              <a:rPr lang="en-US" sz="1200" dirty="0">
                <a:latin typeface="Avenir Light" panose="020B0402020203020204"/>
              </a:rPr>
              <a:t>Video </a:t>
            </a:r>
          </a:p>
          <a:p>
            <a:r>
              <a:rPr lang="en-CA" sz="1200" dirty="0">
                <a:latin typeface="Avenir Light" panose="020B0402020203020204"/>
              </a:rPr>
              <a:t>Biometrics </a:t>
            </a:r>
            <a:r>
              <a:rPr lang="en-US" sz="1200" dirty="0">
                <a:latin typeface="Avenir Light" panose="020B0402020203020204"/>
              </a:rPr>
              <a:t>measures exertion rates as well as heart rate threshold limits</a:t>
            </a:r>
            <a:endParaRPr lang="en-CA" sz="1200" dirty="0">
              <a:latin typeface="Avenir Light" panose="020B0402020203020204"/>
            </a:endParaRPr>
          </a:p>
          <a:p>
            <a:r>
              <a:rPr lang="en-CA" sz="1200" dirty="0">
                <a:latin typeface="Avenir Light" panose="020B0402020203020204"/>
              </a:rPr>
              <a:t>Media gallery for operational issues – can this be tied into repair process ? Corporate process </a:t>
            </a:r>
          </a:p>
          <a:p>
            <a:r>
              <a:rPr lang="en-CA" sz="1200" dirty="0">
                <a:latin typeface="Avenir Light" panose="020B0402020203020204"/>
              </a:rPr>
              <a:t>Eliminate false response – 3 alarm levels (</a:t>
            </a:r>
            <a:r>
              <a:rPr lang="en-CA" sz="1200" dirty="0">
                <a:highlight>
                  <a:srgbClr val="FFFF00"/>
                </a:highlight>
                <a:latin typeface="Avenir Light" panose="020B0402020203020204"/>
              </a:rPr>
              <a:t>check on blackline)  </a:t>
            </a:r>
          </a:p>
          <a:p>
            <a:r>
              <a:rPr lang="en-CA" sz="1200" dirty="0">
                <a:latin typeface="Avenir Light" panose="020B0402020203020204"/>
              </a:rPr>
              <a:t>Biometric band – what are its abilities </a:t>
            </a:r>
          </a:p>
          <a:p>
            <a:r>
              <a:rPr lang="en-US" sz="1200" dirty="0">
                <a:latin typeface="Avenir Light" panose="020B0402020203020204"/>
              </a:rPr>
              <a:t>heat, gas, radiation, noise, over-exertion, or worker-specific health issues.</a:t>
            </a:r>
          </a:p>
          <a:p>
            <a:r>
              <a:rPr lang="en-CA" sz="1200" dirty="0">
                <a:latin typeface="Avenir Light" panose="020B0402020203020204"/>
              </a:rPr>
              <a:t>5 gas solution – MSA only 4 gas and Blackline 5 gas with COSH – ISC ?</a:t>
            </a:r>
          </a:p>
          <a:p>
            <a:r>
              <a:rPr lang="en-CA" sz="1200" dirty="0">
                <a:latin typeface="Avenir Light" panose="020B0402020203020204"/>
              </a:rPr>
              <a:t>Panic alarm - Tap it twice much safer than hunting for a button </a:t>
            </a:r>
          </a:p>
          <a:p>
            <a:r>
              <a:rPr lang="en-CA" sz="1200" dirty="0">
                <a:latin typeface="Avenir Light" panose="020B0402020203020204"/>
              </a:rPr>
              <a:t>Subscription tied to user not to device </a:t>
            </a:r>
          </a:p>
          <a:p>
            <a:r>
              <a:rPr lang="en-US" sz="1200" dirty="0">
                <a:latin typeface="Avenir Light" panose="020B0402020203020204"/>
              </a:rPr>
              <a:t>Geofence </a:t>
            </a:r>
          </a:p>
          <a:p>
            <a:r>
              <a:rPr lang="en-US" sz="1200" dirty="0">
                <a:latin typeface="Avenir Light" panose="020B0402020203020204"/>
              </a:rPr>
              <a:t>Blackout – areas where there are privacy like bathrooms </a:t>
            </a:r>
            <a:r>
              <a:rPr lang="en-US" sz="1200" dirty="0" err="1">
                <a:latin typeface="Avenir Light" panose="020B0402020203020204"/>
              </a:rPr>
              <a:t>etc</a:t>
            </a:r>
            <a:r>
              <a:rPr lang="en-US" sz="1200" dirty="0">
                <a:latin typeface="Avenir Light" panose="020B0402020203020204"/>
              </a:rPr>
              <a:t> </a:t>
            </a:r>
          </a:p>
          <a:p>
            <a:r>
              <a:rPr lang="en-US" sz="1200" dirty="0">
                <a:latin typeface="Avenir Light" panose="020B0402020203020204"/>
              </a:rPr>
              <a:t>Evacuation – you tell everyone to go to this location and it counts once they are there </a:t>
            </a:r>
          </a:p>
          <a:p>
            <a:r>
              <a:rPr lang="en-US" sz="1200" dirty="0">
                <a:latin typeface="Avenir Light" panose="020B0402020203020204"/>
              </a:rPr>
              <a:t>PPE compliance – if you go into an area without all your PPE it will trigger. – how does it detect this </a:t>
            </a:r>
          </a:p>
          <a:p>
            <a:r>
              <a:rPr lang="en-US" sz="1200" dirty="0">
                <a:latin typeface="Avenir Light" panose="020B0402020203020204"/>
              </a:rPr>
              <a:t>Can the images and notes generate a work order in the customers system ?</a:t>
            </a:r>
          </a:p>
          <a:p>
            <a:r>
              <a:rPr lang="en-US" sz="1200" dirty="0">
                <a:latin typeface="Avenir Light" panose="020B0402020203020204"/>
              </a:rPr>
              <a:t>Data analytics </a:t>
            </a:r>
          </a:p>
          <a:p>
            <a:r>
              <a:rPr lang="en-US" sz="1200" dirty="0">
                <a:latin typeface="Avenir Light" panose="020B0402020203020204"/>
              </a:rPr>
              <a:t>Heat Mapping – leak detection </a:t>
            </a:r>
          </a:p>
          <a:p>
            <a:r>
              <a:rPr lang="en-CA" sz="1200" dirty="0">
                <a:latin typeface="Avenir Light" panose="020B0402020203020204"/>
              </a:rPr>
              <a:t>On premise &amp; the cloud </a:t>
            </a:r>
          </a:p>
          <a:p>
            <a:endParaRPr lang="en-CA" sz="1200" dirty="0">
              <a:latin typeface="Avenir Light" panose="020B0402020203020204"/>
            </a:endParaRPr>
          </a:p>
          <a:p>
            <a:endParaRPr lang="en-CA" sz="1200" dirty="0">
              <a:latin typeface="Avenir Light" panose="020B0402020203020204"/>
            </a:endParaRPr>
          </a:p>
          <a:p>
            <a:endParaRPr lang="en-CA" sz="800" dirty="0"/>
          </a:p>
          <a:p>
            <a:endParaRPr lang="en-US" sz="1050" b="0" i="0" dirty="0">
              <a:effectLst/>
              <a:latin typeface="Montserrat" panose="00000500000000000000" pitchFamily="2" charset="0"/>
            </a:endParaRPr>
          </a:p>
          <a:p>
            <a:endParaRPr lang="en-CA" sz="1050" dirty="0"/>
          </a:p>
          <a:p>
            <a:endParaRPr lang="en-CA" sz="1050" dirty="0"/>
          </a:p>
          <a:p>
            <a:endParaRPr lang="en-CA" sz="1200" dirty="0"/>
          </a:p>
          <a:p>
            <a:endParaRPr lang="en-CA" sz="1200" dirty="0"/>
          </a:p>
          <a:p>
            <a:endParaRPr lang="en-CA" sz="1200" dirty="0"/>
          </a:p>
          <a:p>
            <a:endParaRPr lang="en-CA" sz="1200" dirty="0"/>
          </a:p>
          <a:p>
            <a:endParaRPr lang="en-CA" dirty="0"/>
          </a:p>
        </p:txBody>
      </p:sp>
    </p:spTree>
    <p:extLst>
      <p:ext uri="{BB962C8B-B14F-4D97-AF65-F5344CB8AC3E}">
        <p14:creationId xmlns:p14="http://schemas.microsoft.com/office/powerpoint/2010/main" val="315409993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840217" y="-201124"/>
            <a:ext cx="7772400" cy="1867276"/>
          </a:xfrm>
        </p:spPr>
        <p:txBody>
          <a:bodyPr/>
          <a:lstStyle/>
          <a:p>
            <a:r>
              <a:rPr lang="en-CA" sz="2000" dirty="0"/>
              <a:t>Problem statement and job to be done </a:t>
            </a:r>
            <a:br>
              <a:rPr lang="en-CA" dirty="0"/>
            </a:b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pic>
        <p:nvPicPr>
          <p:cNvPr id="6" name="Picture 5">
            <a:extLst>
              <a:ext uri="{FF2B5EF4-FFF2-40B4-BE49-F238E27FC236}">
                <a16:creationId xmlns:a16="http://schemas.microsoft.com/office/drawing/2014/main" id="{BDD7B065-F52B-1E7D-D4E9-D28FE9944EAB}"/>
              </a:ext>
            </a:extLst>
          </p:cNvPr>
          <p:cNvPicPr>
            <a:picLocks noChangeAspect="1"/>
          </p:cNvPicPr>
          <p:nvPr/>
        </p:nvPicPr>
        <p:blipFill rotWithShape="1">
          <a:blip r:embed="rId2"/>
          <a:srcRect l="55591" t="36086" r="6119" b="17138"/>
          <a:stretch/>
        </p:blipFill>
        <p:spPr>
          <a:xfrm>
            <a:off x="11627604" y="-1252538"/>
            <a:ext cx="5075737" cy="2066925"/>
          </a:xfrm>
          <a:prstGeom prst="rect">
            <a:avLst/>
          </a:prstGeom>
        </p:spPr>
      </p:pic>
      <p:pic>
        <p:nvPicPr>
          <p:cNvPr id="8" name="Picture 7">
            <a:extLst>
              <a:ext uri="{FF2B5EF4-FFF2-40B4-BE49-F238E27FC236}">
                <a16:creationId xmlns:a16="http://schemas.microsoft.com/office/drawing/2014/main" id="{EB7B9162-4466-1B6A-4CFE-B5EC4B0AB0A1}"/>
              </a:ext>
            </a:extLst>
          </p:cNvPr>
          <p:cNvPicPr>
            <a:picLocks noChangeAspect="1"/>
          </p:cNvPicPr>
          <p:nvPr/>
        </p:nvPicPr>
        <p:blipFill rotWithShape="1">
          <a:blip r:embed="rId3"/>
          <a:srcRect l="78021" t="26875" b="47500"/>
          <a:stretch/>
        </p:blipFill>
        <p:spPr>
          <a:xfrm>
            <a:off x="11749209" y="6519468"/>
            <a:ext cx="4367278" cy="1697236"/>
          </a:xfrm>
          <a:prstGeom prst="rect">
            <a:avLst/>
          </a:prstGeom>
        </p:spPr>
      </p:pic>
      <p:sp>
        <p:nvSpPr>
          <p:cNvPr id="13" name="Content Placeholder 2">
            <a:extLst>
              <a:ext uri="{FF2B5EF4-FFF2-40B4-BE49-F238E27FC236}">
                <a16:creationId xmlns:a16="http://schemas.microsoft.com/office/drawing/2014/main" id="{99F1B06A-A58E-5FA9-5B2E-F48E2F5A30D8}"/>
              </a:ext>
            </a:extLst>
          </p:cNvPr>
          <p:cNvSpPr txBox="1">
            <a:spLocks/>
          </p:cNvSpPr>
          <p:nvPr/>
        </p:nvSpPr>
        <p:spPr bwMode="auto">
          <a:xfrm>
            <a:off x="13162553" y="1372791"/>
            <a:ext cx="3000375"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600" b="1" dirty="0"/>
              <a:t>Worker  </a:t>
            </a:r>
          </a:p>
          <a:p>
            <a:r>
              <a:rPr lang="en-CA" sz="1200" dirty="0"/>
              <a:t>Quickly locate worker during an incident – what is frequency of update ? Evacuation management ?</a:t>
            </a:r>
          </a:p>
          <a:p>
            <a:r>
              <a:rPr lang="en-CA" sz="1200" dirty="0"/>
              <a:t>Eliminate false response – 3 alarm levels </a:t>
            </a:r>
          </a:p>
          <a:p>
            <a:r>
              <a:rPr lang="en-CA" sz="1200" dirty="0"/>
              <a:t>Biometric band – what are its abilities </a:t>
            </a:r>
          </a:p>
          <a:p>
            <a:r>
              <a:rPr lang="en-CA" sz="1200" dirty="0"/>
              <a:t>what can the phone do  </a:t>
            </a:r>
          </a:p>
          <a:p>
            <a:r>
              <a:rPr lang="en-CA" sz="1200" dirty="0"/>
              <a:t>5 gas solution – MSA only 4 gas and Blackline only 5 gas with COSH – ISC ?</a:t>
            </a:r>
          </a:p>
          <a:p>
            <a:r>
              <a:rPr lang="en-CA" sz="1200" dirty="0"/>
              <a:t>Detect a fall </a:t>
            </a:r>
          </a:p>
          <a:p>
            <a:r>
              <a:rPr lang="en-CA" sz="1200" dirty="0"/>
              <a:t>Panic alarm </a:t>
            </a:r>
            <a:r>
              <a:rPr lang="en-CA" sz="1200" dirty="0">
                <a:solidFill>
                  <a:srgbClr val="FF0000"/>
                </a:solidFill>
              </a:rPr>
              <a:t>– routed through safety control central ? </a:t>
            </a:r>
            <a:r>
              <a:rPr lang="en-CA" sz="1200" dirty="0"/>
              <a:t>Tap it twice much easier than hunting for a button </a:t>
            </a:r>
          </a:p>
          <a:p>
            <a:r>
              <a:rPr lang="en-CA" sz="1200" dirty="0"/>
              <a:t>Remote sampling for CSE information sent back to control room </a:t>
            </a:r>
          </a:p>
          <a:p>
            <a:endParaRPr lang="en-CA" sz="1200" dirty="0"/>
          </a:p>
          <a:p>
            <a:endParaRPr lang="en-CA" sz="1200" dirty="0"/>
          </a:p>
          <a:p>
            <a:endParaRPr lang="en-CA" dirty="0"/>
          </a:p>
        </p:txBody>
      </p:sp>
      <p:sp>
        <p:nvSpPr>
          <p:cNvPr id="18" name="TextBox 17">
            <a:extLst>
              <a:ext uri="{FF2B5EF4-FFF2-40B4-BE49-F238E27FC236}">
                <a16:creationId xmlns:a16="http://schemas.microsoft.com/office/drawing/2014/main" id="{3E3CD705-AADA-28FB-BE04-830AAD5083E9}"/>
              </a:ext>
            </a:extLst>
          </p:cNvPr>
          <p:cNvSpPr txBox="1"/>
          <p:nvPr/>
        </p:nvSpPr>
        <p:spPr>
          <a:xfrm>
            <a:off x="-2767013" y="-791327"/>
            <a:ext cx="12039600" cy="369332"/>
          </a:xfrm>
          <a:prstGeom prst="rect">
            <a:avLst/>
          </a:prstGeom>
          <a:noFill/>
        </p:spPr>
        <p:txBody>
          <a:bodyPr wrap="square">
            <a:spAutoFit/>
          </a:bodyPr>
          <a:lstStyle/>
          <a:p>
            <a:r>
              <a:rPr lang="en-US" b="0" i="0" dirty="0">
                <a:solidFill>
                  <a:srgbClr val="373737"/>
                </a:solidFill>
                <a:effectLst/>
                <a:latin typeface="Montserrat" panose="00000500000000000000" pitchFamily="2" charset="0"/>
              </a:rPr>
              <a:t>via the </a:t>
            </a:r>
            <a:r>
              <a:rPr lang="en-US" b="0" i="0" dirty="0" err="1">
                <a:solidFill>
                  <a:srgbClr val="373737"/>
                </a:solidFill>
                <a:effectLst/>
                <a:latin typeface="Montserrat" panose="00000500000000000000" pitchFamily="2" charset="0"/>
              </a:rPr>
              <a:t>BioTrac</a:t>
            </a:r>
            <a:r>
              <a:rPr lang="en-US" b="0" i="0" dirty="0">
                <a:solidFill>
                  <a:srgbClr val="373737"/>
                </a:solidFill>
                <a:effectLst/>
                <a:latin typeface="Montserrat" panose="00000500000000000000" pitchFamily="2" charset="0"/>
              </a:rPr>
              <a:t> band from </a:t>
            </a:r>
            <a:r>
              <a:rPr lang="en-US" b="0" i="0" u="none" strike="noStrike" dirty="0" err="1">
                <a:solidFill>
                  <a:srgbClr val="00837E"/>
                </a:solidFill>
                <a:effectLst/>
                <a:latin typeface="Montserrat" panose="00000500000000000000" pitchFamily="2" charset="0"/>
                <a:hlinkClick r:id="rId4"/>
              </a:rPr>
              <a:t>SlateSafety</a:t>
            </a:r>
            <a:r>
              <a:rPr lang="en-US" b="0" i="0" dirty="0">
                <a:solidFill>
                  <a:srgbClr val="373737"/>
                </a:solidFill>
                <a:effectLst/>
                <a:latin typeface="Montserrat" panose="00000500000000000000" pitchFamily="2" charset="0"/>
              </a:rPr>
              <a:t>.</a:t>
            </a:r>
            <a:endParaRPr lang="en-CA" dirty="0"/>
          </a:p>
        </p:txBody>
      </p:sp>
      <p:sp>
        <p:nvSpPr>
          <p:cNvPr id="20" name="TextBox 19">
            <a:extLst>
              <a:ext uri="{FF2B5EF4-FFF2-40B4-BE49-F238E27FC236}">
                <a16:creationId xmlns:a16="http://schemas.microsoft.com/office/drawing/2014/main" id="{0C085735-CEB8-E6C1-FD6D-BC60E5B3FC6B}"/>
              </a:ext>
            </a:extLst>
          </p:cNvPr>
          <p:cNvSpPr txBox="1"/>
          <p:nvPr/>
        </p:nvSpPr>
        <p:spPr>
          <a:xfrm>
            <a:off x="-5543619" y="-3370431"/>
            <a:ext cx="12036054" cy="1754326"/>
          </a:xfrm>
          <a:prstGeom prst="rect">
            <a:avLst/>
          </a:prstGeom>
          <a:noFill/>
        </p:spPr>
        <p:txBody>
          <a:bodyPr wrap="square">
            <a:spAutoFit/>
          </a:bodyPr>
          <a:lstStyle/>
          <a:p>
            <a:r>
              <a:rPr lang="en-US" dirty="0"/>
              <a:t>The solution measures exertion rates as well as heart rate threshold limits for individual worker levels to provide advanced proactive health monitoring, via the </a:t>
            </a:r>
            <a:r>
              <a:rPr lang="en-US" dirty="0" err="1"/>
              <a:t>BioTrac</a:t>
            </a:r>
            <a:r>
              <a:rPr lang="en-US" dirty="0"/>
              <a:t> band from </a:t>
            </a:r>
            <a:r>
              <a:rPr lang="en-US" dirty="0" err="1"/>
              <a:t>SlateSafety</a:t>
            </a:r>
            <a:r>
              <a:rPr lang="en-US" dirty="0"/>
              <a:t>. The band is an IP68-rated arm band built to withstand dust, dirt and sand and remain water resistant even when submerged for up to 30 minutes up to a maximum depth of 3 meters. Workers in low-connectivity environments can still deploy this solution, by utilizing a local, mesh network for long-range and reliable communication in industrial environments.</a:t>
            </a:r>
            <a:endParaRPr lang="en-CA" dirty="0"/>
          </a:p>
        </p:txBody>
      </p:sp>
      <p:sp>
        <p:nvSpPr>
          <p:cNvPr id="24" name="TextBox 23">
            <a:extLst>
              <a:ext uri="{FF2B5EF4-FFF2-40B4-BE49-F238E27FC236}">
                <a16:creationId xmlns:a16="http://schemas.microsoft.com/office/drawing/2014/main" id="{DA3C1038-1E05-4434-6035-DCE9BD3CE059}"/>
              </a:ext>
            </a:extLst>
          </p:cNvPr>
          <p:cNvSpPr txBox="1"/>
          <p:nvPr/>
        </p:nvSpPr>
        <p:spPr>
          <a:xfrm>
            <a:off x="2359474" y="-1446558"/>
            <a:ext cx="12039600" cy="369332"/>
          </a:xfrm>
          <a:prstGeom prst="rect">
            <a:avLst/>
          </a:prstGeom>
          <a:noFill/>
        </p:spPr>
        <p:txBody>
          <a:bodyPr wrap="square">
            <a:spAutoFit/>
          </a:bodyPr>
          <a:lstStyle/>
          <a:p>
            <a:r>
              <a:rPr lang="en-US" b="1" i="0" dirty="0">
                <a:solidFill>
                  <a:srgbClr val="373737"/>
                </a:solidFill>
                <a:effectLst/>
                <a:latin typeface="Montserrat" panose="00000500000000000000" pitchFamily="2" charset="0"/>
              </a:rPr>
              <a:t>Breakout by safety and productivity </a:t>
            </a:r>
            <a:endParaRPr lang="en-CA" b="1" dirty="0"/>
          </a:p>
        </p:txBody>
      </p:sp>
      <p:grpSp>
        <p:nvGrpSpPr>
          <p:cNvPr id="27" name="Group 26">
            <a:extLst>
              <a:ext uri="{FF2B5EF4-FFF2-40B4-BE49-F238E27FC236}">
                <a16:creationId xmlns:a16="http://schemas.microsoft.com/office/drawing/2014/main" id="{AF5B62EB-6219-5059-C31C-94A4C182573C}"/>
              </a:ext>
            </a:extLst>
          </p:cNvPr>
          <p:cNvGrpSpPr/>
          <p:nvPr/>
        </p:nvGrpSpPr>
        <p:grpSpPr>
          <a:xfrm>
            <a:off x="10029340" y="1134443"/>
            <a:ext cx="2750949" cy="3308888"/>
            <a:chOff x="2828440" y="917306"/>
            <a:chExt cx="2750949" cy="3308888"/>
          </a:xfrm>
        </p:grpSpPr>
        <p:sp>
          <p:nvSpPr>
            <p:cNvPr id="28" name="Rounded Rectangle 6">
              <a:extLst>
                <a:ext uri="{FF2B5EF4-FFF2-40B4-BE49-F238E27FC236}">
                  <a16:creationId xmlns:a16="http://schemas.microsoft.com/office/drawing/2014/main" id="{A15B7CC4-1D8D-DBF5-31F3-B53700D49B1D}"/>
                </a:ext>
              </a:extLst>
            </p:cNvPr>
            <p:cNvSpPr/>
            <p:nvPr/>
          </p:nvSpPr>
          <p:spPr>
            <a:xfrm>
              <a:off x="2828440" y="917306"/>
              <a:ext cx="2750949" cy="3308888"/>
            </a:xfrm>
            <a:prstGeom prst="round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9" name="Picture 28" descr="A hand holding a cell phone&#10;&#10;Description automatically generated with medium confidence">
              <a:extLst>
                <a:ext uri="{FF2B5EF4-FFF2-40B4-BE49-F238E27FC236}">
                  <a16:creationId xmlns:a16="http://schemas.microsoft.com/office/drawing/2014/main" id="{544E2301-600C-71C8-C65F-12B0EC838CED}"/>
                </a:ext>
              </a:extLst>
            </p:cNvPr>
            <p:cNvPicPr>
              <a:picLocks noChangeAspect="1"/>
            </p:cNvPicPr>
            <p:nvPr/>
          </p:nvPicPr>
          <p:blipFill>
            <a:blip r:embed="rId5"/>
            <a:stretch>
              <a:fillRect/>
            </a:stretch>
          </p:blipFill>
          <p:spPr>
            <a:xfrm>
              <a:off x="4323040" y="3232523"/>
              <a:ext cx="925510" cy="935516"/>
            </a:xfrm>
            <a:prstGeom prst="rect">
              <a:avLst/>
            </a:prstGeom>
          </p:spPr>
        </p:pic>
        <p:pic>
          <p:nvPicPr>
            <p:cNvPr id="30" name="Picture 29" descr="A person wearing a helmet&#10;&#10;Description automatically generated with medium confidence">
              <a:extLst>
                <a:ext uri="{FF2B5EF4-FFF2-40B4-BE49-F238E27FC236}">
                  <a16:creationId xmlns:a16="http://schemas.microsoft.com/office/drawing/2014/main" id="{CAADACF4-6397-FD3B-1D04-4979D8C0CAC3}"/>
                </a:ext>
              </a:extLst>
            </p:cNvPr>
            <p:cNvPicPr>
              <a:picLocks noChangeAspect="1"/>
            </p:cNvPicPr>
            <p:nvPr/>
          </p:nvPicPr>
          <p:blipFill rotWithShape="1">
            <a:blip r:embed="rId6"/>
            <a:srcRect l="16130" t="24466" r="18143" b="7328"/>
            <a:stretch/>
          </p:blipFill>
          <p:spPr>
            <a:xfrm>
              <a:off x="4323040" y="2150737"/>
              <a:ext cx="925510" cy="960421"/>
            </a:xfrm>
            <a:prstGeom prst="rect">
              <a:avLst/>
            </a:prstGeom>
          </p:spPr>
        </p:pic>
        <p:grpSp>
          <p:nvGrpSpPr>
            <p:cNvPr id="31" name="Group 30">
              <a:extLst>
                <a:ext uri="{FF2B5EF4-FFF2-40B4-BE49-F238E27FC236}">
                  <a16:creationId xmlns:a16="http://schemas.microsoft.com/office/drawing/2014/main" id="{6F92E6E4-3E35-63B7-EBA3-D037B01071DF}"/>
                </a:ext>
              </a:extLst>
            </p:cNvPr>
            <p:cNvGrpSpPr/>
            <p:nvPr/>
          </p:nvGrpSpPr>
          <p:grpSpPr>
            <a:xfrm>
              <a:off x="4310588" y="1076286"/>
              <a:ext cx="950415" cy="950415"/>
              <a:chOff x="3592835" y="2571750"/>
              <a:chExt cx="1629230" cy="1629230"/>
            </a:xfrm>
          </p:grpSpPr>
          <p:grpSp>
            <p:nvGrpSpPr>
              <p:cNvPr id="36" name="Group 35">
                <a:extLst>
                  <a:ext uri="{FF2B5EF4-FFF2-40B4-BE49-F238E27FC236}">
                    <a16:creationId xmlns:a16="http://schemas.microsoft.com/office/drawing/2014/main" id="{E7A19E6B-8024-F16A-CE5E-6B90B91A50CC}"/>
                  </a:ext>
                </a:extLst>
              </p:cNvPr>
              <p:cNvGrpSpPr/>
              <p:nvPr/>
            </p:nvGrpSpPr>
            <p:grpSpPr>
              <a:xfrm>
                <a:off x="3722546" y="2966837"/>
                <a:ext cx="1369807" cy="839055"/>
                <a:chOff x="1444183" y="1405437"/>
                <a:chExt cx="4687842" cy="2871467"/>
              </a:xfrm>
            </p:grpSpPr>
            <p:pic>
              <p:nvPicPr>
                <p:cNvPr id="38" name="Picture 37">
                  <a:extLst>
                    <a:ext uri="{FF2B5EF4-FFF2-40B4-BE49-F238E27FC236}">
                      <a16:creationId xmlns:a16="http://schemas.microsoft.com/office/drawing/2014/main" id="{01FDF0A4-3A34-D7EF-029A-1EB3EB628837}"/>
                    </a:ext>
                  </a:extLst>
                </p:cNvPr>
                <p:cNvPicPr>
                  <a:picLocks noChangeAspect="1"/>
                </p:cNvPicPr>
                <p:nvPr/>
              </p:nvPicPr>
              <p:blipFill>
                <a:blip r:embed="rId7"/>
                <a:stretch>
                  <a:fillRect/>
                </a:stretch>
              </p:blipFill>
              <p:spPr>
                <a:xfrm>
                  <a:off x="1444183" y="1405439"/>
                  <a:ext cx="1633870" cy="2871465"/>
                </a:xfrm>
                <a:prstGeom prst="rect">
                  <a:avLst/>
                </a:prstGeom>
              </p:spPr>
            </p:pic>
            <p:grpSp>
              <p:nvGrpSpPr>
                <p:cNvPr id="39" name="Group 38">
                  <a:extLst>
                    <a:ext uri="{FF2B5EF4-FFF2-40B4-BE49-F238E27FC236}">
                      <a16:creationId xmlns:a16="http://schemas.microsoft.com/office/drawing/2014/main" id="{8D5B71A8-842A-58D1-CF05-DFDC050BE27F}"/>
                    </a:ext>
                  </a:extLst>
                </p:cNvPr>
                <p:cNvGrpSpPr/>
                <p:nvPr/>
              </p:nvGrpSpPr>
              <p:grpSpPr>
                <a:xfrm>
                  <a:off x="4474889" y="1405437"/>
                  <a:ext cx="1657136" cy="2871465"/>
                  <a:chOff x="5102100" y="1661019"/>
                  <a:chExt cx="1836941" cy="3085493"/>
                </a:xfrm>
              </p:grpSpPr>
              <p:pic>
                <p:nvPicPr>
                  <p:cNvPr id="43" name="Picture 42">
                    <a:extLst>
                      <a:ext uri="{FF2B5EF4-FFF2-40B4-BE49-F238E27FC236}">
                        <a16:creationId xmlns:a16="http://schemas.microsoft.com/office/drawing/2014/main" id="{8E0864D0-6122-1D34-B78F-7346C8049A81}"/>
                      </a:ext>
                    </a:extLst>
                  </p:cNvPr>
                  <p:cNvPicPr>
                    <a:picLocks noChangeAspect="1"/>
                  </p:cNvPicPr>
                  <p:nvPr/>
                </p:nvPicPr>
                <p:blipFill>
                  <a:blip r:embed="rId8"/>
                  <a:stretch>
                    <a:fillRect/>
                  </a:stretch>
                </p:blipFill>
                <p:spPr>
                  <a:xfrm>
                    <a:off x="5102100" y="1661019"/>
                    <a:ext cx="1836941" cy="3085493"/>
                  </a:xfrm>
                  <a:prstGeom prst="rect">
                    <a:avLst/>
                  </a:prstGeom>
                </p:spPr>
              </p:pic>
              <p:pic>
                <p:nvPicPr>
                  <p:cNvPr id="44" name="Picture 43" descr="A person's face on a cell phone&#10;&#10;Description automatically generated with low confidence">
                    <a:extLst>
                      <a:ext uri="{FF2B5EF4-FFF2-40B4-BE49-F238E27FC236}">
                        <a16:creationId xmlns:a16="http://schemas.microsoft.com/office/drawing/2014/main" id="{6CF78B03-C29C-C24A-82F0-B3ED1F1379AC}"/>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368" b="97778" l="3853" r="96315">
                                <a14:foregroundMark x1="11558" y1="1026" x2="3350" y2="19573"/>
                                <a14:foregroundMark x1="3350" y1="19573" x2="5528" y2="90171"/>
                                <a14:foregroundMark x1="5528" y1="90171" x2="41374" y2="98803"/>
                                <a14:foregroundMark x1="41374" y1="98803" x2="78057" y2="98034"/>
                                <a14:foregroundMark x1="78057" y1="98034" x2="97457" y2="87291"/>
                                <a14:foregroundMark x1="97786" y1="49402" x2="95645" y2="7607"/>
                                <a14:foregroundMark x1="98150" y1="56496" x2="98124" y2="55983"/>
                                <a14:foregroundMark x1="98532" y1="63940" x2="98514" y2="63590"/>
                                <a14:foregroundMark x1="99144" y1="75898" x2="99057" y2="74196"/>
                                <a14:foregroundMark x1="95645" y1="7607" x2="21943" y2="1624"/>
                                <a14:foregroundMark x1="21943" y1="1624" x2="11055" y2="2479"/>
                                <a14:foregroundMark x1="66332" y1="22393" x2="81910" y2="37179"/>
                                <a14:foregroundMark x1="73032" y1="22051" x2="58961" y2="33761"/>
                                <a14:foregroundMark x1="81240" y1="24957" x2="66332" y2="38034"/>
                                <a14:foregroundMark x1="85762" y1="27179" x2="69012" y2="37436"/>
                                <a14:foregroundMark x1="82412" y1="24957" x2="73534" y2="24957"/>
                                <a14:foregroundMark x1="84590" y1="24359" x2="86265" y2="28034"/>
                                <a14:foregroundMark x1="11558" y1="4444" x2="24456" y2="9316"/>
                                <a14:foregroundMark x1="39531" y1="7607" x2="75377" y2="7778"/>
                                <a14:foregroundMark x1="75377" y1="7778" x2="77387" y2="10684"/>
                                <a14:foregroundMark x1="8878" y1="3846" x2="5528" y2="11538"/>
                                <a14:foregroundMark x1="3853" y1="90940" x2="19430" y2="97778"/>
                                <a14:foregroundMark x1="61809" y1="97521" x2="94305" y2="92821"/>
                                <a14:foregroundMark x1="94305" y1="92821" x2="94640" y2="90684"/>
                                <a14:foregroundMark x1="5528" y1="93248" x2="35511" y2="97521"/>
                                <a14:foregroundMark x1="4858" y1="95812" x2="33333" y2="97778"/>
                                <a14:foregroundMark x1="45059" y1="1624" x2="54606" y2="1624"/>
                                <a14:foregroundMark x1="55611" y1="2137" x2="81910" y2="2991"/>
                                <a14:foregroundMark x1="75712" y1="1880" x2="95310" y2="6752"/>
                                <a14:foregroundMark x1="11558" y1="1880" x2="43551" y2="1368"/>
                                <a14:foregroundMark x1="43551" y1="1368" x2="78559" y2="2137"/>
                                <a14:foregroundMark x1="78559" y1="2137" x2="87940" y2="1880"/>
                                <a14:foregroundMark x1="94137" y1="41197" x2="92965" y2="60256"/>
                                <a14:foregroundMark x1="96315" y1="40855" x2="94640" y2="61368"/>
                                <a14:backgroundMark x1="99665" y1="49402" x2="99665" y2="55983"/>
                                <a14:backgroundMark x1="99665" y1="56496" x2="99665" y2="57350"/>
                                <a14:backgroundMark x1="99162" y1="58803" x2="99162" y2="63590"/>
                                <a14:backgroundMark x1="98660" y1="57094" x2="98660" y2="58803"/>
                                <a14:backgroundMark x1="99162" y1="63932" x2="99665" y2="74188"/>
                                <a14:backgroundMark x1="99162" y1="75897" x2="99665" y2="87265"/>
                              </a14:backgroundRemoval>
                            </a14:imgEffect>
                          </a14:imgLayer>
                        </a14:imgProps>
                      </a:ext>
                      <a:ext uri="{28A0092B-C50C-407E-A947-70E740481C1C}">
                        <a14:useLocalDpi xmlns:a14="http://schemas.microsoft.com/office/drawing/2010/main" val="0"/>
                      </a:ext>
                    </a:extLst>
                  </a:blip>
                  <a:stretch>
                    <a:fillRect/>
                  </a:stretch>
                </p:blipFill>
                <p:spPr>
                  <a:xfrm>
                    <a:off x="5268331" y="1729528"/>
                    <a:ext cx="1504477" cy="3016984"/>
                  </a:xfrm>
                  <a:prstGeom prst="rect">
                    <a:avLst/>
                  </a:prstGeom>
                </p:spPr>
              </p:pic>
            </p:grpSp>
            <p:grpSp>
              <p:nvGrpSpPr>
                <p:cNvPr id="40" name="Group 39">
                  <a:extLst>
                    <a:ext uri="{FF2B5EF4-FFF2-40B4-BE49-F238E27FC236}">
                      <a16:creationId xmlns:a16="http://schemas.microsoft.com/office/drawing/2014/main" id="{95CDE28A-AE24-DA3D-126F-F98984D7CA32}"/>
                    </a:ext>
                  </a:extLst>
                </p:cNvPr>
                <p:cNvGrpSpPr/>
                <p:nvPr/>
              </p:nvGrpSpPr>
              <p:grpSpPr>
                <a:xfrm>
                  <a:off x="2971169" y="1405438"/>
                  <a:ext cx="1633870" cy="2871465"/>
                  <a:chOff x="3078053" y="2841171"/>
                  <a:chExt cx="2024047" cy="3535986"/>
                </a:xfrm>
              </p:grpSpPr>
              <p:pic>
                <p:nvPicPr>
                  <p:cNvPr id="41" name="Picture 40">
                    <a:extLst>
                      <a:ext uri="{FF2B5EF4-FFF2-40B4-BE49-F238E27FC236}">
                        <a16:creationId xmlns:a16="http://schemas.microsoft.com/office/drawing/2014/main" id="{F829A7B0-B6C9-71EF-AB04-2BB6FAC09EC2}"/>
                      </a:ext>
                    </a:extLst>
                  </p:cNvPr>
                  <p:cNvPicPr>
                    <a:picLocks noChangeAspect="1"/>
                  </p:cNvPicPr>
                  <p:nvPr/>
                </p:nvPicPr>
                <p:blipFill>
                  <a:blip r:embed="rId11"/>
                  <a:stretch>
                    <a:fillRect/>
                  </a:stretch>
                </p:blipFill>
                <p:spPr>
                  <a:xfrm>
                    <a:off x="3078053" y="2841171"/>
                    <a:ext cx="2024047" cy="3535986"/>
                  </a:xfrm>
                  <a:prstGeom prst="rect">
                    <a:avLst/>
                  </a:prstGeom>
                </p:spPr>
              </p:pic>
              <p:pic>
                <p:nvPicPr>
                  <p:cNvPr id="42" name="Picture 41">
                    <a:extLst>
                      <a:ext uri="{FF2B5EF4-FFF2-40B4-BE49-F238E27FC236}">
                        <a16:creationId xmlns:a16="http://schemas.microsoft.com/office/drawing/2014/main" id="{39090DE2-B7E5-B24A-3DEC-9A94441F31A2}"/>
                      </a:ext>
                    </a:extLst>
                  </p:cNvPr>
                  <p:cNvPicPr>
                    <a:picLocks noChangeAspect="1"/>
                  </p:cNvPicPr>
                  <p:nvPr/>
                </p:nvPicPr>
                <p:blipFill>
                  <a:blip r:embed="rId12"/>
                  <a:stretch>
                    <a:fillRect/>
                  </a:stretch>
                </p:blipFill>
                <p:spPr>
                  <a:xfrm>
                    <a:off x="3308399" y="2969197"/>
                    <a:ext cx="1534533" cy="3296149"/>
                  </a:xfrm>
                  <a:prstGeom prst="rect">
                    <a:avLst/>
                  </a:prstGeom>
                </p:spPr>
              </p:pic>
            </p:grpSp>
          </p:grpSp>
          <p:sp>
            <p:nvSpPr>
              <p:cNvPr id="37" name="Oval 36">
                <a:extLst>
                  <a:ext uri="{FF2B5EF4-FFF2-40B4-BE49-F238E27FC236}">
                    <a16:creationId xmlns:a16="http://schemas.microsoft.com/office/drawing/2014/main" id="{6D4DE847-D8AB-5697-CAAC-05A94630526E}"/>
                  </a:ext>
                </a:extLst>
              </p:cNvPr>
              <p:cNvSpPr/>
              <p:nvPr/>
            </p:nvSpPr>
            <p:spPr>
              <a:xfrm>
                <a:off x="3592835" y="2571750"/>
                <a:ext cx="1629230" cy="1629230"/>
              </a:xfrm>
              <a:prstGeom prst="ellipse">
                <a:avLst/>
              </a:prstGeom>
              <a:no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2" name="Inhaltsplatzhalter 4">
              <a:extLst>
                <a:ext uri="{FF2B5EF4-FFF2-40B4-BE49-F238E27FC236}">
                  <a16:creationId xmlns:a16="http://schemas.microsoft.com/office/drawing/2014/main" id="{90F850C0-DECB-757D-F566-F65E61EA593F}"/>
                </a:ext>
              </a:extLst>
            </p:cNvPr>
            <p:cNvSpPr txBox="1">
              <a:spLocks/>
            </p:cNvSpPr>
            <p:nvPr/>
          </p:nvSpPr>
          <p:spPr>
            <a:xfrm>
              <a:off x="3310562" y="1474549"/>
              <a:ext cx="950415"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309563" hangingPunct="0">
                <a:lnSpc>
                  <a:spcPct val="100000"/>
                </a:lnSpc>
                <a:spcAft>
                  <a:spcPts val="450"/>
                </a:spcAft>
                <a:buNone/>
                <a:defRPr/>
              </a:pPr>
              <a:r>
                <a:rPr lang="en-US" sz="1000" b="1" kern="0" dirty="0">
                  <a:solidFill>
                    <a:schemeClr val="tx1"/>
                  </a:solidFill>
                  <a:latin typeface="Avenir Black" panose="02000503020000020003" pitchFamily="2" charset="0"/>
                  <a:sym typeface="Factoria W00 Bold"/>
                </a:rPr>
                <a:t>Guardhat App</a:t>
              </a:r>
            </a:p>
          </p:txBody>
        </p:sp>
        <p:sp>
          <p:nvSpPr>
            <p:cNvPr id="33" name="Inhaltsplatzhalter 4">
              <a:extLst>
                <a:ext uri="{FF2B5EF4-FFF2-40B4-BE49-F238E27FC236}">
                  <a16:creationId xmlns:a16="http://schemas.microsoft.com/office/drawing/2014/main" id="{9FD8D6BA-0D54-D9F9-D4F0-991A327AE1C2}"/>
                </a:ext>
              </a:extLst>
            </p:cNvPr>
            <p:cNvSpPr txBox="1">
              <a:spLocks/>
            </p:cNvSpPr>
            <p:nvPr/>
          </p:nvSpPr>
          <p:spPr>
            <a:xfrm>
              <a:off x="3310562" y="2554003"/>
              <a:ext cx="950415"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309563" hangingPunct="0">
                <a:lnSpc>
                  <a:spcPct val="100000"/>
                </a:lnSpc>
                <a:spcAft>
                  <a:spcPts val="450"/>
                </a:spcAft>
                <a:buNone/>
                <a:defRPr/>
              </a:pPr>
              <a:r>
                <a:rPr lang="en-US" sz="1000" b="1" kern="0" dirty="0">
                  <a:solidFill>
                    <a:schemeClr val="tx1"/>
                  </a:solidFill>
                  <a:latin typeface="Avenir Black" panose="02000503020000020003" pitchFamily="2" charset="0"/>
                  <a:sym typeface="Factoria W00 Bold"/>
                </a:rPr>
                <a:t>Smart Hardhat</a:t>
              </a:r>
            </a:p>
          </p:txBody>
        </p:sp>
        <p:sp>
          <p:nvSpPr>
            <p:cNvPr id="34" name="Inhaltsplatzhalter 4">
              <a:extLst>
                <a:ext uri="{FF2B5EF4-FFF2-40B4-BE49-F238E27FC236}">
                  <a16:creationId xmlns:a16="http://schemas.microsoft.com/office/drawing/2014/main" id="{D2A152DA-D7ED-FC56-52DA-609A40F2E6AE}"/>
                </a:ext>
              </a:extLst>
            </p:cNvPr>
            <p:cNvSpPr txBox="1">
              <a:spLocks/>
            </p:cNvSpPr>
            <p:nvPr/>
          </p:nvSpPr>
          <p:spPr>
            <a:xfrm>
              <a:off x="2967925" y="3656951"/>
              <a:ext cx="1293052"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309563" hangingPunct="0">
                <a:lnSpc>
                  <a:spcPct val="100000"/>
                </a:lnSpc>
                <a:spcAft>
                  <a:spcPts val="450"/>
                </a:spcAft>
                <a:buNone/>
                <a:defRPr/>
              </a:pPr>
              <a:r>
                <a:rPr lang="en-US" sz="1000" b="1" kern="0" dirty="0">
                  <a:solidFill>
                    <a:schemeClr val="tx1"/>
                  </a:solidFill>
                  <a:latin typeface="Avenir Black" panose="02000503020000020003" pitchFamily="2" charset="0"/>
                  <a:sym typeface="Factoria W00 Bold"/>
                </a:rPr>
                <a:t>Scout Communicator</a:t>
              </a:r>
            </a:p>
          </p:txBody>
        </p:sp>
        <p:pic>
          <p:nvPicPr>
            <p:cNvPr id="35" name="Picture 34" descr="Icon&#10;&#10;Description automatically generated">
              <a:extLst>
                <a:ext uri="{FF2B5EF4-FFF2-40B4-BE49-F238E27FC236}">
                  <a16:creationId xmlns:a16="http://schemas.microsoft.com/office/drawing/2014/main" id="{3E0373BB-7935-1146-D269-F435BB461237}"/>
                </a:ext>
              </a:extLst>
            </p:cNvPr>
            <p:cNvPicPr>
              <a:picLocks noChangeAspect="1"/>
            </p:cNvPicPr>
            <p:nvPr/>
          </p:nvPicPr>
          <p:blipFill>
            <a:blip r:embed="rId13"/>
            <a:stretch>
              <a:fillRect/>
            </a:stretch>
          </p:blipFill>
          <p:spPr>
            <a:xfrm>
              <a:off x="3548848" y="1634716"/>
              <a:ext cx="480542" cy="296505"/>
            </a:xfrm>
            <a:prstGeom prst="rect">
              <a:avLst/>
            </a:prstGeom>
          </p:spPr>
        </p:pic>
      </p:grpSp>
      <p:graphicFrame>
        <p:nvGraphicFramePr>
          <p:cNvPr id="3" name="Table 5">
            <a:extLst>
              <a:ext uri="{FF2B5EF4-FFF2-40B4-BE49-F238E27FC236}">
                <a16:creationId xmlns:a16="http://schemas.microsoft.com/office/drawing/2014/main" id="{0C903261-0BE1-7CB5-4877-4AE4EB21B1E3}"/>
              </a:ext>
            </a:extLst>
          </p:cNvPr>
          <p:cNvGraphicFramePr>
            <a:graphicFrameLocks noGrp="1"/>
          </p:cNvGraphicFramePr>
          <p:nvPr>
            <p:extLst>
              <p:ext uri="{D42A27DB-BD31-4B8C-83A1-F6EECF244321}">
                <p14:modId xmlns:p14="http://schemas.microsoft.com/office/powerpoint/2010/main" val="1559169960"/>
              </p:ext>
            </p:extLst>
          </p:nvPr>
        </p:nvGraphicFramePr>
        <p:xfrm>
          <a:off x="213851" y="858576"/>
          <a:ext cx="8669801" cy="4328160"/>
        </p:xfrm>
        <a:graphic>
          <a:graphicData uri="http://schemas.openxmlformats.org/drawingml/2006/table">
            <a:tbl>
              <a:tblPr firstRow="1" bandRow="1">
                <a:tableStyleId>{5C22544A-7EE6-4342-B048-85BDC9FD1C3A}</a:tableStyleId>
              </a:tblPr>
              <a:tblGrid>
                <a:gridCol w="1637029">
                  <a:extLst>
                    <a:ext uri="{9D8B030D-6E8A-4147-A177-3AD203B41FA5}">
                      <a16:colId xmlns:a16="http://schemas.microsoft.com/office/drawing/2014/main" val="3975253627"/>
                    </a:ext>
                  </a:extLst>
                </a:gridCol>
                <a:gridCol w="1758193">
                  <a:extLst>
                    <a:ext uri="{9D8B030D-6E8A-4147-A177-3AD203B41FA5}">
                      <a16:colId xmlns:a16="http://schemas.microsoft.com/office/drawing/2014/main" val="3555651986"/>
                    </a:ext>
                  </a:extLst>
                </a:gridCol>
                <a:gridCol w="1758193">
                  <a:extLst>
                    <a:ext uri="{9D8B030D-6E8A-4147-A177-3AD203B41FA5}">
                      <a16:colId xmlns:a16="http://schemas.microsoft.com/office/drawing/2014/main" val="943433785"/>
                    </a:ext>
                  </a:extLst>
                </a:gridCol>
                <a:gridCol w="1758193">
                  <a:extLst>
                    <a:ext uri="{9D8B030D-6E8A-4147-A177-3AD203B41FA5}">
                      <a16:colId xmlns:a16="http://schemas.microsoft.com/office/drawing/2014/main" val="3548168224"/>
                    </a:ext>
                  </a:extLst>
                </a:gridCol>
                <a:gridCol w="1758193">
                  <a:extLst>
                    <a:ext uri="{9D8B030D-6E8A-4147-A177-3AD203B41FA5}">
                      <a16:colId xmlns:a16="http://schemas.microsoft.com/office/drawing/2014/main" val="740199925"/>
                    </a:ext>
                  </a:extLst>
                </a:gridCol>
              </a:tblGrid>
              <a:tr h="230442">
                <a:tc>
                  <a:txBody>
                    <a:bodyPr/>
                    <a:lstStyle/>
                    <a:p>
                      <a:r>
                        <a:rPr lang="en-CA" sz="1400" dirty="0"/>
                        <a:t>Problem / job to be done </a:t>
                      </a:r>
                      <a:r>
                        <a:rPr lang="en-CA" sz="1000" dirty="0"/>
                        <a:t> </a:t>
                      </a:r>
                    </a:p>
                  </a:txBody>
                  <a:tcPr/>
                </a:tc>
                <a:tc>
                  <a:txBody>
                    <a:bodyPr/>
                    <a:lstStyle/>
                    <a:p>
                      <a:r>
                        <a:rPr lang="en-CA" sz="1400" dirty="0"/>
                        <a:t>RKI solution value </a:t>
                      </a:r>
                      <a:endParaRPr lang="en-CA" dirty="0"/>
                    </a:p>
                  </a:txBody>
                  <a:tcPr/>
                </a:tc>
                <a:tc>
                  <a:txBody>
                    <a:bodyPr/>
                    <a:lstStyle/>
                    <a:p>
                      <a:r>
                        <a:rPr lang="en-CA" dirty="0"/>
                        <a:t>Decision Maker </a:t>
                      </a:r>
                    </a:p>
                    <a:p>
                      <a:r>
                        <a:rPr lang="en-CA" sz="900" dirty="0"/>
                        <a:t>Emergency response </a:t>
                      </a:r>
                    </a:p>
                  </a:txBody>
                  <a:tcPr/>
                </a:tc>
                <a:tc>
                  <a:txBody>
                    <a:bodyPr/>
                    <a:lstStyle/>
                    <a:p>
                      <a:r>
                        <a:rPr lang="en-CA" dirty="0"/>
                        <a:t>Influencer  </a:t>
                      </a:r>
                    </a:p>
                  </a:txBody>
                  <a:tcPr/>
                </a:tc>
                <a:tc>
                  <a:txBody>
                    <a:bodyPr/>
                    <a:lstStyle/>
                    <a:p>
                      <a:r>
                        <a:rPr lang="en-CA" dirty="0"/>
                        <a:t>Why we are better </a:t>
                      </a:r>
                    </a:p>
                  </a:txBody>
                  <a:tcPr/>
                </a:tc>
                <a:extLst>
                  <a:ext uri="{0D108BD9-81ED-4DB2-BD59-A6C34878D82A}">
                    <a16:rowId xmlns:a16="http://schemas.microsoft.com/office/drawing/2014/main" val="3827467684"/>
                  </a:ext>
                </a:extLst>
              </a:tr>
              <a:tr h="28935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The wearer is experiencing heart issues or over exertion  </a:t>
                      </a:r>
                    </a:p>
                    <a:p>
                      <a:endParaRPr lang="en-CA" sz="1000" dirty="0"/>
                    </a:p>
                  </a:txBody>
                  <a:tcPr/>
                </a:tc>
                <a:tc>
                  <a:txBody>
                    <a:bodyPr/>
                    <a:lstStyle/>
                    <a:p>
                      <a:r>
                        <a:rPr lang="en-CA" sz="1000" dirty="0"/>
                        <a:t>Monitoring center is immediately informed of worker condition and location </a:t>
                      </a:r>
                    </a:p>
                  </a:txBody>
                  <a:tcPr/>
                </a:tc>
                <a:tc>
                  <a:txBody>
                    <a:bodyPr/>
                    <a:lstStyle/>
                    <a:p>
                      <a:r>
                        <a:rPr lang="en-CA" sz="1000" dirty="0"/>
                        <a:t>Market the information GH did on this – look at what slate advertises – market information on heart and over exertion  </a:t>
                      </a:r>
                    </a:p>
                  </a:txBody>
                  <a:tcPr/>
                </a:tc>
                <a:tc>
                  <a:txBody>
                    <a:bodyPr/>
                    <a:lstStyle/>
                    <a:p>
                      <a:r>
                        <a:rPr lang="en-CA" sz="1000" dirty="0"/>
                        <a:t>Biometric monitoring </a:t>
                      </a:r>
                    </a:p>
                  </a:txBody>
                  <a:tcPr/>
                </a:tc>
                <a:tc>
                  <a:txBody>
                    <a:bodyPr/>
                    <a:lstStyle/>
                    <a:p>
                      <a:endParaRPr lang="en-CA" sz="1000" dirty="0"/>
                    </a:p>
                  </a:txBody>
                  <a:tcPr/>
                </a:tc>
                <a:extLst>
                  <a:ext uri="{0D108BD9-81ED-4DB2-BD59-A6C34878D82A}">
                    <a16:rowId xmlns:a16="http://schemas.microsoft.com/office/drawing/2014/main" val="1515762911"/>
                  </a:ext>
                </a:extLst>
              </a:tr>
              <a:tr h="43563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Worker enters an restricted area </a:t>
                      </a:r>
                    </a:p>
                    <a:p>
                      <a:endParaRPr lang="en-CA" sz="1000" dirty="0"/>
                    </a:p>
                  </a:txBody>
                  <a:tcPr/>
                </a:tc>
                <a:tc>
                  <a:txBody>
                    <a:bodyPr/>
                    <a:lstStyle/>
                    <a:p>
                      <a:r>
                        <a:rPr lang="en-CA" sz="1000" dirty="0"/>
                        <a:t>Worker is exposed to dangerous situation or does not have correct PPE </a:t>
                      </a:r>
                    </a:p>
                  </a:txBody>
                  <a:tcPr/>
                </a:tc>
                <a:tc>
                  <a:txBody>
                    <a:bodyPr/>
                    <a:lstStyle/>
                    <a:p>
                      <a:r>
                        <a:rPr lang="en-CA" sz="1000" dirty="0"/>
                        <a:t>Look at studies on how often this occurs and the effects </a:t>
                      </a:r>
                    </a:p>
                  </a:txBody>
                  <a:tcPr/>
                </a:tc>
                <a:tc>
                  <a:txBody>
                    <a:bodyPr/>
                    <a:lstStyle/>
                    <a:p>
                      <a:r>
                        <a:rPr lang="en-CA" sz="1000" dirty="0"/>
                        <a:t>Geospatial management </a:t>
                      </a:r>
                    </a:p>
                  </a:txBody>
                  <a:tcPr/>
                </a:tc>
                <a:tc>
                  <a:txBody>
                    <a:bodyPr/>
                    <a:lstStyle/>
                    <a:p>
                      <a:endParaRPr lang="en-CA" sz="1000" dirty="0"/>
                    </a:p>
                  </a:txBody>
                  <a:tcPr/>
                </a:tc>
                <a:extLst>
                  <a:ext uri="{0D108BD9-81ED-4DB2-BD59-A6C34878D82A}">
                    <a16:rowId xmlns:a16="http://schemas.microsoft.com/office/drawing/2014/main" val="171242584"/>
                  </a:ext>
                </a:extLst>
              </a:tr>
              <a:tr h="340928">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The decision maker does not understand the value of the solution </a:t>
                      </a:r>
                    </a:p>
                    <a:p>
                      <a:endParaRPr lang="en-CA" sz="10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379168035"/>
                  </a:ext>
                </a:extLst>
              </a:tr>
              <a:tr h="340928">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The company does not have a group that can effectively do monitoring </a:t>
                      </a:r>
                    </a:p>
                    <a:p>
                      <a:endParaRPr lang="en-CA" sz="10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1802634503"/>
                  </a:ext>
                </a:extLst>
              </a:tr>
              <a:tr h="246226">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The connected solution is too expensive </a:t>
                      </a:r>
                    </a:p>
                    <a:p>
                      <a:endParaRPr lang="en-CA" sz="10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617701301"/>
                  </a:ext>
                </a:extLst>
              </a:tr>
            </a:tbl>
          </a:graphicData>
        </a:graphic>
      </p:graphicFrame>
    </p:spTree>
    <p:extLst>
      <p:ext uri="{BB962C8B-B14F-4D97-AF65-F5344CB8AC3E}">
        <p14:creationId xmlns:p14="http://schemas.microsoft.com/office/powerpoint/2010/main" val="208246493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614199" y="-530855"/>
            <a:ext cx="7772400" cy="1867276"/>
          </a:xfrm>
        </p:spPr>
        <p:txBody>
          <a:bodyPr/>
          <a:lstStyle/>
          <a:p>
            <a:r>
              <a:rPr lang="en-CA" sz="2000" dirty="0"/>
              <a:t>Value messaging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pic>
        <p:nvPicPr>
          <p:cNvPr id="6" name="Picture 5">
            <a:extLst>
              <a:ext uri="{FF2B5EF4-FFF2-40B4-BE49-F238E27FC236}">
                <a16:creationId xmlns:a16="http://schemas.microsoft.com/office/drawing/2014/main" id="{BDD7B065-F52B-1E7D-D4E9-D28FE9944EAB}"/>
              </a:ext>
            </a:extLst>
          </p:cNvPr>
          <p:cNvPicPr>
            <a:picLocks noChangeAspect="1"/>
          </p:cNvPicPr>
          <p:nvPr/>
        </p:nvPicPr>
        <p:blipFill rotWithShape="1">
          <a:blip r:embed="rId2"/>
          <a:srcRect l="55591" t="36086" r="6119" b="17138"/>
          <a:stretch/>
        </p:blipFill>
        <p:spPr>
          <a:xfrm>
            <a:off x="11627604" y="-1252538"/>
            <a:ext cx="5075737" cy="2066925"/>
          </a:xfrm>
          <a:prstGeom prst="rect">
            <a:avLst/>
          </a:prstGeom>
        </p:spPr>
      </p:pic>
      <p:pic>
        <p:nvPicPr>
          <p:cNvPr id="8" name="Picture 7">
            <a:extLst>
              <a:ext uri="{FF2B5EF4-FFF2-40B4-BE49-F238E27FC236}">
                <a16:creationId xmlns:a16="http://schemas.microsoft.com/office/drawing/2014/main" id="{EB7B9162-4466-1B6A-4CFE-B5EC4B0AB0A1}"/>
              </a:ext>
            </a:extLst>
          </p:cNvPr>
          <p:cNvPicPr>
            <a:picLocks noChangeAspect="1"/>
          </p:cNvPicPr>
          <p:nvPr/>
        </p:nvPicPr>
        <p:blipFill rotWithShape="1">
          <a:blip r:embed="rId3"/>
          <a:srcRect l="78021" t="26875" b="47500"/>
          <a:stretch/>
        </p:blipFill>
        <p:spPr>
          <a:xfrm>
            <a:off x="11749209" y="6519468"/>
            <a:ext cx="4367278" cy="1697236"/>
          </a:xfrm>
          <a:prstGeom prst="rect">
            <a:avLst/>
          </a:prstGeom>
        </p:spPr>
      </p:pic>
      <p:sp>
        <p:nvSpPr>
          <p:cNvPr id="13" name="Content Placeholder 2">
            <a:extLst>
              <a:ext uri="{FF2B5EF4-FFF2-40B4-BE49-F238E27FC236}">
                <a16:creationId xmlns:a16="http://schemas.microsoft.com/office/drawing/2014/main" id="{99F1B06A-A58E-5FA9-5B2E-F48E2F5A30D8}"/>
              </a:ext>
            </a:extLst>
          </p:cNvPr>
          <p:cNvSpPr txBox="1">
            <a:spLocks/>
          </p:cNvSpPr>
          <p:nvPr/>
        </p:nvSpPr>
        <p:spPr bwMode="auto">
          <a:xfrm>
            <a:off x="13162553" y="1372791"/>
            <a:ext cx="3000375"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600" b="1" dirty="0"/>
              <a:t>Worker  </a:t>
            </a:r>
          </a:p>
          <a:p>
            <a:r>
              <a:rPr lang="en-CA" sz="1200" dirty="0"/>
              <a:t>Quickly locate worker during an incident – what is frequency of update ? Evacuation management ?</a:t>
            </a:r>
          </a:p>
          <a:p>
            <a:r>
              <a:rPr lang="en-CA" sz="1200" dirty="0"/>
              <a:t>Eliminate false response – 3 alarm levels </a:t>
            </a:r>
          </a:p>
          <a:p>
            <a:r>
              <a:rPr lang="en-CA" sz="1200" dirty="0"/>
              <a:t>Biometric band – what are its abilities </a:t>
            </a:r>
          </a:p>
          <a:p>
            <a:r>
              <a:rPr lang="en-CA" sz="1200" dirty="0"/>
              <a:t>what can the phone do  </a:t>
            </a:r>
          </a:p>
          <a:p>
            <a:r>
              <a:rPr lang="en-CA" sz="1200" dirty="0"/>
              <a:t>5 gas solution – MSA only 4 gas and Blackline only 5 gas with COSH – ISC ?</a:t>
            </a:r>
          </a:p>
          <a:p>
            <a:r>
              <a:rPr lang="en-CA" sz="1200" dirty="0"/>
              <a:t>Detect a fall </a:t>
            </a:r>
          </a:p>
          <a:p>
            <a:r>
              <a:rPr lang="en-CA" sz="1200" dirty="0"/>
              <a:t>Panic alarm </a:t>
            </a:r>
            <a:r>
              <a:rPr lang="en-CA" sz="1200" dirty="0">
                <a:solidFill>
                  <a:srgbClr val="FF0000"/>
                </a:solidFill>
              </a:rPr>
              <a:t>– routed through safety control central ? </a:t>
            </a:r>
            <a:r>
              <a:rPr lang="en-CA" sz="1200" dirty="0"/>
              <a:t>Tap it twice much easier than hunting for a button </a:t>
            </a:r>
          </a:p>
          <a:p>
            <a:r>
              <a:rPr lang="en-CA" sz="1200" dirty="0"/>
              <a:t>Remote sampling for CSE information sent back to control room </a:t>
            </a:r>
          </a:p>
          <a:p>
            <a:endParaRPr lang="en-CA" sz="1200" dirty="0"/>
          </a:p>
          <a:p>
            <a:endParaRPr lang="en-CA" sz="1200" dirty="0"/>
          </a:p>
          <a:p>
            <a:endParaRPr lang="en-CA" dirty="0"/>
          </a:p>
        </p:txBody>
      </p:sp>
      <p:sp>
        <p:nvSpPr>
          <p:cNvPr id="18" name="TextBox 17">
            <a:extLst>
              <a:ext uri="{FF2B5EF4-FFF2-40B4-BE49-F238E27FC236}">
                <a16:creationId xmlns:a16="http://schemas.microsoft.com/office/drawing/2014/main" id="{3E3CD705-AADA-28FB-BE04-830AAD5083E9}"/>
              </a:ext>
            </a:extLst>
          </p:cNvPr>
          <p:cNvSpPr txBox="1"/>
          <p:nvPr/>
        </p:nvSpPr>
        <p:spPr>
          <a:xfrm>
            <a:off x="-2767013" y="-791327"/>
            <a:ext cx="12039600" cy="369332"/>
          </a:xfrm>
          <a:prstGeom prst="rect">
            <a:avLst/>
          </a:prstGeom>
          <a:noFill/>
        </p:spPr>
        <p:txBody>
          <a:bodyPr wrap="square">
            <a:spAutoFit/>
          </a:bodyPr>
          <a:lstStyle/>
          <a:p>
            <a:r>
              <a:rPr lang="en-US" b="0" i="0" dirty="0">
                <a:solidFill>
                  <a:srgbClr val="373737"/>
                </a:solidFill>
                <a:effectLst/>
                <a:latin typeface="Montserrat" panose="00000500000000000000" pitchFamily="2" charset="0"/>
              </a:rPr>
              <a:t>via the </a:t>
            </a:r>
            <a:r>
              <a:rPr lang="en-US" b="0" i="0" dirty="0" err="1">
                <a:solidFill>
                  <a:srgbClr val="373737"/>
                </a:solidFill>
                <a:effectLst/>
                <a:latin typeface="Montserrat" panose="00000500000000000000" pitchFamily="2" charset="0"/>
              </a:rPr>
              <a:t>BioTrac</a:t>
            </a:r>
            <a:r>
              <a:rPr lang="en-US" b="0" i="0" dirty="0">
                <a:solidFill>
                  <a:srgbClr val="373737"/>
                </a:solidFill>
                <a:effectLst/>
                <a:latin typeface="Montserrat" panose="00000500000000000000" pitchFamily="2" charset="0"/>
              </a:rPr>
              <a:t> band from </a:t>
            </a:r>
            <a:r>
              <a:rPr lang="en-US" b="0" i="0" u="none" strike="noStrike" dirty="0" err="1">
                <a:solidFill>
                  <a:srgbClr val="00837E"/>
                </a:solidFill>
                <a:effectLst/>
                <a:latin typeface="Montserrat" panose="00000500000000000000" pitchFamily="2" charset="0"/>
                <a:hlinkClick r:id="rId4"/>
              </a:rPr>
              <a:t>SlateSafety</a:t>
            </a:r>
            <a:r>
              <a:rPr lang="en-US" b="0" i="0" dirty="0">
                <a:solidFill>
                  <a:srgbClr val="373737"/>
                </a:solidFill>
                <a:effectLst/>
                <a:latin typeface="Montserrat" panose="00000500000000000000" pitchFamily="2" charset="0"/>
              </a:rPr>
              <a:t>.</a:t>
            </a:r>
            <a:endParaRPr lang="en-CA" dirty="0"/>
          </a:p>
        </p:txBody>
      </p:sp>
      <p:sp>
        <p:nvSpPr>
          <p:cNvPr id="20" name="TextBox 19">
            <a:extLst>
              <a:ext uri="{FF2B5EF4-FFF2-40B4-BE49-F238E27FC236}">
                <a16:creationId xmlns:a16="http://schemas.microsoft.com/office/drawing/2014/main" id="{0C085735-CEB8-E6C1-FD6D-BC60E5B3FC6B}"/>
              </a:ext>
            </a:extLst>
          </p:cNvPr>
          <p:cNvSpPr txBox="1"/>
          <p:nvPr/>
        </p:nvSpPr>
        <p:spPr>
          <a:xfrm>
            <a:off x="-5543619" y="-3370431"/>
            <a:ext cx="12036054" cy="1754326"/>
          </a:xfrm>
          <a:prstGeom prst="rect">
            <a:avLst/>
          </a:prstGeom>
          <a:noFill/>
        </p:spPr>
        <p:txBody>
          <a:bodyPr wrap="square">
            <a:spAutoFit/>
          </a:bodyPr>
          <a:lstStyle/>
          <a:p>
            <a:r>
              <a:rPr lang="en-US" dirty="0"/>
              <a:t>The solution measures exertion rates as well as heart rate threshold limits for individual worker levels to provide advanced proactive health monitoring, via the </a:t>
            </a:r>
            <a:r>
              <a:rPr lang="en-US" dirty="0" err="1"/>
              <a:t>BioTrac</a:t>
            </a:r>
            <a:r>
              <a:rPr lang="en-US" dirty="0"/>
              <a:t> band from </a:t>
            </a:r>
            <a:r>
              <a:rPr lang="en-US" dirty="0" err="1"/>
              <a:t>SlateSafety</a:t>
            </a:r>
            <a:r>
              <a:rPr lang="en-US" dirty="0"/>
              <a:t>. The band is an IP68-rated arm band built to withstand dust, dirt and sand and remain water resistant even when submerged for up to 30 minutes up to a maximum depth of 3 meters. Workers in low-connectivity environments can still deploy this solution, by utilizing a local, mesh network for long-range and reliable communication in industrial environments.</a:t>
            </a:r>
            <a:endParaRPr lang="en-CA" dirty="0"/>
          </a:p>
        </p:txBody>
      </p:sp>
      <p:sp>
        <p:nvSpPr>
          <p:cNvPr id="24" name="TextBox 23">
            <a:extLst>
              <a:ext uri="{FF2B5EF4-FFF2-40B4-BE49-F238E27FC236}">
                <a16:creationId xmlns:a16="http://schemas.microsoft.com/office/drawing/2014/main" id="{DA3C1038-1E05-4434-6035-DCE9BD3CE059}"/>
              </a:ext>
            </a:extLst>
          </p:cNvPr>
          <p:cNvSpPr txBox="1"/>
          <p:nvPr/>
        </p:nvSpPr>
        <p:spPr>
          <a:xfrm>
            <a:off x="2359474" y="-1446558"/>
            <a:ext cx="12039600" cy="369332"/>
          </a:xfrm>
          <a:prstGeom prst="rect">
            <a:avLst/>
          </a:prstGeom>
          <a:noFill/>
        </p:spPr>
        <p:txBody>
          <a:bodyPr wrap="square">
            <a:spAutoFit/>
          </a:bodyPr>
          <a:lstStyle/>
          <a:p>
            <a:r>
              <a:rPr lang="en-US" b="1" i="0" dirty="0">
                <a:solidFill>
                  <a:srgbClr val="373737"/>
                </a:solidFill>
                <a:effectLst/>
                <a:latin typeface="Montserrat" panose="00000500000000000000" pitchFamily="2" charset="0"/>
              </a:rPr>
              <a:t>Breakout by safety and productivity </a:t>
            </a:r>
            <a:endParaRPr lang="en-CA" b="1" dirty="0"/>
          </a:p>
        </p:txBody>
      </p:sp>
      <p:grpSp>
        <p:nvGrpSpPr>
          <p:cNvPr id="27" name="Group 26">
            <a:extLst>
              <a:ext uri="{FF2B5EF4-FFF2-40B4-BE49-F238E27FC236}">
                <a16:creationId xmlns:a16="http://schemas.microsoft.com/office/drawing/2014/main" id="{AF5B62EB-6219-5059-C31C-94A4C182573C}"/>
              </a:ext>
            </a:extLst>
          </p:cNvPr>
          <p:cNvGrpSpPr/>
          <p:nvPr/>
        </p:nvGrpSpPr>
        <p:grpSpPr>
          <a:xfrm>
            <a:off x="10029340" y="1134443"/>
            <a:ext cx="2750949" cy="3308888"/>
            <a:chOff x="2828440" y="917306"/>
            <a:chExt cx="2750949" cy="3308888"/>
          </a:xfrm>
        </p:grpSpPr>
        <p:sp>
          <p:nvSpPr>
            <p:cNvPr id="28" name="Rounded Rectangle 6">
              <a:extLst>
                <a:ext uri="{FF2B5EF4-FFF2-40B4-BE49-F238E27FC236}">
                  <a16:creationId xmlns:a16="http://schemas.microsoft.com/office/drawing/2014/main" id="{A15B7CC4-1D8D-DBF5-31F3-B53700D49B1D}"/>
                </a:ext>
              </a:extLst>
            </p:cNvPr>
            <p:cNvSpPr/>
            <p:nvPr/>
          </p:nvSpPr>
          <p:spPr>
            <a:xfrm>
              <a:off x="2828440" y="917306"/>
              <a:ext cx="2750949" cy="3308888"/>
            </a:xfrm>
            <a:prstGeom prst="round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9" name="Picture 28" descr="A hand holding a cell phone&#10;&#10;Description automatically generated with medium confidence">
              <a:extLst>
                <a:ext uri="{FF2B5EF4-FFF2-40B4-BE49-F238E27FC236}">
                  <a16:creationId xmlns:a16="http://schemas.microsoft.com/office/drawing/2014/main" id="{544E2301-600C-71C8-C65F-12B0EC838CED}"/>
                </a:ext>
              </a:extLst>
            </p:cNvPr>
            <p:cNvPicPr>
              <a:picLocks noChangeAspect="1"/>
            </p:cNvPicPr>
            <p:nvPr/>
          </p:nvPicPr>
          <p:blipFill>
            <a:blip r:embed="rId5"/>
            <a:stretch>
              <a:fillRect/>
            </a:stretch>
          </p:blipFill>
          <p:spPr>
            <a:xfrm>
              <a:off x="4323040" y="3232523"/>
              <a:ext cx="925510" cy="935516"/>
            </a:xfrm>
            <a:prstGeom prst="rect">
              <a:avLst/>
            </a:prstGeom>
          </p:spPr>
        </p:pic>
        <p:pic>
          <p:nvPicPr>
            <p:cNvPr id="30" name="Picture 29" descr="A person wearing a helmet&#10;&#10;Description automatically generated with medium confidence">
              <a:extLst>
                <a:ext uri="{FF2B5EF4-FFF2-40B4-BE49-F238E27FC236}">
                  <a16:creationId xmlns:a16="http://schemas.microsoft.com/office/drawing/2014/main" id="{CAADACF4-6397-FD3B-1D04-4979D8C0CAC3}"/>
                </a:ext>
              </a:extLst>
            </p:cNvPr>
            <p:cNvPicPr>
              <a:picLocks noChangeAspect="1"/>
            </p:cNvPicPr>
            <p:nvPr/>
          </p:nvPicPr>
          <p:blipFill rotWithShape="1">
            <a:blip r:embed="rId6"/>
            <a:srcRect l="16130" t="24466" r="18143" b="7328"/>
            <a:stretch/>
          </p:blipFill>
          <p:spPr>
            <a:xfrm>
              <a:off x="4323040" y="2150737"/>
              <a:ext cx="925510" cy="960421"/>
            </a:xfrm>
            <a:prstGeom prst="rect">
              <a:avLst/>
            </a:prstGeom>
          </p:spPr>
        </p:pic>
        <p:grpSp>
          <p:nvGrpSpPr>
            <p:cNvPr id="31" name="Group 30">
              <a:extLst>
                <a:ext uri="{FF2B5EF4-FFF2-40B4-BE49-F238E27FC236}">
                  <a16:creationId xmlns:a16="http://schemas.microsoft.com/office/drawing/2014/main" id="{6F92E6E4-3E35-63B7-EBA3-D037B01071DF}"/>
                </a:ext>
              </a:extLst>
            </p:cNvPr>
            <p:cNvGrpSpPr/>
            <p:nvPr/>
          </p:nvGrpSpPr>
          <p:grpSpPr>
            <a:xfrm>
              <a:off x="4310588" y="1076286"/>
              <a:ext cx="950415" cy="950415"/>
              <a:chOff x="3592835" y="2571750"/>
              <a:chExt cx="1629230" cy="1629230"/>
            </a:xfrm>
          </p:grpSpPr>
          <p:grpSp>
            <p:nvGrpSpPr>
              <p:cNvPr id="36" name="Group 35">
                <a:extLst>
                  <a:ext uri="{FF2B5EF4-FFF2-40B4-BE49-F238E27FC236}">
                    <a16:creationId xmlns:a16="http://schemas.microsoft.com/office/drawing/2014/main" id="{E7A19E6B-8024-F16A-CE5E-6B90B91A50CC}"/>
                  </a:ext>
                </a:extLst>
              </p:cNvPr>
              <p:cNvGrpSpPr/>
              <p:nvPr/>
            </p:nvGrpSpPr>
            <p:grpSpPr>
              <a:xfrm>
                <a:off x="3722546" y="2966837"/>
                <a:ext cx="1369807" cy="839055"/>
                <a:chOff x="1444183" y="1405437"/>
                <a:chExt cx="4687842" cy="2871467"/>
              </a:xfrm>
            </p:grpSpPr>
            <p:pic>
              <p:nvPicPr>
                <p:cNvPr id="38" name="Picture 37">
                  <a:extLst>
                    <a:ext uri="{FF2B5EF4-FFF2-40B4-BE49-F238E27FC236}">
                      <a16:creationId xmlns:a16="http://schemas.microsoft.com/office/drawing/2014/main" id="{01FDF0A4-3A34-D7EF-029A-1EB3EB628837}"/>
                    </a:ext>
                  </a:extLst>
                </p:cNvPr>
                <p:cNvPicPr>
                  <a:picLocks noChangeAspect="1"/>
                </p:cNvPicPr>
                <p:nvPr/>
              </p:nvPicPr>
              <p:blipFill>
                <a:blip r:embed="rId7"/>
                <a:stretch>
                  <a:fillRect/>
                </a:stretch>
              </p:blipFill>
              <p:spPr>
                <a:xfrm>
                  <a:off x="1444183" y="1405439"/>
                  <a:ext cx="1633870" cy="2871465"/>
                </a:xfrm>
                <a:prstGeom prst="rect">
                  <a:avLst/>
                </a:prstGeom>
              </p:spPr>
            </p:pic>
            <p:grpSp>
              <p:nvGrpSpPr>
                <p:cNvPr id="39" name="Group 38">
                  <a:extLst>
                    <a:ext uri="{FF2B5EF4-FFF2-40B4-BE49-F238E27FC236}">
                      <a16:creationId xmlns:a16="http://schemas.microsoft.com/office/drawing/2014/main" id="{8D5B71A8-842A-58D1-CF05-DFDC050BE27F}"/>
                    </a:ext>
                  </a:extLst>
                </p:cNvPr>
                <p:cNvGrpSpPr/>
                <p:nvPr/>
              </p:nvGrpSpPr>
              <p:grpSpPr>
                <a:xfrm>
                  <a:off x="4474889" y="1405437"/>
                  <a:ext cx="1657136" cy="2871465"/>
                  <a:chOff x="5102100" y="1661019"/>
                  <a:chExt cx="1836941" cy="3085493"/>
                </a:xfrm>
              </p:grpSpPr>
              <p:pic>
                <p:nvPicPr>
                  <p:cNvPr id="43" name="Picture 42">
                    <a:extLst>
                      <a:ext uri="{FF2B5EF4-FFF2-40B4-BE49-F238E27FC236}">
                        <a16:creationId xmlns:a16="http://schemas.microsoft.com/office/drawing/2014/main" id="{8E0864D0-6122-1D34-B78F-7346C8049A81}"/>
                      </a:ext>
                    </a:extLst>
                  </p:cNvPr>
                  <p:cNvPicPr>
                    <a:picLocks noChangeAspect="1"/>
                  </p:cNvPicPr>
                  <p:nvPr/>
                </p:nvPicPr>
                <p:blipFill>
                  <a:blip r:embed="rId8"/>
                  <a:stretch>
                    <a:fillRect/>
                  </a:stretch>
                </p:blipFill>
                <p:spPr>
                  <a:xfrm>
                    <a:off x="5102100" y="1661019"/>
                    <a:ext cx="1836941" cy="3085493"/>
                  </a:xfrm>
                  <a:prstGeom prst="rect">
                    <a:avLst/>
                  </a:prstGeom>
                </p:spPr>
              </p:pic>
              <p:pic>
                <p:nvPicPr>
                  <p:cNvPr id="44" name="Picture 43" descr="A person's face on a cell phone&#10;&#10;Description automatically generated with low confidence">
                    <a:extLst>
                      <a:ext uri="{FF2B5EF4-FFF2-40B4-BE49-F238E27FC236}">
                        <a16:creationId xmlns:a16="http://schemas.microsoft.com/office/drawing/2014/main" id="{6CF78B03-C29C-C24A-82F0-B3ED1F1379AC}"/>
                      </a:ext>
                    </a:extLst>
                  </p:cNvPr>
                  <p:cNvPicPr>
                    <a:picLocks noChangeAspect="1"/>
                  </p:cNvPicPr>
                  <p:nvPr/>
                </p:nvPicPr>
                <p:blipFill>
                  <a:blip r:embed="rId9">
                    <a:extLst>
                      <a:ext uri="{BEBA8EAE-BF5A-486C-A8C5-ECC9F3942E4B}">
                        <a14:imgProps xmlns:a14="http://schemas.microsoft.com/office/drawing/2010/main">
                          <a14:imgLayer r:embed="rId10">
                            <a14:imgEffect>
                              <a14:backgroundRemoval t="1368" b="97778" l="3853" r="96315">
                                <a14:foregroundMark x1="11558" y1="1026" x2="3350" y2="19573"/>
                                <a14:foregroundMark x1="3350" y1="19573" x2="5528" y2="90171"/>
                                <a14:foregroundMark x1="5528" y1="90171" x2="41374" y2="98803"/>
                                <a14:foregroundMark x1="41374" y1="98803" x2="78057" y2="98034"/>
                                <a14:foregroundMark x1="78057" y1="98034" x2="97457" y2="87291"/>
                                <a14:foregroundMark x1="97786" y1="49402" x2="95645" y2="7607"/>
                                <a14:foregroundMark x1="98150" y1="56496" x2="98124" y2="55983"/>
                                <a14:foregroundMark x1="98532" y1="63940" x2="98514" y2="63590"/>
                                <a14:foregroundMark x1="99144" y1="75898" x2="99057" y2="74196"/>
                                <a14:foregroundMark x1="95645" y1="7607" x2="21943" y2="1624"/>
                                <a14:foregroundMark x1="21943" y1="1624" x2="11055" y2="2479"/>
                                <a14:foregroundMark x1="66332" y1="22393" x2="81910" y2="37179"/>
                                <a14:foregroundMark x1="73032" y1="22051" x2="58961" y2="33761"/>
                                <a14:foregroundMark x1="81240" y1="24957" x2="66332" y2="38034"/>
                                <a14:foregroundMark x1="85762" y1="27179" x2="69012" y2="37436"/>
                                <a14:foregroundMark x1="82412" y1="24957" x2="73534" y2="24957"/>
                                <a14:foregroundMark x1="84590" y1="24359" x2="86265" y2="28034"/>
                                <a14:foregroundMark x1="11558" y1="4444" x2="24456" y2="9316"/>
                                <a14:foregroundMark x1="39531" y1="7607" x2="75377" y2="7778"/>
                                <a14:foregroundMark x1="75377" y1="7778" x2="77387" y2="10684"/>
                                <a14:foregroundMark x1="8878" y1="3846" x2="5528" y2="11538"/>
                                <a14:foregroundMark x1="3853" y1="90940" x2="19430" y2="97778"/>
                                <a14:foregroundMark x1="61809" y1="97521" x2="94305" y2="92821"/>
                                <a14:foregroundMark x1="94305" y1="92821" x2="94640" y2="90684"/>
                                <a14:foregroundMark x1="5528" y1="93248" x2="35511" y2="97521"/>
                                <a14:foregroundMark x1="4858" y1="95812" x2="33333" y2="97778"/>
                                <a14:foregroundMark x1="45059" y1="1624" x2="54606" y2="1624"/>
                                <a14:foregroundMark x1="55611" y1="2137" x2="81910" y2="2991"/>
                                <a14:foregroundMark x1="75712" y1="1880" x2="95310" y2="6752"/>
                                <a14:foregroundMark x1="11558" y1="1880" x2="43551" y2="1368"/>
                                <a14:foregroundMark x1="43551" y1="1368" x2="78559" y2="2137"/>
                                <a14:foregroundMark x1="78559" y1="2137" x2="87940" y2="1880"/>
                                <a14:foregroundMark x1="94137" y1="41197" x2="92965" y2="60256"/>
                                <a14:foregroundMark x1="96315" y1="40855" x2="94640" y2="61368"/>
                                <a14:backgroundMark x1="99665" y1="49402" x2="99665" y2="55983"/>
                                <a14:backgroundMark x1="99665" y1="56496" x2="99665" y2="57350"/>
                                <a14:backgroundMark x1="99162" y1="58803" x2="99162" y2="63590"/>
                                <a14:backgroundMark x1="98660" y1="57094" x2="98660" y2="58803"/>
                                <a14:backgroundMark x1="99162" y1="63932" x2="99665" y2="74188"/>
                                <a14:backgroundMark x1="99162" y1="75897" x2="99665" y2="87265"/>
                              </a14:backgroundRemoval>
                            </a14:imgEffect>
                          </a14:imgLayer>
                        </a14:imgProps>
                      </a:ext>
                      <a:ext uri="{28A0092B-C50C-407E-A947-70E740481C1C}">
                        <a14:useLocalDpi xmlns:a14="http://schemas.microsoft.com/office/drawing/2010/main" val="0"/>
                      </a:ext>
                    </a:extLst>
                  </a:blip>
                  <a:stretch>
                    <a:fillRect/>
                  </a:stretch>
                </p:blipFill>
                <p:spPr>
                  <a:xfrm>
                    <a:off x="5268331" y="1729528"/>
                    <a:ext cx="1504477" cy="3016984"/>
                  </a:xfrm>
                  <a:prstGeom prst="rect">
                    <a:avLst/>
                  </a:prstGeom>
                </p:spPr>
              </p:pic>
            </p:grpSp>
            <p:grpSp>
              <p:nvGrpSpPr>
                <p:cNvPr id="40" name="Group 39">
                  <a:extLst>
                    <a:ext uri="{FF2B5EF4-FFF2-40B4-BE49-F238E27FC236}">
                      <a16:creationId xmlns:a16="http://schemas.microsoft.com/office/drawing/2014/main" id="{95CDE28A-AE24-DA3D-126F-F98984D7CA32}"/>
                    </a:ext>
                  </a:extLst>
                </p:cNvPr>
                <p:cNvGrpSpPr/>
                <p:nvPr/>
              </p:nvGrpSpPr>
              <p:grpSpPr>
                <a:xfrm>
                  <a:off x="2971169" y="1405438"/>
                  <a:ext cx="1633870" cy="2871465"/>
                  <a:chOff x="3078053" y="2841171"/>
                  <a:chExt cx="2024047" cy="3535986"/>
                </a:xfrm>
              </p:grpSpPr>
              <p:pic>
                <p:nvPicPr>
                  <p:cNvPr id="41" name="Picture 40">
                    <a:extLst>
                      <a:ext uri="{FF2B5EF4-FFF2-40B4-BE49-F238E27FC236}">
                        <a16:creationId xmlns:a16="http://schemas.microsoft.com/office/drawing/2014/main" id="{F829A7B0-B6C9-71EF-AB04-2BB6FAC09EC2}"/>
                      </a:ext>
                    </a:extLst>
                  </p:cNvPr>
                  <p:cNvPicPr>
                    <a:picLocks noChangeAspect="1"/>
                  </p:cNvPicPr>
                  <p:nvPr/>
                </p:nvPicPr>
                <p:blipFill>
                  <a:blip r:embed="rId11"/>
                  <a:stretch>
                    <a:fillRect/>
                  </a:stretch>
                </p:blipFill>
                <p:spPr>
                  <a:xfrm>
                    <a:off x="3078053" y="2841171"/>
                    <a:ext cx="2024047" cy="3535986"/>
                  </a:xfrm>
                  <a:prstGeom prst="rect">
                    <a:avLst/>
                  </a:prstGeom>
                </p:spPr>
              </p:pic>
              <p:pic>
                <p:nvPicPr>
                  <p:cNvPr id="42" name="Picture 41">
                    <a:extLst>
                      <a:ext uri="{FF2B5EF4-FFF2-40B4-BE49-F238E27FC236}">
                        <a16:creationId xmlns:a16="http://schemas.microsoft.com/office/drawing/2014/main" id="{39090DE2-B7E5-B24A-3DEC-9A94441F31A2}"/>
                      </a:ext>
                    </a:extLst>
                  </p:cNvPr>
                  <p:cNvPicPr>
                    <a:picLocks noChangeAspect="1"/>
                  </p:cNvPicPr>
                  <p:nvPr/>
                </p:nvPicPr>
                <p:blipFill>
                  <a:blip r:embed="rId12"/>
                  <a:stretch>
                    <a:fillRect/>
                  </a:stretch>
                </p:blipFill>
                <p:spPr>
                  <a:xfrm>
                    <a:off x="3308399" y="2969197"/>
                    <a:ext cx="1534533" cy="3296149"/>
                  </a:xfrm>
                  <a:prstGeom prst="rect">
                    <a:avLst/>
                  </a:prstGeom>
                </p:spPr>
              </p:pic>
            </p:grpSp>
          </p:grpSp>
          <p:sp>
            <p:nvSpPr>
              <p:cNvPr id="37" name="Oval 36">
                <a:extLst>
                  <a:ext uri="{FF2B5EF4-FFF2-40B4-BE49-F238E27FC236}">
                    <a16:creationId xmlns:a16="http://schemas.microsoft.com/office/drawing/2014/main" id="{6D4DE847-D8AB-5697-CAAC-05A94630526E}"/>
                  </a:ext>
                </a:extLst>
              </p:cNvPr>
              <p:cNvSpPr/>
              <p:nvPr/>
            </p:nvSpPr>
            <p:spPr>
              <a:xfrm>
                <a:off x="3592835" y="2571750"/>
                <a:ext cx="1629230" cy="1629230"/>
              </a:xfrm>
              <a:prstGeom prst="ellipse">
                <a:avLst/>
              </a:prstGeom>
              <a:noFill/>
              <a:ln>
                <a:solidFill>
                  <a:schemeClr val="accent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2" name="Inhaltsplatzhalter 4">
              <a:extLst>
                <a:ext uri="{FF2B5EF4-FFF2-40B4-BE49-F238E27FC236}">
                  <a16:creationId xmlns:a16="http://schemas.microsoft.com/office/drawing/2014/main" id="{90F850C0-DECB-757D-F566-F65E61EA593F}"/>
                </a:ext>
              </a:extLst>
            </p:cNvPr>
            <p:cNvSpPr txBox="1">
              <a:spLocks/>
            </p:cNvSpPr>
            <p:nvPr/>
          </p:nvSpPr>
          <p:spPr>
            <a:xfrm>
              <a:off x="3310562" y="1474549"/>
              <a:ext cx="950415"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309563" hangingPunct="0">
                <a:lnSpc>
                  <a:spcPct val="100000"/>
                </a:lnSpc>
                <a:spcAft>
                  <a:spcPts val="450"/>
                </a:spcAft>
                <a:buNone/>
                <a:defRPr/>
              </a:pPr>
              <a:r>
                <a:rPr lang="en-US" sz="1000" b="1" kern="0" dirty="0">
                  <a:solidFill>
                    <a:schemeClr val="tx1"/>
                  </a:solidFill>
                  <a:latin typeface="Avenir Black" panose="02000503020000020003" pitchFamily="2" charset="0"/>
                  <a:sym typeface="Factoria W00 Bold"/>
                </a:rPr>
                <a:t>Guardhat App</a:t>
              </a:r>
            </a:p>
          </p:txBody>
        </p:sp>
        <p:sp>
          <p:nvSpPr>
            <p:cNvPr id="33" name="Inhaltsplatzhalter 4">
              <a:extLst>
                <a:ext uri="{FF2B5EF4-FFF2-40B4-BE49-F238E27FC236}">
                  <a16:creationId xmlns:a16="http://schemas.microsoft.com/office/drawing/2014/main" id="{9FD8D6BA-0D54-D9F9-D4F0-991A327AE1C2}"/>
                </a:ext>
              </a:extLst>
            </p:cNvPr>
            <p:cNvSpPr txBox="1">
              <a:spLocks/>
            </p:cNvSpPr>
            <p:nvPr/>
          </p:nvSpPr>
          <p:spPr>
            <a:xfrm>
              <a:off x="3310562" y="2554003"/>
              <a:ext cx="950415"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309563" hangingPunct="0">
                <a:lnSpc>
                  <a:spcPct val="100000"/>
                </a:lnSpc>
                <a:spcAft>
                  <a:spcPts val="450"/>
                </a:spcAft>
                <a:buNone/>
                <a:defRPr/>
              </a:pPr>
              <a:r>
                <a:rPr lang="en-US" sz="1000" b="1" kern="0" dirty="0">
                  <a:solidFill>
                    <a:schemeClr val="tx1"/>
                  </a:solidFill>
                  <a:latin typeface="Avenir Black" panose="02000503020000020003" pitchFamily="2" charset="0"/>
                  <a:sym typeface="Factoria W00 Bold"/>
                </a:rPr>
                <a:t>Smart Hardhat</a:t>
              </a:r>
            </a:p>
          </p:txBody>
        </p:sp>
        <p:sp>
          <p:nvSpPr>
            <p:cNvPr id="34" name="Inhaltsplatzhalter 4">
              <a:extLst>
                <a:ext uri="{FF2B5EF4-FFF2-40B4-BE49-F238E27FC236}">
                  <a16:creationId xmlns:a16="http://schemas.microsoft.com/office/drawing/2014/main" id="{D2A152DA-D7ED-FC56-52DA-609A40F2E6AE}"/>
                </a:ext>
              </a:extLst>
            </p:cNvPr>
            <p:cNvSpPr txBox="1">
              <a:spLocks/>
            </p:cNvSpPr>
            <p:nvPr/>
          </p:nvSpPr>
          <p:spPr>
            <a:xfrm>
              <a:off x="2967925" y="3656951"/>
              <a:ext cx="1293052"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defTabSz="309563" hangingPunct="0">
                <a:lnSpc>
                  <a:spcPct val="100000"/>
                </a:lnSpc>
                <a:spcAft>
                  <a:spcPts val="450"/>
                </a:spcAft>
                <a:buNone/>
                <a:defRPr/>
              </a:pPr>
              <a:r>
                <a:rPr lang="en-US" sz="1000" b="1" kern="0" dirty="0">
                  <a:solidFill>
                    <a:schemeClr val="tx1"/>
                  </a:solidFill>
                  <a:latin typeface="Avenir Black" panose="02000503020000020003" pitchFamily="2" charset="0"/>
                  <a:sym typeface="Factoria W00 Bold"/>
                </a:rPr>
                <a:t>Scout Communicator</a:t>
              </a:r>
            </a:p>
          </p:txBody>
        </p:sp>
        <p:pic>
          <p:nvPicPr>
            <p:cNvPr id="35" name="Picture 34" descr="Icon&#10;&#10;Description automatically generated">
              <a:extLst>
                <a:ext uri="{FF2B5EF4-FFF2-40B4-BE49-F238E27FC236}">
                  <a16:creationId xmlns:a16="http://schemas.microsoft.com/office/drawing/2014/main" id="{3E0373BB-7935-1146-D269-F435BB461237}"/>
                </a:ext>
              </a:extLst>
            </p:cNvPr>
            <p:cNvPicPr>
              <a:picLocks noChangeAspect="1"/>
            </p:cNvPicPr>
            <p:nvPr/>
          </p:nvPicPr>
          <p:blipFill>
            <a:blip r:embed="rId13"/>
            <a:stretch>
              <a:fillRect/>
            </a:stretch>
          </p:blipFill>
          <p:spPr>
            <a:xfrm>
              <a:off x="3548848" y="1634716"/>
              <a:ext cx="480542" cy="296505"/>
            </a:xfrm>
            <a:prstGeom prst="rect">
              <a:avLst/>
            </a:prstGeom>
          </p:spPr>
        </p:pic>
      </p:grpSp>
      <p:graphicFrame>
        <p:nvGraphicFramePr>
          <p:cNvPr id="3" name="Table 5">
            <a:extLst>
              <a:ext uri="{FF2B5EF4-FFF2-40B4-BE49-F238E27FC236}">
                <a16:creationId xmlns:a16="http://schemas.microsoft.com/office/drawing/2014/main" id="{0C903261-0BE1-7CB5-4877-4AE4EB21B1E3}"/>
              </a:ext>
            </a:extLst>
          </p:cNvPr>
          <p:cNvGraphicFramePr>
            <a:graphicFrameLocks noGrp="1"/>
          </p:cNvGraphicFramePr>
          <p:nvPr>
            <p:extLst>
              <p:ext uri="{D42A27DB-BD31-4B8C-83A1-F6EECF244321}">
                <p14:modId xmlns:p14="http://schemas.microsoft.com/office/powerpoint/2010/main" val="4143584303"/>
              </p:ext>
            </p:extLst>
          </p:nvPr>
        </p:nvGraphicFramePr>
        <p:xfrm>
          <a:off x="213851" y="858576"/>
          <a:ext cx="8573096" cy="3718560"/>
        </p:xfrm>
        <a:graphic>
          <a:graphicData uri="http://schemas.openxmlformats.org/drawingml/2006/table">
            <a:tbl>
              <a:tblPr firstRow="1" bandRow="1">
                <a:tableStyleId>{5C22544A-7EE6-4342-B048-85BDC9FD1C3A}</a:tableStyleId>
              </a:tblPr>
              <a:tblGrid>
                <a:gridCol w="2030555">
                  <a:extLst>
                    <a:ext uri="{9D8B030D-6E8A-4147-A177-3AD203B41FA5}">
                      <a16:colId xmlns:a16="http://schemas.microsoft.com/office/drawing/2014/main" val="3975253627"/>
                    </a:ext>
                  </a:extLst>
                </a:gridCol>
                <a:gridCol w="2180847">
                  <a:extLst>
                    <a:ext uri="{9D8B030D-6E8A-4147-A177-3AD203B41FA5}">
                      <a16:colId xmlns:a16="http://schemas.microsoft.com/office/drawing/2014/main" val="3555651986"/>
                    </a:ext>
                  </a:extLst>
                </a:gridCol>
                <a:gridCol w="2180847">
                  <a:extLst>
                    <a:ext uri="{9D8B030D-6E8A-4147-A177-3AD203B41FA5}">
                      <a16:colId xmlns:a16="http://schemas.microsoft.com/office/drawing/2014/main" val="943433785"/>
                    </a:ext>
                  </a:extLst>
                </a:gridCol>
                <a:gridCol w="2180847">
                  <a:extLst>
                    <a:ext uri="{9D8B030D-6E8A-4147-A177-3AD203B41FA5}">
                      <a16:colId xmlns:a16="http://schemas.microsoft.com/office/drawing/2014/main" val="3548168224"/>
                    </a:ext>
                  </a:extLst>
                </a:gridCol>
              </a:tblGrid>
              <a:tr h="230442">
                <a:tc>
                  <a:txBody>
                    <a:bodyPr/>
                    <a:lstStyle/>
                    <a:p>
                      <a:r>
                        <a:rPr lang="en-CA" sz="1400" dirty="0"/>
                        <a:t>Problem / job to be done </a:t>
                      </a:r>
                      <a:r>
                        <a:rPr lang="en-CA" sz="1000" dirty="0"/>
                        <a:t> </a:t>
                      </a:r>
                    </a:p>
                  </a:txBody>
                  <a:tcPr/>
                </a:tc>
                <a:tc>
                  <a:txBody>
                    <a:bodyPr/>
                    <a:lstStyle/>
                    <a:p>
                      <a:r>
                        <a:rPr lang="en-CA" sz="1400" dirty="0"/>
                        <a:t>Competitor </a:t>
                      </a:r>
                      <a:endParaRPr lang="en-CA" dirty="0"/>
                    </a:p>
                  </a:txBody>
                  <a:tcPr/>
                </a:tc>
                <a:tc>
                  <a:txBody>
                    <a:bodyPr/>
                    <a:lstStyle/>
                    <a:p>
                      <a:r>
                        <a:rPr lang="en-CA" dirty="0"/>
                        <a:t>Value messaging  </a:t>
                      </a:r>
                    </a:p>
                  </a:txBody>
                  <a:tcPr/>
                </a:tc>
                <a:tc>
                  <a:txBody>
                    <a:bodyPr/>
                    <a:lstStyle/>
                    <a:p>
                      <a:r>
                        <a:rPr lang="en-CA" dirty="0"/>
                        <a:t>Value calculator </a:t>
                      </a:r>
                    </a:p>
                  </a:txBody>
                  <a:tcPr/>
                </a:tc>
                <a:extLst>
                  <a:ext uri="{0D108BD9-81ED-4DB2-BD59-A6C34878D82A}">
                    <a16:rowId xmlns:a16="http://schemas.microsoft.com/office/drawing/2014/main" val="3827467684"/>
                  </a:ext>
                </a:extLst>
              </a:tr>
              <a:tr h="246226">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The wearer is experiencing heart issues or over exertion  </a:t>
                      </a:r>
                    </a:p>
                    <a:p>
                      <a:endParaRPr lang="en-CA" sz="1000" dirty="0"/>
                    </a:p>
                  </a:txBody>
                  <a:tcPr/>
                </a:tc>
                <a:tc>
                  <a:txBody>
                    <a:bodyPr/>
                    <a:lstStyle/>
                    <a:p>
                      <a:r>
                        <a:rPr lang="en-CA" sz="1000" dirty="0"/>
                        <a:t>Worker suffers a heart attack or passes out and is hurt </a:t>
                      </a:r>
                    </a:p>
                  </a:txBody>
                  <a:tcPr/>
                </a:tc>
                <a:tc>
                  <a:txBody>
                    <a:bodyPr/>
                    <a:lstStyle/>
                    <a:p>
                      <a:r>
                        <a:rPr lang="en-CA" sz="1000" dirty="0"/>
                        <a:t>Market the information GH did on this – look at what slate advertises – market information on heart and over exertion  </a:t>
                      </a:r>
                    </a:p>
                  </a:txBody>
                  <a:tcPr/>
                </a:tc>
                <a:tc>
                  <a:txBody>
                    <a:bodyPr/>
                    <a:lstStyle/>
                    <a:p>
                      <a:r>
                        <a:rPr lang="en-CA" sz="1000" dirty="0"/>
                        <a:t>Biometric monitoring </a:t>
                      </a:r>
                    </a:p>
                  </a:txBody>
                  <a:tcPr/>
                </a:tc>
                <a:extLst>
                  <a:ext uri="{0D108BD9-81ED-4DB2-BD59-A6C34878D82A}">
                    <a16:rowId xmlns:a16="http://schemas.microsoft.com/office/drawing/2014/main" val="1515762911"/>
                  </a:ext>
                </a:extLst>
              </a:tr>
              <a:tr h="43563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Worker enters an restricted area </a:t>
                      </a:r>
                    </a:p>
                    <a:p>
                      <a:endParaRPr lang="en-CA" sz="1000" dirty="0"/>
                    </a:p>
                  </a:txBody>
                  <a:tcPr/>
                </a:tc>
                <a:tc>
                  <a:txBody>
                    <a:bodyPr/>
                    <a:lstStyle/>
                    <a:p>
                      <a:r>
                        <a:rPr lang="en-CA" sz="1000" dirty="0"/>
                        <a:t>Worker is exposed to dangerous situation or does not have correct PPE </a:t>
                      </a:r>
                    </a:p>
                  </a:txBody>
                  <a:tcPr/>
                </a:tc>
                <a:tc>
                  <a:txBody>
                    <a:bodyPr/>
                    <a:lstStyle/>
                    <a:p>
                      <a:r>
                        <a:rPr lang="en-CA" sz="1000" dirty="0"/>
                        <a:t>Look at studies on how often this occurs and the effects </a:t>
                      </a:r>
                    </a:p>
                  </a:txBody>
                  <a:tcPr/>
                </a:tc>
                <a:tc>
                  <a:txBody>
                    <a:bodyPr/>
                    <a:lstStyle/>
                    <a:p>
                      <a:r>
                        <a:rPr lang="en-CA" sz="1000" dirty="0"/>
                        <a:t>Geospatial management </a:t>
                      </a:r>
                    </a:p>
                  </a:txBody>
                  <a:tcPr/>
                </a:tc>
                <a:extLst>
                  <a:ext uri="{0D108BD9-81ED-4DB2-BD59-A6C34878D82A}">
                    <a16:rowId xmlns:a16="http://schemas.microsoft.com/office/drawing/2014/main" val="171242584"/>
                  </a:ext>
                </a:extLst>
              </a:tr>
              <a:tr h="340928">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The decision maker does not understand the value of the solution </a:t>
                      </a:r>
                    </a:p>
                    <a:p>
                      <a:endParaRPr lang="en-CA" sz="10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379168035"/>
                  </a:ext>
                </a:extLst>
              </a:tr>
              <a:tr h="340928">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The company does not have a group that can effectively do monitoring </a:t>
                      </a:r>
                    </a:p>
                    <a:p>
                      <a:endParaRPr lang="en-CA" sz="10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1802634503"/>
                  </a:ext>
                </a:extLst>
              </a:tr>
              <a:tr h="246226">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The connected solution is too expensive </a:t>
                      </a:r>
                    </a:p>
                    <a:p>
                      <a:endParaRPr lang="en-CA" sz="10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617701301"/>
                  </a:ext>
                </a:extLst>
              </a:tr>
            </a:tbl>
          </a:graphicData>
        </a:graphic>
      </p:graphicFrame>
    </p:spTree>
    <p:extLst>
      <p:ext uri="{BB962C8B-B14F-4D97-AF65-F5344CB8AC3E}">
        <p14:creationId xmlns:p14="http://schemas.microsoft.com/office/powerpoint/2010/main" val="135945718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793105" y="-508316"/>
            <a:ext cx="7772400" cy="1867276"/>
          </a:xfrm>
        </p:spPr>
        <p:txBody>
          <a:bodyPr/>
          <a:lstStyle/>
          <a:p>
            <a:r>
              <a:rPr lang="en-CA" sz="2000" dirty="0"/>
              <a:t>Decision Maker and Influencer (buyer persona)  </a:t>
            </a:r>
            <a:endParaRPr lang="en-CA" dirty="0"/>
          </a:p>
        </p:txBody>
      </p:sp>
      <p:sp>
        <p:nvSpPr>
          <p:cNvPr id="3" name="Content Placeholder 2">
            <a:extLst>
              <a:ext uri="{FF2B5EF4-FFF2-40B4-BE49-F238E27FC236}">
                <a16:creationId xmlns:a16="http://schemas.microsoft.com/office/drawing/2014/main" id="{5EA74A8C-621C-24C9-57C4-74311508F65E}"/>
              </a:ext>
            </a:extLst>
          </p:cNvPr>
          <p:cNvSpPr>
            <a:spLocks noGrp="1"/>
          </p:cNvSpPr>
          <p:nvPr>
            <p:ph idx="1"/>
          </p:nvPr>
        </p:nvSpPr>
        <p:spPr>
          <a:xfrm>
            <a:off x="303589" y="874514"/>
            <a:ext cx="3000375" cy="3394472"/>
          </a:xfrm>
        </p:spPr>
        <p:txBody>
          <a:bodyPr/>
          <a:lstStyle/>
          <a:p>
            <a:r>
              <a:rPr lang="en-CA" sz="1800" b="1" dirty="0"/>
              <a:t>Operations Manager </a:t>
            </a:r>
          </a:p>
          <a:p>
            <a:r>
              <a:rPr lang="en-US" sz="1200" dirty="0"/>
              <a:t>Key Decision Maker</a:t>
            </a:r>
          </a:p>
          <a:p>
            <a:r>
              <a:rPr lang="en-US" sz="1200" dirty="0"/>
              <a:t>•Focus: Efficient operations and Cost savings</a:t>
            </a:r>
          </a:p>
          <a:p>
            <a:r>
              <a:rPr lang="en-US" sz="1200" dirty="0"/>
              <a:t>•What they value:</a:t>
            </a:r>
          </a:p>
          <a:p>
            <a:r>
              <a:rPr lang="en-US" sz="1200" dirty="0"/>
              <a:t>-Efficient operation/no downtime</a:t>
            </a:r>
          </a:p>
          <a:p>
            <a:r>
              <a:rPr lang="en-US" sz="1200" dirty="0"/>
              <a:t>-Low cost of ownership</a:t>
            </a:r>
          </a:p>
          <a:p>
            <a:r>
              <a:rPr lang="en-US" sz="1200" dirty="0"/>
              <a:t>-Safely operate and maintain plant</a:t>
            </a:r>
          </a:p>
          <a:p>
            <a:r>
              <a:rPr lang="en-US" sz="1200" dirty="0"/>
              <a:t>-Compliance to permits</a:t>
            </a:r>
            <a:endParaRPr lang="en-CA" sz="1200" dirty="0"/>
          </a:p>
          <a:p>
            <a:endParaRPr lang="en-CA" sz="1200" dirty="0"/>
          </a:p>
          <a:p>
            <a:endParaRPr lang="en-CA" sz="1200" dirty="0"/>
          </a:p>
          <a:p>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pic>
        <p:nvPicPr>
          <p:cNvPr id="6" name="Picture 5">
            <a:extLst>
              <a:ext uri="{FF2B5EF4-FFF2-40B4-BE49-F238E27FC236}">
                <a16:creationId xmlns:a16="http://schemas.microsoft.com/office/drawing/2014/main" id="{BDD7B065-F52B-1E7D-D4E9-D28FE9944EAB}"/>
              </a:ext>
            </a:extLst>
          </p:cNvPr>
          <p:cNvPicPr>
            <a:picLocks noChangeAspect="1"/>
          </p:cNvPicPr>
          <p:nvPr/>
        </p:nvPicPr>
        <p:blipFill rotWithShape="1">
          <a:blip r:embed="rId2"/>
          <a:srcRect l="55591" t="36086" r="6119" b="17138"/>
          <a:stretch/>
        </p:blipFill>
        <p:spPr>
          <a:xfrm>
            <a:off x="11627604" y="-1252538"/>
            <a:ext cx="5075737" cy="2066925"/>
          </a:xfrm>
          <a:prstGeom prst="rect">
            <a:avLst/>
          </a:prstGeom>
        </p:spPr>
      </p:pic>
      <p:pic>
        <p:nvPicPr>
          <p:cNvPr id="8" name="Picture 7">
            <a:extLst>
              <a:ext uri="{FF2B5EF4-FFF2-40B4-BE49-F238E27FC236}">
                <a16:creationId xmlns:a16="http://schemas.microsoft.com/office/drawing/2014/main" id="{EB7B9162-4466-1B6A-4CFE-B5EC4B0AB0A1}"/>
              </a:ext>
            </a:extLst>
          </p:cNvPr>
          <p:cNvPicPr>
            <a:picLocks noChangeAspect="1"/>
          </p:cNvPicPr>
          <p:nvPr/>
        </p:nvPicPr>
        <p:blipFill rotWithShape="1">
          <a:blip r:embed="rId3"/>
          <a:srcRect l="78021" t="26875" b="47500"/>
          <a:stretch/>
        </p:blipFill>
        <p:spPr>
          <a:xfrm>
            <a:off x="11749209" y="6519468"/>
            <a:ext cx="4367278" cy="1697236"/>
          </a:xfrm>
          <a:prstGeom prst="rect">
            <a:avLst/>
          </a:prstGeom>
        </p:spPr>
      </p:pic>
      <p:sp>
        <p:nvSpPr>
          <p:cNvPr id="9" name="Content Placeholder 2">
            <a:extLst>
              <a:ext uri="{FF2B5EF4-FFF2-40B4-BE49-F238E27FC236}">
                <a16:creationId xmlns:a16="http://schemas.microsoft.com/office/drawing/2014/main" id="{86A09B55-04E2-6D06-62F6-6125B440C590}"/>
              </a:ext>
            </a:extLst>
          </p:cNvPr>
          <p:cNvSpPr txBox="1">
            <a:spLocks/>
          </p:cNvSpPr>
          <p:nvPr/>
        </p:nvSpPr>
        <p:spPr bwMode="auto">
          <a:xfrm>
            <a:off x="373519" y="3081383"/>
            <a:ext cx="3000375"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600" b="1" dirty="0"/>
              <a:t>Safety manager </a:t>
            </a:r>
          </a:p>
          <a:p>
            <a:r>
              <a:rPr lang="en-CA" sz="1200" dirty="0"/>
              <a:t>xx</a:t>
            </a:r>
          </a:p>
          <a:p>
            <a:endParaRPr lang="en-CA" sz="1200" dirty="0"/>
          </a:p>
          <a:p>
            <a:endParaRPr lang="en-CA" sz="1200" dirty="0"/>
          </a:p>
          <a:p>
            <a:endParaRPr lang="en-CA" dirty="0"/>
          </a:p>
        </p:txBody>
      </p:sp>
      <p:sp>
        <p:nvSpPr>
          <p:cNvPr id="10" name="Content Placeholder 2">
            <a:extLst>
              <a:ext uri="{FF2B5EF4-FFF2-40B4-BE49-F238E27FC236}">
                <a16:creationId xmlns:a16="http://schemas.microsoft.com/office/drawing/2014/main" id="{A078E65C-1DB2-39CE-F45B-E6FA176A48D2}"/>
              </a:ext>
            </a:extLst>
          </p:cNvPr>
          <p:cNvSpPr txBox="1">
            <a:spLocks/>
          </p:cNvSpPr>
          <p:nvPr/>
        </p:nvSpPr>
        <p:spPr bwMode="auto">
          <a:xfrm>
            <a:off x="3226229" y="1315925"/>
            <a:ext cx="3000375"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600" b="1" dirty="0"/>
              <a:t>Emergency Response </a:t>
            </a:r>
          </a:p>
          <a:p>
            <a:r>
              <a:rPr lang="en-CA" sz="1200" dirty="0"/>
              <a:t>xx</a:t>
            </a:r>
          </a:p>
          <a:p>
            <a:endParaRPr lang="en-CA" sz="1200" dirty="0"/>
          </a:p>
          <a:p>
            <a:endParaRPr lang="en-CA" sz="1200" dirty="0"/>
          </a:p>
          <a:p>
            <a:endParaRPr lang="en-CA" dirty="0"/>
          </a:p>
        </p:txBody>
      </p:sp>
      <p:sp>
        <p:nvSpPr>
          <p:cNvPr id="11" name="Content Placeholder 2">
            <a:extLst>
              <a:ext uri="{FF2B5EF4-FFF2-40B4-BE49-F238E27FC236}">
                <a16:creationId xmlns:a16="http://schemas.microsoft.com/office/drawing/2014/main" id="{53D98481-75AF-4F88-3EAA-0F22E110AC34}"/>
              </a:ext>
            </a:extLst>
          </p:cNvPr>
          <p:cNvSpPr txBox="1">
            <a:spLocks/>
          </p:cNvSpPr>
          <p:nvPr/>
        </p:nvSpPr>
        <p:spPr bwMode="auto">
          <a:xfrm>
            <a:off x="3265098" y="3052658"/>
            <a:ext cx="2789548"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600" b="1" dirty="0"/>
              <a:t>Digital transformation officer </a:t>
            </a:r>
          </a:p>
          <a:p>
            <a:r>
              <a:rPr lang="en-CA" sz="1600" dirty="0"/>
              <a:t>https://www.linkedin.com/in/adnan-khan-7b9724179/</a:t>
            </a:r>
          </a:p>
          <a:p>
            <a:r>
              <a:rPr lang="en-CA" sz="1600" dirty="0"/>
              <a:t>They want to know what all data is available and how it can be ingested into their system and utilized </a:t>
            </a:r>
          </a:p>
          <a:p>
            <a:endParaRPr lang="en-CA" sz="1600" b="1" dirty="0"/>
          </a:p>
          <a:p>
            <a:r>
              <a:rPr lang="en-CA" sz="1200" dirty="0"/>
              <a:t>xx</a:t>
            </a:r>
          </a:p>
          <a:p>
            <a:endParaRPr lang="en-CA" sz="1200" dirty="0"/>
          </a:p>
          <a:p>
            <a:endParaRPr lang="en-CA" sz="1200" dirty="0"/>
          </a:p>
          <a:p>
            <a:endParaRPr lang="en-CA" dirty="0"/>
          </a:p>
        </p:txBody>
      </p:sp>
      <p:sp>
        <p:nvSpPr>
          <p:cNvPr id="12" name="Content Placeholder 2">
            <a:extLst>
              <a:ext uri="{FF2B5EF4-FFF2-40B4-BE49-F238E27FC236}">
                <a16:creationId xmlns:a16="http://schemas.microsoft.com/office/drawing/2014/main" id="{46FC0D47-D616-7637-A41A-7603B0B30EE3}"/>
              </a:ext>
            </a:extLst>
          </p:cNvPr>
          <p:cNvSpPr txBox="1">
            <a:spLocks/>
          </p:cNvSpPr>
          <p:nvPr/>
        </p:nvSpPr>
        <p:spPr bwMode="auto">
          <a:xfrm>
            <a:off x="6496587" y="1294282"/>
            <a:ext cx="3000375"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600" b="1" dirty="0"/>
              <a:t>Industrial Hygiene </a:t>
            </a:r>
          </a:p>
          <a:p>
            <a:r>
              <a:rPr lang="en-CA" sz="1600" b="1" dirty="0"/>
              <a:t>xx</a:t>
            </a:r>
          </a:p>
          <a:p>
            <a:endParaRPr lang="en-CA" sz="1600" b="1" dirty="0"/>
          </a:p>
          <a:p>
            <a:r>
              <a:rPr lang="en-CA" sz="1600" b="1" dirty="0"/>
              <a:t>Distributor </a:t>
            </a:r>
          </a:p>
          <a:p>
            <a:r>
              <a:rPr lang="en-CA" sz="1200" dirty="0" err="1"/>
              <a:t>Xx</a:t>
            </a:r>
            <a:endParaRPr lang="en-CA" sz="1200" dirty="0"/>
          </a:p>
          <a:p>
            <a:endParaRPr lang="en-CA" sz="1200" dirty="0"/>
          </a:p>
          <a:p>
            <a:r>
              <a:rPr lang="en-CA" sz="1600" b="1" dirty="0"/>
              <a:t>Innovation leader </a:t>
            </a:r>
          </a:p>
          <a:p>
            <a:endParaRPr lang="en-CA" sz="1200" dirty="0"/>
          </a:p>
          <a:p>
            <a:endParaRPr lang="en-CA" dirty="0"/>
          </a:p>
        </p:txBody>
      </p:sp>
      <p:sp>
        <p:nvSpPr>
          <p:cNvPr id="13" name="Content Placeholder 2">
            <a:extLst>
              <a:ext uri="{FF2B5EF4-FFF2-40B4-BE49-F238E27FC236}">
                <a16:creationId xmlns:a16="http://schemas.microsoft.com/office/drawing/2014/main" id="{99F1B06A-A58E-5FA9-5B2E-F48E2F5A30D8}"/>
              </a:ext>
            </a:extLst>
          </p:cNvPr>
          <p:cNvSpPr txBox="1">
            <a:spLocks/>
          </p:cNvSpPr>
          <p:nvPr/>
        </p:nvSpPr>
        <p:spPr bwMode="auto">
          <a:xfrm>
            <a:off x="13162553" y="1372791"/>
            <a:ext cx="3000375"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600" b="1" dirty="0"/>
              <a:t>Worker  </a:t>
            </a:r>
          </a:p>
          <a:p>
            <a:r>
              <a:rPr lang="en-CA" sz="1200" dirty="0"/>
              <a:t>Quickly locate worker during an incident – what is frequency of update ? Evacuation management ?</a:t>
            </a:r>
          </a:p>
          <a:p>
            <a:r>
              <a:rPr lang="en-CA" sz="1200" dirty="0"/>
              <a:t>Eliminate false response – 3 alarm levels </a:t>
            </a:r>
          </a:p>
          <a:p>
            <a:r>
              <a:rPr lang="en-CA" sz="1200" dirty="0"/>
              <a:t>Biometric band – what are its abilities </a:t>
            </a:r>
          </a:p>
          <a:p>
            <a:r>
              <a:rPr lang="en-CA" sz="1200" dirty="0"/>
              <a:t>what can the phone do  </a:t>
            </a:r>
          </a:p>
          <a:p>
            <a:r>
              <a:rPr lang="en-CA" sz="1200" dirty="0"/>
              <a:t>5 gas solution – MSA only 4 gas and Blackline only 5 gas with COSH – ISC ?</a:t>
            </a:r>
          </a:p>
          <a:p>
            <a:r>
              <a:rPr lang="en-CA" sz="1200" dirty="0"/>
              <a:t>Detect a fall </a:t>
            </a:r>
          </a:p>
          <a:p>
            <a:r>
              <a:rPr lang="en-CA" sz="1200" dirty="0"/>
              <a:t>Panic alarm </a:t>
            </a:r>
            <a:r>
              <a:rPr lang="en-CA" sz="1200" dirty="0">
                <a:solidFill>
                  <a:srgbClr val="FF0000"/>
                </a:solidFill>
              </a:rPr>
              <a:t>– routed through safety control central ? </a:t>
            </a:r>
            <a:r>
              <a:rPr lang="en-CA" sz="1200" dirty="0"/>
              <a:t>Tap it twice much easier than hunting for a button </a:t>
            </a:r>
          </a:p>
          <a:p>
            <a:r>
              <a:rPr lang="en-CA" sz="1200" dirty="0"/>
              <a:t>Remote sampling for CSE information sent back to control room </a:t>
            </a:r>
          </a:p>
          <a:p>
            <a:endParaRPr lang="en-CA" sz="1200" dirty="0"/>
          </a:p>
          <a:p>
            <a:endParaRPr lang="en-CA" sz="1200" dirty="0"/>
          </a:p>
          <a:p>
            <a:endParaRPr lang="en-CA" dirty="0"/>
          </a:p>
        </p:txBody>
      </p:sp>
      <p:sp>
        <p:nvSpPr>
          <p:cNvPr id="14" name="Content Placeholder 2">
            <a:extLst>
              <a:ext uri="{FF2B5EF4-FFF2-40B4-BE49-F238E27FC236}">
                <a16:creationId xmlns:a16="http://schemas.microsoft.com/office/drawing/2014/main" id="{4F47389B-76AA-E3B5-315B-5C7CA648A769}"/>
              </a:ext>
            </a:extLst>
          </p:cNvPr>
          <p:cNvSpPr txBox="1">
            <a:spLocks/>
          </p:cNvSpPr>
          <p:nvPr/>
        </p:nvSpPr>
        <p:spPr bwMode="auto">
          <a:xfrm>
            <a:off x="-6092125" y="140776"/>
            <a:ext cx="5754833"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800" b="1" dirty="0"/>
              <a:t>Problem statement job to be done </a:t>
            </a:r>
          </a:p>
          <a:p>
            <a:endParaRPr lang="en-CA" sz="1200" dirty="0"/>
          </a:p>
          <a:p>
            <a:r>
              <a:rPr lang="en-CA" sz="1200" b="1" dirty="0"/>
              <a:t>Differentiator </a:t>
            </a:r>
          </a:p>
          <a:p>
            <a:r>
              <a:rPr lang="en-CA" sz="1200" dirty="0"/>
              <a:t>Geofencing</a:t>
            </a:r>
          </a:p>
          <a:p>
            <a:r>
              <a:rPr lang="en-US" sz="1200" dirty="0">
                <a:latin typeface="Montserrat" panose="00000500000000000000" pitchFamily="2" charset="0"/>
              </a:rPr>
              <a:t>Video </a:t>
            </a:r>
          </a:p>
          <a:p>
            <a:r>
              <a:rPr lang="en-CA" sz="1200" dirty="0"/>
              <a:t>Biometrics </a:t>
            </a:r>
          </a:p>
          <a:p>
            <a:r>
              <a:rPr lang="en-CA" sz="1200" dirty="0"/>
              <a:t>Notify others in the area so they can assist </a:t>
            </a:r>
          </a:p>
          <a:p>
            <a:r>
              <a:rPr lang="en-CA" sz="1200" dirty="0"/>
              <a:t>Media gallery for operational issues – can this be tied into repair process ?</a:t>
            </a:r>
          </a:p>
          <a:p>
            <a:r>
              <a:rPr lang="en-CA" sz="1200" dirty="0"/>
              <a:t>Eliminate false response – 3 alarm levels (check on blackline)  </a:t>
            </a:r>
          </a:p>
          <a:p>
            <a:r>
              <a:rPr lang="en-CA" sz="1200" dirty="0"/>
              <a:t>Biometric band – what are its abilities </a:t>
            </a:r>
          </a:p>
          <a:p>
            <a:r>
              <a:rPr lang="en-US" sz="1200" dirty="0">
                <a:latin typeface="Montserrat" panose="00000500000000000000" pitchFamily="2" charset="0"/>
              </a:rPr>
              <a:t>heat, gas, radiation, noise, over-exertion, or worker-specific health issues.</a:t>
            </a:r>
          </a:p>
          <a:p>
            <a:endParaRPr lang="en-CA" sz="1200" dirty="0"/>
          </a:p>
          <a:p>
            <a:r>
              <a:rPr lang="en-CA" sz="1200" dirty="0"/>
              <a:t>what can the phone do  </a:t>
            </a:r>
          </a:p>
          <a:p>
            <a:r>
              <a:rPr lang="en-CA" sz="1200" dirty="0"/>
              <a:t>5 gas solution – MSA only 4 gas and Blackline only 5 gas with COSH – ISC ?</a:t>
            </a:r>
          </a:p>
          <a:p>
            <a:r>
              <a:rPr lang="en-CA" sz="1200" dirty="0"/>
              <a:t>Panic alarm </a:t>
            </a:r>
            <a:r>
              <a:rPr lang="en-CA" sz="1200" dirty="0">
                <a:solidFill>
                  <a:srgbClr val="FF0000"/>
                </a:solidFill>
              </a:rPr>
              <a:t>– routed through safety control central ? </a:t>
            </a:r>
            <a:r>
              <a:rPr lang="en-CA" sz="1200" dirty="0"/>
              <a:t>Tap it twice much easier than hunting for a button </a:t>
            </a:r>
          </a:p>
          <a:p>
            <a:endParaRPr lang="en-CA" sz="1200" dirty="0"/>
          </a:p>
          <a:p>
            <a:r>
              <a:rPr lang="en-CA" sz="1200" b="1" dirty="0"/>
              <a:t>Minimum to compete </a:t>
            </a:r>
          </a:p>
          <a:p>
            <a:r>
              <a:rPr lang="en-CA" sz="1200" dirty="0"/>
              <a:t>Quickly locate worker during an incident </a:t>
            </a:r>
          </a:p>
          <a:p>
            <a:r>
              <a:rPr lang="en-CA" sz="1200" dirty="0"/>
              <a:t>Detect a fall </a:t>
            </a:r>
          </a:p>
          <a:p>
            <a:r>
              <a:rPr lang="en-CA" sz="1200" dirty="0"/>
              <a:t>Remote sampling for CSE information sent back to control room </a:t>
            </a:r>
          </a:p>
          <a:p>
            <a:r>
              <a:rPr lang="en-CA" sz="1200" dirty="0"/>
              <a:t>Lone worker check in </a:t>
            </a:r>
          </a:p>
          <a:p>
            <a:r>
              <a:rPr lang="en-CA" sz="1200" dirty="0"/>
              <a:t>SOS alert </a:t>
            </a:r>
          </a:p>
          <a:p>
            <a:r>
              <a:rPr lang="en-CA" sz="1200" dirty="0"/>
              <a:t>Out of compliance instruments </a:t>
            </a:r>
          </a:p>
          <a:p>
            <a:r>
              <a:rPr lang="en-CA" sz="1200" dirty="0"/>
              <a:t> </a:t>
            </a:r>
          </a:p>
          <a:p>
            <a:r>
              <a:rPr lang="en-US" sz="1050" dirty="0">
                <a:latin typeface="Montserrat" panose="00000500000000000000" pitchFamily="2" charset="0"/>
              </a:rPr>
              <a:t> </a:t>
            </a:r>
          </a:p>
          <a:p>
            <a:endParaRPr lang="en-US" sz="1050" b="0" i="0" dirty="0">
              <a:effectLst/>
              <a:latin typeface="Montserrat" panose="00000500000000000000" pitchFamily="2" charset="0"/>
            </a:endParaRPr>
          </a:p>
          <a:p>
            <a:endParaRPr lang="en-CA" sz="1050" dirty="0"/>
          </a:p>
          <a:p>
            <a:endParaRPr lang="en-CA" sz="1050" dirty="0"/>
          </a:p>
          <a:p>
            <a:endParaRPr lang="en-CA" sz="1200" dirty="0"/>
          </a:p>
          <a:p>
            <a:endParaRPr lang="en-CA" sz="1200" dirty="0"/>
          </a:p>
          <a:p>
            <a:endParaRPr lang="en-CA" sz="1200" dirty="0"/>
          </a:p>
          <a:p>
            <a:endParaRPr lang="en-CA" sz="1200" dirty="0"/>
          </a:p>
          <a:p>
            <a:endParaRPr lang="en-CA" dirty="0"/>
          </a:p>
        </p:txBody>
      </p:sp>
      <p:sp>
        <p:nvSpPr>
          <p:cNvPr id="18" name="TextBox 17">
            <a:extLst>
              <a:ext uri="{FF2B5EF4-FFF2-40B4-BE49-F238E27FC236}">
                <a16:creationId xmlns:a16="http://schemas.microsoft.com/office/drawing/2014/main" id="{3E3CD705-AADA-28FB-BE04-830AAD5083E9}"/>
              </a:ext>
            </a:extLst>
          </p:cNvPr>
          <p:cNvSpPr txBox="1"/>
          <p:nvPr/>
        </p:nvSpPr>
        <p:spPr>
          <a:xfrm>
            <a:off x="-2767013" y="-791327"/>
            <a:ext cx="12039600" cy="369332"/>
          </a:xfrm>
          <a:prstGeom prst="rect">
            <a:avLst/>
          </a:prstGeom>
          <a:noFill/>
        </p:spPr>
        <p:txBody>
          <a:bodyPr wrap="square">
            <a:spAutoFit/>
          </a:bodyPr>
          <a:lstStyle/>
          <a:p>
            <a:r>
              <a:rPr lang="en-US" b="0" i="0" dirty="0">
                <a:solidFill>
                  <a:srgbClr val="373737"/>
                </a:solidFill>
                <a:effectLst/>
                <a:latin typeface="Montserrat" panose="00000500000000000000" pitchFamily="2" charset="0"/>
              </a:rPr>
              <a:t>via the </a:t>
            </a:r>
            <a:r>
              <a:rPr lang="en-US" b="0" i="0" dirty="0" err="1">
                <a:solidFill>
                  <a:srgbClr val="373737"/>
                </a:solidFill>
                <a:effectLst/>
                <a:latin typeface="Montserrat" panose="00000500000000000000" pitchFamily="2" charset="0"/>
              </a:rPr>
              <a:t>BioTrac</a:t>
            </a:r>
            <a:r>
              <a:rPr lang="en-US" b="0" i="0" dirty="0">
                <a:solidFill>
                  <a:srgbClr val="373737"/>
                </a:solidFill>
                <a:effectLst/>
                <a:latin typeface="Montserrat" panose="00000500000000000000" pitchFamily="2" charset="0"/>
              </a:rPr>
              <a:t> band from </a:t>
            </a:r>
            <a:r>
              <a:rPr lang="en-US" b="0" i="0" u="none" strike="noStrike" dirty="0" err="1">
                <a:solidFill>
                  <a:srgbClr val="00837E"/>
                </a:solidFill>
                <a:effectLst/>
                <a:latin typeface="Montserrat" panose="00000500000000000000" pitchFamily="2" charset="0"/>
                <a:hlinkClick r:id="rId4"/>
              </a:rPr>
              <a:t>SlateSafety</a:t>
            </a:r>
            <a:r>
              <a:rPr lang="en-US" b="0" i="0" dirty="0">
                <a:solidFill>
                  <a:srgbClr val="373737"/>
                </a:solidFill>
                <a:effectLst/>
                <a:latin typeface="Montserrat" panose="00000500000000000000" pitchFamily="2" charset="0"/>
              </a:rPr>
              <a:t>.</a:t>
            </a:r>
            <a:endParaRPr lang="en-CA" dirty="0"/>
          </a:p>
        </p:txBody>
      </p:sp>
      <p:sp>
        <p:nvSpPr>
          <p:cNvPr id="20" name="TextBox 19">
            <a:extLst>
              <a:ext uri="{FF2B5EF4-FFF2-40B4-BE49-F238E27FC236}">
                <a16:creationId xmlns:a16="http://schemas.microsoft.com/office/drawing/2014/main" id="{0C085735-CEB8-E6C1-FD6D-BC60E5B3FC6B}"/>
              </a:ext>
            </a:extLst>
          </p:cNvPr>
          <p:cNvSpPr txBox="1"/>
          <p:nvPr/>
        </p:nvSpPr>
        <p:spPr>
          <a:xfrm>
            <a:off x="-8505183" y="-3419289"/>
            <a:ext cx="12036054" cy="1754326"/>
          </a:xfrm>
          <a:prstGeom prst="rect">
            <a:avLst/>
          </a:prstGeom>
          <a:noFill/>
        </p:spPr>
        <p:txBody>
          <a:bodyPr wrap="square">
            <a:spAutoFit/>
          </a:bodyPr>
          <a:lstStyle/>
          <a:p>
            <a:r>
              <a:rPr lang="en-US" dirty="0"/>
              <a:t>The solution measures exertion rates as well as heart rate threshold limits for individual worker levels to provide advanced proactive health monitoring, via the </a:t>
            </a:r>
            <a:r>
              <a:rPr lang="en-US" dirty="0" err="1"/>
              <a:t>BioTrac</a:t>
            </a:r>
            <a:r>
              <a:rPr lang="en-US" dirty="0"/>
              <a:t> band from </a:t>
            </a:r>
            <a:r>
              <a:rPr lang="en-US" dirty="0" err="1"/>
              <a:t>SlateSafety</a:t>
            </a:r>
            <a:r>
              <a:rPr lang="en-US" dirty="0"/>
              <a:t>. The band is an IP68-rated arm band built to withstand dust, dirt and sand and remain water resistant even when submerged for up to 30 minutes up to a maximum depth of 3 meters. Workers in low-connectivity environments can still deploy this solution, by utilizing a local, mesh network for long-range and reliable communication in industrial environments.</a:t>
            </a:r>
            <a:endParaRPr lang="en-CA" dirty="0"/>
          </a:p>
        </p:txBody>
      </p:sp>
      <p:sp>
        <p:nvSpPr>
          <p:cNvPr id="5" name="Content Placeholder 2">
            <a:extLst>
              <a:ext uri="{FF2B5EF4-FFF2-40B4-BE49-F238E27FC236}">
                <a16:creationId xmlns:a16="http://schemas.microsoft.com/office/drawing/2014/main" id="{C3425CBB-883B-0940-524E-F3C63F9F02BF}"/>
              </a:ext>
            </a:extLst>
          </p:cNvPr>
          <p:cNvSpPr txBox="1">
            <a:spLocks/>
          </p:cNvSpPr>
          <p:nvPr/>
        </p:nvSpPr>
        <p:spPr bwMode="auto">
          <a:xfrm>
            <a:off x="6457821" y="3206949"/>
            <a:ext cx="2789548"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600" b="1" dirty="0"/>
              <a:t>IT</a:t>
            </a:r>
          </a:p>
          <a:p>
            <a:endParaRPr lang="en-CA" sz="1200" dirty="0"/>
          </a:p>
          <a:p>
            <a:endParaRPr lang="en-CA" sz="1200" dirty="0"/>
          </a:p>
          <a:p>
            <a:endParaRPr lang="en-CA" dirty="0"/>
          </a:p>
        </p:txBody>
      </p:sp>
    </p:spTree>
    <p:extLst>
      <p:ext uri="{BB962C8B-B14F-4D97-AF65-F5344CB8AC3E}">
        <p14:creationId xmlns:p14="http://schemas.microsoft.com/office/powerpoint/2010/main" val="205932857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67806-73BE-CB03-9B11-1BF3F4BE176E}"/>
              </a:ext>
            </a:extLst>
          </p:cNvPr>
          <p:cNvSpPr>
            <a:spLocks noGrp="1"/>
          </p:cNvSpPr>
          <p:nvPr>
            <p:ph type="title"/>
          </p:nvPr>
        </p:nvSpPr>
        <p:spPr>
          <a:xfrm>
            <a:off x="1574800" y="32942"/>
            <a:ext cx="3902075" cy="507206"/>
          </a:xfrm>
        </p:spPr>
        <p:txBody>
          <a:bodyPr/>
          <a:lstStyle/>
          <a:p>
            <a:r>
              <a:rPr lang="en-CA" sz="1800" dirty="0"/>
              <a:t>Decision Maker and Influencer </a:t>
            </a:r>
          </a:p>
        </p:txBody>
      </p:sp>
      <p:sp>
        <p:nvSpPr>
          <p:cNvPr id="5" name="Footer Placeholder 4">
            <a:extLst>
              <a:ext uri="{FF2B5EF4-FFF2-40B4-BE49-F238E27FC236}">
                <a16:creationId xmlns:a16="http://schemas.microsoft.com/office/drawing/2014/main" id="{CFE8044A-5AB0-1FB5-B5D2-520961FBA620}"/>
              </a:ext>
            </a:extLst>
          </p:cNvPr>
          <p:cNvSpPr>
            <a:spLocks noGrp="1"/>
          </p:cNvSpPr>
          <p:nvPr>
            <p:ph type="ftr" sz="quarter" idx="11"/>
          </p:nvPr>
        </p:nvSpPr>
        <p:spPr/>
        <p:txBody>
          <a:bodyPr/>
          <a:lstStyle/>
          <a:p>
            <a:pPr>
              <a:defRPr/>
            </a:pPr>
            <a:r>
              <a:rPr lang="en-US"/>
              <a:t>www.rkiinstruments.com</a:t>
            </a:r>
          </a:p>
        </p:txBody>
      </p:sp>
      <p:sp>
        <p:nvSpPr>
          <p:cNvPr id="9" name="TextBox 8">
            <a:extLst>
              <a:ext uri="{FF2B5EF4-FFF2-40B4-BE49-F238E27FC236}">
                <a16:creationId xmlns:a16="http://schemas.microsoft.com/office/drawing/2014/main" id="{6FA32E70-3D10-EBC9-2748-360908B8CC91}"/>
              </a:ext>
            </a:extLst>
          </p:cNvPr>
          <p:cNvSpPr txBox="1"/>
          <p:nvPr/>
        </p:nvSpPr>
        <p:spPr>
          <a:xfrm>
            <a:off x="469900" y="889833"/>
            <a:ext cx="3492500" cy="1446550"/>
          </a:xfrm>
          <a:prstGeom prst="rect">
            <a:avLst/>
          </a:prstGeom>
          <a:noFill/>
        </p:spPr>
        <p:txBody>
          <a:bodyPr wrap="square" rtlCol="0">
            <a:spAutoFit/>
          </a:bodyPr>
          <a:lstStyle/>
          <a:p>
            <a:r>
              <a:rPr lang="en-CA" dirty="0"/>
              <a:t>Operations manager / COO </a:t>
            </a:r>
          </a:p>
          <a:p>
            <a:r>
              <a:rPr lang="en-US" sz="1000" dirty="0"/>
              <a:t>Key Decision Maker</a:t>
            </a:r>
          </a:p>
          <a:p>
            <a:r>
              <a:rPr lang="en-US" sz="1000" b="1" dirty="0"/>
              <a:t>Focus:</a:t>
            </a:r>
            <a:r>
              <a:rPr lang="en-US" sz="1000" dirty="0"/>
              <a:t> Efficient operations and Cost savings</a:t>
            </a:r>
          </a:p>
          <a:p>
            <a:r>
              <a:rPr lang="en-US" sz="1000" b="1" dirty="0"/>
              <a:t>What they value:</a:t>
            </a:r>
          </a:p>
          <a:p>
            <a:r>
              <a:rPr lang="en-US" sz="1000" dirty="0"/>
              <a:t>-Efficient operation/no downtime</a:t>
            </a:r>
          </a:p>
          <a:p>
            <a:r>
              <a:rPr lang="en-US" sz="1000" dirty="0"/>
              <a:t>-Low cost of ownership</a:t>
            </a:r>
          </a:p>
          <a:p>
            <a:r>
              <a:rPr lang="en-US" sz="1000" dirty="0"/>
              <a:t>-Safely operate and maintain plant</a:t>
            </a:r>
          </a:p>
          <a:p>
            <a:r>
              <a:rPr lang="en-US" sz="1000" dirty="0"/>
              <a:t>-Compliance to permits</a:t>
            </a:r>
            <a:endParaRPr lang="en-CA" sz="1000" dirty="0"/>
          </a:p>
        </p:txBody>
      </p:sp>
      <p:sp>
        <p:nvSpPr>
          <p:cNvPr id="10" name="TextBox 9">
            <a:extLst>
              <a:ext uri="{FF2B5EF4-FFF2-40B4-BE49-F238E27FC236}">
                <a16:creationId xmlns:a16="http://schemas.microsoft.com/office/drawing/2014/main" id="{676C169E-F474-E58D-B458-A794807C49FF}"/>
              </a:ext>
            </a:extLst>
          </p:cNvPr>
          <p:cNvSpPr txBox="1"/>
          <p:nvPr/>
        </p:nvSpPr>
        <p:spPr>
          <a:xfrm>
            <a:off x="358775" y="3026907"/>
            <a:ext cx="3282950" cy="1908215"/>
          </a:xfrm>
          <a:prstGeom prst="rect">
            <a:avLst/>
          </a:prstGeom>
          <a:noFill/>
        </p:spPr>
        <p:txBody>
          <a:bodyPr wrap="square" rtlCol="0">
            <a:spAutoFit/>
          </a:bodyPr>
          <a:lstStyle/>
          <a:p>
            <a:r>
              <a:rPr lang="en-CA" dirty="0"/>
              <a:t>Digital Transformation / IT  </a:t>
            </a:r>
          </a:p>
          <a:p>
            <a:r>
              <a:rPr lang="en-US" sz="1000" dirty="0"/>
              <a:t>Key influencer: </a:t>
            </a:r>
          </a:p>
          <a:p>
            <a:r>
              <a:rPr lang="en-US" sz="1000" b="1" dirty="0"/>
              <a:t>Focus:</a:t>
            </a:r>
            <a:r>
              <a:rPr lang="en-US" sz="1000" dirty="0"/>
              <a:t> Utilizing digital technologies to improve efficiency, productivity, customer experience, and competitiveness.</a:t>
            </a:r>
          </a:p>
          <a:p>
            <a:r>
              <a:rPr lang="en-US" sz="1000" b="1" dirty="0"/>
              <a:t>What they value:</a:t>
            </a:r>
          </a:p>
          <a:p>
            <a:r>
              <a:rPr lang="en-US" sz="1000" dirty="0"/>
              <a:t>They are extremely concerned about data ingestion and that the data is encrypted. </a:t>
            </a:r>
          </a:p>
          <a:p>
            <a:r>
              <a:rPr lang="en-US" sz="1000" dirty="0"/>
              <a:t>They would like a flexible structure that can be expanded with minimal changes </a:t>
            </a:r>
          </a:p>
          <a:p>
            <a:endParaRPr lang="en-US" sz="1000" dirty="0"/>
          </a:p>
        </p:txBody>
      </p:sp>
      <p:sp>
        <p:nvSpPr>
          <p:cNvPr id="11" name="TextBox 10">
            <a:extLst>
              <a:ext uri="{FF2B5EF4-FFF2-40B4-BE49-F238E27FC236}">
                <a16:creationId xmlns:a16="http://schemas.microsoft.com/office/drawing/2014/main" id="{5220AC75-204E-68DC-8639-5BE448E4E678}"/>
              </a:ext>
            </a:extLst>
          </p:cNvPr>
          <p:cNvSpPr txBox="1"/>
          <p:nvPr/>
        </p:nvSpPr>
        <p:spPr>
          <a:xfrm>
            <a:off x="4248149" y="920830"/>
            <a:ext cx="3971923" cy="1600438"/>
          </a:xfrm>
          <a:prstGeom prst="rect">
            <a:avLst/>
          </a:prstGeom>
          <a:noFill/>
        </p:spPr>
        <p:txBody>
          <a:bodyPr wrap="square" rtlCol="0">
            <a:spAutoFit/>
          </a:bodyPr>
          <a:lstStyle/>
          <a:p>
            <a:r>
              <a:rPr lang="en-CA" dirty="0"/>
              <a:t>HSE Manager / Safety Officer / IH  </a:t>
            </a:r>
          </a:p>
          <a:p>
            <a:r>
              <a:rPr lang="en-US" sz="1000" dirty="0"/>
              <a:t>Key Influencer</a:t>
            </a:r>
          </a:p>
          <a:p>
            <a:r>
              <a:rPr lang="en-US" sz="1000" b="1" dirty="0"/>
              <a:t>Focus:</a:t>
            </a:r>
            <a:r>
              <a:rPr lang="en-US" sz="1000" dirty="0"/>
              <a:t> Safe Operations</a:t>
            </a:r>
          </a:p>
          <a:p>
            <a:r>
              <a:rPr lang="en-US" sz="1000" b="1" dirty="0"/>
              <a:t>What they value:</a:t>
            </a:r>
          </a:p>
          <a:p>
            <a:r>
              <a:rPr lang="en-US" sz="1000" dirty="0"/>
              <a:t>-proactive approach driving to zero incidents </a:t>
            </a:r>
          </a:p>
          <a:p>
            <a:r>
              <a:rPr lang="en-US" sz="1000" dirty="0"/>
              <a:t>-Public and worker welfare</a:t>
            </a:r>
          </a:p>
          <a:p>
            <a:r>
              <a:rPr lang="en-US" sz="1000" dirty="0"/>
              <a:t>-Plant safety </a:t>
            </a:r>
          </a:p>
          <a:p>
            <a:r>
              <a:rPr lang="en-US" sz="1000" dirty="0"/>
              <a:t>-Safety compliance</a:t>
            </a:r>
          </a:p>
          <a:p>
            <a:r>
              <a:rPr lang="en-US" sz="1000" dirty="0"/>
              <a:t>-Report of findings or events</a:t>
            </a:r>
            <a:endParaRPr lang="en-CA" sz="1000" dirty="0"/>
          </a:p>
        </p:txBody>
      </p:sp>
      <p:cxnSp>
        <p:nvCxnSpPr>
          <p:cNvPr id="14" name="Straight Connector 13">
            <a:extLst>
              <a:ext uri="{FF2B5EF4-FFF2-40B4-BE49-F238E27FC236}">
                <a16:creationId xmlns:a16="http://schemas.microsoft.com/office/drawing/2014/main" id="{09322D55-BF08-9700-4E89-E37C68CCD236}"/>
              </a:ext>
            </a:extLst>
          </p:cNvPr>
          <p:cNvCxnSpPr/>
          <p:nvPr/>
        </p:nvCxnSpPr>
        <p:spPr>
          <a:xfrm>
            <a:off x="4159250" y="908050"/>
            <a:ext cx="0" cy="39243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B77F9083-432C-1669-666D-697227A8CD63}"/>
              </a:ext>
            </a:extLst>
          </p:cNvPr>
          <p:cNvCxnSpPr>
            <a:cxnSpLocks/>
          </p:cNvCxnSpPr>
          <p:nvPr/>
        </p:nvCxnSpPr>
        <p:spPr>
          <a:xfrm flipH="1">
            <a:off x="279400" y="2901950"/>
            <a:ext cx="8750300" cy="0"/>
          </a:xfrm>
          <a:prstGeom prst="line">
            <a:avLst/>
          </a:prstGeom>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BF110945-E13A-CB60-F49B-F6DE557392AF}"/>
              </a:ext>
            </a:extLst>
          </p:cNvPr>
          <p:cNvSpPr txBox="1"/>
          <p:nvPr/>
        </p:nvSpPr>
        <p:spPr>
          <a:xfrm>
            <a:off x="-3994149" y="3147951"/>
            <a:ext cx="3282950" cy="7909858"/>
          </a:xfrm>
          <a:prstGeom prst="rect">
            <a:avLst/>
          </a:prstGeom>
          <a:noFill/>
        </p:spPr>
        <p:txBody>
          <a:bodyPr wrap="square" rtlCol="0">
            <a:spAutoFit/>
          </a:bodyPr>
          <a:lstStyle/>
          <a:p>
            <a:r>
              <a:rPr lang="en-CA" dirty="0"/>
              <a:t>Digital Transformation </a:t>
            </a:r>
          </a:p>
          <a:p>
            <a:r>
              <a:rPr lang="en-US" sz="1000" dirty="0"/>
              <a:t>Identifying opportunities for digital transformation: This involves understanding the business goals and processes of the organization and identifying areas where digital technologies can be used to improve efficiency, productivity, customer experience, and competitiveness.</a:t>
            </a:r>
          </a:p>
          <a:p>
            <a:endParaRPr lang="en-US" sz="1000" dirty="0"/>
          </a:p>
          <a:p>
            <a:r>
              <a:rPr lang="en-US" sz="1000" dirty="0"/>
              <a:t>Developing a digital strategy: The group is responsible for developing a digital strategy that aligns with the organization's overall business strategy. This includes determining what digital technologies should be adopted and how they will be implemented.</a:t>
            </a:r>
          </a:p>
          <a:p>
            <a:endParaRPr lang="en-US" sz="1000" dirty="0"/>
          </a:p>
          <a:p>
            <a:r>
              <a:rPr lang="en-US" sz="1000" dirty="0"/>
              <a:t>Managing digital projects: The digital transformation group is responsible for managing the implementation of digital projects, including selecting vendors and managing budgets, timelines, and resources.</a:t>
            </a:r>
          </a:p>
          <a:p>
            <a:endParaRPr lang="en-US" sz="1000" dirty="0"/>
          </a:p>
          <a:p>
            <a:r>
              <a:rPr lang="en-US" sz="1000" dirty="0"/>
              <a:t>Overseeing change management: Digital transformation can bring significant changes to an organization's processes, culture, and workforce. The digital transformation group is responsible for managing these changes and ensuring that employees are prepared to adapt to new digital tools and processes.</a:t>
            </a:r>
          </a:p>
          <a:p>
            <a:endParaRPr lang="en-US" sz="1000" dirty="0"/>
          </a:p>
          <a:p>
            <a:r>
              <a:rPr lang="en-US" sz="1000" dirty="0"/>
              <a:t>Ensuring data security and privacy: With the adoption of digital technologies, it's essential to ensure the security and privacy of sensitive data. The digital transformation group is responsible for implementing measures to protect data from cyber threats and breaches.</a:t>
            </a:r>
          </a:p>
          <a:p>
            <a:endParaRPr lang="en-US" sz="1000" dirty="0"/>
          </a:p>
          <a:p>
            <a:r>
              <a:rPr lang="en-US" sz="1000" dirty="0"/>
              <a:t>Analyzing digital performance: The digital transformation group is responsible for analyzing the performance of digital initiatives and using data to inform decision-making and identify opportunities for improvement.</a:t>
            </a:r>
          </a:p>
          <a:p>
            <a:endParaRPr lang="en-US" sz="1000" dirty="0"/>
          </a:p>
          <a:p>
            <a:r>
              <a:rPr lang="en-US" sz="1000" dirty="0"/>
              <a:t>Driving innovation: Digital transformation is not a one-time event; it's an ongoing process that requires continuous innovation. The digital transformation group is responsible for identifying emerging technologies and trends that can be leveraged to drive innovation and stay ahead of the competition.</a:t>
            </a:r>
            <a:endParaRPr lang="en-CA" sz="1000" dirty="0"/>
          </a:p>
          <a:p>
            <a:endParaRPr lang="en-CA" sz="1000" dirty="0"/>
          </a:p>
        </p:txBody>
      </p:sp>
      <p:sp>
        <p:nvSpPr>
          <p:cNvPr id="4" name="TextBox 3">
            <a:extLst>
              <a:ext uri="{FF2B5EF4-FFF2-40B4-BE49-F238E27FC236}">
                <a16:creationId xmlns:a16="http://schemas.microsoft.com/office/drawing/2014/main" id="{D1D4BE1F-91F3-DB0C-FB17-9FE99EB2A73D}"/>
              </a:ext>
            </a:extLst>
          </p:cNvPr>
          <p:cNvSpPr txBox="1"/>
          <p:nvPr/>
        </p:nvSpPr>
        <p:spPr>
          <a:xfrm>
            <a:off x="4260849" y="2974855"/>
            <a:ext cx="3282950" cy="1600438"/>
          </a:xfrm>
          <a:prstGeom prst="rect">
            <a:avLst/>
          </a:prstGeom>
          <a:noFill/>
        </p:spPr>
        <p:txBody>
          <a:bodyPr wrap="square" rtlCol="0">
            <a:spAutoFit/>
          </a:bodyPr>
          <a:lstStyle/>
          <a:p>
            <a:r>
              <a:rPr lang="en-CA" dirty="0"/>
              <a:t>Union / HR   </a:t>
            </a:r>
          </a:p>
          <a:p>
            <a:r>
              <a:rPr lang="en-US" sz="1000" dirty="0"/>
              <a:t>Key influencer: </a:t>
            </a:r>
          </a:p>
          <a:p>
            <a:r>
              <a:rPr lang="en-US" sz="1000" b="1" dirty="0"/>
              <a:t>Focus:</a:t>
            </a:r>
            <a:r>
              <a:rPr lang="en-US" sz="1000" dirty="0"/>
              <a:t> Concerned about worker safety and privacy .</a:t>
            </a:r>
          </a:p>
          <a:p>
            <a:r>
              <a:rPr lang="en-US" sz="1000" b="1" dirty="0"/>
              <a:t>What they value:</a:t>
            </a:r>
          </a:p>
          <a:p>
            <a:r>
              <a:rPr lang="en-US" sz="1000" dirty="0"/>
              <a:t>A solution that will protect workers and will not jeopardize their privacy </a:t>
            </a:r>
          </a:p>
          <a:p>
            <a:r>
              <a:rPr lang="en-US" sz="1000" dirty="0"/>
              <a:t>A safer solution will encourage new workers to come to the corporation </a:t>
            </a:r>
          </a:p>
        </p:txBody>
      </p:sp>
    </p:spTree>
    <p:extLst>
      <p:ext uri="{BB962C8B-B14F-4D97-AF65-F5344CB8AC3E}">
        <p14:creationId xmlns:p14="http://schemas.microsoft.com/office/powerpoint/2010/main" val="160662558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67806-73BE-CB03-9B11-1BF3F4BE176E}"/>
              </a:ext>
            </a:extLst>
          </p:cNvPr>
          <p:cNvSpPr>
            <a:spLocks noGrp="1"/>
          </p:cNvSpPr>
          <p:nvPr>
            <p:ph type="title"/>
          </p:nvPr>
        </p:nvSpPr>
        <p:spPr/>
        <p:txBody>
          <a:bodyPr/>
          <a:lstStyle/>
          <a:p>
            <a:r>
              <a:rPr lang="en-CA" dirty="0"/>
              <a:t>Decision Maker and Influencer </a:t>
            </a:r>
          </a:p>
        </p:txBody>
      </p:sp>
      <p:sp>
        <p:nvSpPr>
          <p:cNvPr id="5" name="Footer Placeholder 4">
            <a:extLst>
              <a:ext uri="{FF2B5EF4-FFF2-40B4-BE49-F238E27FC236}">
                <a16:creationId xmlns:a16="http://schemas.microsoft.com/office/drawing/2014/main" id="{CFE8044A-5AB0-1FB5-B5D2-520961FBA620}"/>
              </a:ext>
            </a:extLst>
          </p:cNvPr>
          <p:cNvSpPr>
            <a:spLocks noGrp="1"/>
          </p:cNvSpPr>
          <p:nvPr>
            <p:ph type="ftr" sz="quarter" idx="11"/>
          </p:nvPr>
        </p:nvSpPr>
        <p:spPr/>
        <p:txBody>
          <a:bodyPr/>
          <a:lstStyle/>
          <a:p>
            <a:pPr>
              <a:defRPr/>
            </a:pPr>
            <a:r>
              <a:rPr lang="en-US"/>
              <a:t>www.rkiinstruments.com</a:t>
            </a:r>
          </a:p>
        </p:txBody>
      </p:sp>
      <p:sp>
        <p:nvSpPr>
          <p:cNvPr id="9" name="TextBox 8">
            <a:extLst>
              <a:ext uri="{FF2B5EF4-FFF2-40B4-BE49-F238E27FC236}">
                <a16:creationId xmlns:a16="http://schemas.microsoft.com/office/drawing/2014/main" id="{6FA32E70-3D10-EBC9-2748-360908B8CC91}"/>
              </a:ext>
            </a:extLst>
          </p:cNvPr>
          <p:cNvSpPr txBox="1"/>
          <p:nvPr/>
        </p:nvSpPr>
        <p:spPr>
          <a:xfrm>
            <a:off x="469900" y="889833"/>
            <a:ext cx="3282950" cy="1569660"/>
          </a:xfrm>
          <a:prstGeom prst="rect">
            <a:avLst/>
          </a:prstGeom>
          <a:noFill/>
        </p:spPr>
        <p:txBody>
          <a:bodyPr wrap="square" rtlCol="0">
            <a:spAutoFit/>
          </a:bodyPr>
          <a:lstStyle/>
          <a:p>
            <a:r>
              <a:rPr lang="en-CA" dirty="0"/>
              <a:t>xxx</a:t>
            </a:r>
          </a:p>
          <a:p>
            <a:r>
              <a:rPr lang="en-CA" dirty="0"/>
              <a:t> </a:t>
            </a:r>
            <a:r>
              <a:rPr lang="en-US" sz="1000" dirty="0"/>
              <a:t>Key Decision Maker</a:t>
            </a:r>
          </a:p>
          <a:p>
            <a:r>
              <a:rPr lang="en-US" sz="1000" dirty="0"/>
              <a:t>•Focus: Efficient operations and Cost savings</a:t>
            </a:r>
          </a:p>
          <a:p>
            <a:r>
              <a:rPr lang="en-US" sz="1000" dirty="0"/>
              <a:t>•What they value:</a:t>
            </a:r>
          </a:p>
          <a:p>
            <a:r>
              <a:rPr lang="en-US" sz="1000" dirty="0"/>
              <a:t>-Efficient operation/no downtime</a:t>
            </a:r>
          </a:p>
          <a:p>
            <a:r>
              <a:rPr lang="en-US" sz="1000" dirty="0"/>
              <a:t>-Low cost of ownership</a:t>
            </a:r>
          </a:p>
          <a:p>
            <a:r>
              <a:rPr lang="en-US" sz="1000" dirty="0"/>
              <a:t>-Safely operate and maintain plant</a:t>
            </a:r>
          </a:p>
          <a:p>
            <a:r>
              <a:rPr lang="en-US" sz="1000" dirty="0"/>
              <a:t>-Compliance to permits</a:t>
            </a:r>
            <a:endParaRPr lang="en-CA" sz="1000" dirty="0"/>
          </a:p>
        </p:txBody>
      </p:sp>
      <p:sp>
        <p:nvSpPr>
          <p:cNvPr id="10" name="TextBox 9">
            <a:extLst>
              <a:ext uri="{FF2B5EF4-FFF2-40B4-BE49-F238E27FC236}">
                <a16:creationId xmlns:a16="http://schemas.microsoft.com/office/drawing/2014/main" id="{676C169E-F474-E58D-B458-A794807C49FF}"/>
              </a:ext>
            </a:extLst>
          </p:cNvPr>
          <p:cNvSpPr txBox="1"/>
          <p:nvPr/>
        </p:nvSpPr>
        <p:spPr>
          <a:xfrm>
            <a:off x="165101" y="2977119"/>
            <a:ext cx="3282950" cy="11295400"/>
          </a:xfrm>
          <a:prstGeom prst="rect">
            <a:avLst/>
          </a:prstGeom>
          <a:noFill/>
        </p:spPr>
        <p:txBody>
          <a:bodyPr wrap="square" rtlCol="0">
            <a:spAutoFit/>
          </a:bodyPr>
          <a:lstStyle/>
          <a:p>
            <a:r>
              <a:rPr lang="en-CA" dirty="0"/>
              <a:t>Industrial Hygiene Manager </a:t>
            </a:r>
          </a:p>
          <a:p>
            <a:r>
              <a:rPr lang="en-US" sz="1000" dirty="0"/>
              <a:t>Identifying workplace hazards: The industrial hygiene manager is responsible for identifying potential workplace hazards that could negatively affect employee health and safety. This includes conducting risk assessments, workplace inspections, and employee health monitoring.</a:t>
            </a:r>
          </a:p>
          <a:p>
            <a:endParaRPr lang="en-US" sz="1000" dirty="0"/>
          </a:p>
          <a:p>
            <a:r>
              <a:rPr lang="en-US" sz="1000" dirty="0"/>
              <a:t>Developing and implementing safety policies: The industrial hygiene manager is responsible for developing and implementing safety policies and procedures that help prevent workplace accidents and illnesses. This includes creating written safety programs, conducting safety training, and ensuring compliance with safety regulations.</a:t>
            </a:r>
          </a:p>
          <a:p>
            <a:endParaRPr lang="en-US" sz="1000" dirty="0"/>
          </a:p>
          <a:p>
            <a:r>
              <a:rPr lang="en-US" sz="1000" dirty="0"/>
              <a:t>Conducting workplace monitoring: The industrial hygiene manager is responsible for conducting workplace monitoring to measure employee exposure to hazardous substances, noise, and other environmental factors. This includes collecting air, water, and soil samples, and analyzing the results to determine whether employee exposure levels are within acceptable limits.</a:t>
            </a:r>
          </a:p>
          <a:p>
            <a:endParaRPr lang="en-US" sz="1000" dirty="0"/>
          </a:p>
          <a:p>
            <a:r>
              <a:rPr lang="en-US" sz="1000" dirty="0"/>
              <a:t>Recommending control measures: Based on the results of workplace monitoring, the industrial hygiene manager is responsible for recommending control measures to reduce or eliminate employee exposure to hazardous substances and other environmental factors. This includes engineering controls, administrative controls, and personal protective equipment.</a:t>
            </a:r>
          </a:p>
          <a:p>
            <a:endParaRPr lang="en-US" sz="1000" dirty="0"/>
          </a:p>
          <a:p>
            <a:r>
              <a:rPr lang="en-US" sz="1000" dirty="0"/>
              <a:t>Investigating workplace incidents: The industrial hygiene manager is responsible for investigating workplace incidents, such as accidents and illnesses, to determine the root cause and recommend corrective actions to prevent similar incidents from happening in the future.</a:t>
            </a:r>
          </a:p>
          <a:p>
            <a:endParaRPr lang="en-US" sz="1000" dirty="0"/>
          </a:p>
          <a:p>
            <a:r>
              <a:rPr lang="en-US" sz="1000" dirty="0"/>
              <a:t>Conducting training: The industrial hygiene manager is responsible for conducting training sessions for employees and management on workplace safety, health hazards, and environmental factors. This includes creating and delivering training materials, as well as evaluating training effectiveness.</a:t>
            </a:r>
          </a:p>
          <a:p>
            <a:endParaRPr lang="en-US" sz="1000" dirty="0"/>
          </a:p>
          <a:p>
            <a:r>
              <a:rPr lang="en-US" sz="1000" dirty="0"/>
              <a:t>Ensuring regulatory compliance: The industrial hygiene manager is responsible for ensuring that the organization complies with relevant occupational health and safety regulations, such as the Occupational Safety and Health Administration (OSHA) regulations.</a:t>
            </a:r>
          </a:p>
          <a:p>
            <a:endParaRPr lang="en-US" sz="1000" dirty="0"/>
          </a:p>
          <a:p>
            <a:r>
              <a:rPr lang="en-US" sz="1000" dirty="0"/>
              <a:t>Overall, the industrial hygiene manager plays a critical role in protecting employee health and safety in the workplace. They must be knowledgeable about potential workplace hazards and be able to recommend effective control measures to reduce or eliminate employee exposure to those hazards.</a:t>
            </a:r>
          </a:p>
          <a:p>
            <a:endParaRPr lang="en-US" sz="1000" dirty="0"/>
          </a:p>
          <a:p>
            <a:endParaRPr lang="en-US" sz="1000" dirty="0"/>
          </a:p>
          <a:p>
            <a:endParaRPr lang="en-US" sz="1000" dirty="0"/>
          </a:p>
          <a:p>
            <a:endParaRPr lang="en-US" sz="1000" dirty="0"/>
          </a:p>
          <a:p>
            <a:endParaRPr lang="en-CA" sz="1000" dirty="0"/>
          </a:p>
        </p:txBody>
      </p:sp>
      <p:sp>
        <p:nvSpPr>
          <p:cNvPr id="11" name="TextBox 10">
            <a:extLst>
              <a:ext uri="{FF2B5EF4-FFF2-40B4-BE49-F238E27FC236}">
                <a16:creationId xmlns:a16="http://schemas.microsoft.com/office/drawing/2014/main" id="{5220AC75-204E-68DC-8639-5BE448E4E678}"/>
              </a:ext>
            </a:extLst>
          </p:cNvPr>
          <p:cNvSpPr txBox="1"/>
          <p:nvPr/>
        </p:nvSpPr>
        <p:spPr>
          <a:xfrm>
            <a:off x="4248150" y="920830"/>
            <a:ext cx="3282950" cy="1292662"/>
          </a:xfrm>
          <a:prstGeom prst="rect">
            <a:avLst/>
          </a:prstGeom>
          <a:noFill/>
        </p:spPr>
        <p:txBody>
          <a:bodyPr wrap="square" rtlCol="0">
            <a:spAutoFit/>
          </a:bodyPr>
          <a:lstStyle/>
          <a:p>
            <a:r>
              <a:rPr lang="en-CA" dirty="0"/>
              <a:t>xxx</a:t>
            </a:r>
          </a:p>
          <a:p>
            <a:r>
              <a:rPr lang="en-US" sz="1000" dirty="0"/>
              <a:t>Key Influencer</a:t>
            </a:r>
          </a:p>
          <a:p>
            <a:r>
              <a:rPr lang="en-US" sz="1000" dirty="0"/>
              <a:t>•Focus: Safe Operations</a:t>
            </a:r>
          </a:p>
          <a:p>
            <a:r>
              <a:rPr lang="en-US" sz="1000" dirty="0"/>
              <a:t>•What they value:</a:t>
            </a:r>
          </a:p>
          <a:p>
            <a:r>
              <a:rPr lang="en-US" sz="1000" dirty="0"/>
              <a:t>-Public and worker welfare</a:t>
            </a:r>
          </a:p>
          <a:p>
            <a:r>
              <a:rPr lang="en-US" sz="1000" dirty="0"/>
              <a:t>-Safety compliance</a:t>
            </a:r>
          </a:p>
          <a:p>
            <a:r>
              <a:rPr lang="en-US" sz="1000" dirty="0"/>
              <a:t>-Report of findings or events</a:t>
            </a:r>
            <a:endParaRPr lang="en-CA" sz="1000" dirty="0"/>
          </a:p>
        </p:txBody>
      </p:sp>
      <p:sp>
        <p:nvSpPr>
          <p:cNvPr id="12" name="TextBox 11">
            <a:extLst>
              <a:ext uri="{FF2B5EF4-FFF2-40B4-BE49-F238E27FC236}">
                <a16:creationId xmlns:a16="http://schemas.microsoft.com/office/drawing/2014/main" id="{D24B6C33-896D-9543-2EBD-0CE4389E30FB}"/>
              </a:ext>
            </a:extLst>
          </p:cNvPr>
          <p:cNvSpPr txBox="1"/>
          <p:nvPr/>
        </p:nvSpPr>
        <p:spPr>
          <a:xfrm>
            <a:off x="4378324" y="2977119"/>
            <a:ext cx="4205693" cy="6678751"/>
          </a:xfrm>
          <a:prstGeom prst="rect">
            <a:avLst/>
          </a:prstGeom>
          <a:noFill/>
        </p:spPr>
        <p:txBody>
          <a:bodyPr wrap="square" rtlCol="0">
            <a:spAutoFit/>
          </a:bodyPr>
          <a:lstStyle/>
          <a:p>
            <a:r>
              <a:rPr lang="en-CA" dirty="0"/>
              <a:t>Emergency Response Manager </a:t>
            </a:r>
          </a:p>
          <a:p>
            <a:r>
              <a:rPr lang="en-US" sz="1000" dirty="0"/>
              <a:t>Developing emergency response plans: The emergency response group is responsible for developing plans for various emergency scenarios, such as natural disasters, cyber attacks, workplace accidents, and public health emergencies. These plans should include procedures for alerting and notifying employees, evacuating facilities, and responding to the emergency.</a:t>
            </a:r>
          </a:p>
          <a:p>
            <a:endParaRPr lang="en-US" sz="1000" dirty="0"/>
          </a:p>
          <a:p>
            <a:r>
              <a:rPr lang="en-US" sz="1000" dirty="0"/>
              <a:t>Conducting training and drills: The emergency response group is responsible for conducting training sessions and drills to ensure that employees are prepared to respond to emergency situations. These activities should be conducted regularly to keep the response team and employees familiar with the emergency procedures.</a:t>
            </a:r>
          </a:p>
          <a:p>
            <a:endParaRPr lang="en-US" sz="1000" dirty="0"/>
          </a:p>
          <a:p>
            <a:r>
              <a:rPr lang="en-US" sz="1000" dirty="0"/>
              <a:t>Coordinating with emergency services: The emergency response group is responsible for coordinating with local emergency services, such as police, fire, and ambulance services, to ensure a quick and effective response to emergencies. This includes providing them with information about the emergency situation and facilitating their access to the site.</a:t>
            </a:r>
          </a:p>
          <a:p>
            <a:endParaRPr lang="en-US" sz="1000" dirty="0"/>
          </a:p>
          <a:p>
            <a:r>
              <a:rPr lang="en-US" sz="1000" dirty="0"/>
              <a:t>Providing emergency communication: The emergency response group is responsible for providing timely and accurate communication to employees, stakeholders, and the public during emergency situations. This includes notifying employees of the emergency, providing updates on the situation, and issuing instructions on how to respond.</a:t>
            </a:r>
          </a:p>
          <a:p>
            <a:endParaRPr lang="en-US" sz="1000" dirty="0"/>
          </a:p>
          <a:p>
            <a:r>
              <a:rPr lang="en-US" sz="1000" dirty="0"/>
              <a:t>Conducting post-incident analysis: The emergency response group is responsible for conducting a post-incident analysis to evaluate the effectiveness of the emergency response and identify areas for improvement. This analysis should include an assessment of the response team's performance, the effectiveness of the emergency plans, and the overall response to the emergency.</a:t>
            </a:r>
          </a:p>
          <a:p>
            <a:endParaRPr lang="en-US" sz="1000" dirty="0"/>
          </a:p>
          <a:p>
            <a:r>
              <a:rPr lang="en-US" sz="1000" dirty="0"/>
              <a:t>Ensuring compliance with regulations: The emergency response group is responsible for ensuring that the organization complies with relevant regulations and standards related to emergency preparedness and response.</a:t>
            </a:r>
            <a:endParaRPr lang="en-CA" sz="1000" dirty="0"/>
          </a:p>
        </p:txBody>
      </p:sp>
      <p:cxnSp>
        <p:nvCxnSpPr>
          <p:cNvPr id="14" name="Straight Connector 13">
            <a:extLst>
              <a:ext uri="{FF2B5EF4-FFF2-40B4-BE49-F238E27FC236}">
                <a16:creationId xmlns:a16="http://schemas.microsoft.com/office/drawing/2014/main" id="{09322D55-BF08-9700-4E89-E37C68CCD236}"/>
              </a:ext>
            </a:extLst>
          </p:cNvPr>
          <p:cNvCxnSpPr/>
          <p:nvPr/>
        </p:nvCxnSpPr>
        <p:spPr>
          <a:xfrm>
            <a:off x="4159250" y="908050"/>
            <a:ext cx="0" cy="39243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B77F9083-432C-1669-666D-697227A8CD63}"/>
              </a:ext>
            </a:extLst>
          </p:cNvPr>
          <p:cNvCxnSpPr>
            <a:cxnSpLocks/>
          </p:cNvCxnSpPr>
          <p:nvPr/>
        </p:nvCxnSpPr>
        <p:spPr>
          <a:xfrm flipH="1">
            <a:off x="279400" y="2901950"/>
            <a:ext cx="87503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6828425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67806-73BE-CB03-9B11-1BF3F4BE176E}"/>
              </a:ext>
            </a:extLst>
          </p:cNvPr>
          <p:cNvSpPr>
            <a:spLocks noGrp="1"/>
          </p:cNvSpPr>
          <p:nvPr>
            <p:ph type="title"/>
          </p:nvPr>
        </p:nvSpPr>
        <p:spPr/>
        <p:txBody>
          <a:bodyPr/>
          <a:lstStyle/>
          <a:p>
            <a:r>
              <a:rPr lang="en-CA" dirty="0"/>
              <a:t>Decision Maker and Influencer </a:t>
            </a:r>
          </a:p>
        </p:txBody>
      </p:sp>
      <p:sp>
        <p:nvSpPr>
          <p:cNvPr id="5" name="Footer Placeholder 4">
            <a:extLst>
              <a:ext uri="{FF2B5EF4-FFF2-40B4-BE49-F238E27FC236}">
                <a16:creationId xmlns:a16="http://schemas.microsoft.com/office/drawing/2014/main" id="{CFE8044A-5AB0-1FB5-B5D2-520961FBA620}"/>
              </a:ext>
            </a:extLst>
          </p:cNvPr>
          <p:cNvSpPr>
            <a:spLocks noGrp="1"/>
          </p:cNvSpPr>
          <p:nvPr>
            <p:ph type="ftr" sz="quarter" idx="11"/>
          </p:nvPr>
        </p:nvSpPr>
        <p:spPr/>
        <p:txBody>
          <a:bodyPr/>
          <a:lstStyle/>
          <a:p>
            <a:pPr>
              <a:defRPr/>
            </a:pPr>
            <a:r>
              <a:rPr lang="en-US"/>
              <a:t>www.rkiinstruments.com</a:t>
            </a:r>
          </a:p>
        </p:txBody>
      </p:sp>
      <p:sp>
        <p:nvSpPr>
          <p:cNvPr id="9" name="TextBox 8">
            <a:extLst>
              <a:ext uri="{FF2B5EF4-FFF2-40B4-BE49-F238E27FC236}">
                <a16:creationId xmlns:a16="http://schemas.microsoft.com/office/drawing/2014/main" id="{6FA32E70-3D10-EBC9-2748-360908B8CC91}"/>
              </a:ext>
            </a:extLst>
          </p:cNvPr>
          <p:cNvSpPr txBox="1"/>
          <p:nvPr/>
        </p:nvSpPr>
        <p:spPr>
          <a:xfrm>
            <a:off x="469900" y="889833"/>
            <a:ext cx="3282950" cy="1569660"/>
          </a:xfrm>
          <a:prstGeom prst="rect">
            <a:avLst/>
          </a:prstGeom>
          <a:noFill/>
        </p:spPr>
        <p:txBody>
          <a:bodyPr wrap="square" rtlCol="0">
            <a:spAutoFit/>
          </a:bodyPr>
          <a:lstStyle/>
          <a:p>
            <a:r>
              <a:rPr lang="en-CA" dirty="0"/>
              <a:t>xxx</a:t>
            </a:r>
          </a:p>
          <a:p>
            <a:r>
              <a:rPr lang="en-CA" dirty="0"/>
              <a:t> </a:t>
            </a:r>
            <a:r>
              <a:rPr lang="en-US" sz="1000" dirty="0"/>
              <a:t>Key Decision Maker</a:t>
            </a:r>
          </a:p>
          <a:p>
            <a:r>
              <a:rPr lang="en-US" sz="1000" dirty="0"/>
              <a:t>•Focus: Efficient operations and Cost savings</a:t>
            </a:r>
          </a:p>
          <a:p>
            <a:r>
              <a:rPr lang="en-US" sz="1000" dirty="0"/>
              <a:t>•What they value:</a:t>
            </a:r>
          </a:p>
          <a:p>
            <a:r>
              <a:rPr lang="en-US" sz="1000" dirty="0"/>
              <a:t>-Efficient operation/no downtime</a:t>
            </a:r>
          </a:p>
          <a:p>
            <a:r>
              <a:rPr lang="en-US" sz="1000" dirty="0"/>
              <a:t>-Low cost of ownership</a:t>
            </a:r>
          </a:p>
          <a:p>
            <a:r>
              <a:rPr lang="en-US" sz="1000" dirty="0"/>
              <a:t>-Safely operate and maintain plant</a:t>
            </a:r>
          </a:p>
          <a:p>
            <a:r>
              <a:rPr lang="en-US" sz="1000" dirty="0"/>
              <a:t>-Compliance to permits</a:t>
            </a:r>
            <a:endParaRPr lang="en-CA" sz="1000" dirty="0"/>
          </a:p>
        </p:txBody>
      </p:sp>
      <p:sp>
        <p:nvSpPr>
          <p:cNvPr id="10" name="TextBox 9">
            <a:extLst>
              <a:ext uri="{FF2B5EF4-FFF2-40B4-BE49-F238E27FC236}">
                <a16:creationId xmlns:a16="http://schemas.microsoft.com/office/drawing/2014/main" id="{676C169E-F474-E58D-B458-A794807C49FF}"/>
              </a:ext>
            </a:extLst>
          </p:cNvPr>
          <p:cNvSpPr txBox="1"/>
          <p:nvPr/>
        </p:nvSpPr>
        <p:spPr>
          <a:xfrm>
            <a:off x="165101" y="2977119"/>
            <a:ext cx="3282950" cy="11295400"/>
          </a:xfrm>
          <a:prstGeom prst="rect">
            <a:avLst/>
          </a:prstGeom>
          <a:noFill/>
        </p:spPr>
        <p:txBody>
          <a:bodyPr wrap="square" rtlCol="0">
            <a:spAutoFit/>
          </a:bodyPr>
          <a:lstStyle/>
          <a:p>
            <a:r>
              <a:rPr lang="en-CA" dirty="0"/>
              <a:t>Innovation Manager </a:t>
            </a:r>
          </a:p>
          <a:p>
            <a:r>
              <a:rPr lang="en-US" sz="1000" dirty="0"/>
              <a:t>Identifying opportunities for innovation: The innovation leader is responsible for identifying potential opportunities for innovation, which could include new products, services, business models, or processes. This includes conducting market research, analyzing industry trends, and engaging with stakeholders.</a:t>
            </a:r>
          </a:p>
          <a:p>
            <a:endParaRPr lang="en-US" sz="1000" dirty="0"/>
          </a:p>
          <a:p>
            <a:r>
              <a:rPr lang="en-US" sz="1000" dirty="0"/>
              <a:t>Developing and implementing innovation strategies: Based on their research and analysis, the innovation leader is responsible for developing and implementing innovation strategies that align with the organization's goals and objectives. This includes setting goals and metrics for innovation initiatives, allocating resources, and managing budgets.</a:t>
            </a:r>
          </a:p>
          <a:p>
            <a:endParaRPr lang="en-US" sz="1000" dirty="0"/>
          </a:p>
          <a:p>
            <a:r>
              <a:rPr lang="en-US" sz="1000" dirty="0"/>
              <a:t>Building and leading innovation teams: The innovation leader is responsible for building and leading innovation teams, which could include cross-functional teams, innovation labs, or incubators. This includes recruiting and hiring team members, setting team goals, and providing coaching and mentoring.</a:t>
            </a:r>
          </a:p>
          <a:p>
            <a:endParaRPr lang="en-US" sz="1000" dirty="0"/>
          </a:p>
          <a:p>
            <a:r>
              <a:rPr lang="en-US" sz="1000" dirty="0"/>
              <a:t>Encouraging a culture of innovation: The innovation leader is responsible for creating and promoting a culture of innovation within the organization. This includes fostering a mindset of creativity and risk-taking, promoting open communication and collaboration, and recognizing and rewarding innovative ideas and initiatives.</a:t>
            </a:r>
          </a:p>
          <a:p>
            <a:endParaRPr lang="en-US" sz="1000" dirty="0"/>
          </a:p>
          <a:p>
            <a:r>
              <a:rPr lang="en-US" sz="1000" dirty="0"/>
              <a:t>Managing innovation projects: The innovation leader is responsible for managing innovation projects from ideation to implementation. This includes conducting feasibility studies, developing prototypes, testing and validating ideas, and launching new products, services, or processes.</a:t>
            </a:r>
          </a:p>
          <a:p>
            <a:endParaRPr lang="en-US" sz="1000" dirty="0"/>
          </a:p>
          <a:p>
            <a:r>
              <a:rPr lang="en-US" sz="1000" dirty="0"/>
              <a:t>Collaborating with external partners: The innovation leader is responsible for collaborating with external partners, such as customers, suppliers, and other stakeholders, to co-create innovative solutions that address their needs and preferences.</a:t>
            </a:r>
          </a:p>
          <a:p>
            <a:endParaRPr lang="en-US" sz="1000" dirty="0"/>
          </a:p>
          <a:p>
            <a:r>
              <a:rPr lang="en-US" sz="1000" dirty="0"/>
              <a:t>Monitoring and evaluating innovation initiatives: The innovation leader is responsible for monitoring and evaluating the success of innovation initiatives, and making adjustments as necessary. This includes collecting and analyzing data, measuring the impact of innovation on the organization's performance, and reporting on innovation outcomes to senior leadership.</a:t>
            </a:r>
          </a:p>
          <a:p>
            <a:endParaRPr lang="en-US" sz="1000" dirty="0"/>
          </a:p>
          <a:p>
            <a:r>
              <a:rPr lang="en-US" sz="1000" dirty="0"/>
              <a:t>Overall, the innovation leader plays a critical role in driving growth and competitiveness by identifying and implementing innovative solutions that address the organization's challenges and opportunities. They are responsible for building and leading innovation teams, promoting a culture of innovation, and managing innovation projects from ideation to implementation.</a:t>
            </a:r>
          </a:p>
          <a:p>
            <a:endParaRPr lang="en-US" sz="1000" dirty="0"/>
          </a:p>
          <a:p>
            <a:endParaRPr lang="en-US" sz="1000" dirty="0"/>
          </a:p>
          <a:p>
            <a:endParaRPr lang="en-US" sz="1000" dirty="0"/>
          </a:p>
          <a:p>
            <a:endParaRPr lang="en-US" sz="1000" dirty="0"/>
          </a:p>
          <a:p>
            <a:endParaRPr lang="en-CA" sz="1000" dirty="0"/>
          </a:p>
        </p:txBody>
      </p:sp>
      <p:sp>
        <p:nvSpPr>
          <p:cNvPr id="11" name="TextBox 10">
            <a:extLst>
              <a:ext uri="{FF2B5EF4-FFF2-40B4-BE49-F238E27FC236}">
                <a16:creationId xmlns:a16="http://schemas.microsoft.com/office/drawing/2014/main" id="{5220AC75-204E-68DC-8639-5BE448E4E678}"/>
              </a:ext>
            </a:extLst>
          </p:cNvPr>
          <p:cNvSpPr txBox="1"/>
          <p:nvPr/>
        </p:nvSpPr>
        <p:spPr>
          <a:xfrm>
            <a:off x="4248150" y="920830"/>
            <a:ext cx="3282950" cy="1292662"/>
          </a:xfrm>
          <a:prstGeom prst="rect">
            <a:avLst/>
          </a:prstGeom>
          <a:noFill/>
        </p:spPr>
        <p:txBody>
          <a:bodyPr wrap="square" rtlCol="0">
            <a:spAutoFit/>
          </a:bodyPr>
          <a:lstStyle/>
          <a:p>
            <a:r>
              <a:rPr lang="en-CA" dirty="0"/>
              <a:t>xxx</a:t>
            </a:r>
          </a:p>
          <a:p>
            <a:r>
              <a:rPr lang="en-US" sz="1000" dirty="0"/>
              <a:t>Key Influencer</a:t>
            </a:r>
          </a:p>
          <a:p>
            <a:r>
              <a:rPr lang="en-US" sz="1000" dirty="0"/>
              <a:t>•Focus: Safe Operations</a:t>
            </a:r>
          </a:p>
          <a:p>
            <a:r>
              <a:rPr lang="en-US" sz="1000" dirty="0"/>
              <a:t>•What they value:</a:t>
            </a:r>
          </a:p>
          <a:p>
            <a:r>
              <a:rPr lang="en-US" sz="1000" dirty="0"/>
              <a:t>-Public and worker welfare</a:t>
            </a:r>
          </a:p>
          <a:p>
            <a:r>
              <a:rPr lang="en-US" sz="1000" dirty="0"/>
              <a:t>-Safety compliance</a:t>
            </a:r>
          </a:p>
          <a:p>
            <a:r>
              <a:rPr lang="en-US" sz="1000" dirty="0"/>
              <a:t>-Report of findings or events</a:t>
            </a:r>
            <a:endParaRPr lang="en-CA" sz="1000" dirty="0"/>
          </a:p>
        </p:txBody>
      </p:sp>
      <p:sp>
        <p:nvSpPr>
          <p:cNvPr id="12" name="TextBox 11">
            <a:extLst>
              <a:ext uri="{FF2B5EF4-FFF2-40B4-BE49-F238E27FC236}">
                <a16:creationId xmlns:a16="http://schemas.microsoft.com/office/drawing/2014/main" id="{D24B6C33-896D-9543-2EBD-0CE4389E30FB}"/>
              </a:ext>
            </a:extLst>
          </p:cNvPr>
          <p:cNvSpPr txBox="1"/>
          <p:nvPr/>
        </p:nvSpPr>
        <p:spPr>
          <a:xfrm>
            <a:off x="4378324" y="2977119"/>
            <a:ext cx="4205693" cy="6678751"/>
          </a:xfrm>
          <a:prstGeom prst="rect">
            <a:avLst/>
          </a:prstGeom>
          <a:noFill/>
        </p:spPr>
        <p:txBody>
          <a:bodyPr wrap="square" rtlCol="0">
            <a:spAutoFit/>
          </a:bodyPr>
          <a:lstStyle/>
          <a:p>
            <a:r>
              <a:rPr lang="en-CA" dirty="0"/>
              <a:t>xxx</a:t>
            </a:r>
          </a:p>
          <a:p>
            <a:r>
              <a:rPr lang="en-US" sz="1000" dirty="0"/>
              <a:t>Developing emergency response plans: The emergency response group is responsible for developing plans for various emergency scenarios, such as natural disasters, cyber attacks, workplace accidents, and public health emergencies. These plans should include procedures for alerting and notifying employees, evacuating facilities, and responding to the emergency.</a:t>
            </a:r>
          </a:p>
          <a:p>
            <a:endParaRPr lang="en-US" sz="1000" dirty="0"/>
          </a:p>
          <a:p>
            <a:r>
              <a:rPr lang="en-US" sz="1000" dirty="0"/>
              <a:t>Conducting training and drills: The emergency response group is responsible for conducting training sessions and drills to ensure that employees are prepared to respond to emergency situations. These activities should be conducted regularly to keep the response team and employees familiar with the emergency procedures.</a:t>
            </a:r>
          </a:p>
          <a:p>
            <a:endParaRPr lang="en-US" sz="1000" dirty="0"/>
          </a:p>
          <a:p>
            <a:r>
              <a:rPr lang="en-US" sz="1000" dirty="0"/>
              <a:t>Coordinating with emergency services: The emergency response group is responsible for coordinating with local emergency services, such as police, fire, and ambulance services, to ensure a quick and effective response to emergencies. This includes providing them with information about the emergency situation and facilitating their access to the site.</a:t>
            </a:r>
          </a:p>
          <a:p>
            <a:endParaRPr lang="en-US" sz="1000" dirty="0"/>
          </a:p>
          <a:p>
            <a:r>
              <a:rPr lang="en-US" sz="1000" dirty="0"/>
              <a:t>Providing emergency communication: The emergency response group is responsible for providing timely and accurate communication to employees, stakeholders, and the public during emergency situations. This includes notifying employees of the emergency, providing updates on the situation, and issuing instructions on how to respond.</a:t>
            </a:r>
          </a:p>
          <a:p>
            <a:endParaRPr lang="en-US" sz="1000" dirty="0"/>
          </a:p>
          <a:p>
            <a:r>
              <a:rPr lang="en-US" sz="1000" dirty="0"/>
              <a:t>Conducting post-incident analysis: The emergency response group is responsible for conducting a post-incident analysis to evaluate the effectiveness of the emergency response and identify areas for improvement. This analysis should include an assessment of the response team's performance, the effectiveness of the emergency plans, and the overall response to the emergency.</a:t>
            </a:r>
          </a:p>
          <a:p>
            <a:endParaRPr lang="en-US" sz="1000" dirty="0"/>
          </a:p>
          <a:p>
            <a:r>
              <a:rPr lang="en-US" sz="1000" dirty="0"/>
              <a:t>Ensuring compliance with regulations: The emergency response group is responsible for ensuring that the organization complies with relevant regulations and standards related to emergency preparedness and response.</a:t>
            </a:r>
            <a:endParaRPr lang="en-CA" sz="1000" dirty="0"/>
          </a:p>
        </p:txBody>
      </p:sp>
      <p:cxnSp>
        <p:nvCxnSpPr>
          <p:cNvPr id="14" name="Straight Connector 13">
            <a:extLst>
              <a:ext uri="{FF2B5EF4-FFF2-40B4-BE49-F238E27FC236}">
                <a16:creationId xmlns:a16="http://schemas.microsoft.com/office/drawing/2014/main" id="{09322D55-BF08-9700-4E89-E37C68CCD236}"/>
              </a:ext>
            </a:extLst>
          </p:cNvPr>
          <p:cNvCxnSpPr/>
          <p:nvPr/>
        </p:nvCxnSpPr>
        <p:spPr>
          <a:xfrm>
            <a:off x="4159250" y="908050"/>
            <a:ext cx="0" cy="39243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B77F9083-432C-1669-666D-697227A8CD63}"/>
              </a:ext>
            </a:extLst>
          </p:cNvPr>
          <p:cNvCxnSpPr>
            <a:cxnSpLocks/>
          </p:cNvCxnSpPr>
          <p:nvPr/>
        </p:nvCxnSpPr>
        <p:spPr>
          <a:xfrm flipH="1">
            <a:off x="279400" y="2901950"/>
            <a:ext cx="875030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4749594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4F1D0-D28B-586B-E99E-708FB9B27255}"/>
              </a:ext>
            </a:extLst>
          </p:cNvPr>
          <p:cNvSpPr>
            <a:spLocks noGrp="1"/>
          </p:cNvSpPr>
          <p:nvPr>
            <p:ph type="title"/>
          </p:nvPr>
        </p:nvSpPr>
        <p:spPr/>
        <p:txBody>
          <a:bodyPr/>
          <a:lstStyle/>
          <a:p>
            <a:r>
              <a:rPr lang="en-CA" dirty="0"/>
              <a:t>Objections RKI sales has received – Synopsis </a:t>
            </a:r>
            <a:br>
              <a:rPr lang="en-CA" dirty="0"/>
            </a:br>
            <a:endParaRPr lang="en-CA" dirty="0"/>
          </a:p>
        </p:txBody>
      </p:sp>
      <p:sp>
        <p:nvSpPr>
          <p:cNvPr id="5" name="Footer Placeholder 4">
            <a:extLst>
              <a:ext uri="{FF2B5EF4-FFF2-40B4-BE49-F238E27FC236}">
                <a16:creationId xmlns:a16="http://schemas.microsoft.com/office/drawing/2014/main" id="{BDF239AB-1D78-2CFB-1001-222F82DED2E4}"/>
              </a:ext>
            </a:extLst>
          </p:cNvPr>
          <p:cNvSpPr>
            <a:spLocks noGrp="1"/>
          </p:cNvSpPr>
          <p:nvPr>
            <p:ph type="ftr" sz="quarter" idx="11"/>
          </p:nvPr>
        </p:nvSpPr>
        <p:spPr/>
        <p:txBody>
          <a:bodyPr/>
          <a:lstStyle/>
          <a:p>
            <a:pPr>
              <a:defRPr/>
            </a:pPr>
            <a:r>
              <a:rPr lang="en-US"/>
              <a:t>www.rkiinstruments.com</a:t>
            </a:r>
          </a:p>
        </p:txBody>
      </p:sp>
      <p:sp>
        <p:nvSpPr>
          <p:cNvPr id="3" name="TextBox 2">
            <a:extLst>
              <a:ext uri="{FF2B5EF4-FFF2-40B4-BE49-F238E27FC236}">
                <a16:creationId xmlns:a16="http://schemas.microsoft.com/office/drawing/2014/main" id="{4B730558-83AA-696C-568C-F484B6B7C0C8}"/>
              </a:ext>
            </a:extLst>
          </p:cNvPr>
          <p:cNvSpPr txBox="1"/>
          <p:nvPr/>
        </p:nvSpPr>
        <p:spPr>
          <a:xfrm>
            <a:off x="165101" y="744060"/>
            <a:ext cx="8160192" cy="4708981"/>
          </a:xfrm>
          <a:prstGeom prst="rect">
            <a:avLst/>
          </a:prstGeom>
          <a:noFill/>
        </p:spPr>
        <p:txBody>
          <a:bodyPr wrap="square" rtlCol="0">
            <a:spAutoFit/>
          </a:bodyPr>
          <a:lstStyle/>
          <a:p>
            <a:endParaRPr lang="en-US" sz="1000" dirty="0"/>
          </a:p>
          <a:p>
            <a:endParaRPr lang="en-US" sz="1000" dirty="0"/>
          </a:p>
          <a:p>
            <a:r>
              <a:rPr lang="en-US" sz="1000" dirty="0"/>
              <a:t>Show the full solution and the advantages with and without gas detection </a:t>
            </a:r>
          </a:p>
          <a:p>
            <a:endParaRPr lang="en-US" sz="1000" dirty="0"/>
          </a:p>
          <a:p>
            <a:r>
              <a:rPr lang="en-US" sz="1000" dirty="0"/>
              <a:t>Cell phone signal concerns – get up time reports from local carriers </a:t>
            </a:r>
          </a:p>
          <a:p>
            <a:endParaRPr lang="en-US" sz="1000" dirty="0"/>
          </a:p>
          <a:p>
            <a:r>
              <a:rPr lang="en-US" sz="1000" dirty="0"/>
              <a:t>The intent of the program is to be a supplement to their existing safety program. The gas detector is still there to protect their workforce from gas, falls, panic alarm </a:t>
            </a:r>
          </a:p>
          <a:p>
            <a:r>
              <a:rPr lang="en-US" sz="1000" dirty="0"/>
              <a:t> </a:t>
            </a:r>
          </a:p>
          <a:p>
            <a:r>
              <a:rPr lang="en-US" sz="1000" dirty="0" err="1"/>
              <a:t>Intrinsit</a:t>
            </a:r>
            <a:r>
              <a:rPr lang="en-US" sz="1000" dirty="0"/>
              <a:t> safety – does the company use IS phones –  does the company use their cell phone devices in </a:t>
            </a:r>
          </a:p>
          <a:p>
            <a:endParaRPr lang="en-US" sz="1000" dirty="0"/>
          </a:p>
          <a:p>
            <a:r>
              <a:rPr lang="en-US" sz="1000" dirty="0"/>
              <a:t>The gas detector will tell them if they are in combustible environments and they can remove themselves from the area </a:t>
            </a:r>
          </a:p>
          <a:p>
            <a:endParaRPr lang="en-US" sz="1000" dirty="0"/>
          </a:p>
          <a:p>
            <a:r>
              <a:rPr lang="en-US" sz="1000" dirty="0"/>
              <a:t>Company does not have a phone </a:t>
            </a:r>
          </a:p>
          <a:p>
            <a:endParaRPr lang="en-US" sz="1000" dirty="0"/>
          </a:p>
          <a:p>
            <a:r>
              <a:rPr lang="en-US" sz="1000" dirty="0"/>
              <a:t>Worker does not want a app on their private phone </a:t>
            </a:r>
          </a:p>
          <a:p>
            <a:endParaRPr lang="en-US" sz="1000" dirty="0"/>
          </a:p>
          <a:p>
            <a:r>
              <a:rPr lang="en-US" sz="1000" dirty="0"/>
              <a:t>Previous Connected safety has caused high costs that has put the customer off – speak about cost – effective connected worker solutions – show pricing comparisons – show value calculators </a:t>
            </a:r>
          </a:p>
          <a:p>
            <a:endParaRPr lang="en-US" sz="1000" dirty="0"/>
          </a:p>
          <a:p>
            <a:r>
              <a:rPr lang="en-US" sz="1000" dirty="0"/>
              <a:t> </a:t>
            </a:r>
          </a:p>
          <a:p>
            <a:endParaRPr lang="en-US" sz="1000" dirty="0"/>
          </a:p>
          <a:p>
            <a:endParaRPr lang="en-US" sz="1000" dirty="0"/>
          </a:p>
          <a:p>
            <a:endParaRPr lang="en-US" sz="1000" dirty="0"/>
          </a:p>
          <a:p>
            <a:endParaRPr lang="en-US" sz="1000" dirty="0"/>
          </a:p>
          <a:p>
            <a:endParaRPr lang="en-US" sz="1000" dirty="0"/>
          </a:p>
          <a:p>
            <a:endParaRPr lang="en-US" sz="1000" dirty="0"/>
          </a:p>
          <a:p>
            <a:endParaRPr lang="en-US" sz="1000" dirty="0"/>
          </a:p>
          <a:p>
            <a:endParaRPr lang="en-US" sz="1000" dirty="0"/>
          </a:p>
          <a:p>
            <a:endParaRPr lang="en-CA" sz="1000" dirty="0"/>
          </a:p>
        </p:txBody>
      </p:sp>
    </p:spTree>
    <p:extLst>
      <p:ext uri="{BB962C8B-B14F-4D97-AF65-F5344CB8AC3E}">
        <p14:creationId xmlns:p14="http://schemas.microsoft.com/office/powerpoint/2010/main" val="320554939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4F1D0-D28B-586B-E99E-708FB9B27255}"/>
              </a:ext>
            </a:extLst>
          </p:cNvPr>
          <p:cNvSpPr>
            <a:spLocks noGrp="1"/>
          </p:cNvSpPr>
          <p:nvPr>
            <p:ph type="title"/>
          </p:nvPr>
        </p:nvSpPr>
        <p:spPr/>
        <p:txBody>
          <a:bodyPr/>
          <a:lstStyle/>
          <a:p>
            <a:r>
              <a:rPr lang="en-CA" dirty="0"/>
              <a:t>Objections RKI sales has received </a:t>
            </a:r>
            <a:br>
              <a:rPr lang="en-CA" dirty="0"/>
            </a:br>
            <a:endParaRPr lang="en-CA" dirty="0"/>
          </a:p>
        </p:txBody>
      </p:sp>
      <p:sp>
        <p:nvSpPr>
          <p:cNvPr id="5" name="Footer Placeholder 4">
            <a:extLst>
              <a:ext uri="{FF2B5EF4-FFF2-40B4-BE49-F238E27FC236}">
                <a16:creationId xmlns:a16="http://schemas.microsoft.com/office/drawing/2014/main" id="{BDF239AB-1D78-2CFB-1001-222F82DED2E4}"/>
              </a:ext>
            </a:extLst>
          </p:cNvPr>
          <p:cNvSpPr>
            <a:spLocks noGrp="1"/>
          </p:cNvSpPr>
          <p:nvPr>
            <p:ph type="ftr" sz="quarter" idx="11"/>
          </p:nvPr>
        </p:nvSpPr>
        <p:spPr/>
        <p:txBody>
          <a:bodyPr/>
          <a:lstStyle/>
          <a:p>
            <a:pPr>
              <a:defRPr/>
            </a:pPr>
            <a:r>
              <a:rPr lang="en-US"/>
              <a:t>www.rkiinstruments.com</a:t>
            </a:r>
          </a:p>
        </p:txBody>
      </p:sp>
      <p:sp>
        <p:nvSpPr>
          <p:cNvPr id="3" name="TextBox 2">
            <a:extLst>
              <a:ext uri="{FF2B5EF4-FFF2-40B4-BE49-F238E27FC236}">
                <a16:creationId xmlns:a16="http://schemas.microsoft.com/office/drawing/2014/main" id="{4B730558-83AA-696C-568C-F484B6B7C0C8}"/>
              </a:ext>
            </a:extLst>
          </p:cNvPr>
          <p:cNvSpPr txBox="1"/>
          <p:nvPr/>
        </p:nvSpPr>
        <p:spPr>
          <a:xfrm>
            <a:off x="165101" y="744060"/>
            <a:ext cx="8160192" cy="4401205"/>
          </a:xfrm>
          <a:prstGeom prst="rect">
            <a:avLst/>
          </a:prstGeom>
          <a:noFill/>
        </p:spPr>
        <p:txBody>
          <a:bodyPr wrap="square" rtlCol="0">
            <a:spAutoFit/>
          </a:bodyPr>
          <a:lstStyle/>
          <a:p>
            <a:r>
              <a:rPr lang="en-US" sz="1000" dirty="0"/>
              <a:t>The cut sheet I have right now looks very good. But this week having the opportunity to show it to all the Premier Sales group, they seem to have a hard time understanding that our monitor had nothing to do with link. </a:t>
            </a:r>
          </a:p>
          <a:p>
            <a:endParaRPr lang="en-US" sz="1000" dirty="0"/>
          </a:p>
          <a:p>
            <a:r>
              <a:rPr lang="en-US" sz="1000" dirty="0"/>
              <a:t>I think one of your biggest advantage is you don’t need our monitor to keep track of employees. ICS was across the room from me and they had a big pull up showing their connected worker system. I would point out that everyone needed the ISC monitor to be monitor, with our program all the customer needed was the APP. </a:t>
            </a:r>
          </a:p>
          <a:p>
            <a:endParaRPr lang="en-US" sz="1000" dirty="0"/>
          </a:p>
          <a:p>
            <a:endParaRPr lang="en-US" sz="1000" dirty="0"/>
          </a:p>
          <a:p>
            <a:endParaRPr lang="en-US" sz="1000" dirty="0"/>
          </a:p>
          <a:p>
            <a:r>
              <a:rPr lang="en-US" sz="1000" dirty="0"/>
              <a:t>The consistent thing I hear is about the phone. Either they are concerned about cell signal or intrinsic safety. </a:t>
            </a:r>
          </a:p>
          <a:p>
            <a:endParaRPr lang="en-US" sz="1000" dirty="0"/>
          </a:p>
          <a:p>
            <a:r>
              <a:rPr lang="en-US" sz="1000" dirty="0"/>
              <a:t>These were normal responses and came from distributors as concerns/questions, not necessarily a turn-off. Their brains are trained from the Blackline, ISC, MSA experience. </a:t>
            </a:r>
          </a:p>
          <a:p>
            <a:endParaRPr lang="en-US" sz="1000" dirty="0"/>
          </a:p>
          <a:p>
            <a:r>
              <a:rPr lang="en-US" sz="1000" dirty="0"/>
              <a:t>The app is an advantage over all of these brands</a:t>
            </a:r>
          </a:p>
          <a:p>
            <a:endParaRPr lang="en-US" sz="1000" dirty="0"/>
          </a:p>
          <a:p>
            <a:endParaRPr lang="en-US" sz="1000" dirty="0"/>
          </a:p>
          <a:p>
            <a:r>
              <a:rPr lang="en-US" sz="1000" dirty="0"/>
              <a:t>I’ve run into issues with companies that do not issue smartphones – their employees do not want to load a ‘work’ app onto their personal phones.</a:t>
            </a:r>
          </a:p>
          <a:p>
            <a:r>
              <a:rPr lang="en-US" sz="1000" dirty="0"/>
              <a:t>You know about this one - AQUA still issues flip phones. RK Link is not supported on their Microsoft tablets. Would the same apply to </a:t>
            </a:r>
            <a:r>
              <a:rPr lang="en-US" sz="1000" dirty="0" err="1"/>
              <a:t>Guardhat</a:t>
            </a:r>
            <a:r>
              <a:rPr lang="en-US" sz="1000" dirty="0"/>
              <a:t>? </a:t>
            </a:r>
          </a:p>
          <a:p>
            <a:r>
              <a:rPr lang="en-US" sz="1000" dirty="0"/>
              <a:t>The other obstacle I’ve encountered are those that have had bad experiences with Blackline and </a:t>
            </a:r>
            <a:r>
              <a:rPr lang="en-US" sz="1000" dirty="0" err="1"/>
              <a:t>ISNet</a:t>
            </a:r>
            <a:r>
              <a:rPr lang="en-US" sz="1000" dirty="0"/>
              <a:t> – monthly costs out of control. Addressing that in our literature would be great to have.</a:t>
            </a:r>
          </a:p>
          <a:p>
            <a:r>
              <a:rPr lang="en-US" sz="1000" dirty="0"/>
              <a:t>Lastly, poor cell reception. I try to overcome that with the ability to tie in a GPS unit. I’ve had more than one respond – ‘you mean I’d need to carry around another device?’</a:t>
            </a:r>
          </a:p>
          <a:p>
            <a:endParaRPr lang="en-US" sz="1000" dirty="0"/>
          </a:p>
          <a:p>
            <a:endParaRPr lang="en-US" sz="1000" dirty="0"/>
          </a:p>
          <a:p>
            <a:endParaRPr lang="en-CA" sz="1000" dirty="0"/>
          </a:p>
        </p:txBody>
      </p:sp>
    </p:spTree>
    <p:extLst>
      <p:ext uri="{BB962C8B-B14F-4D97-AF65-F5344CB8AC3E}">
        <p14:creationId xmlns:p14="http://schemas.microsoft.com/office/powerpoint/2010/main" val="90171818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4F1D0-D28B-586B-E99E-708FB9B27255}"/>
              </a:ext>
            </a:extLst>
          </p:cNvPr>
          <p:cNvSpPr>
            <a:spLocks noGrp="1"/>
          </p:cNvSpPr>
          <p:nvPr>
            <p:ph type="title"/>
          </p:nvPr>
        </p:nvSpPr>
        <p:spPr>
          <a:xfrm>
            <a:off x="1069975" y="608991"/>
            <a:ext cx="7772400" cy="507206"/>
          </a:xfrm>
        </p:spPr>
        <p:txBody>
          <a:bodyPr/>
          <a:lstStyle/>
          <a:p>
            <a:r>
              <a:rPr lang="en-CA" dirty="0"/>
              <a:t>Objections RKI sales has received </a:t>
            </a:r>
            <a:br>
              <a:rPr lang="en-CA" dirty="0"/>
            </a:br>
            <a:endParaRPr lang="en-CA" dirty="0"/>
          </a:p>
        </p:txBody>
      </p:sp>
      <p:sp>
        <p:nvSpPr>
          <p:cNvPr id="5" name="Footer Placeholder 4">
            <a:extLst>
              <a:ext uri="{FF2B5EF4-FFF2-40B4-BE49-F238E27FC236}">
                <a16:creationId xmlns:a16="http://schemas.microsoft.com/office/drawing/2014/main" id="{BDF239AB-1D78-2CFB-1001-222F82DED2E4}"/>
              </a:ext>
            </a:extLst>
          </p:cNvPr>
          <p:cNvSpPr>
            <a:spLocks noGrp="1"/>
          </p:cNvSpPr>
          <p:nvPr>
            <p:ph type="ftr" sz="quarter" idx="11"/>
          </p:nvPr>
        </p:nvSpPr>
        <p:spPr/>
        <p:txBody>
          <a:bodyPr/>
          <a:lstStyle/>
          <a:p>
            <a:pPr>
              <a:defRPr/>
            </a:pPr>
            <a:r>
              <a:rPr lang="en-US"/>
              <a:t>www.rkiinstruments.com</a:t>
            </a:r>
          </a:p>
        </p:txBody>
      </p:sp>
      <p:sp>
        <p:nvSpPr>
          <p:cNvPr id="3" name="TextBox 2">
            <a:extLst>
              <a:ext uri="{FF2B5EF4-FFF2-40B4-BE49-F238E27FC236}">
                <a16:creationId xmlns:a16="http://schemas.microsoft.com/office/drawing/2014/main" id="{4B730558-83AA-696C-568C-F484B6B7C0C8}"/>
              </a:ext>
            </a:extLst>
          </p:cNvPr>
          <p:cNvSpPr txBox="1"/>
          <p:nvPr/>
        </p:nvSpPr>
        <p:spPr>
          <a:xfrm>
            <a:off x="165101" y="1412582"/>
            <a:ext cx="8160192" cy="1169551"/>
          </a:xfrm>
          <a:prstGeom prst="rect">
            <a:avLst/>
          </a:prstGeom>
          <a:noFill/>
        </p:spPr>
        <p:txBody>
          <a:bodyPr wrap="square" rtlCol="0">
            <a:spAutoFit/>
          </a:bodyPr>
          <a:lstStyle/>
          <a:p>
            <a:r>
              <a:rPr lang="en-US" sz="1000" dirty="0"/>
              <a:t>Intrinsic safety is the main issue I run into.</a:t>
            </a:r>
          </a:p>
          <a:p>
            <a:endParaRPr lang="en-US" sz="1000" dirty="0"/>
          </a:p>
          <a:p>
            <a:endParaRPr lang="en-US" sz="1000" dirty="0"/>
          </a:p>
          <a:p>
            <a:r>
              <a:rPr lang="en-US" sz="1000" dirty="0"/>
              <a:t>The feedback I have received has also mainly been the phones because not all facilities issue company phones.</a:t>
            </a:r>
          </a:p>
          <a:p>
            <a:endParaRPr lang="en-US" sz="1000" dirty="0"/>
          </a:p>
          <a:p>
            <a:endParaRPr lang="en-US" sz="1000" dirty="0"/>
          </a:p>
          <a:p>
            <a:endParaRPr lang="en-CA" sz="1000" dirty="0"/>
          </a:p>
        </p:txBody>
      </p:sp>
    </p:spTree>
    <p:extLst>
      <p:ext uri="{BB962C8B-B14F-4D97-AF65-F5344CB8AC3E}">
        <p14:creationId xmlns:p14="http://schemas.microsoft.com/office/powerpoint/2010/main" val="26248121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1213626" y="0"/>
            <a:ext cx="4027846" cy="610198"/>
          </a:xfrm>
        </p:spPr>
        <p:txBody>
          <a:bodyPr/>
          <a:lstStyle/>
          <a:p>
            <a:r>
              <a:rPr lang="en-CA" sz="2000" dirty="0"/>
              <a:t>Messaging examples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pic>
        <p:nvPicPr>
          <p:cNvPr id="3" name="Picture 2">
            <a:extLst>
              <a:ext uri="{FF2B5EF4-FFF2-40B4-BE49-F238E27FC236}">
                <a16:creationId xmlns:a16="http://schemas.microsoft.com/office/drawing/2014/main" id="{229C1B1A-6DFB-1B11-3838-CFD9C9E2F43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t="41559" r="81943"/>
          <a:stretch/>
        </p:blipFill>
        <p:spPr>
          <a:xfrm>
            <a:off x="129315" y="851161"/>
            <a:ext cx="1351635" cy="1029529"/>
          </a:xfrm>
          <a:prstGeom prst="rect">
            <a:avLst/>
          </a:prstGeom>
        </p:spPr>
      </p:pic>
      <p:sp>
        <p:nvSpPr>
          <p:cNvPr id="5" name="Title 1">
            <a:extLst>
              <a:ext uri="{FF2B5EF4-FFF2-40B4-BE49-F238E27FC236}">
                <a16:creationId xmlns:a16="http://schemas.microsoft.com/office/drawing/2014/main" id="{86C8CA63-E152-5F91-39CD-45DE52EF8757}"/>
              </a:ext>
            </a:extLst>
          </p:cNvPr>
          <p:cNvSpPr txBox="1">
            <a:spLocks/>
          </p:cNvSpPr>
          <p:nvPr/>
        </p:nvSpPr>
        <p:spPr bwMode="auto">
          <a:xfrm>
            <a:off x="1742208" y="712311"/>
            <a:ext cx="3308105" cy="6101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lang="en-CA" sz="2000" dirty="0"/>
              <a:t>Enhanced Safety </a:t>
            </a:r>
            <a:endParaRPr lang="en-CA" dirty="0"/>
          </a:p>
        </p:txBody>
      </p:sp>
      <p:sp>
        <p:nvSpPr>
          <p:cNvPr id="7" name="Title 1">
            <a:extLst>
              <a:ext uri="{FF2B5EF4-FFF2-40B4-BE49-F238E27FC236}">
                <a16:creationId xmlns:a16="http://schemas.microsoft.com/office/drawing/2014/main" id="{3D6BBBCA-5DAE-DD07-B8A4-E48174FEA6A4}"/>
              </a:ext>
            </a:extLst>
          </p:cNvPr>
          <p:cNvSpPr txBox="1">
            <a:spLocks/>
          </p:cNvSpPr>
          <p:nvPr/>
        </p:nvSpPr>
        <p:spPr bwMode="auto">
          <a:xfrm>
            <a:off x="1603781" y="2241407"/>
            <a:ext cx="4027846" cy="24063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marL="285750" indent="-285750" algn="l">
              <a:buFont typeface="Arial" panose="020B0604020202020204" pitchFamily="34" charset="0"/>
              <a:buChar char="•"/>
            </a:pPr>
            <a:r>
              <a:rPr lang="en-US" sz="1200" b="0" dirty="0"/>
              <a:t>More easily activate an incident alarm with the double tap and get the worker to medical attention </a:t>
            </a:r>
          </a:p>
          <a:p>
            <a:pPr marL="285750" indent="-285750" algn="l">
              <a:buFont typeface="Arial" panose="020B0604020202020204" pitchFamily="34" charset="0"/>
              <a:buChar char="•"/>
            </a:pPr>
            <a:r>
              <a:rPr lang="en-US" sz="1200" b="0" dirty="0"/>
              <a:t>Quickly locate a worker due to gas event, panic alarm, </a:t>
            </a:r>
          </a:p>
          <a:p>
            <a:pPr marL="285750" indent="-285750" algn="l">
              <a:buFont typeface="Arial" panose="020B0604020202020204" pitchFamily="34" charset="0"/>
              <a:buChar char="•"/>
            </a:pPr>
            <a:r>
              <a:rPr lang="en-US" sz="1200" b="0" dirty="0"/>
              <a:t>With the RKI connected worker solution use data analytics to identify areas to drive your incidents to zero </a:t>
            </a:r>
          </a:p>
          <a:p>
            <a:pPr marL="285750" indent="-285750" algn="l">
              <a:buFont typeface="Arial" panose="020B0604020202020204" pitchFamily="34" charset="0"/>
              <a:buChar char="•"/>
            </a:pPr>
            <a:r>
              <a:rPr lang="en-US" sz="1200" b="0" dirty="0"/>
              <a:t>When emergency response are not nearby the local worker awareness toll `notifies them </a:t>
            </a:r>
          </a:p>
          <a:p>
            <a:pPr marL="285750" indent="-285750" algn="l">
              <a:buFont typeface="Arial" panose="020B0604020202020204" pitchFamily="34" charset="0"/>
              <a:buChar char="•"/>
            </a:pPr>
            <a:r>
              <a:rPr lang="en-US" sz="1200" b="0" dirty="0"/>
              <a:t>When workers need assistance workers in the area will be notified their colleague needs help </a:t>
            </a:r>
          </a:p>
          <a:p>
            <a:pPr marL="285750" indent="-285750" algn="l">
              <a:buFont typeface="Arial" panose="020B0604020202020204" pitchFamily="34" charset="0"/>
              <a:buChar char="•"/>
            </a:pPr>
            <a:r>
              <a:rPr lang="en-US" sz="1200" b="0" dirty="0"/>
              <a:t>Workers can be tracked in near real time during an evacuation and responders know where they are in a incident </a:t>
            </a:r>
          </a:p>
          <a:p>
            <a:pPr marL="285750" indent="-285750" algn="l">
              <a:buFont typeface="Arial" panose="020B0604020202020204" pitchFamily="34" charset="0"/>
              <a:buChar char="•"/>
            </a:pPr>
            <a:r>
              <a:rPr lang="en-US" sz="1200" b="0" dirty="0"/>
              <a:t>Know the compliance level of your equipment at all times </a:t>
            </a:r>
          </a:p>
          <a:p>
            <a:pPr marL="285750" indent="-285750" algn="l">
              <a:buFont typeface="Arial" panose="020B0604020202020204" pitchFamily="34" charset="0"/>
              <a:buChar char="•"/>
            </a:pPr>
            <a:endParaRPr lang="en-US" sz="1400" b="0" dirty="0"/>
          </a:p>
          <a:p>
            <a:pPr algn="l"/>
            <a:endParaRPr lang="en-CA" sz="1400" b="0" dirty="0"/>
          </a:p>
          <a:p>
            <a:pPr algn="l"/>
            <a:endParaRPr lang="en-CA" sz="1400" b="0" dirty="0"/>
          </a:p>
          <a:p>
            <a:endParaRPr lang="en-CA" sz="1400" b="0" dirty="0"/>
          </a:p>
          <a:p>
            <a:endParaRPr lang="en-CA" sz="1400" b="0" dirty="0"/>
          </a:p>
        </p:txBody>
      </p:sp>
      <p:sp>
        <p:nvSpPr>
          <p:cNvPr id="8" name="Title 1">
            <a:extLst>
              <a:ext uri="{FF2B5EF4-FFF2-40B4-BE49-F238E27FC236}">
                <a16:creationId xmlns:a16="http://schemas.microsoft.com/office/drawing/2014/main" id="{DB118F79-0DE3-C7B9-A4B2-4C732A246D23}"/>
              </a:ext>
            </a:extLst>
          </p:cNvPr>
          <p:cNvSpPr txBox="1">
            <a:spLocks/>
          </p:cNvSpPr>
          <p:nvPr/>
        </p:nvSpPr>
        <p:spPr bwMode="auto">
          <a:xfrm>
            <a:off x="6342386" y="2439300"/>
            <a:ext cx="2641325" cy="24063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marL="285750" indent="-285750" algn="l">
              <a:buFont typeface="Arial" panose="020B0604020202020204" pitchFamily="34" charset="0"/>
              <a:buChar char="•"/>
            </a:pPr>
            <a:r>
              <a:rPr lang="en-CA" sz="1800" dirty="0"/>
              <a:t>Examples</a:t>
            </a:r>
            <a:r>
              <a:rPr lang="en-CA" sz="1400" b="0" dirty="0"/>
              <a:t> </a:t>
            </a:r>
          </a:p>
          <a:p>
            <a:pPr marL="285750" indent="-285750" algn="l">
              <a:buFont typeface="Arial" panose="020B0604020202020204" pitchFamily="34" charset="0"/>
              <a:buChar char="•"/>
            </a:pPr>
            <a:r>
              <a:rPr lang="en-CA" sz="1400" b="0" dirty="0"/>
              <a:t>Give examples of how Safety has increased </a:t>
            </a:r>
          </a:p>
          <a:p>
            <a:pPr marL="285750" indent="-285750" algn="l">
              <a:buFont typeface="Arial" panose="020B0604020202020204" pitchFamily="34" charset="0"/>
              <a:buChar char="•"/>
            </a:pPr>
            <a:endParaRPr lang="en-CA" sz="1400" b="0" dirty="0"/>
          </a:p>
          <a:p>
            <a:pPr marL="285750" indent="-285750" algn="l">
              <a:buFont typeface="Arial" panose="020B0604020202020204" pitchFamily="34" charset="0"/>
              <a:buChar char="•"/>
            </a:pPr>
            <a:r>
              <a:rPr lang="en-CA" sz="1400" b="0" dirty="0" err="1"/>
              <a:t>Guardhat</a:t>
            </a:r>
            <a:r>
              <a:rPr lang="en-CA" sz="1400" b="0" dirty="0"/>
              <a:t> examples </a:t>
            </a:r>
          </a:p>
          <a:p>
            <a:pPr marL="285750" indent="-285750" algn="l">
              <a:buFont typeface="Arial" panose="020B0604020202020204" pitchFamily="34" charset="0"/>
              <a:buChar char="•"/>
            </a:pPr>
            <a:endParaRPr lang="en-CA" sz="1400" b="0" dirty="0"/>
          </a:p>
          <a:p>
            <a:pPr marL="285750" indent="-285750" algn="l">
              <a:buFont typeface="Arial" panose="020B0604020202020204" pitchFamily="34" charset="0"/>
              <a:buChar char="•"/>
            </a:pPr>
            <a:r>
              <a:rPr lang="en-CA" sz="1400" b="0" dirty="0" err="1"/>
              <a:t>Guardhat</a:t>
            </a:r>
            <a:r>
              <a:rPr lang="en-CA" sz="1400" b="0" dirty="0"/>
              <a:t> testimonials </a:t>
            </a:r>
          </a:p>
          <a:p>
            <a:pPr marL="285750" indent="-285750" algn="l">
              <a:buFont typeface="Arial" panose="020B0604020202020204" pitchFamily="34" charset="0"/>
              <a:buChar char="•"/>
            </a:pPr>
            <a:endParaRPr lang="en-CA" sz="1400" b="0" dirty="0"/>
          </a:p>
          <a:p>
            <a:pPr marL="285750" indent="-285750" algn="l">
              <a:buFont typeface="Arial" panose="020B0604020202020204" pitchFamily="34" charset="0"/>
              <a:buChar char="•"/>
            </a:pPr>
            <a:r>
              <a:rPr lang="en-CA" sz="1400" b="0" dirty="0"/>
              <a:t>Show video of how easy double tap workers – worker cannot press button or pull latch broken arm </a:t>
            </a:r>
          </a:p>
          <a:p>
            <a:pPr marL="285750" indent="-285750" algn="l">
              <a:buFont typeface="Arial" panose="020B0604020202020204" pitchFamily="34" charset="0"/>
              <a:buChar char="•"/>
            </a:pPr>
            <a:r>
              <a:rPr lang="en-CA" sz="1400" b="0" dirty="0"/>
              <a:t>Show how a emergency responder is too far away but through </a:t>
            </a:r>
            <a:r>
              <a:rPr lang="en-CA" sz="1400" dirty="0" err="1"/>
              <a:t>local”nearby</a:t>
            </a:r>
            <a:r>
              <a:rPr lang="en-CA" sz="1400" dirty="0"/>
              <a:t> worker”  incidence awareness </a:t>
            </a:r>
            <a:r>
              <a:rPr lang="en-CA" sz="1400" b="0" dirty="0"/>
              <a:t>the worker is put in medical </a:t>
            </a:r>
          </a:p>
          <a:p>
            <a:pPr marL="285750" indent="-285750" algn="l">
              <a:buFont typeface="Arial" panose="020B0604020202020204" pitchFamily="34" charset="0"/>
              <a:buChar char="•"/>
            </a:pPr>
            <a:r>
              <a:rPr lang="en-CA" sz="1400" b="0" dirty="0"/>
              <a:t> </a:t>
            </a:r>
          </a:p>
          <a:p>
            <a:pPr marL="285750" indent="-285750" algn="l">
              <a:buFont typeface="Arial" panose="020B0604020202020204" pitchFamily="34" charset="0"/>
              <a:buChar char="•"/>
            </a:pPr>
            <a:endParaRPr lang="en-CA" sz="1400" b="0" dirty="0"/>
          </a:p>
          <a:p>
            <a:pPr marL="285750" indent="-285750" algn="l">
              <a:buFont typeface="Arial" panose="020B0604020202020204" pitchFamily="34" charset="0"/>
              <a:buChar char="•"/>
            </a:pPr>
            <a:endParaRPr lang="en-CA" sz="1400" b="0" dirty="0"/>
          </a:p>
          <a:p>
            <a:pPr algn="l"/>
            <a:endParaRPr lang="en-CA" sz="1400" b="0" dirty="0"/>
          </a:p>
          <a:p>
            <a:pPr algn="l"/>
            <a:endParaRPr lang="en-CA" sz="1400" b="0" dirty="0"/>
          </a:p>
          <a:p>
            <a:endParaRPr lang="en-CA" sz="1400" b="0" dirty="0"/>
          </a:p>
          <a:p>
            <a:endParaRPr lang="en-CA" sz="1400" b="0" dirty="0"/>
          </a:p>
        </p:txBody>
      </p:sp>
    </p:spTree>
    <p:extLst>
      <p:ext uri="{BB962C8B-B14F-4D97-AF65-F5344CB8AC3E}">
        <p14:creationId xmlns:p14="http://schemas.microsoft.com/office/powerpoint/2010/main" val="212123090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331324" y="1822912"/>
            <a:ext cx="2555727" cy="530509"/>
          </a:xfrm>
        </p:spPr>
        <p:txBody>
          <a:bodyPr/>
          <a:lstStyle/>
          <a:p>
            <a:r>
              <a:rPr lang="en-CA" sz="1600" dirty="0"/>
              <a:t>MSA Altair IO4 </a:t>
            </a:r>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pic>
        <p:nvPicPr>
          <p:cNvPr id="6" name="Picture 5">
            <a:extLst>
              <a:ext uri="{FF2B5EF4-FFF2-40B4-BE49-F238E27FC236}">
                <a16:creationId xmlns:a16="http://schemas.microsoft.com/office/drawing/2014/main" id="{BDD7B065-F52B-1E7D-D4E9-D28FE9944EAB}"/>
              </a:ext>
            </a:extLst>
          </p:cNvPr>
          <p:cNvPicPr>
            <a:picLocks noChangeAspect="1"/>
          </p:cNvPicPr>
          <p:nvPr/>
        </p:nvPicPr>
        <p:blipFill rotWithShape="1">
          <a:blip r:embed="rId2"/>
          <a:srcRect l="55591" t="36086" r="6119" b="17138"/>
          <a:stretch/>
        </p:blipFill>
        <p:spPr>
          <a:xfrm>
            <a:off x="11627604" y="-1252538"/>
            <a:ext cx="5075737" cy="2066925"/>
          </a:xfrm>
          <a:prstGeom prst="rect">
            <a:avLst/>
          </a:prstGeom>
        </p:spPr>
      </p:pic>
      <p:pic>
        <p:nvPicPr>
          <p:cNvPr id="8" name="Picture 7">
            <a:extLst>
              <a:ext uri="{FF2B5EF4-FFF2-40B4-BE49-F238E27FC236}">
                <a16:creationId xmlns:a16="http://schemas.microsoft.com/office/drawing/2014/main" id="{EB7B9162-4466-1B6A-4CFE-B5EC4B0AB0A1}"/>
              </a:ext>
            </a:extLst>
          </p:cNvPr>
          <p:cNvPicPr>
            <a:picLocks noChangeAspect="1"/>
          </p:cNvPicPr>
          <p:nvPr/>
        </p:nvPicPr>
        <p:blipFill rotWithShape="1">
          <a:blip r:embed="rId3"/>
          <a:srcRect l="78021" t="26875" b="47500"/>
          <a:stretch/>
        </p:blipFill>
        <p:spPr>
          <a:xfrm>
            <a:off x="10632790" y="2234547"/>
            <a:ext cx="4367278" cy="1697236"/>
          </a:xfrm>
          <a:prstGeom prst="rect">
            <a:avLst/>
          </a:prstGeom>
        </p:spPr>
      </p:pic>
      <p:sp>
        <p:nvSpPr>
          <p:cNvPr id="9" name="Content Placeholder 2">
            <a:extLst>
              <a:ext uri="{FF2B5EF4-FFF2-40B4-BE49-F238E27FC236}">
                <a16:creationId xmlns:a16="http://schemas.microsoft.com/office/drawing/2014/main" id="{86A09B55-04E2-6D06-62F6-6125B440C590}"/>
              </a:ext>
            </a:extLst>
          </p:cNvPr>
          <p:cNvSpPr txBox="1">
            <a:spLocks/>
          </p:cNvSpPr>
          <p:nvPr/>
        </p:nvSpPr>
        <p:spPr bwMode="auto">
          <a:xfrm>
            <a:off x="475176" y="2405016"/>
            <a:ext cx="1894099"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000" dirty="0"/>
              <a:t>Onboard connectivity </a:t>
            </a:r>
          </a:p>
          <a:p>
            <a:r>
              <a:rPr lang="en-CA" sz="1000" dirty="0"/>
              <a:t>Over the air updates </a:t>
            </a:r>
          </a:p>
          <a:p>
            <a:r>
              <a:rPr lang="en-CA" sz="1000" dirty="0"/>
              <a:t>Tough </a:t>
            </a:r>
          </a:p>
          <a:p>
            <a:r>
              <a:rPr lang="en-CA" sz="1000" dirty="0" err="1"/>
              <a:t>Intiitive</a:t>
            </a:r>
            <a:r>
              <a:rPr lang="en-CA" sz="1000" dirty="0"/>
              <a:t> </a:t>
            </a:r>
          </a:p>
          <a:p>
            <a:r>
              <a:rPr lang="en-CA" sz="1000" dirty="0"/>
              <a:t>Connected </a:t>
            </a:r>
          </a:p>
          <a:p>
            <a:endParaRPr lang="en-CA" sz="1200" dirty="0"/>
          </a:p>
          <a:p>
            <a:endParaRPr lang="en-CA" dirty="0"/>
          </a:p>
        </p:txBody>
      </p:sp>
      <p:pic>
        <p:nvPicPr>
          <p:cNvPr id="3" name="Picture 2">
            <a:extLst>
              <a:ext uri="{FF2B5EF4-FFF2-40B4-BE49-F238E27FC236}">
                <a16:creationId xmlns:a16="http://schemas.microsoft.com/office/drawing/2014/main" id="{49E719A4-9FBB-3911-0E3E-989AEE975822}"/>
              </a:ext>
            </a:extLst>
          </p:cNvPr>
          <p:cNvPicPr>
            <a:picLocks noChangeAspect="1"/>
          </p:cNvPicPr>
          <p:nvPr/>
        </p:nvPicPr>
        <p:blipFill>
          <a:blip r:embed="rId4"/>
          <a:stretch>
            <a:fillRect/>
          </a:stretch>
        </p:blipFill>
        <p:spPr>
          <a:xfrm>
            <a:off x="998887" y="691016"/>
            <a:ext cx="1069458" cy="1069458"/>
          </a:xfrm>
          <a:prstGeom prst="rect">
            <a:avLst/>
          </a:prstGeom>
        </p:spPr>
      </p:pic>
      <p:sp>
        <p:nvSpPr>
          <p:cNvPr id="5" name="Title 1">
            <a:extLst>
              <a:ext uri="{FF2B5EF4-FFF2-40B4-BE49-F238E27FC236}">
                <a16:creationId xmlns:a16="http://schemas.microsoft.com/office/drawing/2014/main" id="{B8992DA7-8A85-81E2-4FFD-A26B9C3AD936}"/>
              </a:ext>
            </a:extLst>
          </p:cNvPr>
          <p:cNvSpPr txBox="1">
            <a:spLocks/>
          </p:cNvSpPr>
          <p:nvPr/>
        </p:nvSpPr>
        <p:spPr bwMode="auto">
          <a:xfrm>
            <a:off x="2515136" y="1822912"/>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lang="en-CA" sz="1600" dirty="0"/>
              <a:t>Blackline safety G7 </a:t>
            </a:r>
          </a:p>
        </p:txBody>
      </p:sp>
      <p:sp>
        <p:nvSpPr>
          <p:cNvPr id="7" name="Content Placeholder 2">
            <a:extLst>
              <a:ext uri="{FF2B5EF4-FFF2-40B4-BE49-F238E27FC236}">
                <a16:creationId xmlns:a16="http://schemas.microsoft.com/office/drawing/2014/main" id="{E7F9A129-6919-47BB-F6F1-789F159000BA}"/>
              </a:ext>
            </a:extLst>
          </p:cNvPr>
          <p:cNvSpPr txBox="1">
            <a:spLocks/>
          </p:cNvSpPr>
          <p:nvPr/>
        </p:nvSpPr>
        <p:spPr bwMode="auto">
          <a:xfrm>
            <a:off x="2658988" y="2405016"/>
            <a:ext cx="1965399"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000" dirty="0"/>
              <a:t>Intrinsic safety </a:t>
            </a:r>
          </a:p>
          <a:p>
            <a:r>
              <a:rPr lang="en-CA" sz="1000" dirty="0"/>
              <a:t>Onboard connectivity </a:t>
            </a:r>
          </a:p>
          <a:p>
            <a:r>
              <a:rPr lang="en-CA" sz="1000" dirty="0"/>
              <a:t>Cellular and satellite connectivity </a:t>
            </a:r>
          </a:p>
          <a:p>
            <a:r>
              <a:rPr lang="en-CA" sz="1000" dirty="0"/>
              <a:t>4 or 5 gas capability through COSH </a:t>
            </a:r>
          </a:p>
          <a:p>
            <a:r>
              <a:rPr lang="en-CA" sz="1000" dirty="0"/>
              <a:t>Find lost device </a:t>
            </a:r>
          </a:p>
          <a:p>
            <a:r>
              <a:rPr lang="en-CA" sz="1000" dirty="0"/>
              <a:t>Cartridge concept pre-calibrated </a:t>
            </a:r>
          </a:p>
          <a:p>
            <a:r>
              <a:rPr lang="en-CA" sz="1000" dirty="0"/>
              <a:t>Data analytics – troubleshooting, worker efficiency </a:t>
            </a:r>
          </a:p>
          <a:p>
            <a:endParaRPr lang="en-CA" sz="1000" dirty="0"/>
          </a:p>
          <a:p>
            <a:endParaRPr lang="en-CA" sz="1000" dirty="0"/>
          </a:p>
          <a:p>
            <a:endParaRPr lang="en-CA" sz="1000" dirty="0"/>
          </a:p>
          <a:p>
            <a:endParaRPr lang="en-CA" dirty="0"/>
          </a:p>
        </p:txBody>
      </p:sp>
      <p:sp>
        <p:nvSpPr>
          <p:cNvPr id="11" name="Title 1">
            <a:extLst>
              <a:ext uri="{FF2B5EF4-FFF2-40B4-BE49-F238E27FC236}">
                <a16:creationId xmlns:a16="http://schemas.microsoft.com/office/drawing/2014/main" id="{964B8114-96DF-4D44-C484-449A40A18DFA}"/>
              </a:ext>
            </a:extLst>
          </p:cNvPr>
          <p:cNvSpPr txBox="1">
            <a:spLocks/>
          </p:cNvSpPr>
          <p:nvPr/>
        </p:nvSpPr>
        <p:spPr bwMode="auto">
          <a:xfrm>
            <a:off x="4624387" y="1823218"/>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lang="en-CA" sz="1600" dirty="0"/>
              <a:t>ISC </a:t>
            </a:r>
            <a:r>
              <a:rPr lang="en-CA" sz="1600" dirty="0" err="1"/>
              <a:t>Ventis</a:t>
            </a:r>
            <a:r>
              <a:rPr lang="en-CA" sz="1600" dirty="0"/>
              <a:t> Pro 5  </a:t>
            </a:r>
          </a:p>
        </p:txBody>
      </p:sp>
      <p:sp>
        <p:nvSpPr>
          <p:cNvPr id="12" name="Content Placeholder 2">
            <a:extLst>
              <a:ext uri="{FF2B5EF4-FFF2-40B4-BE49-F238E27FC236}">
                <a16:creationId xmlns:a16="http://schemas.microsoft.com/office/drawing/2014/main" id="{5D934DEC-22D6-305A-2B54-96389357722E}"/>
              </a:ext>
            </a:extLst>
          </p:cNvPr>
          <p:cNvSpPr txBox="1">
            <a:spLocks/>
          </p:cNvSpPr>
          <p:nvPr/>
        </p:nvSpPr>
        <p:spPr bwMode="auto">
          <a:xfrm>
            <a:off x="4768239" y="2405322"/>
            <a:ext cx="1894099"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000" dirty="0"/>
              <a:t>Wi-Fi / cellular battery </a:t>
            </a:r>
          </a:p>
          <a:p>
            <a:r>
              <a:rPr lang="en-CA" sz="1000" dirty="0"/>
              <a:t>LENS wireless  </a:t>
            </a:r>
          </a:p>
          <a:p>
            <a:endParaRPr lang="en-CA" sz="1000" dirty="0"/>
          </a:p>
          <a:p>
            <a:endParaRPr lang="en-CA" dirty="0"/>
          </a:p>
        </p:txBody>
      </p:sp>
      <p:sp>
        <p:nvSpPr>
          <p:cNvPr id="14" name="Title 1">
            <a:extLst>
              <a:ext uri="{FF2B5EF4-FFF2-40B4-BE49-F238E27FC236}">
                <a16:creationId xmlns:a16="http://schemas.microsoft.com/office/drawing/2014/main" id="{AA2B313F-9CDF-79E1-1488-6741F7BBD42E}"/>
              </a:ext>
            </a:extLst>
          </p:cNvPr>
          <p:cNvSpPr txBox="1">
            <a:spLocks/>
          </p:cNvSpPr>
          <p:nvPr/>
        </p:nvSpPr>
        <p:spPr bwMode="auto">
          <a:xfrm>
            <a:off x="6733638" y="1823218"/>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lang="en-CA" sz="1600" dirty="0"/>
              <a:t>Honeywell BW Flex </a:t>
            </a:r>
          </a:p>
        </p:txBody>
      </p:sp>
      <p:sp>
        <p:nvSpPr>
          <p:cNvPr id="15" name="Content Placeholder 2">
            <a:extLst>
              <a:ext uri="{FF2B5EF4-FFF2-40B4-BE49-F238E27FC236}">
                <a16:creationId xmlns:a16="http://schemas.microsoft.com/office/drawing/2014/main" id="{6B51F7CF-0358-C126-7493-8E832CD017D5}"/>
              </a:ext>
            </a:extLst>
          </p:cNvPr>
          <p:cNvSpPr txBox="1">
            <a:spLocks/>
          </p:cNvSpPr>
          <p:nvPr/>
        </p:nvSpPr>
        <p:spPr bwMode="auto">
          <a:xfrm>
            <a:off x="6877491" y="2405322"/>
            <a:ext cx="2032594"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000" dirty="0"/>
              <a:t>Bluetooth connection  </a:t>
            </a:r>
          </a:p>
          <a:p>
            <a:r>
              <a:rPr lang="en-CA" sz="1000" dirty="0"/>
              <a:t>Works with Motorola network </a:t>
            </a:r>
          </a:p>
          <a:p>
            <a:r>
              <a:rPr lang="en-CA" sz="1000" dirty="0"/>
              <a:t>Icon blue tooth </a:t>
            </a:r>
          </a:p>
          <a:p>
            <a:endParaRPr lang="en-CA" sz="1000" dirty="0"/>
          </a:p>
          <a:p>
            <a:endParaRPr lang="en-CA" sz="1000" dirty="0"/>
          </a:p>
        </p:txBody>
      </p:sp>
      <p:pic>
        <p:nvPicPr>
          <p:cNvPr id="18" name="Picture 17">
            <a:extLst>
              <a:ext uri="{FF2B5EF4-FFF2-40B4-BE49-F238E27FC236}">
                <a16:creationId xmlns:a16="http://schemas.microsoft.com/office/drawing/2014/main" id="{A70FEFE3-D48C-F165-62AC-C4D63494E073}"/>
              </a:ext>
            </a:extLst>
          </p:cNvPr>
          <p:cNvPicPr>
            <a:picLocks noChangeAspect="1"/>
          </p:cNvPicPr>
          <p:nvPr/>
        </p:nvPicPr>
        <p:blipFill rotWithShape="1">
          <a:blip r:embed="rId5"/>
          <a:srcRect l="2093" t="31904" r="89076" b="26235"/>
          <a:stretch/>
        </p:blipFill>
        <p:spPr>
          <a:xfrm>
            <a:off x="5413136" y="587791"/>
            <a:ext cx="807501" cy="1275907"/>
          </a:xfrm>
          <a:prstGeom prst="rect">
            <a:avLst/>
          </a:prstGeom>
        </p:spPr>
      </p:pic>
      <p:pic>
        <p:nvPicPr>
          <p:cNvPr id="19" name="Picture 18">
            <a:extLst>
              <a:ext uri="{FF2B5EF4-FFF2-40B4-BE49-F238E27FC236}">
                <a16:creationId xmlns:a16="http://schemas.microsoft.com/office/drawing/2014/main" id="{AB6A78C5-9CEF-9567-FAFB-DFD840A06AC7}"/>
              </a:ext>
            </a:extLst>
          </p:cNvPr>
          <p:cNvPicPr>
            <a:picLocks noChangeAspect="1"/>
          </p:cNvPicPr>
          <p:nvPr/>
        </p:nvPicPr>
        <p:blipFill>
          <a:blip r:embed="rId6"/>
          <a:stretch>
            <a:fillRect/>
          </a:stretch>
        </p:blipFill>
        <p:spPr>
          <a:xfrm>
            <a:off x="3192751" y="309352"/>
            <a:ext cx="1165760" cy="1554346"/>
          </a:xfrm>
          <a:prstGeom prst="rect">
            <a:avLst/>
          </a:prstGeom>
        </p:spPr>
      </p:pic>
      <p:pic>
        <p:nvPicPr>
          <p:cNvPr id="20" name="Picture 19">
            <a:extLst>
              <a:ext uri="{FF2B5EF4-FFF2-40B4-BE49-F238E27FC236}">
                <a16:creationId xmlns:a16="http://schemas.microsoft.com/office/drawing/2014/main" id="{FCA9DB4A-7507-86C6-BA12-614C30434C78}"/>
              </a:ext>
            </a:extLst>
          </p:cNvPr>
          <p:cNvPicPr>
            <a:picLocks noChangeAspect="1"/>
          </p:cNvPicPr>
          <p:nvPr/>
        </p:nvPicPr>
        <p:blipFill rotWithShape="1">
          <a:blip r:embed="rId7"/>
          <a:srcRect l="18431" r="21458" b="5226"/>
          <a:stretch/>
        </p:blipFill>
        <p:spPr>
          <a:xfrm>
            <a:off x="7564239" y="587791"/>
            <a:ext cx="809247" cy="1275907"/>
          </a:xfrm>
          <a:prstGeom prst="rect">
            <a:avLst/>
          </a:prstGeom>
        </p:spPr>
      </p:pic>
      <p:sp>
        <p:nvSpPr>
          <p:cNvPr id="21" name="Content Placeholder 2">
            <a:extLst>
              <a:ext uri="{FF2B5EF4-FFF2-40B4-BE49-F238E27FC236}">
                <a16:creationId xmlns:a16="http://schemas.microsoft.com/office/drawing/2014/main" id="{A027D1BC-B74E-818F-BADD-59643211554A}"/>
              </a:ext>
            </a:extLst>
          </p:cNvPr>
          <p:cNvSpPr txBox="1">
            <a:spLocks/>
          </p:cNvSpPr>
          <p:nvPr/>
        </p:nvSpPr>
        <p:spPr bwMode="auto">
          <a:xfrm>
            <a:off x="-4461350" y="1333444"/>
            <a:ext cx="4150136" cy="51966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200" b="1" dirty="0">
                <a:latin typeface="Avenir Light" panose="020B0402020203020204"/>
              </a:rPr>
              <a:t>Opportunity  </a:t>
            </a:r>
          </a:p>
          <a:p>
            <a:r>
              <a:rPr lang="en-US" sz="1200" dirty="0">
                <a:latin typeface="Avenir Light" panose="020B0402020203020204"/>
              </a:rPr>
              <a:t>Video </a:t>
            </a:r>
          </a:p>
          <a:p>
            <a:r>
              <a:rPr lang="en-CA" sz="1200" dirty="0">
                <a:latin typeface="Avenir Light" panose="020B0402020203020204"/>
              </a:rPr>
              <a:t>Biometrics </a:t>
            </a:r>
            <a:r>
              <a:rPr lang="en-US" sz="1200" dirty="0">
                <a:latin typeface="Avenir Light" panose="020B0402020203020204"/>
              </a:rPr>
              <a:t>measures exertion rates as well as heart rate threshold limits</a:t>
            </a:r>
            <a:endParaRPr lang="en-CA" sz="1200" dirty="0">
              <a:latin typeface="Avenir Light" panose="020B0402020203020204"/>
            </a:endParaRPr>
          </a:p>
          <a:p>
            <a:r>
              <a:rPr lang="en-CA" sz="1200" dirty="0">
                <a:latin typeface="Avenir Light" panose="020B0402020203020204"/>
              </a:rPr>
              <a:t>Media gallery for operational issues – can this be tied into repair process ? Corporate process </a:t>
            </a:r>
          </a:p>
          <a:p>
            <a:r>
              <a:rPr lang="en-CA" sz="1200" dirty="0">
                <a:latin typeface="Avenir Light" panose="020B0402020203020204"/>
              </a:rPr>
              <a:t>Eliminate false response – 3 alarm levels (</a:t>
            </a:r>
            <a:r>
              <a:rPr lang="en-CA" sz="1200" dirty="0">
                <a:highlight>
                  <a:srgbClr val="FFFF00"/>
                </a:highlight>
                <a:latin typeface="Avenir Light" panose="020B0402020203020204"/>
              </a:rPr>
              <a:t>check on blackline)  </a:t>
            </a:r>
          </a:p>
          <a:p>
            <a:r>
              <a:rPr lang="en-CA" sz="1200" dirty="0">
                <a:latin typeface="Avenir Light" panose="020B0402020203020204"/>
              </a:rPr>
              <a:t>5 gas solution – MSA only 4 gas and Blackline 5 gas with COSH – ISC ?</a:t>
            </a:r>
          </a:p>
          <a:p>
            <a:r>
              <a:rPr lang="en-CA" sz="1200" dirty="0">
                <a:latin typeface="Avenir Light" panose="020B0402020203020204"/>
              </a:rPr>
              <a:t>Panic alarm - Tap it twice much safer than hunting for a button </a:t>
            </a:r>
          </a:p>
          <a:p>
            <a:r>
              <a:rPr lang="en-CA" sz="1200" dirty="0">
                <a:latin typeface="Avenir Light" panose="020B0402020203020204"/>
              </a:rPr>
              <a:t>Subscription tied to user not to device </a:t>
            </a:r>
          </a:p>
          <a:p>
            <a:r>
              <a:rPr lang="en-US" sz="1200" dirty="0">
                <a:latin typeface="Avenir Light" panose="020B0402020203020204"/>
              </a:rPr>
              <a:t>Geofence </a:t>
            </a:r>
          </a:p>
          <a:p>
            <a:r>
              <a:rPr lang="en-US" sz="1200" dirty="0">
                <a:latin typeface="Avenir Light" panose="020B0402020203020204"/>
              </a:rPr>
              <a:t>Blackout – areas where there are privacy like bathrooms </a:t>
            </a:r>
            <a:r>
              <a:rPr lang="en-US" sz="1200" dirty="0" err="1">
                <a:latin typeface="Avenir Light" panose="020B0402020203020204"/>
              </a:rPr>
              <a:t>etc</a:t>
            </a:r>
            <a:r>
              <a:rPr lang="en-US" sz="1200" dirty="0">
                <a:latin typeface="Avenir Light" panose="020B0402020203020204"/>
              </a:rPr>
              <a:t> </a:t>
            </a:r>
          </a:p>
          <a:p>
            <a:r>
              <a:rPr lang="en-US" sz="1200" dirty="0">
                <a:latin typeface="Avenir Light" panose="020B0402020203020204"/>
              </a:rPr>
              <a:t>Evacuation – you tell everyone to go to this location and it counts once they are there </a:t>
            </a:r>
          </a:p>
          <a:p>
            <a:r>
              <a:rPr lang="en-US" sz="1200" dirty="0">
                <a:latin typeface="Avenir Light" panose="020B0402020203020204"/>
              </a:rPr>
              <a:t>PPE compliance – if you go into an area without all your PPE it will trigger. – how does it detect this </a:t>
            </a:r>
          </a:p>
          <a:p>
            <a:r>
              <a:rPr lang="en-US" sz="1200" dirty="0">
                <a:latin typeface="Avenir Light" panose="020B0402020203020204"/>
              </a:rPr>
              <a:t>Can the images and notes generate a work order in the customers system ?</a:t>
            </a:r>
          </a:p>
          <a:p>
            <a:r>
              <a:rPr lang="en-US" sz="1200" dirty="0">
                <a:latin typeface="Avenir Light" panose="020B0402020203020204"/>
              </a:rPr>
              <a:t>Data analytics </a:t>
            </a:r>
          </a:p>
          <a:p>
            <a:r>
              <a:rPr lang="en-US" sz="1200" dirty="0">
                <a:latin typeface="Avenir Light" panose="020B0402020203020204"/>
              </a:rPr>
              <a:t>Heat Mapping – leak detection </a:t>
            </a:r>
          </a:p>
          <a:p>
            <a:r>
              <a:rPr lang="en-CA" sz="1200" dirty="0">
                <a:latin typeface="Avenir Light" panose="020B0402020203020204"/>
              </a:rPr>
              <a:t>On premise &amp; the cloud </a:t>
            </a:r>
          </a:p>
          <a:p>
            <a:endParaRPr lang="en-CA" sz="1200" dirty="0">
              <a:latin typeface="Avenir Light" panose="020B0402020203020204"/>
            </a:endParaRPr>
          </a:p>
          <a:p>
            <a:endParaRPr lang="en-CA" sz="1200" dirty="0">
              <a:latin typeface="Avenir Light" panose="020B0402020203020204"/>
            </a:endParaRPr>
          </a:p>
          <a:p>
            <a:endParaRPr lang="en-CA" sz="800" dirty="0"/>
          </a:p>
          <a:p>
            <a:endParaRPr lang="en-US" sz="1050" b="0" i="0" dirty="0">
              <a:effectLst/>
              <a:latin typeface="Montserrat" panose="00000500000000000000" pitchFamily="2" charset="0"/>
            </a:endParaRPr>
          </a:p>
          <a:p>
            <a:endParaRPr lang="en-CA" sz="1050" dirty="0"/>
          </a:p>
          <a:p>
            <a:endParaRPr lang="en-CA" sz="1050" dirty="0"/>
          </a:p>
          <a:p>
            <a:endParaRPr lang="en-CA" sz="1200" dirty="0"/>
          </a:p>
          <a:p>
            <a:endParaRPr lang="en-CA" sz="1200" dirty="0"/>
          </a:p>
          <a:p>
            <a:endParaRPr lang="en-CA" sz="1200" dirty="0"/>
          </a:p>
          <a:p>
            <a:endParaRPr lang="en-CA" sz="1200" dirty="0"/>
          </a:p>
          <a:p>
            <a:endParaRPr lang="en-CA" dirty="0"/>
          </a:p>
        </p:txBody>
      </p:sp>
    </p:spTree>
    <p:extLst>
      <p:ext uri="{BB962C8B-B14F-4D97-AF65-F5344CB8AC3E}">
        <p14:creationId xmlns:p14="http://schemas.microsoft.com/office/powerpoint/2010/main" val="220423669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331324" y="1822912"/>
            <a:ext cx="2555727" cy="530509"/>
          </a:xfrm>
        </p:spPr>
        <p:txBody>
          <a:bodyPr/>
          <a:lstStyle/>
          <a:p>
            <a:r>
              <a:rPr lang="en-CA" sz="1600" dirty="0"/>
              <a:t>MSA Altair IO4 </a:t>
            </a:r>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pic>
        <p:nvPicPr>
          <p:cNvPr id="6" name="Picture 5">
            <a:extLst>
              <a:ext uri="{FF2B5EF4-FFF2-40B4-BE49-F238E27FC236}">
                <a16:creationId xmlns:a16="http://schemas.microsoft.com/office/drawing/2014/main" id="{BDD7B065-F52B-1E7D-D4E9-D28FE9944EAB}"/>
              </a:ext>
            </a:extLst>
          </p:cNvPr>
          <p:cNvPicPr>
            <a:picLocks noChangeAspect="1"/>
          </p:cNvPicPr>
          <p:nvPr/>
        </p:nvPicPr>
        <p:blipFill rotWithShape="1">
          <a:blip r:embed="rId2"/>
          <a:srcRect l="55591" t="36086" r="6119" b="17138"/>
          <a:stretch/>
        </p:blipFill>
        <p:spPr>
          <a:xfrm>
            <a:off x="11627604" y="-1252538"/>
            <a:ext cx="5075737" cy="2066925"/>
          </a:xfrm>
          <a:prstGeom prst="rect">
            <a:avLst/>
          </a:prstGeom>
        </p:spPr>
      </p:pic>
      <p:pic>
        <p:nvPicPr>
          <p:cNvPr id="8" name="Picture 7">
            <a:extLst>
              <a:ext uri="{FF2B5EF4-FFF2-40B4-BE49-F238E27FC236}">
                <a16:creationId xmlns:a16="http://schemas.microsoft.com/office/drawing/2014/main" id="{EB7B9162-4466-1B6A-4CFE-B5EC4B0AB0A1}"/>
              </a:ext>
            </a:extLst>
          </p:cNvPr>
          <p:cNvPicPr>
            <a:picLocks noChangeAspect="1"/>
          </p:cNvPicPr>
          <p:nvPr/>
        </p:nvPicPr>
        <p:blipFill rotWithShape="1">
          <a:blip r:embed="rId3"/>
          <a:srcRect l="78021" t="26875" b="47500"/>
          <a:stretch/>
        </p:blipFill>
        <p:spPr>
          <a:xfrm>
            <a:off x="10632790" y="2234547"/>
            <a:ext cx="4367278" cy="1697236"/>
          </a:xfrm>
          <a:prstGeom prst="rect">
            <a:avLst/>
          </a:prstGeom>
        </p:spPr>
      </p:pic>
      <p:sp>
        <p:nvSpPr>
          <p:cNvPr id="9" name="Content Placeholder 2">
            <a:extLst>
              <a:ext uri="{FF2B5EF4-FFF2-40B4-BE49-F238E27FC236}">
                <a16:creationId xmlns:a16="http://schemas.microsoft.com/office/drawing/2014/main" id="{86A09B55-04E2-6D06-62F6-6125B440C590}"/>
              </a:ext>
            </a:extLst>
          </p:cNvPr>
          <p:cNvSpPr txBox="1">
            <a:spLocks/>
          </p:cNvSpPr>
          <p:nvPr/>
        </p:nvSpPr>
        <p:spPr bwMode="auto">
          <a:xfrm>
            <a:off x="475176" y="2571750"/>
            <a:ext cx="1894099" cy="38611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000" dirty="0"/>
              <a:t>Grid Software </a:t>
            </a:r>
          </a:p>
          <a:p>
            <a:endParaRPr lang="en-CA" sz="1200" dirty="0"/>
          </a:p>
          <a:p>
            <a:r>
              <a:rPr lang="en-CA" sz="1200" dirty="0"/>
              <a:t>Is LTE-M the same as cell phone cellular </a:t>
            </a:r>
          </a:p>
          <a:p>
            <a:r>
              <a:rPr lang="en-CA" sz="1200" dirty="0"/>
              <a:t>Flexible worker assignment – full time or temporary with MSA id Tag </a:t>
            </a:r>
          </a:p>
          <a:p>
            <a:r>
              <a:rPr lang="en-CA" sz="1200" dirty="0"/>
              <a:t>Mass configuration update to fleet </a:t>
            </a:r>
          </a:p>
          <a:p>
            <a:r>
              <a:rPr lang="en-CA" sz="1200" dirty="0"/>
              <a:t>Automatic notification when gas gets low </a:t>
            </a:r>
          </a:p>
          <a:p>
            <a:r>
              <a:rPr lang="en-CA" sz="1200" dirty="0"/>
              <a:t>IO4 gets better with time </a:t>
            </a:r>
          </a:p>
          <a:p>
            <a:r>
              <a:rPr lang="en-CA" sz="1200" dirty="0"/>
              <a:t>Inventory management – loss of detector </a:t>
            </a:r>
          </a:p>
          <a:p>
            <a:r>
              <a:rPr lang="en-CA" sz="1200" dirty="0"/>
              <a:t>Training for workers that are not compliant </a:t>
            </a:r>
          </a:p>
          <a:p>
            <a:r>
              <a:rPr lang="en-CA" sz="1200" dirty="0"/>
              <a:t>MSA Plus – zero up front capex expenses, keep pace with tech, always under </a:t>
            </a:r>
            <a:r>
              <a:rPr lang="en-CA" sz="1200" dirty="0" err="1"/>
              <a:t>warrany</a:t>
            </a:r>
            <a:r>
              <a:rPr lang="en-CA" sz="1200" dirty="0"/>
              <a:t> </a:t>
            </a:r>
          </a:p>
          <a:p>
            <a:endParaRPr lang="en-CA" sz="1200" dirty="0"/>
          </a:p>
          <a:p>
            <a:endParaRPr lang="en-CA" sz="1200" dirty="0"/>
          </a:p>
        </p:txBody>
      </p:sp>
      <p:pic>
        <p:nvPicPr>
          <p:cNvPr id="3" name="Picture 2">
            <a:extLst>
              <a:ext uri="{FF2B5EF4-FFF2-40B4-BE49-F238E27FC236}">
                <a16:creationId xmlns:a16="http://schemas.microsoft.com/office/drawing/2014/main" id="{49E719A4-9FBB-3911-0E3E-989AEE975822}"/>
              </a:ext>
            </a:extLst>
          </p:cNvPr>
          <p:cNvPicPr>
            <a:picLocks noChangeAspect="1"/>
          </p:cNvPicPr>
          <p:nvPr/>
        </p:nvPicPr>
        <p:blipFill>
          <a:blip r:embed="rId4"/>
          <a:stretch>
            <a:fillRect/>
          </a:stretch>
        </p:blipFill>
        <p:spPr>
          <a:xfrm>
            <a:off x="998887" y="691016"/>
            <a:ext cx="1069458" cy="1069458"/>
          </a:xfrm>
          <a:prstGeom prst="rect">
            <a:avLst/>
          </a:prstGeom>
        </p:spPr>
      </p:pic>
      <p:sp>
        <p:nvSpPr>
          <p:cNvPr id="5" name="Title 1">
            <a:extLst>
              <a:ext uri="{FF2B5EF4-FFF2-40B4-BE49-F238E27FC236}">
                <a16:creationId xmlns:a16="http://schemas.microsoft.com/office/drawing/2014/main" id="{B8992DA7-8A85-81E2-4FFD-A26B9C3AD936}"/>
              </a:ext>
            </a:extLst>
          </p:cNvPr>
          <p:cNvSpPr txBox="1">
            <a:spLocks/>
          </p:cNvSpPr>
          <p:nvPr/>
        </p:nvSpPr>
        <p:spPr bwMode="auto">
          <a:xfrm>
            <a:off x="2515136" y="1822912"/>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lang="en-CA" sz="1600" dirty="0"/>
              <a:t>Blackline safety G7 </a:t>
            </a:r>
          </a:p>
        </p:txBody>
      </p:sp>
      <p:sp>
        <p:nvSpPr>
          <p:cNvPr id="7" name="Content Placeholder 2">
            <a:extLst>
              <a:ext uri="{FF2B5EF4-FFF2-40B4-BE49-F238E27FC236}">
                <a16:creationId xmlns:a16="http://schemas.microsoft.com/office/drawing/2014/main" id="{E7F9A129-6919-47BB-F6F1-789F159000BA}"/>
              </a:ext>
            </a:extLst>
          </p:cNvPr>
          <p:cNvSpPr txBox="1">
            <a:spLocks/>
          </p:cNvSpPr>
          <p:nvPr/>
        </p:nvSpPr>
        <p:spPr bwMode="auto">
          <a:xfrm>
            <a:off x="2658988" y="2405016"/>
            <a:ext cx="1965399"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000" dirty="0"/>
              <a:t>Blackline live </a:t>
            </a:r>
          </a:p>
          <a:p>
            <a:endParaRPr lang="en-CA" dirty="0"/>
          </a:p>
        </p:txBody>
      </p:sp>
      <p:sp>
        <p:nvSpPr>
          <p:cNvPr id="11" name="Title 1">
            <a:extLst>
              <a:ext uri="{FF2B5EF4-FFF2-40B4-BE49-F238E27FC236}">
                <a16:creationId xmlns:a16="http://schemas.microsoft.com/office/drawing/2014/main" id="{964B8114-96DF-4D44-C484-449A40A18DFA}"/>
              </a:ext>
            </a:extLst>
          </p:cNvPr>
          <p:cNvSpPr txBox="1">
            <a:spLocks/>
          </p:cNvSpPr>
          <p:nvPr/>
        </p:nvSpPr>
        <p:spPr bwMode="auto">
          <a:xfrm>
            <a:off x="4624387" y="1823218"/>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lang="en-CA" sz="1600" dirty="0"/>
              <a:t>ISC </a:t>
            </a:r>
            <a:r>
              <a:rPr lang="en-CA" sz="1600" dirty="0" err="1"/>
              <a:t>Ventis</a:t>
            </a:r>
            <a:r>
              <a:rPr lang="en-CA" sz="1600" dirty="0"/>
              <a:t> Pro 5  </a:t>
            </a:r>
          </a:p>
        </p:txBody>
      </p:sp>
      <p:sp>
        <p:nvSpPr>
          <p:cNvPr id="12" name="Content Placeholder 2">
            <a:extLst>
              <a:ext uri="{FF2B5EF4-FFF2-40B4-BE49-F238E27FC236}">
                <a16:creationId xmlns:a16="http://schemas.microsoft.com/office/drawing/2014/main" id="{5D934DEC-22D6-305A-2B54-96389357722E}"/>
              </a:ext>
            </a:extLst>
          </p:cNvPr>
          <p:cNvSpPr txBox="1">
            <a:spLocks/>
          </p:cNvSpPr>
          <p:nvPr/>
        </p:nvSpPr>
        <p:spPr bwMode="auto">
          <a:xfrm>
            <a:off x="4768239" y="2405322"/>
            <a:ext cx="1894099"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000" dirty="0" err="1"/>
              <a:t>Inet</a:t>
            </a:r>
            <a:r>
              <a:rPr lang="en-CA" sz="1000" dirty="0"/>
              <a:t> Now</a:t>
            </a:r>
          </a:p>
          <a:p>
            <a:r>
              <a:rPr lang="en-CA" sz="1000" dirty="0">
                <a:hlinkClick r:id="rId5"/>
              </a:rPr>
              <a:t>https://www.indsci.com/en/inet-now</a:t>
            </a:r>
            <a:endParaRPr lang="en-CA" sz="1000" dirty="0"/>
          </a:p>
          <a:p>
            <a:endParaRPr lang="en-CA" sz="1000" dirty="0"/>
          </a:p>
          <a:p>
            <a:endParaRPr lang="en-CA" dirty="0"/>
          </a:p>
        </p:txBody>
      </p:sp>
      <p:sp>
        <p:nvSpPr>
          <p:cNvPr id="14" name="Title 1">
            <a:extLst>
              <a:ext uri="{FF2B5EF4-FFF2-40B4-BE49-F238E27FC236}">
                <a16:creationId xmlns:a16="http://schemas.microsoft.com/office/drawing/2014/main" id="{AA2B313F-9CDF-79E1-1488-6741F7BBD42E}"/>
              </a:ext>
            </a:extLst>
          </p:cNvPr>
          <p:cNvSpPr txBox="1">
            <a:spLocks/>
          </p:cNvSpPr>
          <p:nvPr/>
        </p:nvSpPr>
        <p:spPr bwMode="auto">
          <a:xfrm>
            <a:off x="6733638" y="1823218"/>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lang="en-CA" sz="1600" dirty="0"/>
              <a:t>Honeywell BW Flex </a:t>
            </a:r>
          </a:p>
        </p:txBody>
      </p:sp>
      <p:sp>
        <p:nvSpPr>
          <p:cNvPr id="15" name="Content Placeholder 2">
            <a:extLst>
              <a:ext uri="{FF2B5EF4-FFF2-40B4-BE49-F238E27FC236}">
                <a16:creationId xmlns:a16="http://schemas.microsoft.com/office/drawing/2014/main" id="{6B51F7CF-0358-C126-7493-8E832CD017D5}"/>
              </a:ext>
            </a:extLst>
          </p:cNvPr>
          <p:cNvSpPr txBox="1">
            <a:spLocks/>
          </p:cNvSpPr>
          <p:nvPr/>
        </p:nvSpPr>
        <p:spPr bwMode="auto">
          <a:xfrm>
            <a:off x="6877491" y="2405322"/>
            <a:ext cx="2032594"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000" dirty="0"/>
              <a:t>Safety suite </a:t>
            </a:r>
          </a:p>
          <a:p>
            <a:endParaRPr lang="en-CA" sz="1000" dirty="0"/>
          </a:p>
        </p:txBody>
      </p:sp>
      <p:pic>
        <p:nvPicPr>
          <p:cNvPr id="18" name="Picture 17">
            <a:extLst>
              <a:ext uri="{FF2B5EF4-FFF2-40B4-BE49-F238E27FC236}">
                <a16:creationId xmlns:a16="http://schemas.microsoft.com/office/drawing/2014/main" id="{A70FEFE3-D48C-F165-62AC-C4D63494E073}"/>
              </a:ext>
            </a:extLst>
          </p:cNvPr>
          <p:cNvPicPr>
            <a:picLocks noChangeAspect="1"/>
          </p:cNvPicPr>
          <p:nvPr/>
        </p:nvPicPr>
        <p:blipFill rotWithShape="1">
          <a:blip r:embed="rId6"/>
          <a:srcRect l="2093" t="31904" r="89076" b="26235"/>
          <a:stretch/>
        </p:blipFill>
        <p:spPr>
          <a:xfrm>
            <a:off x="5413136" y="587791"/>
            <a:ext cx="807501" cy="1275907"/>
          </a:xfrm>
          <a:prstGeom prst="rect">
            <a:avLst/>
          </a:prstGeom>
        </p:spPr>
      </p:pic>
      <p:pic>
        <p:nvPicPr>
          <p:cNvPr id="19" name="Picture 18">
            <a:extLst>
              <a:ext uri="{FF2B5EF4-FFF2-40B4-BE49-F238E27FC236}">
                <a16:creationId xmlns:a16="http://schemas.microsoft.com/office/drawing/2014/main" id="{AB6A78C5-9CEF-9567-FAFB-DFD840A06AC7}"/>
              </a:ext>
            </a:extLst>
          </p:cNvPr>
          <p:cNvPicPr>
            <a:picLocks noChangeAspect="1"/>
          </p:cNvPicPr>
          <p:nvPr/>
        </p:nvPicPr>
        <p:blipFill>
          <a:blip r:embed="rId7"/>
          <a:stretch>
            <a:fillRect/>
          </a:stretch>
        </p:blipFill>
        <p:spPr>
          <a:xfrm>
            <a:off x="3192751" y="309352"/>
            <a:ext cx="1165760" cy="1554346"/>
          </a:xfrm>
          <a:prstGeom prst="rect">
            <a:avLst/>
          </a:prstGeom>
        </p:spPr>
      </p:pic>
      <p:pic>
        <p:nvPicPr>
          <p:cNvPr id="20" name="Picture 19">
            <a:extLst>
              <a:ext uri="{FF2B5EF4-FFF2-40B4-BE49-F238E27FC236}">
                <a16:creationId xmlns:a16="http://schemas.microsoft.com/office/drawing/2014/main" id="{FCA9DB4A-7507-86C6-BA12-614C30434C78}"/>
              </a:ext>
            </a:extLst>
          </p:cNvPr>
          <p:cNvPicPr>
            <a:picLocks noChangeAspect="1"/>
          </p:cNvPicPr>
          <p:nvPr/>
        </p:nvPicPr>
        <p:blipFill rotWithShape="1">
          <a:blip r:embed="rId8"/>
          <a:srcRect l="18431" r="21458" b="5226"/>
          <a:stretch/>
        </p:blipFill>
        <p:spPr>
          <a:xfrm>
            <a:off x="7564239" y="587791"/>
            <a:ext cx="809247" cy="1275907"/>
          </a:xfrm>
          <a:prstGeom prst="rect">
            <a:avLst/>
          </a:prstGeom>
        </p:spPr>
      </p:pic>
      <p:sp>
        <p:nvSpPr>
          <p:cNvPr id="21" name="Content Placeholder 2">
            <a:extLst>
              <a:ext uri="{FF2B5EF4-FFF2-40B4-BE49-F238E27FC236}">
                <a16:creationId xmlns:a16="http://schemas.microsoft.com/office/drawing/2014/main" id="{A027D1BC-B74E-818F-BADD-59643211554A}"/>
              </a:ext>
            </a:extLst>
          </p:cNvPr>
          <p:cNvSpPr txBox="1">
            <a:spLocks/>
          </p:cNvSpPr>
          <p:nvPr/>
        </p:nvSpPr>
        <p:spPr bwMode="auto">
          <a:xfrm>
            <a:off x="-4461350" y="1333444"/>
            <a:ext cx="4150136" cy="51966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200" b="1" dirty="0">
                <a:latin typeface="Avenir Light" panose="020B0402020203020204"/>
              </a:rPr>
              <a:t>Opportunity  </a:t>
            </a:r>
          </a:p>
          <a:p>
            <a:r>
              <a:rPr lang="en-US" sz="1200" dirty="0">
                <a:latin typeface="Avenir Light" panose="020B0402020203020204"/>
              </a:rPr>
              <a:t>Video </a:t>
            </a:r>
          </a:p>
          <a:p>
            <a:r>
              <a:rPr lang="en-CA" sz="1200" dirty="0">
                <a:latin typeface="Avenir Light" panose="020B0402020203020204"/>
              </a:rPr>
              <a:t>Biometrics </a:t>
            </a:r>
            <a:r>
              <a:rPr lang="en-US" sz="1200" dirty="0">
                <a:latin typeface="Avenir Light" panose="020B0402020203020204"/>
              </a:rPr>
              <a:t>measures exertion rates as well as heart rate threshold limits</a:t>
            </a:r>
            <a:endParaRPr lang="en-CA" sz="1200" dirty="0">
              <a:latin typeface="Avenir Light" panose="020B0402020203020204"/>
            </a:endParaRPr>
          </a:p>
          <a:p>
            <a:r>
              <a:rPr lang="en-CA" sz="1200" dirty="0">
                <a:latin typeface="Avenir Light" panose="020B0402020203020204"/>
              </a:rPr>
              <a:t>Media gallery for operational issues – can this be tied into repair process ? Corporate process </a:t>
            </a:r>
          </a:p>
          <a:p>
            <a:r>
              <a:rPr lang="en-CA" sz="1200" dirty="0">
                <a:latin typeface="Avenir Light" panose="020B0402020203020204"/>
              </a:rPr>
              <a:t>Eliminate false response – 3 alarm levels (</a:t>
            </a:r>
            <a:r>
              <a:rPr lang="en-CA" sz="1200" dirty="0">
                <a:highlight>
                  <a:srgbClr val="FFFF00"/>
                </a:highlight>
                <a:latin typeface="Avenir Light" panose="020B0402020203020204"/>
              </a:rPr>
              <a:t>check on blackline)  </a:t>
            </a:r>
          </a:p>
          <a:p>
            <a:r>
              <a:rPr lang="en-CA" sz="1200" dirty="0">
                <a:latin typeface="Avenir Light" panose="020B0402020203020204"/>
              </a:rPr>
              <a:t>5 gas solution – MSA only 4 gas and Blackline 5 gas with COSH – ISC ?</a:t>
            </a:r>
          </a:p>
          <a:p>
            <a:r>
              <a:rPr lang="en-CA" sz="1200" dirty="0">
                <a:latin typeface="Avenir Light" panose="020B0402020203020204"/>
              </a:rPr>
              <a:t>Panic alarm - Tap it twice much safer than hunting for a button </a:t>
            </a:r>
          </a:p>
          <a:p>
            <a:r>
              <a:rPr lang="en-CA" sz="1200" dirty="0">
                <a:latin typeface="Avenir Light" panose="020B0402020203020204"/>
              </a:rPr>
              <a:t>Subscription tied to user not to device </a:t>
            </a:r>
          </a:p>
          <a:p>
            <a:r>
              <a:rPr lang="en-US" sz="1200" dirty="0">
                <a:latin typeface="Avenir Light" panose="020B0402020203020204"/>
              </a:rPr>
              <a:t>Geofence </a:t>
            </a:r>
          </a:p>
          <a:p>
            <a:r>
              <a:rPr lang="en-US" sz="1200" dirty="0">
                <a:latin typeface="Avenir Light" panose="020B0402020203020204"/>
              </a:rPr>
              <a:t>Blackout – areas where there are privacy like bathrooms </a:t>
            </a:r>
            <a:r>
              <a:rPr lang="en-US" sz="1200" dirty="0" err="1">
                <a:latin typeface="Avenir Light" panose="020B0402020203020204"/>
              </a:rPr>
              <a:t>etc</a:t>
            </a:r>
            <a:r>
              <a:rPr lang="en-US" sz="1200" dirty="0">
                <a:latin typeface="Avenir Light" panose="020B0402020203020204"/>
              </a:rPr>
              <a:t> </a:t>
            </a:r>
          </a:p>
          <a:p>
            <a:r>
              <a:rPr lang="en-US" sz="1200" dirty="0">
                <a:latin typeface="Avenir Light" panose="020B0402020203020204"/>
              </a:rPr>
              <a:t>Evacuation – you tell everyone to go to this location and it counts once they are there </a:t>
            </a:r>
          </a:p>
          <a:p>
            <a:r>
              <a:rPr lang="en-US" sz="1200" dirty="0">
                <a:latin typeface="Avenir Light" panose="020B0402020203020204"/>
              </a:rPr>
              <a:t>PPE compliance – if you go into an area without all your PPE it will trigger. – how does it detect this </a:t>
            </a:r>
          </a:p>
          <a:p>
            <a:r>
              <a:rPr lang="en-US" sz="1200" dirty="0">
                <a:latin typeface="Avenir Light" panose="020B0402020203020204"/>
              </a:rPr>
              <a:t>Can the images and notes generate a work order in the customers system ?</a:t>
            </a:r>
          </a:p>
          <a:p>
            <a:r>
              <a:rPr lang="en-US" sz="1200" dirty="0">
                <a:latin typeface="Avenir Light" panose="020B0402020203020204"/>
              </a:rPr>
              <a:t>Data analytics </a:t>
            </a:r>
          </a:p>
          <a:p>
            <a:r>
              <a:rPr lang="en-US" sz="1200" dirty="0">
                <a:latin typeface="Avenir Light" panose="020B0402020203020204"/>
              </a:rPr>
              <a:t>Heat Mapping – leak detection </a:t>
            </a:r>
          </a:p>
          <a:p>
            <a:r>
              <a:rPr lang="en-CA" sz="1200" dirty="0">
                <a:latin typeface="Avenir Light" panose="020B0402020203020204"/>
              </a:rPr>
              <a:t>On premise &amp; the cloud </a:t>
            </a:r>
          </a:p>
          <a:p>
            <a:endParaRPr lang="en-CA" sz="1200" dirty="0">
              <a:latin typeface="Avenir Light" panose="020B0402020203020204"/>
            </a:endParaRPr>
          </a:p>
          <a:p>
            <a:endParaRPr lang="en-CA" sz="1200" dirty="0">
              <a:latin typeface="Avenir Light" panose="020B0402020203020204"/>
            </a:endParaRPr>
          </a:p>
          <a:p>
            <a:endParaRPr lang="en-CA" sz="800" dirty="0"/>
          </a:p>
          <a:p>
            <a:endParaRPr lang="en-US" sz="1050" b="0" i="0" dirty="0">
              <a:effectLst/>
              <a:latin typeface="Montserrat" panose="00000500000000000000" pitchFamily="2" charset="0"/>
            </a:endParaRPr>
          </a:p>
          <a:p>
            <a:endParaRPr lang="en-CA" sz="1050" dirty="0"/>
          </a:p>
          <a:p>
            <a:endParaRPr lang="en-CA" sz="1050" dirty="0"/>
          </a:p>
          <a:p>
            <a:endParaRPr lang="en-CA" sz="1200" dirty="0"/>
          </a:p>
          <a:p>
            <a:endParaRPr lang="en-CA" sz="1200" dirty="0"/>
          </a:p>
          <a:p>
            <a:endParaRPr lang="en-CA" sz="1200" dirty="0"/>
          </a:p>
          <a:p>
            <a:endParaRPr lang="en-CA" sz="1200" dirty="0"/>
          </a:p>
          <a:p>
            <a:endParaRPr lang="en-CA" dirty="0"/>
          </a:p>
        </p:txBody>
      </p:sp>
    </p:spTree>
    <p:extLst>
      <p:ext uri="{BB962C8B-B14F-4D97-AF65-F5344CB8AC3E}">
        <p14:creationId xmlns:p14="http://schemas.microsoft.com/office/powerpoint/2010/main" val="68108783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pic>
        <p:nvPicPr>
          <p:cNvPr id="6" name="Picture 5">
            <a:extLst>
              <a:ext uri="{FF2B5EF4-FFF2-40B4-BE49-F238E27FC236}">
                <a16:creationId xmlns:a16="http://schemas.microsoft.com/office/drawing/2014/main" id="{BDD7B065-F52B-1E7D-D4E9-D28FE9944EAB}"/>
              </a:ext>
            </a:extLst>
          </p:cNvPr>
          <p:cNvPicPr>
            <a:picLocks noChangeAspect="1"/>
          </p:cNvPicPr>
          <p:nvPr/>
        </p:nvPicPr>
        <p:blipFill rotWithShape="1">
          <a:blip r:embed="rId2"/>
          <a:srcRect l="55591" t="36086" r="6119" b="17138"/>
          <a:stretch/>
        </p:blipFill>
        <p:spPr>
          <a:xfrm>
            <a:off x="11627604" y="-1252538"/>
            <a:ext cx="5075737" cy="2066925"/>
          </a:xfrm>
          <a:prstGeom prst="rect">
            <a:avLst/>
          </a:prstGeom>
        </p:spPr>
      </p:pic>
      <p:pic>
        <p:nvPicPr>
          <p:cNvPr id="8" name="Picture 7">
            <a:extLst>
              <a:ext uri="{FF2B5EF4-FFF2-40B4-BE49-F238E27FC236}">
                <a16:creationId xmlns:a16="http://schemas.microsoft.com/office/drawing/2014/main" id="{EB7B9162-4466-1B6A-4CFE-B5EC4B0AB0A1}"/>
              </a:ext>
            </a:extLst>
          </p:cNvPr>
          <p:cNvPicPr>
            <a:picLocks noChangeAspect="1"/>
          </p:cNvPicPr>
          <p:nvPr/>
        </p:nvPicPr>
        <p:blipFill rotWithShape="1">
          <a:blip r:embed="rId3"/>
          <a:srcRect l="78021" t="26875" b="47500"/>
          <a:stretch/>
        </p:blipFill>
        <p:spPr>
          <a:xfrm>
            <a:off x="10632790" y="2234547"/>
            <a:ext cx="4367278" cy="1697236"/>
          </a:xfrm>
          <a:prstGeom prst="rect">
            <a:avLst/>
          </a:prstGeom>
        </p:spPr>
      </p:pic>
      <p:pic>
        <p:nvPicPr>
          <p:cNvPr id="3" name="Picture 2">
            <a:extLst>
              <a:ext uri="{FF2B5EF4-FFF2-40B4-BE49-F238E27FC236}">
                <a16:creationId xmlns:a16="http://schemas.microsoft.com/office/drawing/2014/main" id="{49E719A4-9FBB-3911-0E3E-989AEE975822}"/>
              </a:ext>
            </a:extLst>
          </p:cNvPr>
          <p:cNvPicPr>
            <a:picLocks noChangeAspect="1"/>
          </p:cNvPicPr>
          <p:nvPr/>
        </p:nvPicPr>
        <p:blipFill>
          <a:blip r:embed="rId4"/>
          <a:stretch>
            <a:fillRect/>
          </a:stretch>
        </p:blipFill>
        <p:spPr>
          <a:xfrm>
            <a:off x="2475336" y="406760"/>
            <a:ext cx="633423" cy="633423"/>
          </a:xfrm>
          <a:prstGeom prst="rect">
            <a:avLst/>
          </a:prstGeom>
        </p:spPr>
      </p:pic>
      <p:sp>
        <p:nvSpPr>
          <p:cNvPr id="11" name="Title 1">
            <a:extLst>
              <a:ext uri="{FF2B5EF4-FFF2-40B4-BE49-F238E27FC236}">
                <a16:creationId xmlns:a16="http://schemas.microsoft.com/office/drawing/2014/main" id="{964B8114-96DF-4D44-C484-449A40A18DFA}"/>
              </a:ext>
            </a:extLst>
          </p:cNvPr>
          <p:cNvSpPr txBox="1">
            <a:spLocks/>
          </p:cNvSpPr>
          <p:nvPr/>
        </p:nvSpPr>
        <p:spPr bwMode="auto">
          <a:xfrm>
            <a:off x="4624387" y="1823218"/>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14" name="Title 1">
            <a:extLst>
              <a:ext uri="{FF2B5EF4-FFF2-40B4-BE49-F238E27FC236}">
                <a16:creationId xmlns:a16="http://schemas.microsoft.com/office/drawing/2014/main" id="{AA2B313F-9CDF-79E1-1488-6741F7BBD42E}"/>
              </a:ext>
            </a:extLst>
          </p:cNvPr>
          <p:cNvSpPr txBox="1">
            <a:spLocks/>
          </p:cNvSpPr>
          <p:nvPr/>
        </p:nvSpPr>
        <p:spPr bwMode="auto">
          <a:xfrm>
            <a:off x="6733638" y="1823218"/>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pic>
        <p:nvPicPr>
          <p:cNvPr id="18" name="Picture 17">
            <a:extLst>
              <a:ext uri="{FF2B5EF4-FFF2-40B4-BE49-F238E27FC236}">
                <a16:creationId xmlns:a16="http://schemas.microsoft.com/office/drawing/2014/main" id="{A70FEFE3-D48C-F165-62AC-C4D63494E073}"/>
              </a:ext>
            </a:extLst>
          </p:cNvPr>
          <p:cNvPicPr>
            <a:picLocks noChangeAspect="1"/>
          </p:cNvPicPr>
          <p:nvPr/>
        </p:nvPicPr>
        <p:blipFill rotWithShape="1">
          <a:blip r:embed="rId5"/>
          <a:srcRect l="2093" t="31904" r="89076" b="26235"/>
          <a:stretch/>
        </p:blipFill>
        <p:spPr>
          <a:xfrm>
            <a:off x="5944299" y="291276"/>
            <a:ext cx="546962" cy="864238"/>
          </a:xfrm>
          <a:prstGeom prst="rect">
            <a:avLst/>
          </a:prstGeom>
        </p:spPr>
      </p:pic>
      <p:pic>
        <p:nvPicPr>
          <p:cNvPr id="19" name="Picture 18">
            <a:extLst>
              <a:ext uri="{FF2B5EF4-FFF2-40B4-BE49-F238E27FC236}">
                <a16:creationId xmlns:a16="http://schemas.microsoft.com/office/drawing/2014/main" id="{AB6A78C5-9CEF-9567-FAFB-DFD840A06AC7}"/>
              </a:ext>
            </a:extLst>
          </p:cNvPr>
          <p:cNvPicPr>
            <a:picLocks noChangeAspect="1"/>
          </p:cNvPicPr>
          <p:nvPr/>
        </p:nvPicPr>
        <p:blipFill>
          <a:blip r:embed="rId6"/>
          <a:stretch>
            <a:fillRect/>
          </a:stretch>
        </p:blipFill>
        <p:spPr>
          <a:xfrm>
            <a:off x="4178508" y="124007"/>
            <a:ext cx="786984" cy="1049311"/>
          </a:xfrm>
          <a:prstGeom prst="rect">
            <a:avLst/>
          </a:prstGeom>
        </p:spPr>
      </p:pic>
      <p:pic>
        <p:nvPicPr>
          <p:cNvPr id="20" name="Picture 19">
            <a:extLst>
              <a:ext uri="{FF2B5EF4-FFF2-40B4-BE49-F238E27FC236}">
                <a16:creationId xmlns:a16="http://schemas.microsoft.com/office/drawing/2014/main" id="{FCA9DB4A-7507-86C6-BA12-614C30434C78}"/>
              </a:ext>
            </a:extLst>
          </p:cNvPr>
          <p:cNvPicPr>
            <a:picLocks noChangeAspect="1"/>
          </p:cNvPicPr>
          <p:nvPr/>
        </p:nvPicPr>
        <p:blipFill rotWithShape="1">
          <a:blip r:embed="rId7"/>
          <a:srcRect l="18431" r="21458" b="5226"/>
          <a:stretch/>
        </p:blipFill>
        <p:spPr>
          <a:xfrm>
            <a:off x="7967179" y="262812"/>
            <a:ext cx="548145" cy="864238"/>
          </a:xfrm>
          <a:prstGeom prst="rect">
            <a:avLst/>
          </a:prstGeom>
        </p:spPr>
      </p:pic>
      <p:sp>
        <p:nvSpPr>
          <p:cNvPr id="21" name="Content Placeholder 2">
            <a:extLst>
              <a:ext uri="{FF2B5EF4-FFF2-40B4-BE49-F238E27FC236}">
                <a16:creationId xmlns:a16="http://schemas.microsoft.com/office/drawing/2014/main" id="{A027D1BC-B74E-818F-BADD-59643211554A}"/>
              </a:ext>
            </a:extLst>
          </p:cNvPr>
          <p:cNvSpPr txBox="1">
            <a:spLocks/>
          </p:cNvSpPr>
          <p:nvPr/>
        </p:nvSpPr>
        <p:spPr bwMode="auto">
          <a:xfrm>
            <a:off x="-4461350" y="1333444"/>
            <a:ext cx="4150136" cy="51966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200" b="1" dirty="0">
                <a:latin typeface="Avenir Light" panose="020B0402020203020204"/>
              </a:rPr>
              <a:t>Opportunity  </a:t>
            </a:r>
          </a:p>
          <a:p>
            <a:r>
              <a:rPr lang="en-US" sz="1200" dirty="0">
                <a:latin typeface="Avenir Light" panose="020B0402020203020204"/>
              </a:rPr>
              <a:t>Video </a:t>
            </a:r>
          </a:p>
          <a:p>
            <a:r>
              <a:rPr lang="en-CA" sz="1200" dirty="0">
                <a:latin typeface="Avenir Light" panose="020B0402020203020204"/>
              </a:rPr>
              <a:t>Biometrics </a:t>
            </a:r>
            <a:r>
              <a:rPr lang="en-US" sz="1200" dirty="0">
                <a:latin typeface="Avenir Light" panose="020B0402020203020204"/>
              </a:rPr>
              <a:t>measures exertion rates as well as heart rate threshold limits</a:t>
            </a:r>
            <a:endParaRPr lang="en-CA" sz="1200" dirty="0">
              <a:latin typeface="Avenir Light" panose="020B0402020203020204"/>
            </a:endParaRPr>
          </a:p>
          <a:p>
            <a:r>
              <a:rPr lang="en-CA" sz="1200" dirty="0">
                <a:latin typeface="Avenir Light" panose="020B0402020203020204"/>
              </a:rPr>
              <a:t>Media gallery for operational issues – can this be tied into repair process ? Corporate process </a:t>
            </a:r>
          </a:p>
          <a:p>
            <a:r>
              <a:rPr lang="en-CA" sz="1200" dirty="0">
                <a:latin typeface="Avenir Light" panose="020B0402020203020204"/>
              </a:rPr>
              <a:t>Eliminate false response – 3 alarm levels (</a:t>
            </a:r>
            <a:r>
              <a:rPr lang="en-CA" sz="1200" dirty="0">
                <a:highlight>
                  <a:srgbClr val="FFFF00"/>
                </a:highlight>
                <a:latin typeface="Avenir Light" panose="020B0402020203020204"/>
              </a:rPr>
              <a:t>check on blackline)  </a:t>
            </a:r>
          </a:p>
          <a:p>
            <a:r>
              <a:rPr lang="en-CA" sz="1200" dirty="0">
                <a:latin typeface="Avenir Light" panose="020B0402020203020204"/>
              </a:rPr>
              <a:t>5 gas solution – MSA only 4 gas and Blackline 5 gas with COSH – ISC ?</a:t>
            </a:r>
          </a:p>
          <a:p>
            <a:r>
              <a:rPr lang="en-CA" sz="1200" dirty="0">
                <a:latin typeface="Avenir Light" panose="020B0402020203020204"/>
              </a:rPr>
              <a:t>Panic alarm - Tap it twice much safer than hunting for a button </a:t>
            </a:r>
          </a:p>
          <a:p>
            <a:r>
              <a:rPr lang="en-CA" sz="1200" dirty="0">
                <a:latin typeface="Avenir Light" panose="020B0402020203020204"/>
              </a:rPr>
              <a:t>Subscription tied to user not to device </a:t>
            </a:r>
          </a:p>
          <a:p>
            <a:r>
              <a:rPr lang="en-US" sz="1200" dirty="0">
                <a:latin typeface="Avenir Light" panose="020B0402020203020204"/>
              </a:rPr>
              <a:t>Geofence </a:t>
            </a:r>
          </a:p>
          <a:p>
            <a:r>
              <a:rPr lang="en-US" sz="1200" dirty="0">
                <a:latin typeface="Avenir Light" panose="020B0402020203020204"/>
              </a:rPr>
              <a:t>Blackout – areas where there are privacy like bathrooms </a:t>
            </a:r>
            <a:r>
              <a:rPr lang="en-US" sz="1200" dirty="0" err="1">
                <a:latin typeface="Avenir Light" panose="020B0402020203020204"/>
              </a:rPr>
              <a:t>etc</a:t>
            </a:r>
            <a:r>
              <a:rPr lang="en-US" sz="1200" dirty="0">
                <a:latin typeface="Avenir Light" panose="020B0402020203020204"/>
              </a:rPr>
              <a:t> </a:t>
            </a:r>
          </a:p>
          <a:p>
            <a:r>
              <a:rPr lang="en-US" sz="1200" dirty="0">
                <a:latin typeface="Avenir Light" panose="020B0402020203020204"/>
              </a:rPr>
              <a:t>Evacuation – you tell everyone to go to this location and it counts once they are there </a:t>
            </a:r>
          </a:p>
          <a:p>
            <a:r>
              <a:rPr lang="en-US" sz="1200" dirty="0">
                <a:latin typeface="Avenir Light" panose="020B0402020203020204"/>
              </a:rPr>
              <a:t>PPE compliance – if you go into an area without all your PPE it will trigger. – how does it detect this </a:t>
            </a:r>
          </a:p>
          <a:p>
            <a:r>
              <a:rPr lang="en-US" sz="1200" dirty="0">
                <a:latin typeface="Avenir Light" panose="020B0402020203020204"/>
              </a:rPr>
              <a:t>Can the images and notes generate a work order in the customers system ?</a:t>
            </a:r>
          </a:p>
          <a:p>
            <a:r>
              <a:rPr lang="en-US" sz="1200" dirty="0">
                <a:latin typeface="Avenir Light" panose="020B0402020203020204"/>
              </a:rPr>
              <a:t>Data analytics </a:t>
            </a:r>
          </a:p>
          <a:p>
            <a:r>
              <a:rPr lang="en-US" sz="1200" dirty="0">
                <a:latin typeface="Avenir Light" panose="020B0402020203020204"/>
              </a:rPr>
              <a:t>Heat Mapping – leak detection </a:t>
            </a:r>
          </a:p>
          <a:p>
            <a:r>
              <a:rPr lang="en-CA" sz="1200" dirty="0">
                <a:latin typeface="Avenir Light" panose="020B0402020203020204"/>
              </a:rPr>
              <a:t>On premise &amp; the cloud </a:t>
            </a:r>
          </a:p>
          <a:p>
            <a:endParaRPr lang="en-CA" sz="1200" dirty="0">
              <a:latin typeface="Avenir Light" panose="020B0402020203020204"/>
            </a:endParaRPr>
          </a:p>
          <a:p>
            <a:endParaRPr lang="en-CA" sz="1200" dirty="0">
              <a:latin typeface="Avenir Light" panose="020B0402020203020204"/>
            </a:endParaRPr>
          </a:p>
          <a:p>
            <a:endParaRPr lang="en-CA" sz="800" dirty="0"/>
          </a:p>
          <a:p>
            <a:endParaRPr lang="en-US" sz="1050" b="0" i="0" dirty="0">
              <a:effectLst/>
              <a:latin typeface="Montserrat" panose="00000500000000000000" pitchFamily="2" charset="0"/>
            </a:endParaRPr>
          </a:p>
          <a:p>
            <a:endParaRPr lang="en-CA" sz="1050" dirty="0"/>
          </a:p>
          <a:p>
            <a:endParaRPr lang="en-CA" sz="1050" dirty="0"/>
          </a:p>
          <a:p>
            <a:endParaRPr lang="en-CA" sz="1200" dirty="0"/>
          </a:p>
          <a:p>
            <a:endParaRPr lang="en-CA" sz="1200" dirty="0"/>
          </a:p>
          <a:p>
            <a:endParaRPr lang="en-CA" sz="1200" dirty="0"/>
          </a:p>
          <a:p>
            <a:endParaRPr lang="en-CA" sz="1200" dirty="0"/>
          </a:p>
          <a:p>
            <a:endParaRPr lang="en-CA" dirty="0"/>
          </a:p>
        </p:txBody>
      </p:sp>
      <p:graphicFrame>
        <p:nvGraphicFramePr>
          <p:cNvPr id="10" name="Table 5">
            <a:extLst>
              <a:ext uri="{FF2B5EF4-FFF2-40B4-BE49-F238E27FC236}">
                <a16:creationId xmlns:a16="http://schemas.microsoft.com/office/drawing/2014/main" id="{FAC108BA-2F7C-0783-737A-E4DA54928C63}"/>
              </a:ext>
            </a:extLst>
          </p:cNvPr>
          <p:cNvGraphicFramePr>
            <a:graphicFrameLocks noGrp="1"/>
          </p:cNvGraphicFramePr>
          <p:nvPr>
            <p:extLst>
              <p:ext uri="{D42A27DB-BD31-4B8C-83A1-F6EECF244321}">
                <p14:modId xmlns:p14="http://schemas.microsoft.com/office/powerpoint/2010/main" val="3637117254"/>
              </p:ext>
            </p:extLst>
          </p:nvPr>
        </p:nvGraphicFramePr>
        <p:xfrm>
          <a:off x="274773" y="1219586"/>
          <a:ext cx="8699227" cy="3744172"/>
        </p:xfrm>
        <a:graphic>
          <a:graphicData uri="http://schemas.openxmlformats.org/drawingml/2006/table">
            <a:tbl>
              <a:tblPr firstRow="1" bandRow="1">
                <a:tableStyleId>{5C22544A-7EE6-4342-B048-85BDC9FD1C3A}</a:tableStyleId>
              </a:tblPr>
              <a:tblGrid>
                <a:gridCol w="1665866">
                  <a:extLst>
                    <a:ext uri="{9D8B030D-6E8A-4147-A177-3AD203B41FA5}">
                      <a16:colId xmlns:a16="http://schemas.microsoft.com/office/drawing/2014/main" val="1877184822"/>
                    </a:ext>
                  </a:extLst>
                </a:gridCol>
                <a:gridCol w="1665866">
                  <a:extLst>
                    <a:ext uri="{9D8B030D-6E8A-4147-A177-3AD203B41FA5}">
                      <a16:colId xmlns:a16="http://schemas.microsoft.com/office/drawing/2014/main" val="3975253627"/>
                    </a:ext>
                  </a:extLst>
                </a:gridCol>
                <a:gridCol w="1789165">
                  <a:extLst>
                    <a:ext uri="{9D8B030D-6E8A-4147-A177-3AD203B41FA5}">
                      <a16:colId xmlns:a16="http://schemas.microsoft.com/office/drawing/2014/main" val="3555651986"/>
                    </a:ext>
                  </a:extLst>
                </a:gridCol>
                <a:gridCol w="1723424">
                  <a:extLst>
                    <a:ext uri="{9D8B030D-6E8A-4147-A177-3AD203B41FA5}">
                      <a16:colId xmlns:a16="http://schemas.microsoft.com/office/drawing/2014/main" val="943433785"/>
                    </a:ext>
                  </a:extLst>
                </a:gridCol>
                <a:gridCol w="1854906">
                  <a:extLst>
                    <a:ext uri="{9D8B030D-6E8A-4147-A177-3AD203B41FA5}">
                      <a16:colId xmlns:a16="http://schemas.microsoft.com/office/drawing/2014/main" val="3548168224"/>
                    </a:ext>
                  </a:extLst>
                </a:gridCol>
              </a:tblGrid>
              <a:tr h="230442">
                <a:tc>
                  <a:txBody>
                    <a:bodyPr/>
                    <a:lstStyle/>
                    <a:p>
                      <a:endParaRPr lang="en-CA" sz="1000" dirty="0"/>
                    </a:p>
                  </a:txBody>
                  <a:tcPr/>
                </a:tc>
                <a:tc>
                  <a:txBody>
                    <a:bodyPr/>
                    <a:lstStyle/>
                    <a:p>
                      <a:r>
                        <a:rPr lang="en-CA" sz="1000" dirty="0"/>
                        <a:t>MSA Altair IO4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Blackline safety G7 </a:t>
                      </a:r>
                    </a:p>
                    <a:p>
                      <a:endParaRPr lang="en-CA" sz="10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ISC </a:t>
                      </a:r>
                      <a:r>
                        <a:rPr lang="en-CA" sz="1000" dirty="0" err="1"/>
                        <a:t>Ventis</a:t>
                      </a:r>
                      <a:r>
                        <a:rPr lang="en-CA" sz="1000" dirty="0"/>
                        <a:t> Pro 5  </a:t>
                      </a:r>
                    </a:p>
                    <a:p>
                      <a:endParaRPr lang="en-CA" sz="10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Honeywell BW Flex </a:t>
                      </a:r>
                    </a:p>
                    <a:p>
                      <a:endParaRPr lang="en-CA" sz="1000" dirty="0"/>
                    </a:p>
                  </a:txBody>
                  <a:tcPr/>
                </a:tc>
                <a:extLst>
                  <a:ext uri="{0D108BD9-81ED-4DB2-BD59-A6C34878D82A}">
                    <a16:rowId xmlns:a16="http://schemas.microsoft.com/office/drawing/2014/main" val="4100079793"/>
                  </a:ext>
                </a:extLst>
              </a:tr>
              <a:tr h="230442">
                <a:tc>
                  <a:txBody>
                    <a:bodyPr/>
                    <a:lstStyle/>
                    <a:p>
                      <a:r>
                        <a:rPr lang="en-CA" sz="1000" dirty="0"/>
                        <a:t>Video </a:t>
                      </a:r>
                    </a:p>
                  </a:txBody>
                  <a:tcPr/>
                </a:tc>
                <a:tc>
                  <a:txBody>
                    <a:bodyPr/>
                    <a:lstStyle/>
                    <a:p>
                      <a:r>
                        <a:rPr lang="en-CA" sz="1000" dirty="0"/>
                        <a:t>No </a:t>
                      </a:r>
                    </a:p>
                  </a:txBody>
                  <a:tcPr/>
                </a:tc>
                <a:tc>
                  <a:txBody>
                    <a:bodyPr/>
                    <a:lstStyle/>
                    <a:p>
                      <a:r>
                        <a:rPr lang="en-CA" sz="1000" dirty="0"/>
                        <a:t>No</a:t>
                      </a:r>
                    </a:p>
                  </a:txBody>
                  <a:tcPr/>
                </a:tc>
                <a:tc>
                  <a:txBody>
                    <a:bodyPr/>
                    <a:lstStyle/>
                    <a:p>
                      <a:r>
                        <a:rPr lang="en-CA" sz="1000" dirty="0"/>
                        <a:t>No</a:t>
                      </a:r>
                    </a:p>
                  </a:txBody>
                  <a:tcPr/>
                </a:tc>
                <a:tc>
                  <a:txBody>
                    <a:bodyPr/>
                    <a:lstStyle/>
                    <a:p>
                      <a:r>
                        <a:rPr lang="en-CA" sz="1000" dirty="0"/>
                        <a:t>No</a:t>
                      </a:r>
                    </a:p>
                  </a:txBody>
                  <a:tcPr/>
                </a:tc>
                <a:extLst>
                  <a:ext uri="{0D108BD9-81ED-4DB2-BD59-A6C34878D82A}">
                    <a16:rowId xmlns:a16="http://schemas.microsoft.com/office/drawing/2014/main" val="3827467684"/>
                  </a:ext>
                </a:extLst>
              </a:tr>
              <a:tr h="246226">
                <a:tc>
                  <a:txBody>
                    <a:bodyPr/>
                    <a:lstStyle/>
                    <a:p>
                      <a:r>
                        <a:rPr lang="en-CA" sz="1000" dirty="0" err="1"/>
                        <a:t>Biometircs</a:t>
                      </a:r>
                      <a:r>
                        <a:rPr lang="en-CA" sz="1000" dirty="0"/>
                        <a:t> </a:t>
                      </a:r>
                    </a:p>
                  </a:txBody>
                  <a:tcPr/>
                </a:tc>
                <a:tc>
                  <a:txBody>
                    <a:bodyPr/>
                    <a:lstStyle/>
                    <a:p>
                      <a:r>
                        <a:rPr lang="en-CA" sz="1000" dirty="0"/>
                        <a:t>No</a:t>
                      </a:r>
                    </a:p>
                  </a:txBody>
                  <a:tcPr/>
                </a:tc>
                <a:tc>
                  <a:txBody>
                    <a:bodyPr/>
                    <a:lstStyle/>
                    <a:p>
                      <a:r>
                        <a:rPr lang="en-CA" sz="1000" dirty="0"/>
                        <a:t>No</a:t>
                      </a:r>
                    </a:p>
                  </a:txBody>
                  <a:tcPr/>
                </a:tc>
                <a:tc>
                  <a:txBody>
                    <a:bodyPr/>
                    <a:lstStyle/>
                    <a:p>
                      <a:r>
                        <a:rPr lang="en-CA" sz="1000" dirty="0"/>
                        <a:t>No</a:t>
                      </a:r>
                    </a:p>
                  </a:txBody>
                  <a:tcPr/>
                </a:tc>
                <a:tc>
                  <a:txBody>
                    <a:bodyPr/>
                    <a:lstStyle/>
                    <a:p>
                      <a:r>
                        <a:rPr lang="en-CA" sz="1000" dirty="0"/>
                        <a:t>With the RAE line </a:t>
                      </a:r>
                    </a:p>
                  </a:txBody>
                  <a:tcPr/>
                </a:tc>
                <a:extLst>
                  <a:ext uri="{0D108BD9-81ED-4DB2-BD59-A6C34878D82A}">
                    <a16:rowId xmlns:a16="http://schemas.microsoft.com/office/drawing/2014/main" val="1515762911"/>
                  </a:ext>
                </a:extLst>
              </a:tr>
              <a:tr h="435630">
                <a:tc>
                  <a:txBody>
                    <a:bodyPr/>
                    <a:lstStyle/>
                    <a:p>
                      <a:r>
                        <a:rPr lang="en-CA" sz="1000" dirty="0"/>
                        <a:t>Reduce false alarms </a:t>
                      </a:r>
                    </a:p>
                  </a:txBody>
                  <a:tcPr/>
                </a:tc>
                <a:tc>
                  <a:txBody>
                    <a:bodyPr/>
                    <a:lstStyle/>
                    <a:p>
                      <a:r>
                        <a:rPr lang="en-CA" sz="1000" dirty="0"/>
                        <a:t>No 2 alarm levels </a:t>
                      </a:r>
                    </a:p>
                  </a:txBody>
                  <a:tcPr/>
                </a:tc>
                <a:tc>
                  <a:txBody>
                    <a:bodyPr/>
                    <a:lstStyle/>
                    <a:p>
                      <a:r>
                        <a:rPr lang="en-CA" sz="1000" dirty="0"/>
                        <a:t>Yes Yellow alert is only user, Red alert is monitoring center </a:t>
                      </a:r>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171242584"/>
                  </a:ext>
                </a:extLst>
              </a:tr>
              <a:tr h="340928">
                <a:tc>
                  <a:txBody>
                    <a:bodyPr/>
                    <a:lstStyle/>
                    <a:p>
                      <a:r>
                        <a:rPr lang="en-CA" sz="1000" dirty="0"/>
                        <a:t>Panic alarm </a:t>
                      </a:r>
                    </a:p>
                  </a:txBody>
                  <a:tcPr/>
                </a:tc>
                <a:tc>
                  <a:txBody>
                    <a:bodyPr/>
                    <a:lstStyle/>
                    <a:p>
                      <a:r>
                        <a:rPr lang="en-CA" sz="1000" dirty="0"/>
                        <a:t>Yes</a:t>
                      </a:r>
                    </a:p>
                  </a:txBody>
                  <a:tcPr/>
                </a:tc>
                <a:tc>
                  <a:txBody>
                    <a:bodyPr/>
                    <a:lstStyle/>
                    <a:p>
                      <a:r>
                        <a:rPr lang="en-CA" sz="1000" dirty="0"/>
                        <a:t>Yes</a:t>
                      </a:r>
                    </a:p>
                  </a:txBody>
                  <a:tcPr/>
                </a:tc>
                <a:tc>
                  <a:txBody>
                    <a:bodyPr/>
                    <a:lstStyle/>
                    <a:p>
                      <a:r>
                        <a:rPr lang="en-CA" sz="1000" dirty="0"/>
                        <a:t>Yes</a:t>
                      </a:r>
                    </a:p>
                  </a:txBody>
                  <a:tcPr/>
                </a:tc>
                <a:tc>
                  <a:txBody>
                    <a:bodyPr/>
                    <a:lstStyle/>
                    <a:p>
                      <a:endParaRPr lang="en-CA" sz="1000" dirty="0"/>
                    </a:p>
                  </a:txBody>
                  <a:tcPr/>
                </a:tc>
                <a:extLst>
                  <a:ext uri="{0D108BD9-81ED-4DB2-BD59-A6C34878D82A}">
                    <a16:rowId xmlns:a16="http://schemas.microsoft.com/office/drawing/2014/main" val="379168035"/>
                  </a:ext>
                </a:extLst>
              </a:tr>
              <a:tr h="340928">
                <a:tc>
                  <a:txBody>
                    <a:bodyPr/>
                    <a:lstStyle/>
                    <a:p>
                      <a:r>
                        <a:rPr lang="en-CA" sz="1000" dirty="0"/>
                        <a:t>Privacy blackout </a:t>
                      </a:r>
                    </a:p>
                  </a:txBody>
                  <a:tcPr/>
                </a:tc>
                <a:tc>
                  <a:txBody>
                    <a:bodyPr/>
                    <a:lstStyle/>
                    <a:p>
                      <a:r>
                        <a:rPr lang="en-CA" sz="1000" dirty="0"/>
                        <a:t>No</a:t>
                      </a:r>
                    </a:p>
                  </a:txBody>
                  <a:tcPr/>
                </a:tc>
                <a:tc>
                  <a:txBody>
                    <a:bodyPr/>
                    <a:lstStyle/>
                    <a:p>
                      <a:r>
                        <a:rPr lang="en-CA" sz="1000" dirty="0"/>
                        <a:t>No</a:t>
                      </a:r>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1802634503"/>
                  </a:ext>
                </a:extLst>
              </a:tr>
              <a:tr h="246226">
                <a:tc>
                  <a:txBody>
                    <a:bodyPr/>
                    <a:lstStyle/>
                    <a:p>
                      <a:r>
                        <a:rPr lang="en-CA" sz="1000" dirty="0"/>
                        <a:t>Evacuation management </a:t>
                      </a:r>
                    </a:p>
                  </a:txBody>
                  <a:tcPr/>
                </a:tc>
                <a:tc>
                  <a:txBody>
                    <a:bodyPr/>
                    <a:lstStyle/>
                    <a:p>
                      <a:r>
                        <a:rPr lang="en-CA" sz="1000" dirty="0"/>
                        <a:t>Yes</a:t>
                      </a:r>
                    </a:p>
                  </a:txBody>
                  <a:tcPr/>
                </a:tc>
                <a:tc>
                  <a:txBody>
                    <a:bodyPr/>
                    <a:lstStyle/>
                    <a:p>
                      <a:r>
                        <a:rPr lang="en-CA" sz="1000" dirty="0"/>
                        <a:t>Updates are every 5 min </a:t>
                      </a:r>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617701301"/>
                  </a:ext>
                </a:extLst>
              </a:tr>
              <a:tr h="246226">
                <a:tc>
                  <a:txBody>
                    <a:bodyPr/>
                    <a:lstStyle/>
                    <a:p>
                      <a:r>
                        <a:rPr lang="en-CA" sz="1000" dirty="0"/>
                        <a:t>PPE compliance </a:t>
                      </a:r>
                    </a:p>
                  </a:txBody>
                  <a:tcPr/>
                </a:tc>
                <a:tc>
                  <a:txBody>
                    <a:bodyPr/>
                    <a:lstStyle/>
                    <a:p>
                      <a:r>
                        <a:rPr lang="en-CA" sz="1000" dirty="0"/>
                        <a:t>No</a:t>
                      </a:r>
                    </a:p>
                  </a:txBody>
                  <a:tcPr/>
                </a:tc>
                <a:tc>
                  <a:txBody>
                    <a:bodyPr/>
                    <a:lstStyle/>
                    <a:p>
                      <a:r>
                        <a:rPr lang="en-CA" sz="1000" dirty="0"/>
                        <a:t>No</a:t>
                      </a:r>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45097006"/>
                  </a:ext>
                </a:extLst>
              </a:tr>
              <a:tr h="246226">
                <a:tc>
                  <a:txBody>
                    <a:bodyPr/>
                    <a:lstStyle/>
                    <a:p>
                      <a:r>
                        <a:rPr lang="en-CA" sz="1000" dirty="0"/>
                        <a:t>Heat mapping </a:t>
                      </a:r>
                    </a:p>
                  </a:txBody>
                  <a:tcPr/>
                </a:tc>
                <a:tc>
                  <a:txBody>
                    <a:bodyPr/>
                    <a:lstStyle/>
                    <a:p>
                      <a:r>
                        <a:rPr lang="en-CA" sz="1000" dirty="0"/>
                        <a:t>No</a:t>
                      </a:r>
                    </a:p>
                  </a:txBody>
                  <a:tcPr/>
                </a:tc>
                <a:tc>
                  <a:txBody>
                    <a:bodyPr/>
                    <a:lstStyle/>
                    <a:p>
                      <a:r>
                        <a:rPr lang="en-CA" sz="1000" dirty="0"/>
                        <a:t>Yes (manual)</a:t>
                      </a:r>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2260445430"/>
                  </a:ext>
                </a:extLst>
              </a:tr>
              <a:tr h="246226">
                <a:tc>
                  <a:txBody>
                    <a:bodyPr/>
                    <a:lstStyle/>
                    <a:p>
                      <a:r>
                        <a:rPr lang="en-CA" sz="1000" dirty="0"/>
                        <a:t>On premise and cloud </a:t>
                      </a:r>
                    </a:p>
                  </a:txBody>
                  <a:tcPr/>
                </a:tc>
                <a:tc>
                  <a:txBody>
                    <a:bodyPr/>
                    <a:lstStyle/>
                    <a:p>
                      <a:endParaRPr lang="en-CA" sz="1000" dirty="0"/>
                    </a:p>
                  </a:txBody>
                  <a:tcPr/>
                </a:tc>
                <a:tc>
                  <a:txBody>
                    <a:bodyPr/>
                    <a:lstStyle/>
                    <a:p>
                      <a:r>
                        <a:rPr lang="en-CA" sz="1000" dirty="0"/>
                        <a:t>No</a:t>
                      </a:r>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3700314052"/>
                  </a:ext>
                </a:extLst>
              </a:tr>
              <a:tr h="246226">
                <a:tc>
                  <a:txBody>
                    <a:bodyPr/>
                    <a:lstStyle/>
                    <a:p>
                      <a:r>
                        <a:rPr lang="en-CA" sz="1000" dirty="0"/>
                        <a:t>Man down alarm </a:t>
                      </a:r>
                    </a:p>
                  </a:txBody>
                  <a:tcPr/>
                </a:tc>
                <a:tc>
                  <a:txBody>
                    <a:bodyPr/>
                    <a:lstStyle/>
                    <a:p>
                      <a:r>
                        <a:rPr lang="en-CA" sz="1000" dirty="0"/>
                        <a:t>Yes</a:t>
                      </a:r>
                    </a:p>
                  </a:txBody>
                  <a:tcPr/>
                </a:tc>
                <a:tc>
                  <a:txBody>
                    <a:bodyPr/>
                    <a:lstStyle/>
                    <a:p>
                      <a:r>
                        <a:rPr lang="en-CA" sz="1000" dirty="0"/>
                        <a:t>Yes</a:t>
                      </a:r>
                    </a:p>
                  </a:txBody>
                  <a:tcPr/>
                </a:tc>
                <a:tc>
                  <a:txBody>
                    <a:bodyPr/>
                    <a:lstStyle/>
                    <a:p>
                      <a:r>
                        <a:rPr lang="en-CA" sz="1000" dirty="0"/>
                        <a:t>Yes</a:t>
                      </a:r>
                    </a:p>
                  </a:txBody>
                  <a:tcPr/>
                </a:tc>
                <a:tc>
                  <a:txBody>
                    <a:bodyPr/>
                    <a:lstStyle/>
                    <a:p>
                      <a:r>
                        <a:rPr lang="en-CA" sz="1000" dirty="0"/>
                        <a:t>No </a:t>
                      </a:r>
                    </a:p>
                  </a:txBody>
                  <a:tcPr/>
                </a:tc>
                <a:extLst>
                  <a:ext uri="{0D108BD9-81ED-4DB2-BD59-A6C34878D82A}">
                    <a16:rowId xmlns:a16="http://schemas.microsoft.com/office/drawing/2014/main" val="2082414551"/>
                  </a:ext>
                </a:extLst>
              </a:tr>
              <a:tr h="246226">
                <a:tc>
                  <a:txBody>
                    <a:bodyPr/>
                    <a:lstStyle/>
                    <a:p>
                      <a:r>
                        <a:rPr lang="en-CA" sz="1000" dirty="0"/>
                        <a:t>Audio </a:t>
                      </a:r>
                    </a:p>
                  </a:txBody>
                  <a:tcPr/>
                </a:tc>
                <a:tc>
                  <a:txBody>
                    <a:bodyPr/>
                    <a:lstStyle/>
                    <a:p>
                      <a:r>
                        <a:rPr lang="en-CA" sz="1000" dirty="0"/>
                        <a:t>No</a:t>
                      </a:r>
                    </a:p>
                  </a:txBody>
                  <a:tcPr/>
                </a:tc>
                <a:tc>
                  <a:txBody>
                    <a:bodyPr/>
                    <a:lstStyle/>
                    <a:p>
                      <a:r>
                        <a:rPr lang="en-CA" sz="1000" dirty="0"/>
                        <a:t>Yes</a:t>
                      </a:r>
                    </a:p>
                  </a:txBody>
                  <a:tcPr/>
                </a:tc>
                <a:tc>
                  <a:txBody>
                    <a:bodyPr/>
                    <a:lstStyle/>
                    <a:p>
                      <a:r>
                        <a:rPr lang="en-CA" sz="1000" dirty="0"/>
                        <a:t>On screen text </a:t>
                      </a:r>
                    </a:p>
                  </a:txBody>
                  <a:tcPr/>
                </a:tc>
                <a:tc>
                  <a:txBody>
                    <a:bodyPr/>
                    <a:lstStyle/>
                    <a:p>
                      <a:endParaRPr lang="en-CA" sz="1000" dirty="0"/>
                    </a:p>
                  </a:txBody>
                  <a:tcPr/>
                </a:tc>
                <a:extLst>
                  <a:ext uri="{0D108BD9-81ED-4DB2-BD59-A6C34878D82A}">
                    <a16:rowId xmlns:a16="http://schemas.microsoft.com/office/drawing/2014/main" val="3673221028"/>
                  </a:ext>
                </a:extLst>
              </a:tr>
            </a:tbl>
          </a:graphicData>
        </a:graphic>
      </p:graphicFrame>
      <p:sp>
        <p:nvSpPr>
          <p:cNvPr id="5" name="TextBox 4">
            <a:extLst>
              <a:ext uri="{FF2B5EF4-FFF2-40B4-BE49-F238E27FC236}">
                <a16:creationId xmlns:a16="http://schemas.microsoft.com/office/drawing/2014/main" id="{E956585F-4F65-98F6-0B39-869559FF2854}"/>
              </a:ext>
            </a:extLst>
          </p:cNvPr>
          <p:cNvSpPr txBox="1"/>
          <p:nvPr/>
        </p:nvSpPr>
        <p:spPr>
          <a:xfrm>
            <a:off x="1268447" y="-2686495"/>
            <a:ext cx="2910061" cy="2031325"/>
          </a:xfrm>
          <a:prstGeom prst="rect">
            <a:avLst/>
          </a:prstGeom>
          <a:noFill/>
        </p:spPr>
        <p:txBody>
          <a:bodyPr wrap="square">
            <a:spAutoFit/>
          </a:bodyPr>
          <a:lstStyle/>
          <a:p>
            <a:r>
              <a:rPr lang="en-US" dirty="0"/>
              <a:t>Automatic Connectivity</a:t>
            </a:r>
          </a:p>
          <a:p>
            <a:r>
              <a:rPr lang="en-US" dirty="0"/>
              <a:t>• Over the Air Updates</a:t>
            </a:r>
          </a:p>
          <a:p>
            <a:r>
              <a:rPr lang="en-US" dirty="0"/>
              <a:t>• Automatic Bump and Calibration</a:t>
            </a:r>
          </a:p>
          <a:p>
            <a:r>
              <a:rPr lang="en-US" dirty="0"/>
              <a:t>• Rugged Durable Design and Industry Leading </a:t>
            </a:r>
            <a:r>
              <a:rPr lang="en-US" dirty="0" err="1"/>
              <a:t>XCell</a:t>
            </a:r>
            <a:r>
              <a:rPr lang="en-US" dirty="0"/>
              <a:t>® Sensors</a:t>
            </a:r>
          </a:p>
        </p:txBody>
      </p:sp>
    </p:spTree>
    <p:extLst>
      <p:ext uri="{BB962C8B-B14F-4D97-AF65-F5344CB8AC3E}">
        <p14:creationId xmlns:p14="http://schemas.microsoft.com/office/powerpoint/2010/main" val="345708446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pic>
        <p:nvPicPr>
          <p:cNvPr id="6" name="Picture 5">
            <a:extLst>
              <a:ext uri="{FF2B5EF4-FFF2-40B4-BE49-F238E27FC236}">
                <a16:creationId xmlns:a16="http://schemas.microsoft.com/office/drawing/2014/main" id="{BDD7B065-F52B-1E7D-D4E9-D28FE9944EAB}"/>
              </a:ext>
            </a:extLst>
          </p:cNvPr>
          <p:cNvPicPr>
            <a:picLocks noChangeAspect="1"/>
          </p:cNvPicPr>
          <p:nvPr/>
        </p:nvPicPr>
        <p:blipFill rotWithShape="1">
          <a:blip r:embed="rId2"/>
          <a:srcRect l="55591" t="36086" r="6119" b="17138"/>
          <a:stretch/>
        </p:blipFill>
        <p:spPr>
          <a:xfrm>
            <a:off x="11627604" y="-1252538"/>
            <a:ext cx="5075737" cy="2066925"/>
          </a:xfrm>
          <a:prstGeom prst="rect">
            <a:avLst/>
          </a:prstGeom>
        </p:spPr>
      </p:pic>
      <p:pic>
        <p:nvPicPr>
          <p:cNvPr id="8" name="Picture 7">
            <a:extLst>
              <a:ext uri="{FF2B5EF4-FFF2-40B4-BE49-F238E27FC236}">
                <a16:creationId xmlns:a16="http://schemas.microsoft.com/office/drawing/2014/main" id="{EB7B9162-4466-1B6A-4CFE-B5EC4B0AB0A1}"/>
              </a:ext>
            </a:extLst>
          </p:cNvPr>
          <p:cNvPicPr>
            <a:picLocks noChangeAspect="1"/>
          </p:cNvPicPr>
          <p:nvPr/>
        </p:nvPicPr>
        <p:blipFill rotWithShape="1">
          <a:blip r:embed="rId3"/>
          <a:srcRect l="78021" t="26875" b="47500"/>
          <a:stretch/>
        </p:blipFill>
        <p:spPr>
          <a:xfrm>
            <a:off x="10632790" y="2234547"/>
            <a:ext cx="4367278" cy="1697236"/>
          </a:xfrm>
          <a:prstGeom prst="rect">
            <a:avLst/>
          </a:prstGeom>
        </p:spPr>
      </p:pic>
      <p:pic>
        <p:nvPicPr>
          <p:cNvPr id="3" name="Picture 2">
            <a:extLst>
              <a:ext uri="{FF2B5EF4-FFF2-40B4-BE49-F238E27FC236}">
                <a16:creationId xmlns:a16="http://schemas.microsoft.com/office/drawing/2014/main" id="{49E719A4-9FBB-3911-0E3E-989AEE975822}"/>
              </a:ext>
            </a:extLst>
          </p:cNvPr>
          <p:cNvPicPr>
            <a:picLocks noChangeAspect="1"/>
          </p:cNvPicPr>
          <p:nvPr/>
        </p:nvPicPr>
        <p:blipFill>
          <a:blip r:embed="rId4"/>
          <a:stretch>
            <a:fillRect/>
          </a:stretch>
        </p:blipFill>
        <p:spPr>
          <a:xfrm>
            <a:off x="2475336" y="406760"/>
            <a:ext cx="633423" cy="633423"/>
          </a:xfrm>
          <a:prstGeom prst="rect">
            <a:avLst/>
          </a:prstGeom>
        </p:spPr>
      </p:pic>
      <p:sp>
        <p:nvSpPr>
          <p:cNvPr id="11" name="Title 1">
            <a:extLst>
              <a:ext uri="{FF2B5EF4-FFF2-40B4-BE49-F238E27FC236}">
                <a16:creationId xmlns:a16="http://schemas.microsoft.com/office/drawing/2014/main" id="{964B8114-96DF-4D44-C484-449A40A18DFA}"/>
              </a:ext>
            </a:extLst>
          </p:cNvPr>
          <p:cNvSpPr txBox="1">
            <a:spLocks/>
          </p:cNvSpPr>
          <p:nvPr/>
        </p:nvSpPr>
        <p:spPr bwMode="auto">
          <a:xfrm>
            <a:off x="4624387" y="1823218"/>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14" name="Title 1">
            <a:extLst>
              <a:ext uri="{FF2B5EF4-FFF2-40B4-BE49-F238E27FC236}">
                <a16:creationId xmlns:a16="http://schemas.microsoft.com/office/drawing/2014/main" id="{AA2B313F-9CDF-79E1-1488-6741F7BBD42E}"/>
              </a:ext>
            </a:extLst>
          </p:cNvPr>
          <p:cNvSpPr txBox="1">
            <a:spLocks/>
          </p:cNvSpPr>
          <p:nvPr/>
        </p:nvSpPr>
        <p:spPr bwMode="auto">
          <a:xfrm>
            <a:off x="6733638" y="1823218"/>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pic>
        <p:nvPicPr>
          <p:cNvPr id="18" name="Picture 17">
            <a:extLst>
              <a:ext uri="{FF2B5EF4-FFF2-40B4-BE49-F238E27FC236}">
                <a16:creationId xmlns:a16="http://schemas.microsoft.com/office/drawing/2014/main" id="{A70FEFE3-D48C-F165-62AC-C4D63494E073}"/>
              </a:ext>
            </a:extLst>
          </p:cNvPr>
          <p:cNvPicPr>
            <a:picLocks noChangeAspect="1"/>
          </p:cNvPicPr>
          <p:nvPr/>
        </p:nvPicPr>
        <p:blipFill rotWithShape="1">
          <a:blip r:embed="rId5"/>
          <a:srcRect l="2093" t="31904" r="89076" b="26235"/>
          <a:stretch/>
        </p:blipFill>
        <p:spPr>
          <a:xfrm>
            <a:off x="5944299" y="291276"/>
            <a:ext cx="546962" cy="864238"/>
          </a:xfrm>
          <a:prstGeom prst="rect">
            <a:avLst/>
          </a:prstGeom>
        </p:spPr>
      </p:pic>
      <p:pic>
        <p:nvPicPr>
          <p:cNvPr id="19" name="Picture 18">
            <a:extLst>
              <a:ext uri="{FF2B5EF4-FFF2-40B4-BE49-F238E27FC236}">
                <a16:creationId xmlns:a16="http://schemas.microsoft.com/office/drawing/2014/main" id="{AB6A78C5-9CEF-9567-FAFB-DFD840A06AC7}"/>
              </a:ext>
            </a:extLst>
          </p:cNvPr>
          <p:cNvPicPr>
            <a:picLocks noChangeAspect="1"/>
          </p:cNvPicPr>
          <p:nvPr/>
        </p:nvPicPr>
        <p:blipFill>
          <a:blip r:embed="rId6"/>
          <a:stretch>
            <a:fillRect/>
          </a:stretch>
        </p:blipFill>
        <p:spPr>
          <a:xfrm>
            <a:off x="4178508" y="124007"/>
            <a:ext cx="786984" cy="1049311"/>
          </a:xfrm>
          <a:prstGeom prst="rect">
            <a:avLst/>
          </a:prstGeom>
        </p:spPr>
      </p:pic>
      <p:pic>
        <p:nvPicPr>
          <p:cNvPr id="20" name="Picture 19">
            <a:extLst>
              <a:ext uri="{FF2B5EF4-FFF2-40B4-BE49-F238E27FC236}">
                <a16:creationId xmlns:a16="http://schemas.microsoft.com/office/drawing/2014/main" id="{FCA9DB4A-7507-86C6-BA12-614C30434C78}"/>
              </a:ext>
            </a:extLst>
          </p:cNvPr>
          <p:cNvPicPr>
            <a:picLocks noChangeAspect="1"/>
          </p:cNvPicPr>
          <p:nvPr/>
        </p:nvPicPr>
        <p:blipFill rotWithShape="1">
          <a:blip r:embed="rId7"/>
          <a:srcRect l="18431" r="21458" b="5226"/>
          <a:stretch/>
        </p:blipFill>
        <p:spPr>
          <a:xfrm>
            <a:off x="7967179" y="262812"/>
            <a:ext cx="548145" cy="864238"/>
          </a:xfrm>
          <a:prstGeom prst="rect">
            <a:avLst/>
          </a:prstGeom>
        </p:spPr>
      </p:pic>
      <p:sp>
        <p:nvSpPr>
          <p:cNvPr id="21" name="Content Placeholder 2">
            <a:extLst>
              <a:ext uri="{FF2B5EF4-FFF2-40B4-BE49-F238E27FC236}">
                <a16:creationId xmlns:a16="http://schemas.microsoft.com/office/drawing/2014/main" id="{A027D1BC-B74E-818F-BADD-59643211554A}"/>
              </a:ext>
            </a:extLst>
          </p:cNvPr>
          <p:cNvSpPr txBox="1">
            <a:spLocks/>
          </p:cNvSpPr>
          <p:nvPr/>
        </p:nvSpPr>
        <p:spPr bwMode="auto">
          <a:xfrm>
            <a:off x="-4461350" y="1333444"/>
            <a:ext cx="4150136" cy="51966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200" b="1" dirty="0">
                <a:latin typeface="Avenir Light" panose="020B0402020203020204"/>
              </a:rPr>
              <a:t>Opportunity  </a:t>
            </a:r>
          </a:p>
          <a:p>
            <a:r>
              <a:rPr lang="en-US" sz="1200" dirty="0">
                <a:latin typeface="Avenir Light" panose="020B0402020203020204"/>
              </a:rPr>
              <a:t>Video </a:t>
            </a:r>
          </a:p>
          <a:p>
            <a:r>
              <a:rPr lang="en-CA" sz="1200" dirty="0">
                <a:latin typeface="Avenir Light" panose="020B0402020203020204"/>
              </a:rPr>
              <a:t>Biometrics </a:t>
            </a:r>
            <a:r>
              <a:rPr lang="en-US" sz="1200" dirty="0">
                <a:latin typeface="Avenir Light" panose="020B0402020203020204"/>
              </a:rPr>
              <a:t>measures exertion rates as well as heart rate threshold limits</a:t>
            </a:r>
            <a:endParaRPr lang="en-CA" sz="1200" dirty="0">
              <a:latin typeface="Avenir Light" panose="020B0402020203020204"/>
            </a:endParaRPr>
          </a:p>
          <a:p>
            <a:r>
              <a:rPr lang="en-CA" sz="1200" dirty="0">
                <a:latin typeface="Avenir Light" panose="020B0402020203020204"/>
              </a:rPr>
              <a:t>Media gallery for operational issues – can this be tied into repair process ? Corporate process </a:t>
            </a:r>
          </a:p>
          <a:p>
            <a:r>
              <a:rPr lang="en-CA" sz="1200" dirty="0">
                <a:latin typeface="Avenir Light" panose="020B0402020203020204"/>
              </a:rPr>
              <a:t>Eliminate false response – 3 alarm levels (</a:t>
            </a:r>
            <a:r>
              <a:rPr lang="en-CA" sz="1200" dirty="0">
                <a:highlight>
                  <a:srgbClr val="FFFF00"/>
                </a:highlight>
                <a:latin typeface="Avenir Light" panose="020B0402020203020204"/>
              </a:rPr>
              <a:t>check on blackline)  </a:t>
            </a:r>
          </a:p>
          <a:p>
            <a:r>
              <a:rPr lang="en-CA" sz="1200" dirty="0">
                <a:latin typeface="Avenir Light" panose="020B0402020203020204"/>
              </a:rPr>
              <a:t>5 gas solution – MSA only 4 gas and Blackline 5 gas with COSH – ISC ?</a:t>
            </a:r>
          </a:p>
          <a:p>
            <a:r>
              <a:rPr lang="en-CA" sz="1200" dirty="0">
                <a:latin typeface="Avenir Light" panose="020B0402020203020204"/>
              </a:rPr>
              <a:t>Panic alarm - Tap it twice much safer than hunting for a button </a:t>
            </a:r>
          </a:p>
          <a:p>
            <a:r>
              <a:rPr lang="en-CA" sz="1200" dirty="0">
                <a:latin typeface="Avenir Light" panose="020B0402020203020204"/>
              </a:rPr>
              <a:t>Subscription tied to user not to device </a:t>
            </a:r>
          </a:p>
          <a:p>
            <a:r>
              <a:rPr lang="en-US" sz="1200" dirty="0">
                <a:latin typeface="Avenir Light" panose="020B0402020203020204"/>
              </a:rPr>
              <a:t>Geofence </a:t>
            </a:r>
          </a:p>
          <a:p>
            <a:r>
              <a:rPr lang="en-US" sz="1200" dirty="0">
                <a:latin typeface="Avenir Light" panose="020B0402020203020204"/>
              </a:rPr>
              <a:t>Blackout – areas where there are privacy like bathrooms </a:t>
            </a:r>
            <a:r>
              <a:rPr lang="en-US" sz="1200" dirty="0" err="1">
                <a:latin typeface="Avenir Light" panose="020B0402020203020204"/>
              </a:rPr>
              <a:t>etc</a:t>
            </a:r>
            <a:r>
              <a:rPr lang="en-US" sz="1200" dirty="0">
                <a:latin typeface="Avenir Light" panose="020B0402020203020204"/>
              </a:rPr>
              <a:t> </a:t>
            </a:r>
          </a:p>
          <a:p>
            <a:r>
              <a:rPr lang="en-US" sz="1200" dirty="0">
                <a:latin typeface="Avenir Light" panose="020B0402020203020204"/>
              </a:rPr>
              <a:t>Evacuation – you tell everyone to go to this location and it counts once they are there </a:t>
            </a:r>
          </a:p>
          <a:p>
            <a:r>
              <a:rPr lang="en-US" sz="1200" dirty="0">
                <a:latin typeface="Avenir Light" panose="020B0402020203020204"/>
              </a:rPr>
              <a:t>PPE compliance – if you go into an area without all your PPE it will trigger. – how does it detect this </a:t>
            </a:r>
          </a:p>
          <a:p>
            <a:r>
              <a:rPr lang="en-US" sz="1200" dirty="0">
                <a:latin typeface="Avenir Light" panose="020B0402020203020204"/>
              </a:rPr>
              <a:t>Can the images and notes generate a work order in the customers system ?</a:t>
            </a:r>
          </a:p>
          <a:p>
            <a:r>
              <a:rPr lang="en-US" sz="1200" dirty="0">
                <a:latin typeface="Avenir Light" panose="020B0402020203020204"/>
              </a:rPr>
              <a:t>Data analytics </a:t>
            </a:r>
          </a:p>
          <a:p>
            <a:r>
              <a:rPr lang="en-US" sz="1200" dirty="0">
                <a:latin typeface="Avenir Light" panose="020B0402020203020204"/>
              </a:rPr>
              <a:t>Heat Mapping – leak detection </a:t>
            </a:r>
          </a:p>
          <a:p>
            <a:r>
              <a:rPr lang="en-CA" sz="1200" dirty="0">
                <a:latin typeface="Avenir Light" panose="020B0402020203020204"/>
              </a:rPr>
              <a:t>On premise &amp; the cloud </a:t>
            </a:r>
          </a:p>
          <a:p>
            <a:endParaRPr lang="en-CA" sz="1200" dirty="0">
              <a:latin typeface="Avenir Light" panose="020B0402020203020204"/>
            </a:endParaRPr>
          </a:p>
          <a:p>
            <a:endParaRPr lang="en-CA" sz="1200" dirty="0">
              <a:latin typeface="Avenir Light" panose="020B0402020203020204"/>
            </a:endParaRPr>
          </a:p>
          <a:p>
            <a:endParaRPr lang="en-CA" sz="800" dirty="0"/>
          </a:p>
          <a:p>
            <a:endParaRPr lang="en-US" sz="1050" b="0" i="0" dirty="0">
              <a:effectLst/>
              <a:latin typeface="Montserrat" panose="00000500000000000000" pitchFamily="2" charset="0"/>
            </a:endParaRPr>
          </a:p>
          <a:p>
            <a:endParaRPr lang="en-CA" sz="1050" dirty="0"/>
          </a:p>
          <a:p>
            <a:endParaRPr lang="en-CA" sz="1050" dirty="0"/>
          </a:p>
          <a:p>
            <a:endParaRPr lang="en-CA" sz="1200" dirty="0"/>
          </a:p>
          <a:p>
            <a:endParaRPr lang="en-CA" sz="1200" dirty="0"/>
          </a:p>
          <a:p>
            <a:endParaRPr lang="en-CA" sz="1200" dirty="0"/>
          </a:p>
          <a:p>
            <a:endParaRPr lang="en-CA" sz="1200" dirty="0"/>
          </a:p>
          <a:p>
            <a:endParaRPr lang="en-CA" dirty="0"/>
          </a:p>
        </p:txBody>
      </p:sp>
      <p:graphicFrame>
        <p:nvGraphicFramePr>
          <p:cNvPr id="10" name="Table 5">
            <a:extLst>
              <a:ext uri="{FF2B5EF4-FFF2-40B4-BE49-F238E27FC236}">
                <a16:creationId xmlns:a16="http://schemas.microsoft.com/office/drawing/2014/main" id="{FAC108BA-2F7C-0783-737A-E4DA54928C63}"/>
              </a:ext>
            </a:extLst>
          </p:cNvPr>
          <p:cNvGraphicFramePr>
            <a:graphicFrameLocks noGrp="1"/>
          </p:cNvGraphicFramePr>
          <p:nvPr>
            <p:extLst>
              <p:ext uri="{D42A27DB-BD31-4B8C-83A1-F6EECF244321}">
                <p14:modId xmlns:p14="http://schemas.microsoft.com/office/powerpoint/2010/main" val="2026816306"/>
              </p:ext>
            </p:extLst>
          </p:nvPr>
        </p:nvGraphicFramePr>
        <p:xfrm>
          <a:off x="274773" y="1219586"/>
          <a:ext cx="8699227" cy="2989426"/>
        </p:xfrm>
        <a:graphic>
          <a:graphicData uri="http://schemas.openxmlformats.org/drawingml/2006/table">
            <a:tbl>
              <a:tblPr firstRow="1" bandRow="1">
                <a:tableStyleId>{5C22544A-7EE6-4342-B048-85BDC9FD1C3A}</a:tableStyleId>
              </a:tblPr>
              <a:tblGrid>
                <a:gridCol w="1665866">
                  <a:extLst>
                    <a:ext uri="{9D8B030D-6E8A-4147-A177-3AD203B41FA5}">
                      <a16:colId xmlns:a16="http://schemas.microsoft.com/office/drawing/2014/main" val="1877184822"/>
                    </a:ext>
                  </a:extLst>
                </a:gridCol>
                <a:gridCol w="1665866">
                  <a:extLst>
                    <a:ext uri="{9D8B030D-6E8A-4147-A177-3AD203B41FA5}">
                      <a16:colId xmlns:a16="http://schemas.microsoft.com/office/drawing/2014/main" val="3975253627"/>
                    </a:ext>
                  </a:extLst>
                </a:gridCol>
                <a:gridCol w="1789165">
                  <a:extLst>
                    <a:ext uri="{9D8B030D-6E8A-4147-A177-3AD203B41FA5}">
                      <a16:colId xmlns:a16="http://schemas.microsoft.com/office/drawing/2014/main" val="3555651986"/>
                    </a:ext>
                  </a:extLst>
                </a:gridCol>
                <a:gridCol w="1723424">
                  <a:extLst>
                    <a:ext uri="{9D8B030D-6E8A-4147-A177-3AD203B41FA5}">
                      <a16:colId xmlns:a16="http://schemas.microsoft.com/office/drawing/2014/main" val="943433785"/>
                    </a:ext>
                  </a:extLst>
                </a:gridCol>
                <a:gridCol w="1854906">
                  <a:extLst>
                    <a:ext uri="{9D8B030D-6E8A-4147-A177-3AD203B41FA5}">
                      <a16:colId xmlns:a16="http://schemas.microsoft.com/office/drawing/2014/main" val="3548168224"/>
                    </a:ext>
                  </a:extLst>
                </a:gridCol>
              </a:tblGrid>
              <a:tr h="230442">
                <a:tc>
                  <a:txBody>
                    <a:bodyPr/>
                    <a:lstStyle/>
                    <a:p>
                      <a:endParaRPr lang="en-CA" sz="1000" dirty="0"/>
                    </a:p>
                  </a:txBody>
                  <a:tcPr/>
                </a:tc>
                <a:tc>
                  <a:txBody>
                    <a:bodyPr/>
                    <a:lstStyle/>
                    <a:p>
                      <a:r>
                        <a:rPr lang="en-CA" sz="1000" dirty="0"/>
                        <a:t>MSA Altair IO4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Blackline safety G7 </a:t>
                      </a:r>
                    </a:p>
                    <a:p>
                      <a:endParaRPr lang="en-CA" sz="10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ISC </a:t>
                      </a:r>
                      <a:r>
                        <a:rPr lang="en-CA" sz="1000" dirty="0" err="1"/>
                        <a:t>Ventis</a:t>
                      </a:r>
                      <a:r>
                        <a:rPr lang="en-CA" sz="1000" dirty="0"/>
                        <a:t> Pro 5  </a:t>
                      </a:r>
                    </a:p>
                    <a:p>
                      <a:endParaRPr lang="en-CA" sz="10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Honeywell BW Flex </a:t>
                      </a:r>
                    </a:p>
                    <a:p>
                      <a:endParaRPr lang="en-CA" sz="1000" dirty="0"/>
                    </a:p>
                  </a:txBody>
                  <a:tcPr/>
                </a:tc>
                <a:extLst>
                  <a:ext uri="{0D108BD9-81ED-4DB2-BD59-A6C34878D82A}">
                    <a16:rowId xmlns:a16="http://schemas.microsoft.com/office/drawing/2014/main" val="4100079793"/>
                  </a:ext>
                </a:extLst>
              </a:tr>
              <a:tr h="246226">
                <a:tc>
                  <a:txBody>
                    <a:bodyPr/>
                    <a:lstStyle/>
                    <a:p>
                      <a:r>
                        <a:rPr lang="en-CA" sz="1000" dirty="0"/>
                        <a:t>Runtime </a:t>
                      </a:r>
                    </a:p>
                  </a:txBody>
                  <a:tcPr/>
                </a:tc>
                <a:tc>
                  <a:txBody>
                    <a:bodyPr/>
                    <a:lstStyle/>
                    <a:p>
                      <a:r>
                        <a:rPr lang="en-US" sz="1000" dirty="0"/>
                        <a:t>LTE-M: 17 hours typical (LTE-M)*, 2G: 16 hours typical</a:t>
                      </a:r>
                    </a:p>
                    <a:p>
                      <a:r>
                        <a:rPr lang="en-CA" sz="1000" dirty="0"/>
                        <a:t>30 second GPS update frequency </a:t>
                      </a:r>
                    </a:p>
                  </a:txBody>
                  <a:tcPr/>
                </a:tc>
                <a:tc>
                  <a:txBody>
                    <a:bodyPr/>
                    <a:lstStyle/>
                    <a:p>
                      <a:endParaRPr lang="en-CA" sz="1000" dirty="0"/>
                    </a:p>
                  </a:txBody>
                  <a:tcPr/>
                </a:tc>
                <a:tc>
                  <a:txBody>
                    <a:bodyPr/>
                    <a:lstStyle/>
                    <a:p>
                      <a:r>
                        <a:rPr lang="en-US" sz="1000" dirty="0"/>
                        <a:t>Rechargeable Cellular Lithium-ion battery (no Pump option)</a:t>
                      </a:r>
                    </a:p>
                    <a:p>
                      <a:r>
                        <a:rPr lang="en-US" sz="1000" dirty="0"/>
                        <a:t>(14 hours typical @ 20 </a:t>
                      </a:r>
                      <a:r>
                        <a:rPr lang="en-US" sz="1000" dirty="0" err="1"/>
                        <a:t>oC</a:t>
                      </a:r>
                      <a:r>
                        <a:rPr lang="en-US" sz="1000" dirty="0"/>
                        <a:t>) with LEL</a:t>
                      </a:r>
                      <a:endParaRPr lang="en-CA" sz="1000" dirty="0"/>
                    </a:p>
                  </a:txBody>
                  <a:tcPr/>
                </a:tc>
                <a:tc>
                  <a:txBody>
                    <a:bodyPr/>
                    <a:lstStyle/>
                    <a:p>
                      <a:endParaRPr lang="en-CA" sz="1000" dirty="0"/>
                    </a:p>
                  </a:txBody>
                  <a:tcPr/>
                </a:tc>
                <a:extLst>
                  <a:ext uri="{0D108BD9-81ED-4DB2-BD59-A6C34878D82A}">
                    <a16:rowId xmlns:a16="http://schemas.microsoft.com/office/drawing/2014/main" val="730307845"/>
                  </a:ext>
                </a:extLst>
              </a:tr>
              <a:tr h="246226">
                <a:tc>
                  <a:txBody>
                    <a:bodyPr/>
                    <a:lstStyle/>
                    <a:p>
                      <a:r>
                        <a:rPr lang="en-CA" sz="1000" dirty="0"/>
                        <a:t>Over the air update </a:t>
                      </a:r>
                    </a:p>
                  </a:txBody>
                  <a:tcPr/>
                </a:tc>
                <a:tc>
                  <a:txBody>
                    <a:bodyPr/>
                    <a:lstStyle/>
                    <a:p>
                      <a:r>
                        <a:rPr lang="en-CA" sz="1000" dirty="0"/>
                        <a:t>Settings can be configured remotely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Settings can be configured remotely </a:t>
                      </a:r>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959338772"/>
                  </a:ext>
                </a:extLst>
              </a:tr>
              <a:tr h="246226">
                <a:tc>
                  <a:txBody>
                    <a:bodyPr/>
                    <a:lstStyle/>
                    <a:p>
                      <a:r>
                        <a:rPr lang="en-CA" sz="1000" dirty="0"/>
                        <a:t>Data upload reconnection </a:t>
                      </a:r>
                    </a:p>
                  </a:txBody>
                  <a:tcPr/>
                </a:tc>
                <a:tc>
                  <a:txBody>
                    <a:bodyPr/>
                    <a:lstStyle/>
                    <a:p>
                      <a:r>
                        <a:rPr lang="en-CA" sz="1000" dirty="0"/>
                        <a:t>Data is reloaded when system is reconnected </a:t>
                      </a:r>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2093559124"/>
                  </a:ext>
                </a:extLst>
              </a:tr>
              <a:tr h="246226">
                <a:tc>
                  <a:txBody>
                    <a:bodyPr/>
                    <a:lstStyle/>
                    <a:p>
                      <a:r>
                        <a:rPr lang="en-CA" sz="1000" dirty="0"/>
                        <a:t>Temporarily assigned </a:t>
                      </a:r>
                    </a:p>
                  </a:txBody>
                  <a:tcPr/>
                </a:tc>
                <a:tc>
                  <a:txBody>
                    <a:bodyPr/>
                    <a:lstStyle/>
                    <a:p>
                      <a:r>
                        <a:rPr lang="en-CA" sz="1000" dirty="0"/>
                        <a:t>MSA ID tag </a:t>
                      </a:r>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1613927568"/>
                  </a:ext>
                </a:extLst>
              </a:tr>
              <a:tr h="246226">
                <a:tc>
                  <a:txBody>
                    <a:bodyPr/>
                    <a:lstStyle/>
                    <a:p>
                      <a:r>
                        <a:rPr lang="en-CA" sz="1000" dirty="0"/>
                        <a:t>Total solution </a:t>
                      </a:r>
                    </a:p>
                  </a:txBody>
                  <a:tcPr/>
                </a:tc>
                <a:tc>
                  <a:txBody>
                    <a:bodyPr/>
                    <a:lstStyle/>
                    <a:p>
                      <a:r>
                        <a:rPr lang="en-CA" sz="1000" dirty="0"/>
                        <a:t>Area monitor, IO4 and other systems through LENS and connectivity boxes </a:t>
                      </a:r>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3483269701"/>
                  </a:ext>
                </a:extLst>
              </a:tr>
            </a:tbl>
          </a:graphicData>
        </a:graphic>
      </p:graphicFrame>
      <p:sp>
        <p:nvSpPr>
          <p:cNvPr id="5" name="TextBox 4">
            <a:extLst>
              <a:ext uri="{FF2B5EF4-FFF2-40B4-BE49-F238E27FC236}">
                <a16:creationId xmlns:a16="http://schemas.microsoft.com/office/drawing/2014/main" id="{E956585F-4F65-98F6-0B39-869559FF2854}"/>
              </a:ext>
            </a:extLst>
          </p:cNvPr>
          <p:cNvSpPr txBox="1"/>
          <p:nvPr/>
        </p:nvSpPr>
        <p:spPr>
          <a:xfrm>
            <a:off x="1268447" y="-2686495"/>
            <a:ext cx="2910061" cy="2031325"/>
          </a:xfrm>
          <a:prstGeom prst="rect">
            <a:avLst/>
          </a:prstGeom>
          <a:noFill/>
        </p:spPr>
        <p:txBody>
          <a:bodyPr wrap="square">
            <a:spAutoFit/>
          </a:bodyPr>
          <a:lstStyle/>
          <a:p>
            <a:r>
              <a:rPr lang="en-US" dirty="0"/>
              <a:t>Automatic Connectivity</a:t>
            </a:r>
          </a:p>
          <a:p>
            <a:r>
              <a:rPr lang="en-US" dirty="0"/>
              <a:t>• Over the Air Updates</a:t>
            </a:r>
          </a:p>
          <a:p>
            <a:r>
              <a:rPr lang="en-US" dirty="0"/>
              <a:t>• Automatic Bump and Calibration</a:t>
            </a:r>
          </a:p>
          <a:p>
            <a:r>
              <a:rPr lang="en-US" dirty="0"/>
              <a:t>• Rugged Durable Design and Industry Leading </a:t>
            </a:r>
            <a:r>
              <a:rPr lang="en-US" dirty="0" err="1"/>
              <a:t>XCell</a:t>
            </a:r>
            <a:r>
              <a:rPr lang="en-US" dirty="0"/>
              <a:t>® Sensors</a:t>
            </a:r>
          </a:p>
        </p:txBody>
      </p:sp>
    </p:spTree>
    <p:extLst>
      <p:ext uri="{BB962C8B-B14F-4D97-AF65-F5344CB8AC3E}">
        <p14:creationId xmlns:p14="http://schemas.microsoft.com/office/powerpoint/2010/main" val="382679101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331324" y="1822912"/>
            <a:ext cx="2555727" cy="530509"/>
          </a:xfrm>
        </p:spPr>
        <p:txBody>
          <a:bodyPr/>
          <a:lstStyle/>
          <a:p>
            <a:r>
              <a:rPr lang="en-CA" sz="1600" dirty="0" err="1"/>
              <a:t>Reactec</a:t>
            </a:r>
            <a:r>
              <a:rPr lang="en-CA" sz="1600" dirty="0"/>
              <a:t> R-Link </a:t>
            </a:r>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sp>
        <p:nvSpPr>
          <p:cNvPr id="9" name="Content Placeholder 2">
            <a:extLst>
              <a:ext uri="{FF2B5EF4-FFF2-40B4-BE49-F238E27FC236}">
                <a16:creationId xmlns:a16="http://schemas.microsoft.com/office/drawing/2014/main" id="{86A09B55-04E2-6D06-62F6-6125B440C590}"/>
              </a:ext>
            </a:extLst>
          </p:cNvPr>
          <p:cNvSpPr txBox="1">
            <a:spLocks/>
          </p:cNvSpPr>
          <p:nvPr/>
        </p:nvSpPr>
        <p:spPr bwMode="auto">
          <a:xfrm>
            <a:off x="475176" y="2405016"/>
            <a:ext cx="1894099"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000" dirty="0"/>
              <a:t>Hand arm vibration </a:t>
            </a:r>
          </a:p>
          <a:p>
            <a:r>
              <a:rPr lang="en-CA" sz="1000" dirty="0"/>
              <a:t>Collision avoidance </a:t>
            </a:r>
          </a:p>
          <a:p>
            <a:r>
              <a:rPr lang="en-CA" sz="1000" dirty="0"/>
              <a:t>Dust detection </a:t>
            </a:r>
          </a:p>
          <a:p>
            <a:r>
              <a:rPr lang="en-CA" sz="1000" dirty="0"/>
              <a:t>Noise detection </a:t>
            </a:r>
          </a:p>
          <a:p>
            <a:r>
              <a:rPr lang="en-CA" sz="1000" dirty="0"/>
              <a:t>Lone worker </a:t>
            </a:r>
          </a:p>
          <a:p>
            <a:endParaRPr lang="en-CA" sz="1000" dirty="0"/>
          </a:p>
          <a:p>
            <a:endParaRPr lang="en-CA" sz="1200" dirty="0"/>
          </a:p>
          <a:p>
            <a:endParaRPr lang="en-CA" dirty="0"/>
          </a:p>
        </p:txBody>
      </p:sp>
      <p:sp>
        <p:nvSpPr>
          <p:cNvPr id="5" name="Title 1">
            <a:extLst>
              <a:ext uri="{FF2B5EF4-FFF2-40B4-BE49-F238E27FC236}">
                <a16:creationId xmlns:a16="http://schemas.microsoft.com/office/drawing/2014/main" id="{B8992DA7-8A85-81E2-4FFD-A26B9C3AD936}"/>
              </a:ext>
            </a:extLst>
          </p:cNvPr>
          <p:cNvSpPr txBox="1">
            <a:spLocks/>
          </p:cNvSpPr>
          <p:nvPr/>
        </p:nvSpPr>
        <p:spPr bwMode="auto">
          <a:xfrm>
            <a:off x="2515136" y="1822912"/>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lang="en-CA" sz="1600" dirty="0" err="1"/>
              <a:t>Triax</a:t>
            </a:r>
            <a:r>
              <a:rPr lang="en-CA" sz="1600" dirty="0"/>
              <a:t> Spot-r Mesh  </a:t>
            </a:r>
          </a:p>
        </p:txBody>
      </p:sp>
      <p:sp>
        <p:nvSpPr>
          <p:cNvPr id="7" name="Content Placeholder 2">
            <a:extLst>
              <a:ext uri="{FF2B5EF4-FFF2-40B4-BE49-F238E27FC236}">
                <a16:creationId xmlns:a16="http://schemas.microsoft.com/office/drawing/2014/main" id="{E7F9A129-6919-47BB-F6F1-789F159000BA}"/>
              </a:ext>
            </a:extLst>
          </p:cNvPr>
          <p:cNvSpPr txBox="1">
            <a:spLocks/>
          </p:cNvSpPr>
          <p:nvPr/>
        </p:nvSpPr>
        <p:spPr bwMode="auto">
          <a:xfrm>
            <a:off x="2658988" y="2405016"/>
            <a:ext cx="1965399"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US" sz="1000" dirty="0"/>
              <a:t>Real time [location services RTLS</a:t>
            </a:r>
          </a:p>
          <a:p>
            <a:r>
              <a:rPr lang="en-US" sz="1000" dirty="0"/>
              <a:t>Real time equipment monitoring </a:t>
            </a:r>
          </a:p>
          <a:p>
            <a:r>
              <a:rPr lang="en-US" sz="1000" dirty="0"/>
              <a:t>Evacuation management </a:t>
            </a:r>
          </a:p>
          <a:p>
            <a:r>
              <a:rPr lang="en-US" sz="1000" dirty="0"/>
              <a:t>Restricted area monitoring</a:t>
            </a:r>
          </a:p>
          <a:p>
            <a:r>
              <a:rPr lang="en-US" sz="1000" dirty="0"/>
              <a:t>Lone worker check in </a:t>
            </a:r>
          </a:p>
          <a:p>
            <a:r>
              <a:rPr lang="en-US" sz="1000" dirty="0"/>
              <a:t>Productive vs unproductive areas </a:t>
            </a:r>
          </a:p>
          <a:p>
            <a:endParaRPr lang="en-US" sz="1000" dirty="0"/>
          </a:p>
          <a:p>
            <a:r>
              <a:rPr lang="en-US" sz="1000" dirty="0"/>
              <a:t>Comprehensive real-time insights to help complex worksites run safely and efficiently</a:t>
            </a:r>
          </a:p>
          <a:p>
            <a:r>
              <a:rPr lang="en-US" sz="1000" dirty="0"/>
              <a:t>Built to handle the biggest, most-complex worksites </a:t>
            </a:r>
          </a:p>
          <a:p>
            <a:r>
              <a:rPr lang="en-US" sz="1000" dirty="0"/>
              <a:t>No dependency on client Wi-Fi, GPS, or existing IT infrastructure</a:t>
            </a:r>
          </a:p>
          <a:p>
            <a:r>
              <a:rPr lang="en-US" sz="1000" dirty="0"/>
              <a:t>No offsite location data – we respect worker privacy </a:t>
            </a:r>
          </a:p>
          <a:p>
            <a:r>
              <a:rPr lang="en-US" sz="1000" dirty="0"/>
              <a:t>Dedicated </a:t>
            </a:r>
            <a:r>
              <a:rPr lang="en-US" sz="1000" dirty="0" err="1"/>
              <a:t>Triax</a:t>
            </a:r>
            <a:r>
              <a:rPr lang="en-US" sz="1000" dirty="0"/>
              <a:t> site teams provide timely assistance every step of the way</a:t>
            </a:r>
          </a:p>
          <a:p>
            <a:r>
              <a:rPr lang="en-US" sz="1000" dirty="0"/>
              <a:t>Rechargeable battery – months of use between charges</a:t>
            </a:r>
          </a:p>
          <a:p>
            <a:r>
              <a:rPr lang="en-US" sz="1000" dirty="0"/>
              <a:t>Intrinsic Safety rated</a:t>
            </a:r>
          </a:p>
          <a:p>
            <a:r>
              <a:rPr lang="en-US" sz="1000" dirty="0"/>
              <a:t>UL certified</a:t>
            </a:r>
          </a:p>
          <a:p>
            <a:r>
              <a:rPr lang="en-US" sz="1000" dirty="0"/>
              <a:t>IP 66/67 rated</a:t>
            </a:r>
            <a:endParaRPr lang="en-CA" sz="1000" dirty="0"/>
          </a:p>
          <a:p>
            <a:endParaRPr lang="en-CA" sz="1000" dirty="0"/>
          </a:p>
          <a:p>
            <a:endParaRPr lang="en-CA" dirty="0"/>
          </a:p>
        </p:txBody>
      </p:sp>
      <p:sp>
        <p:nvSpPr>
          <p:cNvPr id="11" name="Title 1">
            <a:extLst>
              <a:ext uri="{FF2B5EF4-FFF2-40B4-BE49-F238E27FC236}">
                <a16:creationId xmlns:a16="http://schemas.microsoft.com/office/drawing/2014/main" id="{964B8114-96DF-4D44-C484-449A40A18DFA}"/>
              </a:ext>
            </a:extLst>
          </p:cNvPr>
          <p:cNvSpPr txBox="1">
            <a:spLocks/>
          </p:cNvSpPr>
          <p:nvPr/>
        </p:nvSpPr>
        <p:spPr bwMode="auto">
          <a:xfrm>
            <a:off x="4624387" y="1823218"/>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lang="en-CA" sz="1600" dirty="0" err="1"/>
              <a:t>Rombit</a:t>
            </a:r>
            <a:r>
              <a:rPr lang="en-CA" sz="1600" dirty="0"/>
              <a:t> Wearable </a:t>
            </a:r>
          </a:p>
        </p:txBody>
      </p:sp>
      <p:sp>
        <p:nvSpPr>
          <p:cNvPr id="12" name="Content Placeholder 2">
            <a:extLst>
              <a:ext uri="{FF2B5EF4-FFF2-40B4-BE49-F238E27FC236}">
                <a16:creationId xmlns:a16="http://schemas.microsoft.com/office/drawing/2014/main" id="{5D934DEC-22D6-305A-2B54-96389357722E}"/>
              </a:ext>
            </a:extLst>
          </p:cNvPr>
          <p:cNvSpPr txBox="1">
            <a:spLocks/>
          </p:cNvSpPr>
          <p:nvPr/>
        </p:nvSpPr>
        <p:spPr bwMode="auto">
          <a:xfrm>
            <a:off x="4768239" y="2405322"/>
            <a:ext cx="1894099"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000" dirty="0"/>
              <a:t>https://rombit.com/rombit-wearable/</a:t>
            </a:r>
          </a:p>
          <a:p>
            <a:r>
              <a:rPr lang="en-CA" sz="1000" dirty="0"/>
              <a:t>Collision avoidance </a:t>
            </a:r>
          </a:p>
          <a:p>
            <a:r>
              <a:rPr lang="en-CA" sz="1000" dirty="0"/>
              <a:t>Lone worker support</a:t>
            </a:r>
          </a:p>
          <a:p>
            <a:r>
              <a:rPr lang="en-CA" sz="1000" dirty="0"/>
              <a:t>Permit to work </a:t>
            </a:r>
          </a:p>
          <a:p>
            <a:r>
              <a:rPr lang="en-CA" sz="1000" dirty="0"/>
              <a:t>Check in check out </a:t>
            </a:r>
          </a:p>
          <a:p>
            <a:r>
              <a:rPr lang="en-CA" sz="1000" dirty="0"/>
              <a:t>Geofencing </a:t>
            </a:r>
          </a:p>
          <a:p>
            <a:r>
              <a:rPr lang="en-CA" sz="1000" dirty="0"/>
              <a:t>Evacuation management </a:t>
            </a:r>
          </a:p>
        </p:txBody>
      </p:sp>
      <p:sp>
        <p:nvSpPr>
          <p:cNvPr id="14" name="Title 1">
            <a:extLst>
              <a:ext uri="{FF2B5EF4-FFF2-40B4-BE49-F238E27FC236}">
                <a16:creationId xmlns:a16="http://schemas.microsoft.com/office/drawing/2014/main" id="{AA2B313F-9CDF-79E1-1488-6741F7BBD42E}"/>
              </a:ext>
            </a:extLst>
          </p:cNvPr>
          <p:cNvSpPr txBox="1">
            <a:spLocks/>
          </p:cNvSpPr>
          <p:nvPr/>
        </p:nvSpPr>
        <p:spPr bwMode="auto">
          <a:xfrm>
            <a:off x="6733638" y="1823218"/>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lang="en-CA" sz="1600" dirty="0"/>
              <a:t>Strongarm </a:t>
            </a:r>
          </a:p>
        </p:txBody>
      </p:sp>
      <p:sp>
        <p:nvSpPr>
          <p:cNvPr id="15" name="Content Placeholder 2">
            <a:extLst>
              <a:ext uri="{FF2B5EF4-FFF2-40B4-BE49-F238E27FC236}">
                <a16:creationId xmlns:a16="http://schemas.microsoft.com/office/drawing/2014/main" id="{6B51F7CF-0358-C126-7493-8E832CD017D5}"/>
              </a:ext>
            </a:extLst>
          </p:cNvPr>
          <p:cNvSpPr txBox="1">
            <a:spLocks/>
          </p:cNvSpPr>
          <p:nvPr/>
        </p:nvSpPr>
        <p:spPr bwMode="auto">
          <a:xfrm>
            <a:off x="6877491" y="2405322"/>
            <a:ext cx="2032594"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000" dirty="0">
                <a:hlinkClick r:id="rId2"/>
              </a:rPr>
              <a:t>https://www.strongarmtech.com/</a:t>
            </a:r>
            <a:endParaRPr lang="en-CA" sz="1000" dirty="0"/>
          </a:p>
          <a:p>
            <a:endParaRPr lang="en-CA" sz="1000" dirty="0"/>
          </a:p>
          <a:p>
            <a:r>
              <a:rPr lang="en-CA" sz="1000" dirty="0"/>
              <a:t>Real  time haptic feedback </a:t>
            </a:r>
          </a:p>
          <a:p>
            <a:r>
              <a:rPr lang="en-CA" sz="1000" dirty="0"/>
              <a:t>Reduce strains and prevent injuries </a:t>
            </a:r>
          </a:p>
          <a:p>
            <a:endParaRPr lang="en-CA" sz="1000" dirty="0"/>
          </a:p>
        </p:txBody>
      </p:sp>
      <p:sp>
        <p:nvSpPr>
          <p:cNvPr id="16" name="TextBox 15">
            <a:extLst>
              <a:ext uri="{FF2B5EF4-FFF2-40B4-BE49-F238E27FC236}">
                <a16:creationId xmlns:a16="http://schemas.microsoft.com/office/drawing/2014/main" id="{CB9E479E-20CB-021A-63A4-67AB4FAC8C39}"/>
              </a:ext>
            </a:extLst>
          </p:cNvPr>
          <p:cNvSpPr txBox="1"/>
          <p:nvPr/>
        </p:nvSpPr>
        <p:spPr>
          <a:xfrm>
            <a:off x="-4885871" y="922112"/>
            <a:ext cx="3479859" cy="3139321"/>
          </a:xfrm>
          <a:prstGeom prst="rect">
            <a:avLst/>
          </a:prstGeom>
          <a:noFill/>
        </p:spPr>
        <p:txBody>
          <a:bodyPr wrap="square">
            <a:spAutoFit/>
          </a:bodyPr>
          <a:lstStyle/>
          <a:p>
            <a:r>
              <a:rPr lang="en-CA" b="0" i="0" u="none" strike="noStrike" dirty="0">
                <a:solidFill>
                  <a:srgbClr val="2D8BCD"/>
                </a:solidFill>
                <a:effectLst/>
                <a:latin typeface="Open Sans" panose="020B0606030504020204" pitchFamily="34" charset="0"/>
                <a:hlinkClick r:id="rId3"/>
              </a:rPr>
              <a:t>Blackline Safety</a:t>
            </a:r>
            <a:r>
              <a:rPr lang="en-CA" b="0" i="0" dirty="0">
                <a:solidFill>
                  <a:srgbClr val="424242"/>
                </a:solidFill>
                <a:effectLst/>
                <a:latin typeface="Open Sans" panose="020B0606030504020204" pitchFamily="34" charset="0"/>
              </a:rPr>
              <a:t>, </a:t>
            </a:r>
            <a:r>
              <a:rPr lang="en-CA" b="0" i="0" u="none" strike="noStrike" dirty="0">
                <a:solidFill>
                  <a:srgbClr val="2D8BCD"/>
                </a:solidFill>
                <a:effectLst/>
                <a:latin typeface="Open Sans" panose="020B0606030504020204" pitchFamily="34" charset="0"/>
                <a:hlinkClick r:id="rId4"/>
              </a:rPr>
              <a:t>Encina Wastewater Authority</a:t>
            </a:r>
            <a:r>
              <a:rPr lang="en-CA" b="0" i="0" dirty="0">
                <a:solidFill>
                  <a:srgbClr val="424242"/>
                </a:solidFill>
                <a:effectLst/>
                <a:latin typeface="Open Sans" panose="020B0606030504020204" pitchFamily="34" charset="0"/>
              </a:rPr>
              <a:t>, </a:t>
            </a:r>
            <a:r>
              <a:rPr lang="en-CA" b="0" i="0" u="none" strike="noStrike" dirty="0">
                <a:solidFill>
                  <a:srgbClr val="2D8BCD"/>
                </a:solidFill>
                <a:effectLst/>
                <a:latin typeface="Open Sans" panose="020B0606030504020204" pitchFamily="34" charset="0"/>
                <a:hlinkClick r:id="rId5"/>
              </a:rPr>
              <a:t>Everbridge</a:t>
            </a:r>
            <a:r>
              <a:rPr lang="en-CA" b="0" i="0" dirty="0">
                <a:solidFill>
                  <a:srgbClr val="424242"/>
                </a:solidFill>
                <a:effectLst/>
                <a:latin typeface="Open Sans" panose="020B0606030504020204" pitchFamily="34" charset="0"/>
              </a:rPr>
              <a:t>, </a:t>
            </a:r>
            <a:r>
              <a:rPr lang="en-CA" b="0" i="0" u="none" strike="noStrike" dirty="0">
                <a:solidFill>
                  <a:srgbClr val="2D8BCD"/>
                </a:solidFill>
                <a:effectLst/>
                <a:latin typeface="Open Sans" panose="020B0606030504020204" pitchFamily="34" charset="0"/>
                <a:hlinkClick r:id="rId6"/>
              </a:rPr>
              <a:t>Fujitsu</a:t>
            </a:r>
            <a:r>
              <a:rPr lang="en-CA" b="0" i="0" dirty="0">
                <a:solidFill>
                  <a:srgbClr val="424242"/>
                </a:solidFill>
                <a:effectLst/>
                <a:latin typeface="Open Sans" panose="020B0606030504020204" pitchFamily="34" charset="0"/>
              </a:rPr>
              <a:t>, </a:t>
            </a:r>
            <a:r>
              <a:rPr lang="en-CA" b="0" i="0" u="none" strike="noStrike" dirty="0" err="1">
                <a:solidFill>
                  <a:srgbClr val="2D8BCD"/>
                </a:solidFill>
                <a:effectLst/>
                <a:latin typeface="Open Sans" panose="020B0606030504020204" pitchFamily="34" charset="0"/>
                <a:hlinkClick r:id="rId7"/>
              </a:rPr>
              <a:t>Guardhat</a:t>
            </a:r>
            <a:r>
              <a:rPr lang="en-CA" b="0" i="0" dirty="0">
                <a:solidFill>
                  <a:srgbClr val="424242"/>
                </a:solidFill>
                <a:effectLst/>
                <a:latin typeface="Open Sans" panose="020B0606030504020204" pitchFamily="34" charset="0"/>
              </a:rPr>
              <a:t>, </a:t>
            </a:r>
            <a:r>
              <a:rPr lang="en-CA" b="0" i="0" u="none" strike="noStrike" dirty="0">
                <a:solidFill>
                  <a:srgbClr val="2D8BCD"/>
                </a:solidFill>
                <a:effectLst/>
                <a:latin typeface="Open Sans" panose="020B0606030504020204" pitchFamily="34" charset="0"/>
                <a:hlinkClick r:id="rId8"/>
              </a:rPr>
              <a:t>Honeywell</a:t>
            </a:r>
            <a:r>
              <a:rPr lang="en-CA" b="0" i="0" dirty="0">
                <a:solidFill>
                  <a:srgbClr val="424242"/>
                </a:solidFill>
                <a:effectLst/>
                <a:latin typeface="Open Sans" panose="020B0606030504020204" pitchFamily="34" charset="0"/>
              </a:rPr>
              <a:t>, </a:t>
            </a:r>
            <a:r>
              <a:rPr lang="en-CA" b="0" i="0" u="none" strike="noStrike" dirty="0">
                <a:solidFill>
                  <a:srgbClr val="2D8BCD"/>
                </a:solidFill>
                <a:effectLst/>
                <a:latin typeface="Open Sans" panose="020B0606030504020204" pitchFamily="34" charset="0"/>
                <a:hlinkClick r:id="rId9"/>
              </a:rPr>
              <a:t>Industrial Scientific</a:t>
            </a:r>
            <a:r>
              <a:rPr lang="en-CA" b="0" i="0" dirty="0">
                <a:solidFill>
                  <a:srgbClr val="424242"/>
                </a:solidFill>
                <a:effectLst/>
                <a:latin typeface="Open Sans" panose="020B0606030504020204" pitchFamily="34" charset="0"/>
              </a:rPr>
              <a:t>, </a:t>
            </a:r>
            <a:r>
              <a:rPr lang="en-CA" b="0" i="0" u="none" strike="noStrike" dirty="0" err="1">
                <a:solidFill>
                  <a:srgbClr val="2D8BCD"/>
                </a:solidFill>
                <a:effectLst/>
                <a:latin typeface="Open Sans" panose="020B0606030504020204" pitchFamily="34" charset="0"/>
                <a:hlinkClick r:id="rId10"/>
              </a:rPr>
              <a:t>Kenzen</a:t>
            </a:r>
            <a:r>
              <a:rPr lang="en-CA" b="0" i="0" dirty="0">
                <a:solidFill>
                  <a:srgbClr val="424242"/>
                </a:solidFill>
                <a:effectLst/>
                <a:latin typeface="Open Sans" panose="020B0606030504020204" pitchFamily="34" charset="0"/>
              </a:rPr>
              <a:t>, </a:t>
            </a:r>
            <a:r>
              <a:rPr lang="en-CA" b="0" i="0" u="none" strike="noStrike" dirty="0">
                <a:solidFill>
                  <a:srgbClr val="2D8BCD"/>
                </a:solidFill>
                <a:effectLst/>
                <a:latin typeface="Open Sans" panose="020B0606030504020204" pitchFamily="34" charset="0"/>
                <a:hlinkClick r:id="rId11"/>
              </a:rPr>
              <a:t>PTC</a:t>
            </a:r>
            <a:r>
              <a:rPr lang="en-CA" b="0" i="0" dirty="0">
                <a:solidFill>
                  <a:srgbClr val="424242"/>
                </a:solidFill>
                <a:effectLst/>
                <a:latin typeface="Open Sans" panose="020B0606030504020204" pitchFamily="34" charset="0"/>
              </a:rPr>
              <a:t>, </a:t>
            </a:r>
            <a:r>
              <a:rPr lang="en-CA" b="0" i="0" u="none" strike="noStrike" dirty="0">
                <a:solidFill>
                  <a:srgbClr val="2D8BCD"/>
                </a:solidFill>
                <a:effectLst/>
                <a:latin typeface="Open Sans" panose="020B0606030504020204" pitchFamily="34" charset="0"/>
                <a:hlinkClick r:id="rId12"/>
              </a:rPr>
              <a:t>Redpoint Positioning</a:t>
            </a:r>
            <a:r>
              <a:rPr lang="en-CA" b="0" i="0" dirty="0">
                <a:solidFill>
                  <a:srgbClr val="424242"/>
                </a:solidFill>
                <a:effectLst/>
                <a:latin typeface="Open Sans" panose="020B0606030504020204" pitchFamily="34" charset="0"/>
              </a:rPr>
              <a:t>, </a:t>
            </a:r>
            <a:r>
              <a:rPr lang="en-CA" b="0" i="0" u="none" strike="noStrike" dirty="0" err="1">
                <a:solidFill>
                  <a:srgbClr val="2D8BCD"/>
                </a:solidFill>
                <a:effectLst/>
                <a:latin typeface="Open Sans" panose="020B0606030504020204" pitchFamily="34" charset="0"/>
                <a:hlinkClick r:id="rId13"/>
              </a:rPr>
              <a:t>SmartCap</a:t>
            </a:r>
            <a:r>
              <a:rPr lang="en-CA" b="0" i="0" dirty="0">
                <a:solidFill>
                  <a:srgbClr val="424242"/>
                </a:solidFill>
                <a:effectLst/>
                <a:latin typeface="Open Sans" panose="020B0606030504020204" pitchFamily="34" charset="0"/>
              </a:rPr>
              <a:t>, </a:t>
            </a:r>
            <a:r>
              <a:rPr lang="en-CA" b="0" i="0" u="none" strike="noStrike" dirty="0" err="1">
                <a:solidFill>
                  <a:srgbClr val="2D8BCD"/>
                </a:solidFill>
                <a:effectLst/>
                <a:latin typeface="Open Sans" panose="020B0606030504020204" pitchFamily="34" charset="0"/>
                <a:hlinkClick r:id="rId14"/>
              </a:rPr>
              <a:t>StrongArm</a:t>
            </a:r>
            <a:r>
              <a:rPr lang="en-CA" b="0" i="0" u="none" strike="noStrike" dirty="0">
                <a:solidFill>
                  <a:srgbClr val="2D8BCD"/>
                </a:solidFill>
                <a:effectLst/>
                <a:latin typeface="Open Sans" panose="020B0606030504020204" pitchFamily="34" charset="0"/>
                <a:hlinkClick r:id="rId14"/>
              </a:rPr>
              <a:t> Technologies</a:t>
            </a:r>
            <a:r>
              <a:rPr lang="en-CA" b="0" i="0" dirty="0">
                <a:solidFill>
                  <a:srgbClr val="424242"/>
                </a:solidFill>
                <a:effectLst/>
                <a:latin typeface="Open Sans" panose="020B0606030504020204" pitchFamily="34" charset="0"/>
              </a:rPr>
              <a:t>, </a:t>
            </a:r>
            <a:r>
              <a:rPr lang="en-CA" b="0" i="0" u="none" strike="noStrike" dirty="0" err="1">
                <a:solidFill>
                  <a:srgbClr val="2D8BCD"/>
                </a:solidFill>
                <a:effectLst/>
                <a:latin typeface="Open Sans" panose="020B0606030504020204" pitchFamily="34" charset="0"/>
                <a:hlinkClick r:id="rId15"/>
              </a:rPr>
              <a:t>Triax</a:t>
            </a:r>
            <a:r>
              <a:rPr lang="en-CA" b="0" i="0" u="none" strike="noStrike" dirty="0">
                <a:solidFill>
                  <a:srgbClr val="2D8BCD"/>
                </a:solidFill>
                <a:effectLst/>
                <a:latin typeface="Open Sans" panose="020B0606030504020204" pitchFamily="34" charset="0"/>
                <a:hlinkClick r:id="rId15"/>
              </a:rPr>
              <a:t> Technologies</a:t>
            </a:r>
            <a:r>
              <a:rPr lang="en-CA" b="0" i="0" dirty="0">
                <a:solidFill>
                  <a:srgbClr val="424242"/>
                </a:solidFill>
                <a:effectLst/>
                <a:latin typeface="Open Sans" panose="020B0606030504020204" pitchFamily="34" charset="0"/>
              </a:rPr>
              <a:t>, </a:t>
            </a:r>
            <a:r>
              <a:rPr lang="en-CA" b="0" i="0" u="none" strike="noStrike" dirty="0">
                <a:solidFill>
                  <a:srgbClr val="2D8BCD"/>
                </a:solidFill>
                <a:effectLst/>
                <a:latin typeface="Open Sans" panose="020B0606030504020204" pitchFamily="34" charset="0"/>
                <a:hlinkClick r:id="rId16"/>
              </a:rPr>
              <a:t>Vault Intelligence</a:t>
            </a:r>
            <a:endParaRPr lang="en-CA" dirty="0"/>
          </a:p>
        </p:txBody>
      </p:sp>
      <p:pic>
        <p:nvPicPr>
          <p:cNvPr id="17" name="Picture 16">
            <a:extLst>
              <a:ext uri="{FF2B5EF4-FFF2-40B4-BE49-F238E27FC236}">
                <a16:creationId xmlns:a16="http://schemas.microsoft.com/office/drawing/2014/main" id="{69414A5C-1DD4-58CD-C7C2-686CE7E29789}"/>
              </a:ext>
            </a:extLst>
          </p:cNvPr>
          <p:cNvPicPr>
            <a:picLocks noChangeAspect="1"/>
          </p:cNvPicPr>
          <p:nvPr/>
        </p:nvPicPr>
        <p:blipFill>
          <a:blip r:embed="rId17"/>
          <a:stretch>
            <a:fillRect/>
          </a:stretch>
        </p:blipFill>
        <p:spPr>
          <a:xfrm>
            <a:off x="1056549" y="768414"/>
            <a:ext cx="1105276" cy="1058863"/>
          </a:xfrm>
          <a:prstGeom prst="rect">
            <a:avLst/>
          </a:prstGeom>
        </p:spPr>
      </p:pic>
      <p:pic>
        <p:nvPicPr>
          <p:cNvPr id="23" name="Picture 22">
            <a:extLst>
              <a:ext uri="{FF2B5EF4-FFF2-40B4-BE49-F238E27FC236}">
                <a16:creationId xmlns:a16="http://schemas.microsoft.com/office/drawing/2014/main" id="{2A765C62-26F9-9083-7908-D1080719DFAA}"/>
              </a:ext>
            </a:extLst>
          </p:cNvPr>
          <p:cNvPicPr>
            <a:picLocks noChangeAspect="1"/>
          </p:cNvPicPr>
          <p:nvPr/>
        </p:nvPicPr>
        <p:blipFill>
          <a:blip r:embed="rId18"/>
          <a:stretch>
            <a:fillRect/>
          </a:stretch>
        </p:blipFill>
        <p:spPr>
          <a:xfrm>
            <a:off x="3412185" y="612853"/>
            <a:ext cx="858891" cy="1222079"/>
          </a:xfrm>
          <a:prstGeom prst="rect">
            <a:avLst/>
          </a:prstGeom>
        </p:spPr>
      </p:pic>
      <p:pic>
        <p:nvPicPr>
          <p:cNvPr id="24" name="Picture 23">
            <a:extLst>
              <a:ext uri="{FF2B5EF4-FFF2-40B4-BE49-F238E27FC236}">
                <a16:creationId xmlns:a16="http://schemas.microsoft.com/office/drawing/2014/main" id="{D28BD1C9-3A05-5845-05CF-BBC470D0CB2A}"/>
              </a:ext>
            </a:extLst>
          </p:cNvPr>
          <p:cNvPicPr>
            <a:picLocks noChangeAspect="1"/>
          </p:cNvPicPr>
          <p:nvPr/>
        </p:nvPicPr>
        <p:blipFill>
          <a:blip r:embed="rId19"/>
          <a:stretch>
            <a:fillRect/>
          </a:stretch>
        </p:blipFill>
        <p:spPr>
          <a:xfrm>
            <a:off x="5302086" y="790007"/>
            <a:ext cx="1200328" cy="1200328"/>
          </a:xfrm>
          <a:prstGeom prst="rect">
            <a:avLst/>
          </a:prstGeom>
        </p:spPr>
      </p:pic>
      <p:pic>
        <p:nvPicPr>
          <p:cNvPr id="26" name="Picture 25">
            <a:extLst>
              <a:ext uri="{FF2B5EF4-FFF2-40B4-BE49-F238E27FC236}">
                <a16:creationId xmlns:a16="http://schemas.microsoft.com/office/drawing/2014/main" id="{2AD829EE-9740-3900-2349-2BB498B0295D}"/>
              </a:ext>
            </a:extLst>
          </p:cNvPr>
          <p:cNvPicPr>
            <a:picLocks noChangeAspect="1"/>
          </p:cNvPicPr>
          <p:nvPr/>
        </p:nvPicPr>
        <p:blipFill rotWithShape="1">
          <a:blip r:embed="rId20"/>
          <a:srcRect l="65549" t="5646" r="7931" b="6483"/>
          <a:stretch/>
        </p:blipFill>
        <p:spPr>
          <a:xfrm>
            <a:off x="7728975" y="922112"/>
            <a:ext cx="565051" cy="936118"/>
          </a:xfrm>
          <a:prstGeom prst="rect">
            <a:avLst/>
          </a:prstGeom>
        </p:spPr>
      </p:pic>
    </p:spTree>
    <p:extLst>
      <p:ext uri="{BB962C8B-B14F-4D97-AF65-F5344CB8AC3E}">
        <p14:creationId xmlns:p14="http://schemas.microsoft.com/office/powerpoint/2010/main" val="405204785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331324" y="1822912"/>
            <a:ext cx="2555727" cy="530509"/>
          </a:xfrm>
        </p:spPr>
        <p:txBody>
          <a:bodyPr/>
          <a:lstStyle/>
          <a:p>
            <a:r>
              <a:rPr lang="en-CA" sz="1600" dirty="0" err="1"/>
              <a:t>Sonim</a:t>
            </a:r>
            <a:r>
              <a:rPr lang="en-CA" sz="1600" dirty="0"/>
              <a:t> </a:t>
            </a:r>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pic>
        <p:nvPicPr>
          <p:cNvPr id="6" name="Picture 5">
            <a:extLst>
              <a:ext uri="{FF2B5EF4-FFF2-40B4-BE49-F238E27FC236}">
                <a16:creationId xmlns:a16="http://schemas.microsoft.com/office/drawing/2014/main" id="{BDD7B065-F52B-1E7D-D4E9-D28FE9944EAB}"/>
              </a:ext>
            </a:extLst>
          </p:cNvPr>
          <p:cNvPicPr>
            <a:picLocks noChangeAspect="1"/>
          </p:cNvPicPr>
          <p:nvPr/>
        </p:nvPicPr>
        <p:blipFill rotWithShape="1">
          <a:blip r:embed="rId2"/>
          <a:srcRect l="55591" t="36086" r="6119" b="17138"/>
          <a:stretch/>
        </p:blipFill>
        <p:spPr>
          <a:xfrm>
            <a:off x="11627604" y="-1252538"/>
            <a:ext cx="5075737" cy="2066925"/>
          </a:xfrm>
          <a:prstGeom prst="rect">
            <a:avLst/>
          </a:prstGeom>
        </p:spPr>
      </p:pic>
      <p:pic>
        <p:nvPicPr>
          <p:cNvPr id="8" name="Picture 7">
            <a:extLst>
              <a:ext uri="{FF2B5EF4-FFF2-40B4-BE49-F238E27FC236}">
                <a16:creationId xmlns:a16="http://schemas.microsoft.com/office/drawing/2014/main" id="{EB7B9162-4466-1B6A-4CFE-B5EC4B0AB0A1}"/>
              </a:ext>
            </a:extLst>
          </p:cNvPr>
          <p:cNvPicPr>
            <a:picLocks noChangeAspect="1"/>
          </p:cNvPicPr>
          <p:nvPr/>
        </p:nvPicPr>
        <p:blipFill rotWithShape="1">
          <a:blip r:embed="rId3"/>
          <a:srcRect l="78021" t="26875" b="47500"/>
          <a:stretch/>
        </p:blipFill>
        <p:spPr>
          <a:xfrm>
            <a:off x="10632790" y="2234547"/>
            <a:ext cx="4367278" cy="1697236"/>
          </a:xfrm>
          <a:prstGeom prst="rect">
            <a:avLst/>
          </a:prstGeom>
        </p:spPr>
      </p:pic>
      <p:sp>
        <p:nvSpPr>
          <p:cNvPr id="9" name="Content Placeholder 2">
            <a:extLst>
              <a:ext uri="{FF2B5EF4-FFF2-40B4-BE49-F238E27FC236}">
                <a16:creationId xmlns:a16="http://schemas.microsoft.com/office/drawing/2014/main" id="{86A09B55-04E2-6D06-62F6-6125B440C590}"/>
              </a:ext>
            </a:extLst>
          </p:cNvPr>
          <p:cNvSpPr txBox="1">
            <a:spLocks/>
          </p:cNvSpPr>
          <p:nvPr/>
        </p:nvSpPr>
        <p:spPr bwMode="auto">
          <a:xfrm>
            <a:off x="475176" y="2405016"/>
            <a:ext cx="1894099"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000" dirty="0"/>
              <a:t>xx</a:t>
            </a:r>
          </a:p>
          <a:p>
            <a:endParaRPr lang="en-CA" sz="1200" dirty="0"/>
          </a:p>
          <a:p>
            <a:endParaRPr lang="en-CA" dirty="0"/>
          </a:p>
        </p:txBody>
      </p:sp>
      <p:sp>
        <p:nvSpPr>
          <p:cNvPr id="5" name="Title 1">
            <a:extLst>
              <a:ext uri="{FF2B5EF4-FFF2-40B4-BE49-F238E27FC236}">
                <a16:creationId xmlns:a16="http://schemas.microsoft.com/office/drawing/2014/main" id="{B8992DA7-8A85-81E2-4FFD-A26B9C3AD936}"/>
              </a:ext>
            </a:extLst>
          </p:cNvPr>
          <p:cNvSpPr txBox="1">
            <a:spLocks/>
          </p:cNvSpPr>
          <p:nvPr/>
        </p:nvSpPr>
        <p:spPr bwMode="auto">
          <a:xfrm>
            <a:off x="2515136" y="1822912"/>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lang="en-CA" sz="1600" dirty="0" err="1"/>
              <a:t>Realwear</a:t>
            </a:r>
            <a:r>
              <a:rPr lang="en-CA" sz="1600" dirty="0"/>
              <a:t> </a:t>
            </a:r>
          </a:p>
        </p:txBody>
      </p:sp>
      <p:sp>
        <p:nvSpPr>
          <p:cNvPr id="7" name="Content Placeholder 2">
            <a:extLst>
              <a:ext uri="{FF2B5EF4-FFF2-40B4-BE49-F238E27FC236}">
                <a16:creationId xmlns:a16="http://schemas.microsoft.com/office/drawing/2014/main" id="{E7F9A129-6919-47BB-F6F1-789F159000BA}"/>
              </a:ext>
            </a:extLst>
          </p:cNvPr>
          <p:cNvSpPr txBox="1">
            <a:spLocks/>
          </p:cNvSpPr>
          <p:nvPr/>
        </p:nvSpPr>
        <p:spPr bwMode="auto">
          <a:xfrm>
            <a:off x="2658988" y="2405016"/>
            <a:ext cx="1965399"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000" dirty="0"/>
              <a:t>xx</a:t>
            </a:r>
          </a:p>
          <a:p>
            <a:endParaRPr lang="en-CA" sz="1000" dirty="0"/>
          </a:p>
          <a:p>
            <a:endParaRPr lang="en-CA" dirty="0"/>
          </a:p>
        </p:txBody>
      </p:sp>
      <p:sp>
        <p:nvSpPr>
          <p:cNvPr id="11" name="Title 1">
            <a:extLst>
              <a:ext uri="{FF2B5EF4-FFF2-40B4-BE49-F238E27FC236}">
                <a16:creationId xmlns:a16="http://schemas.microsoft.com/office/drawing/2014/main" id="{964B8114-96DF-4D44-C484-449A40A18DFA}"/>
              </a:ext>
            </a:extLst>
          </p:cNvPr>
          <p:cNvSpPr txBox="1">
            <a:spLocks/>
          </p:cNvSpPr>
          <p:nvPr/>
        </p:nvSpPr>
        <p:spPr bwMode="auto">
          <a:xfrm>
            <a:off x="4624387" y="1823218"/>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lang="en-CA" sz="1600" dirty="0"/>
              <a:t>xx</a:t>
            </a:r>
          </a:p>
        </p:txBody>
      </p:sp>
      <p:sp>
        <p:nvSpPr>
          <p:cNvPr id="12" name="Content Placeholder 2">
            <a:extLst>
              <a:ext uri="{FF2B5EF4-FFF2-40B4-BE49-F238E27FC236}">
                <a16:creationId xmlns:a16="http://schemas.microsoft.com/office/drawing/2014/main" id="{5D934DEC-22D6-305A-2B54-96389357722E}"/>
              </a:ext>
            </a:extLst>
          </p:cNvPr>
          <p:cNvSpPr txBox="1">
            <a:spLocks/>
          </p:cNvSpPr>
          <p:nvPr/>
        </p:nvSpPr>
        <p:spPr bwMode="auto">
          <a:xfrm>
            <a:off x="4768239" y="2405322"/>
            <a:ext cx="1894099"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000" dirty="0"/>
              <a:t>xx</a:t>
            </a:r>
          </a:p>
          <a:p>
            <a:endParaRPr lang="en-CA" dirty="0"/>
          </a:p>
        </p:txBody>
      </p:sp>
      <p:sp>
        <p:nvSpPr>
          <p:cNvPr id="14" name="Title 1">
            <a:extLst>
              <a:ext uri="{FF2B5EF4-FFF2-40B4-BE49-F238E27FC236}">
                <a16:creationId xmlns:a16="http://schemas.microsoft.com/office/drawing/2014/main" id="{AA2B313F-9CDF-79E1-1488-6741F7BBD42E}"/>
              </a:ext>
            </a:extLst>
          </p:cNvPr>
          <p:cNvSpPr txBox="1">
            <a:spLocks/>
          </p:cNvSpPr>
          <p:nvPr/>
        </p:nvSpPr>
        <p:spPr bwMode="auto">
          <a:xfrm>
            <a:off x="6733638" y="1823218"/>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lang="en-CA" sz="1600" dirty="0"/>
              <a:t>xx</a:t>
            </a:r>
          </a:p>
        </p:txBody>
      </p:sp>
      <p:sp>
        <p:nvSpPr>
          <p:cNvPr id="15" name="Content Placeholder 2">
            <a:extLst>
              <a:ext uri="{FF2B5EF4-FFF2-40B4-BE49-F238E27FC236}">
                <a16:creationId xmlns:a16="http://schemas.microsoft.com/office/drawing/2014/main" id="{6B51F7CF-0358-C126-7493-8E832CD017D5}"/>
              </a:ext>
            </a:extLst>
          </p:cNvPr>
          <p:cNvSpPr txBox="1">
            <a:spLocks/>
          </p:cNvSpPr>
          <p:nvPr/>
        </p:nvSpPr>
        <p:spPr bwMode="auto">
          <a:xfrm>
            <a:off x="6877491" y="2405322"/>
            <a:ext cx="2032594"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000" dirty="0"/>
              <a:t>xx</a:t>
            </a:r>
          </a:p>
          <a:p>
            <a:endParaRPr lang="en-CA" sz="1000" dirty="0"/>
          </a:p>
        </p:txBody>
      </p:sp>
      <p:sp>
        <p:nvSpPr>
          <p:cNvPr id="10" name="TextBox 9">
            <a:extLst>
              <a:ext uri="{FF2B5EF4-FFF2-40B4-BE49-F238E27FC236}">
                <a16:creationId xmlns:a16="http://schemas.microsoft.com/office/drawing/2014/main" id="{A15284DC-408E-9399-C087-E1BE5BD72E03}"/>
              </a:ext>
            </a:extLst>
          </p:cNvPr>
          <p:cNvSpPr txBox="1"/>
          <p:nvPr/>
        </p:nvSpPr>
        <p:spPr>
          <a:xfrm>
            <a:off x="2753833" y="-1252538"/>
            <a:ext cx="2317030" cy="923330"/>
          </a:xfrm>
          <a:prstGeom prst="rect">
            <a:avLst/>
          </a:prstGeom>
          <a:noFill/>
        </p:spPr>
        <p:txBody>
          <a:bodyPr wrap="square" rtlCol="0">
            <a:spAutoFit/>
          </a:bodyPr>
          <a:lstStyle/>
          <a:p>
            <a:r>
              <a:rPr lang="en-CA" dirty="0" err="1"/>
              <a:t>Rombit</a:t>
            </a:r>
            <a:r>
              <a:rPr lang="en-CA" dirty="0"/>
              <a:t> </a:t>
            </a:r>
          </a:p>
          <a:p>
            <a:r>
              <a:rPr lang="en-CA" dirty="0" err="1"/>
              <a:t>Reactec</a:t>
            </a:r>
            <a:r>
              <a:rPr lang="en-CA" dirty="0"/>
              <a:t> </a:t>
            </a:r>
          </a:p>
          <a:p>
            <a:endParaRPr lang="en-CA" dirty="0"/>
          </a:p>
        </p:txBody>
      </p:sp>
      <p:sp>
        <p:nvSpPr>
          <p:cNvPr id="16" name="TextBox 15">
            <a:extLst>
              <a:ext uri="{FF2B5EF4-FFF2-40B4-BE49-F238E27FC236}">
                <a16:creationId xmlns:a16="http://schemas.microsoft.com/office/drawing/2014/main" id="{CB9E479E-20CB-021A-63A4-67AB4FAC8C39}"/>
              </a:ext>
            </a:extLst>
          </p:cNvPr>
          <p:cNvSpPr txBox="1"/>
          <p:nvPr/>
        </p:nvSpPr>
        <p:spPr>
          <a:xfrm>
            <a:off x="-6170500" y="-2106837"/>
            <a:ext cx="8350250" cy="1200329"/>
          </a:xfrm>
          <a:prstGeom prst="rect">
            <a:avLst/>
          </a:prstGeom>
          <a:noFill/>
        </p:spPr>
        <p:txBody>
          <a:bodyPr wrap="square">
            <a:spAutoFit/>
          </a:bodyPr>
          <a:lstStyle/>
          <a:p>
            <a:r>
              <a:rPr lang="en-CA" b="0" i="0" u="none" strike="noStrike" dirty="0">
                <a:solidFill>
                  <a:srgbClr val="2D8BCD"/>
                </a:solidFill>
                <a:effectLst/>
                <a:latin typeface="Open Sans" panose="020B0606030504020204" pitchFamily="34" charset="0"/>
                <a:hlinkClick r:id="rId4"/>
              </a:rPr>
              <a:t>Blackline Safety</a:t>
            </a:r>
            <a:r>
              <a:rPr lang="en-CA" b="0" i="0" dirty="0">
                <a:solidFill>
                  <a:srgbClr val="424242"/>
                </a:solidFill>
                <a:effectLst/>
                <a:latin typeface="Open Sans" panose="020B0606030504020204" pitchFamily="34" charset="0"/>
              </a:rPr>
              <a:t>, </a:t>
            </a:r>
            <a:r>
              <a:rPr lang="en-CA" b="0" i="0" u="none" strike="noStrike" dirty="0">
                <a:solidFill>
                  <a:srgbClr val="2D8BCD"/>
                </a:solidFill>
                <a:effectLst/>
                <a:latin typeface="Open Sans" panose="020B0606030504020204" pitchFamily="34" charset="0"/>
                <a:hlinkClick r:id="rId5"/>
              </a:rPr>
              <a:t>Encina Wastewater Authority</a:t>
            </a:r>
            <a:r>
              <a:rPr lang="en-CA" b="0" i="0" dirty="0">
                <a:solidFill>
                  <a:srgbClr val="424242"/>
                </a:solidFill>
                <a:effectLst/>
                <a:latin typeface="Open Sans" panose="020B0606030504020204" pitchFamily="34" charset="0"/>
              </a:rPr>
              <a:t>, </a:t>
            </a:r>
            <a:r>
              <a:rPr lang="en-CA" b="0" i="0" u="none" strike="noStrike" dirty="0">
                <a:solidFill>
                  <a:srgbClr val="2D8BCD"/>
                </a:solidFill>
                <a:effectLst/>
                <a:latin typeface="Open Sans" panose="020B0606030504020204" pitchFamily="34" charset="0"/>
                <a:hlinkClick r:id="rId6"/>
              </a:rPr>
              <a:t>Everbridge</a:t>
            </a:r>
            <a:r>
              <a:rPr lang="en-CA" b="0" i="0" dirty="0">
                <a:solidFill>
                  <a:srgbClr val="424242"/>
                </a:solidFill>
                <a:effectLst/>
                <a:latin typeface="Open Sans" panose="020B0606030504020204" pitchFamily="34" charset="0"/>
              </a:rPr>
              <a:t>, </a:t>
            </a:r>
            <a:r>
              <a:rPr lang="en-CA" b="0" i="0" u="none" strike="noStrike" dirty="0">
                <a:solidFill>
                  <a:srgbClr val="2D8BCD"/>
                </a:solidFill>
                <a:effectLst/>
                <a:latin typeface="Open Sans" panose="020B0606030504020204" pitchFamily="34" charset="0"/>
                <a:hlinkClick r:id="rId7"/>
              </a:rPr>
              <a:t>Fujitsu</a:t>
            </a:r>
            <a:r>
              <a:rPr lang="en-CA" b="0" i="0" dirty="0">
                <a:solidFill>
                  <a:srgbClr val="424242"/>
                </a:solidFill>
                <a:effectLst/>
                <a:latin typeface="Open Sans" panose="020B0606030504020204" pitchFamily="34" charset="0"/>
              </a:rPr>
              <a:t>, </a:t>
            </a:r>
            <a:r>
              <a:rPr lang="en-CA" b="0" i="0" u="none" strike="noStrike" dirty="0" err="1">
                <a:solidFill>
                  <a:srgbClr val="2D8BCD"/>
                </a:solidFill>
                <a:effectLst/>
                <a:latin typeface="Open Sans" panose="020B0606030504020204" pitchFamily="34" charset="0"/>
                <a:hlinkClick r:id="rId8"/>
              </a:rPr>
              <a:t>Guardhat</a:t>
            </a:r>
            <a:r>
              <a:rPr lang="en-CA" b="0" i="0" dirty="0">
                <a:solidFill>
                  <a:srgbClr val="424242"/>
                </a:solidFill>
                <a:effectLst/>
                <a:latin typeface="Open Sans" panose="020B0606030504020204" pitchFamily="34" charset="0"/>
              </a:rPr>
              <a:t>, </a:t>
            </a:r>
            <a:r>
              <a:rPr lang="en-CA" b="0" i="0" u="none" strike="noStrike" dirty="0">
                <a:solidFill>
                  <a:srgbClr val="2D8BCD"/>
                </a:solidFill>
                <a:effectLst/>
                <a:latin typeface="Open Sans" panose="020B0606030504020204" pitchFamily="34" charset="0"/>
                <a:hlinkClick r:id="rId9"/>
              </a:rPr>
              <a:t>Honeywell</a:t>
            </a:r>
            <a:r>
              <a:rPr lang="en-CA" b="0" i="0" dirty="0">
                <a:solidFill>
                  <a:srgbClr val="424242"/>
                </a:solidFill>
                <a:effectLst/>
                <a:latin typeface="Open Sans" panose="020B0606030504020204" pitchFamily="34" charset="0"/>
              </a:rPr>
              <a:t>, </a:t>
            </a:r>
            <a:r>
              <a:rPr lang="en-CA" b="0" i="0" u="none" strike="noStrike" dirty="0">
                <a:solidFill>
                  <a:srgbClr val="2D8BCD"/>
                </a:solidFill>
                <a:effectLst/>
                <a:latin typeface="Open Sans" panose="020B0606030504020204" pitchFamily="34" charset="0"/>
                <a:hlinkClick r:id="rId10"/>
              </a:rPr>
              <a:t>Industrial Scientific</a:t>
            </a:r>
            <a:r>
              <a:rPr lang="en-CA" b="0" i="0" dirty="0">
                <a:solidFill>
                  <a:srgbClr val="424242"/>
                </a:solidFill>
                <a:effectLst/>
                <a:latin typeface="Open Sans" panose="020B0606030504020204" pitchFamily="34" charset="0"/>
              </a:rPr>
              <a:t>, </a:t>
            </a:r>
            <a:r>
              <a:rPr lang="en-CA" b="0" i="0" u="none" strike="noStrike" dirty="0" err="1">
                <a:solidFill>
                  <a:srgbClr val="2D8BCD"/>
                </a:solidFill>
                <a:effectLst/>
                <a:latin typeface="Open Sans" panose="020B0606030504020204" pitchFamily="34" charset="0"/>
                <a:hlinkClick r:id="rId11"/>
              </a:rPr>
              <a:t>Kenzen</a:t>
            </a:r>
            <a:r>
              <a:rPr lang="en-CA" b="0" i="0" dirty="0">
                <a:solidFill>
                  <a:srgbClr val="424242"/>
                </a:solidFill>
                <a:effectLst/>
                <a:latin typeface="Open Sans" panose="020B0606030504020204" pitchFamily="34" charset="0"/>
              </a:rPr>
              <a:t>, </a:t>
            </a:r>
            <a:r>
              <a:rPr lang="en-CA" b="0" i="0" u="none" strike="noStrike" dirty="0">
                <a:solidFill>
                  <a:srgbClr val="2D8BCD"/>
                </a:solidFill>
                <a:effectLst/>
                <a:latin typeface="Open Sans" panose="020B0606030504020204" pitchFamily="34" charset="0"/>
                <a:hlinkClick r:id="rId12"/>
              </a:rPr>
              <a:t>PTC</a:t>
            </a:r>
            <a:r>
              <a:rPr lang="en-CA" b="0" i="0" dirty="0">
                <a:solidFill>
                  <a:srgbClr val="424242"/>
                </a:solidFill>
                <a:effectLst/>
                <a:latin typeface="Open Sans" panose="020B0606030504020204" pitchFamily="34" charset="0"/>
              </a:rPr>
              <a:t>, </a:t>
            </a:r>
            <a:r>
              <a:rPr lang="en-CA" b="0" i="0" u="none" strike="noStrike" dirty="0">
                <a:solidFill>
                  <a:srgbClr val="2D8BCD"/>
                </a:solidFill>
                <a:effectLst/>
                <a:latin typeface="Open Sans" panose="020B0606030504020204" pitchFamily="34" charset="0"/>
                <a:hlinkClick r:id="rId13"/>
              </a:rPr>
              <a:t>Redpoint Positioning</a:t>
            </a:r>
            <a:r>
              <a:rPr lang="en-CA" b="0" i="0" dirty="0">
                <a:solidFill>
                  <a:srgbClr val="424242"/>
                </a:solidFill>
                <a:effectLst/>
                <a:latin typeface="Open Sans" panose="020B0606030504020204" pitchFamily="34" charset="0"/>
              </a:rPr>
              <a:t>, </a:t>
            </a:r>
            <a:r>
              <a:rPr lang="en-CA" b="0" i="0" u="none" strike="noStrike" dirty="0" err="1">
                <a:solidFill>
                  <a:srgbClr val="2D8BCD"/>
                </a:solidFill>
                <a:effectLst/>
                <a:latin typeface="Open Sans" panose="020B0606030504020204" pitchFamily="34" charset="0"/>
                <a:hlinkClick r:id="rId14"/>
              </a:rPr>
              <a:t>SmartCap</a:t>
            </a:r>
            <a:r>
              <a:rPr lang="en-CA" b="0" i="0" dirty="0">
                <a:solidFill>
                  <a:srgbClr val="424242"/>
                </a:solidFill>
                <a:effectLst/>
                <a:latin typeface="Open Sans" panose="020B0606030504020204" pitchFamily="34" charset="0"/>
              </a:rPr>
              <a:t>, </a:t>
            </a:r>
            <a:r>
              <a:rPr lang="en-CA" b="0" i="0" u="none" strike="noStrike" dirty="0" err="1">
                <a:solidFill>
                  <a:srgbClr val="2D8BCD"/>
                </a:solidFill>
                <a:effectLst/>
                <a:latin typeface="Open Sans" panose="020B0606030504020204" pitchFamily="34" charset="0"/>
                <a:hlinkClick r:id="rId15"/>
              </a:rPr>
              <a:t>StrongArm</a:t>
            </a:r>
            <a:r>
              <a:rPr lang="en-CA" b="0" i="0" u="none" strike="noStrike" dirty="0">
                <a:solidFill>
                  <a:srgbClr val="2D8BCD"/>
                </a:solidFill>
                <a:effectLst/>
                <a:latin typeface="Open Sans" panose="020B0606030504020204" pitchFamily="34" charset="0"/>
                <a:hlinkClick r:id="rId15"/>
              </a:rPr>
              <a:t> Technologies</a:t>
            </a:r>
            <a:r>
              <a:rPr lang="en-CA" b="0" i="0" dirty="0">
                <a:solidFill>
                  <a:srgbClr val="424242"/>
                </a:solidFill>
                <a:effectLst/>
                <a:latin typeface="Open Sans" panose="020B0606030504020204" pitchFamily="34" charset="0"/>
              </a:rPr>
              <a:t>, </a:t>
            </a:r>
            <a:r>
              <a:rPr lang="en-CA" b="0" i="0" u="none" strike="noStrike" dirty="0" err="1">
                <a:solidFill>
                  <a:srgbClr val="2D8BCD"/>
                </a:solidFill>
                <a:effectLst/>
                <a:latin typeface="Open Sans" panose="020B0606030504020204" pitchFamily="34" charset="0"/>
                <a:hlinkClick r:id="rId16"/>
              </a:rPr>
              <a:t>Triax</a:t>
            </a:r>
            <a:r>
              <a:rPr lang="en-CA" b="0" i="0" u="none" strike="noStrike" dirty="0">
                <a:solidFill>
                  <a:srgbClr val="2D8BCD"/>
                </a:solidFill>
                <a:effectLst/>
                <a:latin typeface="Open Sans" panose="020B0606030504020204" pitchFamily="34" charset="0"/>
                <a:hlinkClick r:id="rId16"/>
              </a:rPr>
              <a:t> Technologies</a:t>
            </a:r>
            <a:r>
              <a:rPr lang="en-CA" b="0" i="0" dirty="0">
                <a:solidFill>
                  <a:srgbClr val="424242"/>
                </a:solidFill>
                <a:effectLst/>
                <a:latin typeface="Open Sans" panose="020B0606030504020204" pitchFamily="34" charset="0"/>
              </a:rPr>
              <a:t>, </a:t>
            </a:r>
            <a:r>
              <a:rPr lang="en-CA" b="0" i="0" u="none" strike="noStrike" dirty="0">
                <a:solidFill>
                  <a:srgbClr val="2D8BCD"/>
                </a:solidFill>
                <a:effectLst/>
                <a:latin typeface="Open Sans" panose="020B0606030504020204" pitchFamily="34" charset="0"/>
                <a:hlinkClick r:id="rId17"/>
              </a:rPr>
              <a:t>Vault Intelligence</a:t>
            </a:r>
            <a:endParaRPr lang="en-CA" dirty="0"/>
          </a:p>
        </p:txBody>
      </p:sp>
      <p:pic>
        <p:nvPicPr>
          <p:cNvPr id="3" name="Picture 2">
            <a:extLst>
              <a:ext uri="{FF2B5EF4-FFF2-40B4-BE49-F238E27FC236}">
                <a16:creationId xmlns:a16="http://schemas.microsoft.com/office/drawing/2014/main" id="{00BB6CE6-5746-DF44-CE80-7C2214574A29}"/>
              </a:ext>
            </a:extLst>
          </p:cNvPr>
          <p:cNvPicPr>
            <a:picLocks noChangeAspect="1"/>
          </p:cNvPicPr>
          <p:nvPr/>
        </p:nvPicPr>
        <p:blipFill>
          <a:blip r:embed="rId18"/>
          <a:stretch>
            <a:fillRect/>
          </a:stretch>
        </p:blipFill>
        <p:spPr>
          <a:xfrm>
            <a:off x="3290137" y="892054"/>
            <a:ext cx="931164" cy="931164"/>
          </a:xfrm>
          <a:prstGeom prst="rect">
            <a:avLst/>
          </a:prstGeom>
        </p:spPr>
      </p:pic>
    </p:spTree>
    <p:extLst>
      <p:ext uri="{BB962C8B-B14F-4D97-AF65-F5344CB8AC3E}">
        <p14:creationId xmlns:p14="http://schemas.microsoft.com/office/powerpoint/2010/main" val="183961643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1069975" y="479822"/>
            <a:ext cx="7772400" cy="507206"/>
          </a:xfrm>
        </p:spPr>
        <p:txBody>
          <a:bodyPr/>
          <a:lstStyle/>
          <a:p>
            <a:r>
              <a:rPr lang="en-CA" dirty="0"/>
              <a:t>Vertical markets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sp>
        <p:nvSpPr>
          <p:cNvPr id="4" name="Content Placeholder 2">
            <a:extLst>
              <a:ext uri="{FF2B5EF4-FFF2-40B4-BE49-F238E27FC236}">
                <a16:creationId xmlns:a16="http://schemas.microsoft.com/office/drawing/2014/main" id="{9BFD77BF-A521-2D5A-2D8F-9462629BFF67}"/>
              </a:ext>
            </a:extLst>
          </p:cNvPr>
          <p:cNvSpPr txBox="1">
            <a:spLocks/>
          </p:cNvSpPr>
          <p:nvPr/>
        </p:nvSpPr>
        <p:spPr bwMode="auto">
          <a:xfrm>
            <a:off x="836683" y="1150374"/>
            <a:ext cx="1894099" cy="3394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257175" indent="-257175" algn="l" defTabSz="342900" rtl="0" eaLnBrk="1" fontAlgn="base" hangingPunct="1">
              <a:spcBef>
                <a:spcPct val="20000"/>
              </a:spcBef>
              <a:spcAft>
                <a:spcPct val="0"/>
              </a:spcAft>
              <a:buFont typeface="Arial" charset="0"/>
              <a:buChar char="•"/>
              <a:defRPr sz="2400" b="0" i="0" kern="1200">
                <a:solidFill>
                  <a:schemeClr val="tx1"/>
                </a:solidFill>
                <a:latin typeface="Avenir Light" panose="020B0402020203020204" pitchFamily="34" charset="77"/>
                <a:ea typeface="ＭＳ Ｐゴシック" charset="0"/>
                <a:cs typeface="Avenir Light" panose="020B0402020203020204" pitchFamily="34" charset="77"/>
              </a:defRPr>
            </a:lvl1pPr>
            <a:lvl2pPr marL="557213" indent="-214313" algn="l" defTabSz="342900" rtl="0" eaLnBrk="1" fontAlgn="base" hangingPunct="1">
              <a:spcBef>
                <a:spcPct val="20000"/>
              </a:spcBef>
              <a:spcAft>
                <a:spcPct val="0"/>
              </a:spcAft>
              <a:buFont typeface="Arial" charset="0"/>
              <a:buChar char="–"/>
              <a:defRPr sz="2100" b="0" i="0" kern="1200">
                <a:solidFill>
                  <a:schemeClr val="tx1"/>
                </a:solidFill>
                <a:latin typeface="Avenir Light" panose="020B0402020203020204" pitchFamily="34" charset="77"/>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b="0" i="0" kern="1200">
                <a:solidFill>
                  <a:schemeClr val="tx1"/>
                </a:solidFill>
                <a:latin typeface="Avenir Light" panose="020B0402020203020204" pitchFamily="34" charset="77"/>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b="0" i="0" kern="1200">
                <a:solidFill>
                  <a:schemeClr val="tx1"/>
                </a:solidFill>
                <a:latin typeface="Avenir Light" panose="020B0402020203020204" pitchFamily="34" charset="77"/>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r>
              <a:rPr lang="en-CA" sz="1100" dirty="0"/>
              <a:t>Which vertical markets should be the focus of the RKI instruments connected worker solution </a:t>
            </a:r>
          </a:p>
          <a:p>
            <a:endParaRPr lang="en-CA" dirty="0"/>
          </a:p>
        </p:txBody>
      </p:sp>
    </p:spTree>
    <p:extLst>
      <p:ext uri="{BB962C8B-B14F-4D97-AF65-F5344CB8AC3E}">
        <p14:creationId xmlns:p14="http://schemas.microsoft.com/office/powerpoint/2010/main" val="300837901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1069975" y="479822"/>
            <a:ext cx="7772400" cy="507206"/>
          </a:xfrm>
        </p:spPr>
        <p:txBody>
          <a:bodyPr/>
          <a:lstStyle/>
          <a:p>
            <a:r>
              <a:rPr lang="en-CA" dirty="0"/>
              <a:t>Honeywell Connected worker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pic>
        <p:nvPicPr>
          <p:cNvPr id="6" name="Picture 5">
            <a:extLst>
              <a:ext uri="{FF2B5EF4-FFF2-40B4-BE49-F238E27FC236}">
                <a16:creationId xmlns:a16="http://schemas.microsoft.com/office/drawing/2014/main" id="{D6B30A07-7D56-2CEA-CCF7-DF47D6FAE04C}"/>
              </a:ext>
            </a:extLst>
          </p:cNvPr>
          <p:cNvPicPr>
            <a:picLocks noChangeAspect="1"/>
          </p:cNvPicPr>
          <p:nvPr/>
        </p:nvPicPr>
        <p:blipFill rotWithShape="1">
          <a:blip r:embed="rId2"/>
          <a:srcRect l="57431" t="6278" r="19653" b="8028"/>
          <a:stretch/>
        </p:blipFill>
        <p:spPr>
          <a:xfrm>
            <a:off x="1744263" y="1371103"/>
            <a:ext cx="2095500" cy="2612004"/>
          </a:xfrm>
          <a:prstGeom prst="rect">
            <a:avLst/>
          </a:prstGeom>
        </p:spPr>
      </p:pic>
      <p:sp>
        <p:nvSpPr>
          <p:cNvPr id="8" name="TextBox 7">
            <a:extLst>
              <a:ext uri="{FF2B5EF4-FFF2-40B4-BE49-F238E27FC236}">
                <a16:creationId xmlns:a16="http://schemas.microsoft.com/office/drawing/2014/main" id="{FF63E4AF-A12A-7D65-F1C4-694679124923}"/>
              </a:ext>
            </a:extLst>
          </p:cNvPr>
          <p:cNvSpPr txBox="1"/>
          <p:nvPr/>
        </p:nvSpPr>
        <p:spPr>
          <a:xfrm>
            <a:off x="3995530" y="1448018"/>
            <a:ext cx="4572000" cy="646331"/>
          </a:xfrm>
          <a:prstGeom prst="rect">
            <a:avLst/>
          </a:prstGeom>
          <a:noFill/>
        </p:spPr>
        <p:txBody>
          <a:bodyPr wrap="square">
            <a:spAutoFit/>
          </a:bodyPr>
          <a:lstStyle/>
          <a:p>
            <a:r>
              <a:rPr lang="en-CA" dirty="0"/>
              <a:t>https://honeywell.pepperl-fuchs.com/honeywell/en/904.htm#</a:t>
            </a:r>
          </a:p>
        </p:txBody>
      </p:sp>
      <p:pic>
        <p:nvPicPr>
          <p:cNvPr id="10" name="Picture 9">
            <a:extLst>
              <a:ext uri="{FF2B5EF4-FFF2-40B4-BE49-F238E27FC236}">
                <a16:creationId xmlns:a16="http://schemas.microsoft.com/office/drawing/2014/main" id="{10740C1D-387F-FFA8-14F4-7FF3F0B64979}"/>
              </a:ext>
            </a:extLst>
          </p:cNvPr>
          <p:cNvPicPr>
            <a:picLocks noChangeAspect="1"/>
          </p:cNvPicPr>
          <p:nvPr/>
        </p:nvPicPr>
        <p:blipFill rotWithShape="1">
          <a:blip r:embed="rId3"/>
          <a:srcRect l="63958" t="13133" r="11528" b="6250"/>
          <a:stretch/>
        </p:blipFill>
        <p:spPr>
          <a:xfrm>
            <a:off x="5219700" y="2555339"/>
            <a:ext cx="2241550" cy="2457232"/>
          </a:xfrm>
          <a:prstGeom prst="rect">
            <a:avLst/>
          </a:prstGeom>
        </p:spPr>
      </p:pic>
    </p:spTree>
    <p:extLst>
      <p:ext uri="{BB962C8B-B14F-4D97-AF65-F5344CB8AC3E}">
        <p14:creationId xmlns:p14="http://schemas.microsoft.com/office/powerpoint/2010/main" val="171517995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1069975" y="479822"/>
            <a:ext cx="7772400" cy="507206"/>
          </a:xfrm>
        </p:spPr>
        <p:txBody>
          <a:bodyPr/>
          <a:lstStyle/>
          <a:p>
            <a:r>
              <a:rPr lang="en-CA" dirty="0"/>
              <a:t>MSA Grid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sp>
        <p:nvSpPr>
          <p:cNvPr id="5" name="TextBox 4">
            <a:extLst>
              <a:ext uri="{FF2B5EF4-FFF2-40B4-BE49-F238E27FC236}">
                <a16:creationId xmlns:a16="http://schemas.microsoft.com/office/drawing/2014/main" id="{C482FD04-FF98-922E-38EF-D9AFC410DF76}"/>
              </a:ext>
            </a:extLst>
          </p:cNvPr>
          <p:cNvSpPr txBox="1"/>
          <p:nvPr/>
        </p:nvSpPr>
        <p:spPr>
          <a:xfrm>
            <a:off x="145312" y="3589064"/>
            <a:ext cx="6326372" cy="923330"/>
          </a:xfrm>
          <a:prstGeom prst="rect">
            <a:avLst/>
          </a:prstGeom>
          <a:noFill/>
        </p:spPr>
        <p:txBody>
          <a:bodyPr wrap="square">
            <a:spAutoFit/>
          </a:bodyPr>
          <a:lstStyle/>
          <a:p>
            <a:r>
              <a:rPr lang="en-CA" dirty="0"/>
              <a:t>https://us.msasafety.com/Portable-Gas-Detection/Software-Solutions/MSA-Grid-Fleet-Manager/p/000080001800001003</a:t>
            </a:r>
          </a:p>
        </p:txBody>
      </p:sp>
    </p:spTree>
    <p:extLst>
      <p:ext uri="{BB962C8B-B14F-4D97-AF65-F5344CB8AC3E}">
        <p14:creationId xmlns:p14="http://schemas.microsoft.com/office/powerpoint/2010/main" val="58368925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1069975" y="479822"/>
            <a:ext cx="7772400" cy="507206"/>
          </a:xfrm>
        </p:spPr>
        <p:txBody>
          <a:bodyPr/>
          <a:lstStyle/>
          <a:p>
            <a:r>
              <a:rPr lang="en-CA" dirty="0" err="1"/>
              <a:t>iNET</a:t>
            </a:r>
            <a:r>
              <a:rPr lang="en-CA" dirty="0"/>
              <a:t> Now Live Monitoring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247CFCA9-3738-BA3E-C162-AAC2B31AD4D0}"/>
              </a:ext>
            </a:extLst>
          </p:cNvPr>
          <p:cNvSpPr txBox="1"/>
          <p:nvPr/>
        </p:nvSpPr>
        <p:spPr>
          <a:xfrm>
            <a:off x="-4106779" y="1648144"/>
            <a:ext cx="4572000" cy="369332"/>
          </a:xfrm>
          <a:prstGeom prst="rect">
            <a:avLst/>
          </a:prstGeom>
          <a:noFill/>
        </p:spPr>
        <p:txBody>
          <a:bodyPr wrap="square">
            <a:spAutoFit/>
          </a:bodyPr>
          <a:lstStyle/>
          <a:p>
            <a:r>
              <a:rPr lang="en-CA" dirty="0"/>
              <a:t>https://www.indsci.com/en/inet-now</a:t>
            </a:r>
          </a:p>
        </p:txBody>
      </p:sp>
      <p:pic>
        <p:nvPicPr>
          <p:cNvPr id="8" name="Picture 7">
            <a:extLst>
              <a:ext uri="{FF2B5EF4-FFF2-40B4-BE49-F238E27FC236}">
                <a16:creationId xmlns:a16="http://schemas.microsoft.com/office/drawing/2014/main" id="{C521EBCF-A07A-C45A-F549-A7B04C206A60}"/>
              </a:ext>
            </a:extLst>
          </p:cNvPr>
          <p:cNvPicPr>
            <a:picLocks noChangeAspect="1"/>
          </p:cNvPicPr>
          <p:nvPr/>
        </p:nvPicPr>
        <p:blipFill rotWithShape="1">
          <a:blip r:embed="rId2"/>
          <a:srcRect l="76666" t="22467" r="12369" b="40954"/>
          <a:stretch/>
        </p:blipFill>
        <p:spPr>
          <a:xfrm>
            <a:off x="879050" y="1443309"/>
            <a:ext cx="2683299" cy="2983832"/>
          </a:xfrm>
          <a:prstGeom prst="rect">
            <a:avLst/>
          </a:prstGeom>
        </p:spPr>
      </p:pic>
      <p:pic>
        <p:nvPicPr>
          <p:cNvPr id="10" name="Picture 9">
            <a:extLst>
              <a:ext uri="{FF2B5EF4-FFF2-40B4-BE49-F238E27FC236}">
                <a16:creationId xmlns:a16="http://schemas.microsoft.com/office/drawing/2014/main" id="{BBDB532D-F4A8-9099-89F2-8F135ACADF81}"/>
              </a:ext>
            </a:extLst>
          </p:cNvPr>
          <p:cNvPicPr>
            <a:picLocks noChangeAspect="1"/>
          </p:cNvPicPr>
          <p:nvPr/>
        </p:nvPicPr>
        <p:blipFill rotWithShape="1">
          <a:blip r:embed="rId3"/>
          <a:srcRect l="60069" t="31815" r="14514" b="12292"/>
          <a:stretch/>
        </p:blipFill>
        <p:spPr>
          <a:xfrm>
            <a:off x="4298950" y="1443309"/>
            <a:ext cx="4070572" cy="2983832"/>
          </a:xfrm>
          <a:prstGeom prst="rect">
            <a:avLst/>
          </a:prstGeom>
        </p:spPr>
      </p:pic>
    </p:spTree>
    <p:extLst>
      <p:ext uri="{BB962C8B-B14F-4D97-AF65-F5344CB8AC3E}">
        <p14:creationId xmlns:p14="http://schemas.microsoft.com/office/powerpoint/2010/main" val="26030786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C57A5-66D8-2E71-AA57-8AA315C7C9B1}"/>
              </a:ext>
            </a:extLst>
          </p:cNvPr>
          <p:cNvSpPr>
            <a:spLocks noGrp="1"/>
          </p:cNvSpPr>
          <p:nvPr>
            <p:ph type="title"/>
          </p:nvPr>
        </p:nvSpPr>
        <p:spPr>
          <a:xfrm>
            <a:off x="1213626" y="0"/>
            <a:ext cx="4027846" cy="610198"/>
          </a:xfrm>
        </p:spPr>
        <p:txBody>
          <a:bodyPr/>
          <a:lstStyle/>
          <a:p>
            <a:r>
              <a:rPr lang="en-CA" sz="2000" dirty="0"/>
              <a:t>Messaging examples </a:t>
            </a:r>
            <a:endParaRPr lang="en-CA" dirty="0"/>
          </a:p>
        </p:txBody>
      </p:sp>
      <p:sp>
        <p:nvSpPr>
          <p:cNvPr id="4" name="Footer Placeholder 3">
            <a:extLst>
              <a:ext uri="{FF2B5EF4-FFF2-40B4-BE49-F238E27FC236}">
                <a16:creationId xmlns:a16="http://schemas.microsoft.com/office/drawing/2014/main" id="{6583BE69-6975-017A-344D-5345E807A750}"/>
              </a:ext>
            </a:extLst>
          </p:cNvPr>
          <p:cNvSpPr>
            <a:spLocks noGrp="1"/>
          </p:cNvSpPr>
          <p:nvPr>
            <p:ph type="ftr" sz="quarter" idx="11"/>
          </p:nvPr>
        </p:nvSpPr>
        <p:spPr/>
        <p:txBody>
          <a:bodyPr/>
          <a:lstStyle/>
          <a:p>
            <a:pPr>
              <a:defRPr/>
            </a:pPr>
            <a:r>
              <a:rPr lang="en-US"/>
              <a:t>www.rkiinstruments.com</a:t>
            </a:r>
          </a:p>
        </p:txBody>
      </p:sp>
      <p:pic>
        <p:nvPicPr>
          <p:cNvPr id="3" name="Picture 2">
            <a:extLst>
              <a:ext uri="{FF2B5EF4-FFF2-40B4-BE49-F238E27FC236}">
                <a16:creationId xmlns:a16="http://schemas.microsoft.com/office/drawing/2014/main" id="{229C1B1A-6DFB-1B11-3838-CFD9C9E2F43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t="41559" r="81943"/>
          <a:stretch/>
        </p:blipFill>
        <p:spPr>
          <a:xfrm>
            <a:off x="625704" y="755728"/>
            <a:ext cx="2384196" cy="1816022"/>
          </a:xfrm>
          <a:prstGeom prst="rect">
            <a:avLst/>
          </a:prstGeom>
        </p:spPr>
      </p:pic>
      <p:sp>
        <p:nvSpPr>
          <p:cNvPr id="5" name="Title 1">
            <a:extLst>
              <a:ext uri="{FF2B5EF4-FFF2-40B4-BE49-F238E27FC236}">
                <a16:creationId xmlns:a16="http://schemas.microsoft.com/office/drawing/2014/main" id="{86C8CA63-E152-5F91-39CD-45DE52EF8757}"/>
              </a:ext>
            </a:extLst>
          </p:cNvPr>
          <p:cNvSpPr txBox="1">
            <a:spLocks/>
          </p:cNvSpPr>
          <p:nvPr/>
        </p:nvSpPr>
        <p:spPr bwMode="auto">
          <a:xfrm>
            <a:off x="3687311" y="633933"/>
            <a:ext cx="3743895" cy="6101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r>
              <a:rPr lang="en-CA" sz="2000" dirty="0"/>
              <a:t>Seamless Data integration </a:t>
            </a:r>
            <a:endParaRPr lang="en-CA" dirty="0"/>
          </a:p>
        </p:txBody>
      </p:sp>
      <p:sp>
        <p:nvSpPr>
          <p:cNvPr id="7" name="Title 1">
            <a:extLst>
              <a:ext uri="{FF2B5EF4-FFF2-40B4-BE49-F238E27FC236}">
                <a16:creationId xmlns:a16="http://schemas.microsoft.com/office/drawing/2014/main" id="{3D6BBBCA-5DAE-DD07-B8A4-E48174FEA6A4}"/>
              </a:ext>
            </a:extLst>
          </p:cNvPr>
          <p:cNvSpPr txBox="1">
            <a:spLocks/>
          </p:cNvSpPr>
          <p:nvPr/>
        </p:nvSpPr>
        <p:spPr bwMode="auto">
          <a:xfrm>
            <a:off x="3413380" y="1485560"/>
            <a:ext cx="4934175" cy="24063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pPr marL="285750" indent="-285750" algn="l">
              <a:buFont typeface="Arial" panose="020B0604020202020204" pitchFamily="34" charset="0"/>
              <a:buChar char="•"/>
            </a:pPr>
            <a:r>
              <a:rPr lang="en-US" sz="1400" b="0" dirty="0"/>
              <a:t>Gain rich data stream for optimization </a:t>
            </a:r>
            <a:br>
              <a:rPr lang="en-US" sz="1400" b="0" dirty="0"/>
            </a:br>
            <a:r>
              <a:rPr lang="en-US" sz="1400" b="0" dirty="0"/>
              <a:t>efforts</a:t>
            </a:r>
          </a:p>
          <a:p>
            <a:pPr marL="285750" indent="-285750" algn="l">
              <a:buFont typeface="Arial" panose="020B0604020202020204" pitchFamily="34" charset="0"/>
              <a:buChar char="•"/>
            </a:pPr>
            <a:r>
              <a:rPr lang="en-US" sz="1400" b="0" dirty="0"/>
              <a:t>End-to-end encryption </a:t>
            </a:r>
          </a:p>
          <a:p>
            <a:pPr marL="742950" lvl="1" indent="-285750" algn="l">
              <a:buFont typeface="Arial" panose="020B0604020202020204" pitchFamily="34" charset="0"/>
              <a:buChar char="•"/>
            </a:pPr>
            <a:r>
              <a:rPr lang="en-US" sz="800" b="0" dirty="0"/>
              <a:t>SOC II Type 1 </a:t>
            </a:r>
          </a:p>
          <a:p>
            <a:pPr marL="742950" lvl="1" indent="-285750" algn="l">
              <a:buFont typeface="Arial" panose="020B0604020202020204" pitchFamily="34" charset="0"/>
              <a:buChar char="•"/>
            </a:pPr>
            <a:r>
              <a:rPr lang="en-US" sz="800" b="0" dirty="0"/>
              <a:t>SOC II Type 2</a:t>
            </a:r>
          </a:p>
          <a:p>
            <a:pPr marL="285750" indent="-285750" algn="l">
              <a:buFont typeface="Arial" panose="020B0604020202020204" pitchFamily="34" charset="0"/>
              <a:buChar char="•"/>
            </a:pPr>
            <a:r>
              <a:rPr lang="en-US" sz="1400" b="0" dirty="0"/>
              <a:t>Worker privacy </a:t>
            </a:r>
          </a:p>
          <a:p>
            <a:pPr marL="285750" indent="-285750" algn="l">
              <a:buFont typeface="Arial" panose="020B0604020202020204" pitchFamily="34" charset="0"/>
              <a:buChar char="•"/>
            </a:pPr>
            <a:r>
              <a:rPr lang="en-US" sz="1400" b="0" dirty="0"/>
              <a:t>Connected worker solution expansion </a:t>
            </a:r>
          </a:p>
          <a:p>
            <a:pPr marL="285750" indent="-285750" algn="l">
              <a:buFont typeface="Arial" panose="020B0604020202020204" pitchFamily="34" charset="0"/>
              <a:buChar char="•"/>
            </a:pPr>
            <a:r>
              <a:rPr lang="en-US" sz="1400" b="0" dirty="0"/>
              <a:t>Data ingestion flexibility </a:t>
            </a:r>
          </a:p>
          <a:p>
            <a:pPr marL="742950" lvl="1" indent="-285750" algn="l">
              <a:buFont typeface="Arial" panose="020B0604020202020204" pitchFamily="34" charset="0"/>
              <a:buChar char="•"/>
            </a:pPr>
            <a:r>
              <a:rPr lang="en-US" sz="1100" b="0" dirty="0"/>
              <a:t>Application Programming interface integration </a:t>
            </a:r>
          </a:p>
          <a:p>
            <a:pPr marL="742950" lvl="1" indent="-285750" algn="l">
              <a:buFont typeface="Arial" panose="020B0604020202020204" pitchFamily="34" charset="0"/>
              <a:buChar char="•"/>
            </a:pPr>
            <a:r>
              <a:rPr lang="en-US" sz="1100" b="0" dirty="0"/>
              <a:t>Software Development kit </a:t>
            </a:r>
          </a:p>
          <a:p>
            <a:pPr marL="285750" indent="-285750" algn="l">
              <a:buFont typeface="Arial" panose="020B0604020202020204" pitchFamily="34" charset="0"/>
              <a:buChar char="•"/>
            </a:pPr>
            <a:r>
              <a:rPr lang="en-US" sz="1400" b="0" dirty="0"/>
              <a:t>Flexible data center options (cloud / on premise)  </a:t>
            </a:r>
          </a:p>
          <a:p>
            <a:pPr algn="l"/>
            <a:endParaRPr lang="en-CA" sz="1400" b="0" dirty="0"/>
          </a:p>
          <a:p>
            <a:endParaRPr lang="en-CA" sz="1400" b="0" dirty="0"/>
          </a:p>
          <a:p>
            <a:endParaRPr lang="en-CA" sz="1400" b="0" dirty="0"/>
          </a:p>
        </p:txBody>
      </p:sp>
    </p:spTree>
    <p:extLst>
      <p:ext uri="{BB962C8B-B14F-4D97-AF65-F5344CB8AC3E}">
        <p14:creationId xmlns:p14="http://schemas.microsoft.com/office/powerpoint/2010/main" val="293082607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1069975" y="479822"/>
            <a:ext cx="7772400" cy="507206"/>
          </a:xfrm>
        </p:spPr>
        <p:txBody>
          <a:bodyPr/>
          <a:lstStyle/>
          <a:p>
            <a:r>
              <a:rPr lang="en-CA" dirty="0" err="1"/>
              <a:t>iNET</a:t>
            </a:r>
            <a:r>
              <a:rPr lang="en-CA" dirty="0"/>
              <a:t> Now Live Monitoring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247CFCA9-3738-BA3E-C162-AAC2B31AD4D0}"/>
              </a:ext>
            </a:extLst>
          </p:cNvPr>
          <p:cNvSpPr txBox="1"/>
          <p:nvPr/>
        </p:nvSpPr>
        <p:spPr>
          <a:xfrm>
            <a:off x="-4106779" y="1648144"/>
            <a:ext cx="4572000" cy="369332"/>
          </a:xfrm>
          <a:prstGeom prst="rect">
            <a:avLst/>
          </a:prstGeom>
          <a:noFill/>
        </p:spPr>
        <p:txBody>
          <a:bodyPr wrap="square">
            <a:spAutoFit/>
          </a:bodyPr>
          <a:lstStyle/>
          <a:p>
            <a:r>
              <a:rPr lang="en-CA" dirty="0"/>
              <a:t>https://www.indsci.com/en/inet-now</a:t>
            </a:r>
          </a:p>
        </p:txBody>
      </p:sp>
      <p:pic>
        <p:nvPicPr>
          <p:cNvPr id="5" name="Picture 4">
            <a:extLst>
              <a:ext uri="{FF2B5EF4-FFF2-40B4-BE49-F238E27FC236}">
                <a16:creationId xmlns:a16="http://schemas.microsoft.com/office/drawing/2014/main" id="{6F60C15F-DDBA-5429-397E-C5C0ED0C2735}"/>
              </a:ext>
            </a:extLst>
          </p:cNvPr>
          <p:cNvPicPr>
            <a:picLocks noChangeAspect="1"/>
          </p:cNvPicPr>
          <p:nvPr/>
        </p:nvPicPr>
        <p:blipFill rotWithShape="1">
          <a:blip r:embed="rId2"/>
          <a:srcRect l="54029" t="7293" r="5694" b="15242"/>
          <a:stretch/>
        </p:blipFill>
        <p:spPr>
          <a:xfrm>
            <a:off x="465221" y="1582574"/>
            <a:ext cx="4038600" cy="2589143"/>
          </a:xfrm>
          <a:prstGeom prst="rect">
            <a:avLst/>
          </a:prstGeom>
        </p:spPr>
      </p:pic>
      <p:pic>
        <p:nvPicPr>
          <p:cNvPr id="9" name="Picture 8">
            <a:extLst>
              <a:ext uri="{FF2B5EF4-FFF2-40B4-BE49-F238E27FC236}">
                <a16:creationId xmlns:a16="http://schemas.microsoft.com/office/drawing/2014/main" id="{BD44E6DC-F81F-6A9E-AC04-9BE8CB5FE731}"/>
              </a:ext>
            </a:extLst>
          </p:cNvPr>
          <p:cNvPicPr>
            <a:picLocks noChangeAspect="1"/>
          </p:cNvPicPr>
          <p:nvPr/>
        </p:nvPicPr>
        <p:blipFill rotWithShape="1">
          <a:blip r:embed="rId3"/>
          <a:srcRect l="59306" t="28542" r="13194" b="12943"/>
          <a:stretch/>
        </p:blipFill>
        <p:spPr>
          <a:xfrm>
            <a:off x="4956175" y="1550824"/>
            <a:ext cx="2514600" cy="1783556"/>
          </a:xfrm>
          <a:prstGeom prst="rect">
            <a:avLst/>
          </a:prstGeom>
        </p:spPr>
      </p:pic>
      <p:pic>
        <p:nvPicPr>
          <p:cNvPr id="12" name="Picture 11">
            <a:extLst>
              <a:ext uri="{FF2B5EF4-FFF2-40B4-BE49-F238E27FC236}">
                <a16:creationId xmlns:a16="http://schemas.microsoft.com/office/drawing/2014/main" id="{D4A20367-9A81-B1C1-EFB6-34EC585C0FA6}"/>
              </a:ext>
            </a:extLst>
          </p:cNvPr>
          <p:cNvPicPr>
            <a:picLocks noChangeAspect="1"/>
          </p:cNvPicPr>
          <p:nvPr/>
        </p:nvPicPr>
        <p:blipFill rotWithShape="1">
          <a:blip r:embed="rId4"/>
          <a:srcRect l="61667"/>
          <a:stretch/>
        </p:blipFill>
        <p:spPr>
          <a:xfrm>
            <a:off x="5638800" y="1047750"/>
            <a:ext cx="3505200" cy="3048000"/>
          </a:xfrm>
          <a:prstGeom prst="rect">
            <a:avLst/>
          </a:prstGeom>
        </p:spPr>
      </p:pic>
    </p:spTree>
    <p:extLst>
      <p:ext uri="{BB962C8B-B14F-4D97-AF65-F5344CB8AC3E}">
        <p14:creationId xmlns:p14="http://schemas.microsoft.com/office/powerpoint/2010/main" val="328963580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1069975" y="479822"/>
            <a:ext cx="7772400" cy="507206"/>
          </a:xfrm>
        </p:spPr>
        <p:txBody>
          <a:bodyPr/>
          <a:lstStyle/>
          <a:p>
            <a:r>
              <a:rPr lang="en-CA" dirty="0"/>
              <a:t>MSA pricing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907C5D78-302F-3E3B-27AE-AA0F459E1A39}"/>
              </a:ext>
            </a:extLst>
          </p:cNvPr>
          <p:cNvSpPr txBox="1"/>
          <p:nvPr/>
        </p:nvSpPr>
        <p:spPr>
          <a:xfrm>
            <a:off x="7134446" y="156656"/>
            <a:ext cx="4572000" cy="646331"/>
          </a:xfrm>
          <a:prstGeom prst="rect">
            <a:avLst/>
          </a:prstGeom>
          <a:noFill/>
        </p:spPr>
        <p:txBody>
          <a:bodyPr wrap="square">
            <a:spAutoFit/>
          </a:bodyPr>
          <a:lstStyle/>
          <a:p>
            <a:r>
              <a:rPr lang="en-CA" dirty="0"/>
              <a:t>https://webapps.msasafety.com/msaplus_calc/na/</a:t>
            </a:r>
          </a:p>
        </p:txBody>
      </p:sp>
      <p:pic>
        <p:nvPicPr>
          <p:cNvPr id="8" name="Picture 7">
            <a:extLst>
              <a:ext uri="{FF2B5EF4-FFF2-40B4-BE49-F238E27FC236}">
                <a16:creationId xmlns:a16="http://schemas.microsoft.com/office/drawing/2014/main" id="{38FD3406-2BE2-9A28-20F9-4DB86882DFC1}"/>
              </a:ext>
            </a:extLst>
          </p:cNvPr>
          <p:cNvPicPr>
            <a:picLocks noChangeAspect="1"/>
          </p:cNvPicPr>
          <p:nvPr/>
        </p:nvPicPr>
        <p:blipFill rotWithShape="1">
          <a:blip r:embed="rId2"/>
          <a:srcRect l="58023" t="5044" r="11744"/>
          <a:stretch/>
        </p:blipFill>
        <p:spPr>
          <a:xfrm>
            <a:off x="754912" y="1124614"/>
            <a:ext cx="3625702" cy="3795946"/>
          </a:xfrm>
          <a:prstGeom prst="rect">
            <a:avLst/>
          </a:prstGeom>
        </p:spPr>
      </p:pic>
    </p:spTree>
    <p:extLst>
      <p:ext uri="{BB962C8B-B14F-4D97-AF65-F5344CB8AC3E}">
        <p14:creationId xmlns:p14="http://schemas.microsoft.com/office/powerpoint/2010/main" val="46806883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930275" y="-27384"/>
            <a:ext cx="7772400" cy="507206"/>
          </a:xfrm>
        </p:spPr>
        <p:txBody>
          <a:bodyPr/>
          <a:lstStyle/>
          <a:p>
            <a:r>
              <a:rPr lang="en-CA" dirty="0"/>
              <a:t>Vertical markets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graphicFrame>
        <p:nvGraphicFramePr>
          <p:cNvPr id="5" name="Table 5">
            <a:extLst>
              <a:ext uri="{FF2B5EF4-FFF2-40B4-BE49-F238E27FC236}">
                <a16:creationId xmlns:a16="http://schemas.microsoft.com/office/drawing/2014/main" id="{196DD73A-6CBE-0784-CB47-66A1D1FDC8C0}"/>
              </a:ext>
            </a:extLst>
          </p:cNvPr>
          <p:cNvGraphicFramePr>
            <a:graphicFrameLocks noGrp="1"/>
          </p:cNvGraphicFramePr>
          <p:nvPr>
            <p:extLst>
              <p:ext uri="{D42A27DB-BD31-4B8C-83A1-F6EECF244321}">
                <p14:modId xmlns:p14="http://schemas.microsoft.com/office/powerpoint/2010/main" val="3846896001"/>
              </p:ext>
            </p:extLst>
          </p:nvPr>
        </p:nvGraphicFramePr>
        <p:xfrm>
          <a:off x="213851" y="728961"/>
          <a:ext cx="8649254" cy="4682564"/>
        </p:xfrm>
        <a:graphic>
          <a:graphicData uri="http://schemas.openxmlformats.org/drawingml/2006/table">
            <a:tbl>
              <a:tblPr firstRow="1" bandRow="1">
                <a:tableStyleId>{5C22544A-7EE6-4342-B048-85BDC9FD1C3A}</a:tableStyleId>
              </a:tblPr>
              <a:tblGrid>
                <a:gridCol w="1205646">
                  <a:extLst>
                    <a:ext uri="{9D8B030D-6E8A-4147-A177-3AD203B41FA5}">
                      <a16:colId xmlns:a16="http://schemas.microsoft.com/office/drawing/2014/main" val="3975253627"/>
                    </a:ext>
                  </a:extLst>
                </a:gridCol>
                <a:gridCol w="1366924">
                  <a:extLst>
                    <a:ext uri="{9D8B030D-6E8A-4147-A177-3AD203B41FA5}">
                      <a16:colId xmlns:a16="http://schemas.microsoft.com/office/drawing/2014/main" val="3555651986"/>
                    </a:ext>
                  </a:extLst>
                </a:gridCol>
                <a:gridCol w="1519171">
                  <a:extLst>
                    <a:ext uri="{9D8B030D-6E8A-4147-A177-3AD203B41FA5}">
                      <a16:colId xmlns:a16="http://schemas.microsoft.com/office/drawing/2014/main" val="3474484230"/>
                    </a:ext>
                  </a:extLst>
                </a:gridCol>
                <a:gridCol w="1519171">
                  <a:extLst>
                    <a:ext uri="{9D8B030D-6E8A-4147-A177-3AD203B41FA5}">
                      <a16:colId xmlns:a16="http://schemas.microsoft.com/office/drawing/2014/main" val="3390247277"/>
                    </a:ext>
                  </a:extLst>
                </a:gridCol>
                <a:gridCol w="1519171">
                  <a:extLst>
                    <a:ext uri="{9D8B030D-6E8A-4147-A177-3AD203B41FA5}">
                      <a16:colId xmlns:a16="http://schemas.microsoft.com/office/drawing/2014/main" val="2430899278"/>
                    </a:ext>
                  </a:extLst>
                </a:gridCol>
                <a:gridCol w="1519171">
                  <a:extLst>
                    <a:ext uri="{9D8B030D-6E8A-4147-A177-3AD203B41FA5}">
                      <a16:colId xmlns:a16="http://schemas.microsoft.com/office/drawing/2014/main" val="3567865363"/>
                    </a:ext>
                  </a:extLst>
                </a:gridCol>
              </a:tblGrid>
              <a:tr h="258075">
                <a:tc>
                  <a:txBody>
                    <a:bodyPr/>
                    <a:lstStyle/>
                    <a:p>
                      <a:r>
                        <a:rPr lang="en-CA" sz="1400" dirty="0"/>
                        <a:t>Vertical Market </a:t>
                      </a:r>
                      <a:endParaRPr lang="en-CA" sz="1000" dirty="0"/>
                    </a:p>
                  </a:txBody>
                  <a:tcPr/>
                </a:tc>
                <a:tc>
                  <a:txBody>
                    <a:bodyPr/>
                    <a:lstStyle/>
                    <a:p>
                      <a:r>
                        <a:rPr lang="en-CA" sz="1400" dirty="0"/>
                        <a:t>Gas Danger  </a:t>
                      </a:r>
                      <a:endParaRPr lang="en-CA" dirty="0"/>
                    </a:p>
                  </a:txBody>
                  <a:tcPr/>
                </a:tc>
                <a:tc>
                  <a:txBody>
                    <a:bodyPr/>
                    <a:lstStyle/>
                    <a:p>
                      <a:r>
                        <a:rPr lang="en-CA" dirty="0"/>
                        <a:t>Combustible source </a:t>
                      </a:r>
                    </a:p>
                  </a:txBody>
                  <a:tcPr/>
                </a:tc>
                <a:tc>
                  <a:txBody>
                    <a:bodyPr/>
                    <a:lstStyle/>
                    <a:p>
                      <a:r>
                        <a:rPr lang="en-CA" dirty="0"/>
                        <a:t>Wireless </a:t>
                      </a:r>
                    </a:p>
                  </a:txBody>
                  <a:tcPr/>
                </a:tc>
                <a:tc>
                  <a:txBody>
                    <a:bodyPr/>
                    <a:lstStyle/>
                    <a:p>
                      <a:r>
                        <a:rPr lang="en-CA" dirty="0"/>
                        <a:t>Size </a:t>
                      </a:r>
                    </a:p>
                  </a:txBody>
                  <a:tcPr/>
                </a:tc>
                <a:tc>
                  <a:txBody>
                    <a:bodyPr/>
                    <a:lstStyle/>
                    <a:p>
                      <a:r>
                        <a:rPr lang="en-CA" dirty="0"/>
                        <a:t>RKI Fit </a:t>
                      </a:r>
                    </a:p>
                  </a:txBody>
                  <a:tcPr/>
                </a:tc>
                <a:extLst>
                  <a:ext uri="{0D108BD9-81ED-4DB2-BD59-A6C34878D82A}">
                    <a16:rowId xmlns:a16="http://schemas.microsoft.com/office/drawing/2014/main" val="3827467684"/>
                  </a:ext>
                </a:extLst>
              </a:tr>
              <a:tr h="283882">
                <a:tc>
                  <a:txBody>
                    <a:bodyPr/>
                    <a:lstStyle/>
                    <a:p>
                      <a:r>
                        <a:rPr lang="en-CA" sz="800" dirty="0"/>
                        <a:t>O&amp;G</a:t>
                      </a:r>
                    </a:p>
                  </a:txBody>
                  <a:tcPr/>
                </a:tc>
                <a:tc>
                  <a:txBody>
                    <a:bodyPr/>
                    <a:lstStyle/>
                    <a:p>
                      <a:r>
                        <a:rPr lang="en-US" sz="800" dirty="0"/>
                        <a:t>H2S, Petroleum gasses (benzene, butane, methane) CO, VOCs, Combustibles and low/high O2 levels but also SO2, INERT APPLICATIONS Diesel exhaust</a:t>
                      </a:r>
                      <a:endParaRPr lang="en-CA" sz="800" dirty="0"/>
                    </a:p>
                  </a:txBody>
                  <a:tcPr/>
                </a:tc>
                <a:tc>
                  <a:txBody>
                    <a:bodyPr/>
                    <a:lstStyle/>
                    <a:p>
                      <a:r>
                        <a:rPr lang="en-CA" sz="800" dirty="0"/>
                        <a:t>Fuels on site </a:t>
                      </a:r>
                    </a:p>
                  </a:txBody>
                  <a:tcPr/>
                </a:tc>
                <a:tc>
                  <a:txBody>
                    <a:bodyPr/>
                    <a:lstStyle/>
                    <a:p>
                      <a:endParaRPr lang="en-CA" sz="800" dirty="0"/>
                    </a:p>
                  </a:txBody>
                  <a:tcPr/>
                </a:tc>
                <a:tc>
                  <a:txBody>
                    <a:bodyPr/>
                    <a:lstStyle/>
                    <a:p>
                      <a:endParaRPr lang="en-CA" sz="800" dirty="0"/>
                    </a:p>
                  </a:txBody>
                  <a:tcPr/>
                </a:tc>
                <a:tc>
                  <a:txBody>
                    <a:bodyPr/>
                    <a:lstStyle/>
                    <a:p>
                      <a:r>
                        <a:rPr lang="en-CA" sz="800" dirty="0"/>
                        <a:t>Lone worker applications where minimal combustibles are on site </a:t>
                      </a:r>
                    </a:p>
                  </a:txBody>
                  <a:tcPr/>
                </a:tc>
                <a:extLst>
                  <a:ext uri="{0D108BD9-81ED-4DB2-BD59-A6C34878D82A}">
                    <a16:rowId xmlns:a16="http://schemas.microsoft.com/office/drawing/2014/main" val="1515762911"/>
                  </a:ext>
                </a:extLst>
              </a:tr>
              <a:tr h="20646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Waste water </a:t>
                      </a:r>
                    </a:p>
                  </a:txBody>
                  <a:tcPr/>
                </a:tc>
                <a:tc>
                  <a:txBody>
                    <a:bodyPr/>
                    <a:lstStyle/>
                    <a:p>
                      <a:r>
                        <a:rPr lang="en-US" sz="800" dirty="0"/>
                        <a:t>H2S, CO, VOCs, Combustibles and low/high O2 levels but also SO2, NH3 and Cl2.</a:t>
                      </a:r>
                      <a:endParaRPr lang="en-CA" sz="800" dirty="0"/>
                    </a:p>
                  </a:txBody>
                  <a:tcPr/>
                </a:tc>
                <a:tc>
                  <a:txBody>
                    <a:bodyPr/>
                    <a:lstStyle/>
                    <a:p>
                      <a:r>
                        <a:rPr lang="en-CA" sz="800" dirty="0"/>
                        <a:t>CSE, Natural Gas </a:t>
                      </a:r>
                    </a:p>
                  </a:txBody>
                  <a:tcPr/>
                </a:tc>
                <a:tc>
                  <a:txBody>
                    <a:bodyPr/>
                    <a:lstStyle/>
                    <a:p>
                      <a:r>
                        <a:rPr lang="en-CA" sz="800" dirty="0"/>
                        <a:t>Good connectivity outdoors. Can be reduced indoors </a:t>
                      </a:r>
                    </a:p>
                  </a:txBody>
                  <a:tcPr/>
                </a:tc>
                <a:tc>
                  <a:txBody>
                    <a:bodyPr/>
                    <a:lstStyle/>
                    <a:p>
                      <a:endParaRPr lang="en-CA" sz="800" dirty="0"/>
                    </a:p>
                  </a:txBody>
                  <a:tcPr/>
                </a:tc>
                <a:tc>
                  <a:txBody>
                    <a:bodyPr/>
                    <a:lstStyle/>
                    <a:p>
                      <a:r>
                        <a:rPr lang="en-CA" sz="800" dirty="0"/>
                        <a:t>CL2 is used as disinfectant </a:t>
                      </a:r>
                    </a:p>
                  </a:txBody>
                  <a:tcPr/>
                </a:tc>
                <a:extLst>
                  <a:ext uri="{0D108BD9-81ED-4DB2-BD59-A6C34878D82A}">
                    <a16:rowId xmlns:a16="http://schemas.microsoft.com/office/drawing/2014/main" val="171242584"/>
                  </a:ext>
                </a:extLst>
              </a:tr>
              <a:tr h="283882">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Water </a:t>
                      </a:r>
                    </a:p>
                  </a:txBody>
                  <a:tcPr/>
                </a:tc>
                <a:tc>
                  <a:txBody>
                    <a:bodyPr/>
                    <a:lstStyle/>
                    <a:p>
                      <a:r>
                        <a:rPr lang="en-US" sz="800" dirty="0"/>
                        <a:t>H2S, CO, VOCs, Combustibles and low/high O2 levels but also Cl2 , ClO2, O3</a:t>
                      </a:r>
                      <a:endParaRPr lang="en-CA" sz="800" dirty="0"/>
                    </a:p>
                  </a:txBody>
                  <a:tcPr/>
                </a:tc>
                <a:tc>
                  <a:txBody>
                    <a:bodyPr/>
                    <a:lstStyle/>
                    <a:p>
                      <a:r>
                        <a:rPr lang="en-CA" sz="800" dirty="0"/>
                        <a:t>CSE, Natural Gas </a:t>
                      </a:r>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2191652522"/>
                  </a:ext>
                </a:extLst>
              </a:tr>
              <a:tr h="283882">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Sewer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Alcohol </a:t>
                      </a:r>
                    </a:p>
                  </a:txBody>
                  <a:tcPr/>
                </a:tc>
                <a:extLst>
                  <a:ext uri="{0D108BD9-81ED-4DB2-BD59-A6C34878D82A}">
                    <a16:rowId xmlns:a16="http://schemas.microsoft.com/office/drawing/2014/main" val="379168035"/>
                  </a:ext>
                </a:extLst>
              </a:tr>
              <a:tr h="206460">
                <a:tc>
                  <a:txBody>
                    <a:bodyPr/>
                    <a:lstStyle/>
                    <a:p>
                      <a:r>
                        <a:rPr lang="en-CA" sz="800" dirty="0"/>
                        <a:t>Telecommunication</a:t>
                      </a:r>
                    </a:p>
                  </a:txBody>
                  <a:tcPr/>
                </a:tc>
                <a:tc>
                  <a:txBody>
                    <a:bodyPr/>
                    <a:lstStyle/>
                    <a:p>
                      <a:r>
                        <a:rPr lang="en-US" sz="800" dirty="0"/>
                        <a:t>H2S, CO, VOCs, TDI/MDI, Combustibles and low/high O2 levels.</a:t>
                      </a: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CSE, Natural Gas </a:t>
                      </a:r>
                    </a:p>
                    <a:p>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Good connectivity outdoors. Can be reduced indoors </a:t>
                      </a:r>
                    </a:p>
                    <a:p>
                      <a:endParaRPr lang="en-CA" sz="800" dirty="0"/>
                    </a:p>
                  </a:txBody>
                  <a:tcPr/>
                </a:tc>
                <a:tc>
                  <a:txBody>
                    <a:bodyPr/>
                    <a:lstStyle/>
                    <a:p>
                      <a:endParaRPr lang="en-CA" sz="800" dirty="0"/>
                    </a:p>
                  </a:txBody>
                  <a:tcPr/>
                </a:tc>
                <a:tc>
                  <a:txBody>
                    <a:bodyPr/>
                    <a:lstStyle/>
                    <a:p>
                      <a:r>
                        <a:rPr lang="en-CA" sz="800" dirty="0"/>
                        <a:t>Very good fit as workers all have cell phones. Could be challenging as price is key concern </a:t>
                      </a:r>
                    </a:p>
                  </a:txBody>
                  <a:tcPr/>
                </a:tc>
                <a:extLst>
                  <a:ext uri="{0D108BD9-81ED-4DB2-BD59-A6C34878D82A}">
                    <a16:rowId xmlns:a16="http://schemas.microsoft.com/office/drawing/2014/main" val="1802634503"/>
                  </a:ext>
                </a:extLst>
              </a:tr>
              <a:tr h="20646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Above Ground Construction</a:t>
                      </a:r>
                    </a:p>
                  </a:txBody>
                  <a:tcPr/>
                </a:tc>
                <a:tc>
                  <a:txBody>
                    <a:bodyPr/>
                    <a:lstStyle/>
                    <a:p>
                      <a:r>
                        <a:rPr lang="en-US" sz="800" dirty="0"/>
                        <a:t>H2S, CO,  Combustibles and low/high O2 levels but also NO2.</a:t>
                      </a: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CSE, Natural Gas </a:t>
                      </a:r>
                    </a:p>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437770924"/>
                  </a:ext>
                </a:extLst>
              </a:tr>
              <a:tr h="206460">
                <a:tc>
                  <a:txBody>
                    <a:bodyPr/>
                    <a:lstStyle/>
                    <a:p>
                      <a:r>
                        <a:rPr lang="en-CA" sz="800" dirty="0"/>
                        <a:t>Construction </a:t>
                      </a:r>
                    </a:p>
                  </a:txBody>
                  <a:tcPr/>
                </a:tc>
                <a:tc>
                  <a:txBody>
                    <a:bodyPr/>
                    <a:lstStyle/>
                    <a:p>
                      <a:r>
                        <a:rPr lang="en-CA" sz="800" dirty="0"/>
                        <a:t>LEL, O2, CO, H2S, NO, NO2, </a:t>
                      </a:r>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430114122"/>
                  </a:ext>
                </a:extLst>
              </a:tr>
              <a:tr h="283882">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2351962887"/>
                  </a:ext>
                </a:extLst>
              </a:tr>
            </a:tbl>
          </a:graphicData>
        </a:graphic>
      </p:graphicFrame>
      <p:sp>
        <p:nvSpPr>
          <p:cNvPr id="4" name="TextBox 3">
            <a:extLst>
              <a:ext uri="{FF2B5EF4-FFF2-40B4-BE49-F238E27FC236}">
                <a16:creationId xmlns:a16="http://schemas.microsoft.com/office/drawing/2014/main" id="{8258D467-91E0-3F0C-E7B1-A0BCF5E37181}"/>
              </a:ext>
            </a:extLst>
          </p:cNvPr>
          <p:cNvSpPr txBox="1"/>
          <p:nvPr/>
        </p:nvSpPr>
        <p:spPr>
          <a:xfrm>
            <a:off x="7166377" y="110490"/>
            <a:ext cx="7933824" cy="369332"/>
          </a:xfrm>
          <a:prstGeom prst="rect">
            <a:avLst/>
          </a:prstGeom>
          <a:noFill/>
        </p:spPr>
        <p:txBody>
          <a:bodyPr wrap="square">
            <a:spAutoFit/>
          </a:bodyPr>
          <a:lstStyle/>
          <a:p>
            <a:r>
              <a:rPr lang="en-US" b="1" dirty="0"/>
              <a:t>RKI</a:t>
            </a:r>
            <a:r>
              <a:rPr lang="en-US" dirty="0"/>
              <a:t> - COSH, LEL, O2, HCN, NH3, NO2, PH3, SO2, CO2 %, CO2 PPM </a:t>
            </a:r>
            <a:endParaRPr lang="en-CA" dirty="0"/>
          </a:p>
        </p:txBody>
      </p:sp>
      <p:sp>
        <p:nvSpPr>
          <p:cNvPr id="6" name="TextBox 5">
            <a:extLst>
              <a:ext uri="{FF2B5EF4-FFF2-40B4-BE49-F238E27FC236}">
                <a16:creationId xmlns:a16="http://schemas.microsoft.com/office/drawing/2014/main" id="{B3571747-B451-162E-06F7-1D7C63182770}"/>
              </a:ext>
            </a:extLst>
          </p:cNvPr>
          <p:cNvSpPr txBox="1"/>
          <p:nvPr/>
        </p:nvSpPr>
        <p:spPr>
          <a:xfrm>
            <a:off x="1210176" y="-629260"/>
            <a:ext cx="7933824" cy="369332"/>
          </a:xfrm>
          <a:prstGeom prst="rect">
            <a:avLst/>
          </a:prstGeom>
          <a:noFill/>
        </p:spPr>
        <p:txBody>
          <a:bodyPr wrap="square">
            <a:spAutoFit/>
          </a:bodyPr>
          <a:lstStyle/>
          <a:p>
            <a:r>
              <a:rPr lang="en-US" b="1" dirty="0"/>
              <a:t>No Mining or nuclear projects as </a:t>
            </a:r>
            <a:r>
              <a:rPr lang="en-US" b="1" dirty="0" err="1"/>
              <a:t>Guardhat</a:t>
            </a:r>
            <a:r>
              <a:rPr lang="en-US" b="1" dirty="0"/>
              <a:t> has other solutions there</a:t>
            </a:r>
            <a:endParaRPr lang="en-CA" dirty="0"/>
          </a:p>
        </p:txBody>
      </p:sp>
    </p:spTree>
    <p:extLst>
      <p:ext uri="{BB962C8B-B14F-4D97-AF65-F5344CB8AC3E}">
        <p14:creationId xmlns:p14="http://schemas.microsoft.com/office/powerpoint/2010/main" val="416094084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930275" y="-27384"/>
            <a:ext cx="7772400" cy="507206"/>
          </a:xfrm>
        </p:spPr>
        <p:txBody>
          <a:bodyPr/>
          <a:lstStyle/>
          <a:p>
            <a:r>
              <a:rPr lang="en-CA" dirty="0"/>
              <a:t>Vertical markets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graphicFrame>
        <p:nvGraphicFramePr>
          <p:cNvPr id="5" name="Table 5">
            <a:extLst>
              <a:ext uri="{FF2B5EF4-FFF2-40B4-BE49-F238E27FC236}">
                <a16:creationId xmlns:a16="http://schemas.microsoft.com/office/drawing/2014/main" id="{196DD73A-6CBE-0784-CB47-66A1D1FDC8C0}"/>
              </a:ext>
            </a:extLst>
          </p:cNvPr>
          <p:cNvGraphicFramePr>
            <a:graphicFrameLocks noGrp="1"/>
          </p:cNvGraphicFramePr>
          <p:nvPr>
            <p:extLst>
              <p:ext uri="{D42A27DB-BD31-4B8C-83A1-F6EECF244321}">
                <p14:modId xmlns:p14="http://schemas.microsoft.com/office/powerpoint/2010/main" val="3229524690"/>
              </p:ext>
            </p:extLst>
          </p:nvPr>
        </p:nvGraphicFramePr>
        <p:xfrm>
          <a:off x="213851" y="728961"/>
          <a:ext cx="8649254" cy="2792804"/>
        </p:xfrm>
        <a:graphic>
          <a:graphicData uri="http://schemas.openxmlformats.org/drawingml/2006/table">
            <a:tbl>
              <a:tblPr firstRow="1" bandRow="1">
                <a:tableStyleId>{5C22544A-7EE6-4342-B048-85BDC9FD1C3A}</a:tableStyleId>
              </a:tblPr>
              <a:tblGrid>
                <a:gridCol w="970590">
                  <a:extLst>
                    <a:ext uri="{9D8B030D-6E8A-4147-A177-3AD203B41FA5}">
                      <a16:colId xmlns:a16="http://schemas.microsoft.com/office/drawing/2014/main" val="3975253627"/>
                    </a:ext>
                  </a:extLst>
                </a:gridCol>
                <a:gridCol w="1601980">
                  <a:extLst>
                    <a:ext uri="{9D8B030D-6E8A-4147-A177-3AD203B41FA5}">
                      <a16:colId xmlns:a16="http://schemas.microsoft.com/office/drawing/2014/main" val="3555651986"/>
                    </a:ext>
                  </a:extLst>
                </a:gridCol>
                <a:gridCol w="1519171">
                  <a:extLst>
                    <a:ext uri="{9D8B030D-6E8A-4147-A177-3AD203B41FA5}">
                      <a16:colId xmlns:a16="http://schemas.microsoft.com/office/drawing/2014/main" val="3474484230"/>
                    </a:ext>
                  </a:extLst>
                </a:gridCol>
                <a:gridCol w="1519171">
                  <a:extLst>
                    <a:ext uri="{9D8B030D-6E8A-4147-A177-3AD203B41FA5}">
                      <a16:colId xmlns:a16="http://schemas.microsoft.com/office/drawing/2014/main" val="3390247277"/>
                    </a:ext>
                  </a:extLst>
                </a:gridCol>
                <a:gridCol w="1519171">
                  <a:extLst>
                    <a:ext uri="{9D8B030D-6E8A-4147-A177-3AD203B41FA5}">
                      <a16:colId xmlns:a16="http://schemas.microsoft.com/office/drawing/2014/main" val="2430899278"/>
                    </a:ext>
                  </a:extLst>
                </a:gridCol>
                <a:gridCol w="1519171">
                  <a:extLst>
                    <a:ext uri="{9D8B030D-6E8A-4147-A177-3AD203B41FA5}">
                      <a16:colId xmlns:a16="http://schemas.microsoft.com/office/drawing/2014/main" val="3567865363"/>
                    </a:ext>
                  </a:extLst>
                </a:gridCol>
              </a:tblGrid>
              <a:tr h="258075">
                <a:tc>
                  <a:txBody>
                    <a:bodyPr/>
                    <a:lstStyle/>
                    <a:p>
                      <a:r>
                        <a:rPr lang="en-CA" sz="1400" dirty="0"/>
                        <a:t>Vertical Market </a:t>
                      </a:r>
                      <a:endParaRPr lang="en-CA" sz="1000" dirty="0"/>
                    </a:p>
                  </a:txBody>
                  <a:tcPr/>
                </a:tc>
                <a:tc>
                  <a:txBody>
                    <a:bodyPr/>
                    <a:lstStyle/>
                    <a:p>
                      <a:r>
                        <a:rPr lang="en-CA" sz="1400" dirty="0"/>
                        <a:t>Gas Danger  </a:t>
                      </a:r>
                      <a:endParaRPr lang="en-CA" dirty="0"/>
                    </a:p>
                  </a:txBody>
                  <a:tcPr/>
                </a:tc>
                <a:tc>
                  <a:txBody>
                    <a:bodyPr/>
                    <a:lstStyle/>
                    <a:p>
                      <a:r>
                        <a:rPr lang="en-CA" dirty="0"/>
                        <a:t>Combustible source </a:t>
                      </a:r>
                    </a:p>
                  </a:txBody>
                  <a:tcPr/>
                </a:tc>
                <a:tc>
                  <a:txBody>
                    <a:bodyPr/>
                    <a:lstStyle/>
                    <a:p>
                      <a:r>
                        <a:rPr lang="en-CA" dirty="0"/>
                        <a:t>Wireless </a:t>
                      </a:r>
                    </a:p>
                  </a:txBody>
                  <a:tcPr/>
                </a:tc>
                <a:tc>
                  <a:txBody>
                    <a:bodyPr/>
                    <a:lstStyle/>
                    <a:p>
                      <a:r>
                        <a:rPr lang="en-CA" dirty="0"/>
                        <a:t>Size </a:t>
                      </a:r>
                    </a:p>
                  </a:txBody>
                  <a:tcPr/>
                </a:tc>
                <a:tc>
                  <a:txBody>
                    <a:bodyPr/>
                    <a:lstStyle/>
                    <a:p>
                      <a:r>
                        <a:rPr lang="en-CA" dirty="0"/>
                        <a:t>RKI Fit </a:t>
                      </a:r>
                    </a:p>
                  </a:txBody>
                  <a:tcPr/>
                </a:tc>
                <a:extLst>
                  <a:ext uri="{0D108BD9-81ED-4DB2-BD59-A6C34878D82A}">
                    <a16:rowId xmlns:a16="http://schemas.microsoft.com/office/drawing/2014/main" val="3827467684"/>
                  </a:ext>
                </a:extLst>
              </a:tr>
              <a:tr h="283882">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Iron &amp; steel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LEL, O2, CO, HCN, H2S, NO, NO2, SO2</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extLst>
                  <a:ext uri="{0D108BD9-81ED-4DB2-BD59-A6C34878D82A}">
                    <a16:rowId xmlns:a16="http://schemas.microsoft.com/office/drawing/2014/main" val="379168035"/>
                  </a:ext>
                </a:extLst>
              </a:tr>
              <a:tr h="206460">
                <a:tc>
                  <a:txBody>
                    <a:bodyPr/>
                    <a:lstStyle/>
                    <a:p>
                      <a:r>
                        <a:rPr lang="en-CA" sz="800" dirty="0"/>
                        <a:t>Food Processing &amp; beverage </a:t>
                      </a:r>
                    </a:p>
                  </a:txBody>
                  <a:tcPr/>
                </a:tc>
                <a:tc>
                  <a:txBody>
                    <a:bodyPr/>
                    <a:lstStyle/>
                    <a:p>
                      <a:r>
                        <a:rPr lang="en-CA" sz="800" dirty="0"/>
                        <a:t>LEL, O2, NH3, CO2, CO, HCL, HCN, H2S, PH3 </a:t>
                      </a:r>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1802634503"/>
                  </a:ext>
                </a:extLst>
              </a:tr>
              <a:tr h="283882">
                <a:tc>
                  <a:txBody>
                    <a:bodyPr/>
                    <a:lstStyle/>
                    <a:p>
                      <a:r>
                        <a:rPr lang="en-CA" sz="800" dirty="0"/>
                        <a:t>Power Plants </a:t>
                      </a:r>
                    </a:p>
                  </a:txBody>
                  <a:tcPr/>
                </a:tc>
                <a:tc>
                  <a:txBody>
                    <a:bodyPr/>
                    <a:lstStyle/>
                    <a:p>
                      <a:r>
                        <a:rPr lang="en-CA" sz="800" dirty="0"/>
                        <a:t>LEL, O2, CO, H2, H2S, SO2</a:t>
                      </a:r>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617701301"/>
                  </a:ext>
                </a:extLst>
              </a:tr>
              <a:tr h="206460">
                <a:tc>
                  <a:txBody>
                    <a:bodyPr/>
                    <a:lstStyle/>
                    <a:p>
                      <a:r>
                        <a:rPr lang="en-CA" sz="800" dirty="0"/>
                        <a:t>Landfill</a:t>
                      </a:r>
                    </a:p>
                  </a:txBody>
                  <a:tcPr/>
                </a:tc>
                <a:tc>
                  <a:txBody>
                    <a:bodyPr/>
                    <a:lstStyle/>
                    <a:p>
                      <a:r>
                        <a:rPr lang="pt-BR" sz="800" dirty="0"/>
                        <a:t>CH4, CO2, N2, O2, H2S, NH3, H2, COlevels but also Benzene (C6H6), Toluene (C7H8), Chloroform (CHCl3), Vinyl Chloride (C2H3Cl).</a:t>
                      </a:r>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437770924"/>
                  </a:ext>
                </a:extLst>
              </a:tr>
              <a:tr h="206460">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430114122"/>
                  </a:ext>
                </a:extLst>
              </a:tr>
              <a:tr h="283882">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2351962887"/>
                  </a:ext>
                </a:extLst>
              </a:tr>
            </a:tbl>
          </a:graphicData>
        </a:graphic>
      </p:graphicFrame>
      <p:sp>
        <p:nvSpPr>
          <p:cNvPr id="4" name="TextBox 3">
            <a:extLst>
              <a:ext uri="{FF2B5EF4-FFF2-40B4-BE49-F238E27FC236}">
                <a16:creationId xmlns:a16="http://schemas.microsoft.com/office/drawing/2014/main" id="{8258D467-91E0-3F0C-E7B1-A0BCF5E37181}"/>
              </a:ext>
            </a:extLst>
          </p:cNvPr>
          <p:cNvSpPr txBox="1"/>
          <p:nvPr/>
        </p:nvSpPr>
        <p:spPr>
          <a:xfrm>
            <a:off x="7166377" y="110490"/>
            <a:ext cx="7933824" cy="369332"/>
          </a:xfrm>
          <a:prstGeom prst="rect">
            <a:avLst/>
          </a:prstGeom>
          <a:noFill/>
        </p:spPr>
        <p:txBody>
          <a:bodyPr wrap="square">
            <a:spAutoFit/>
          </a:bodyPr>
          <a:lstStyle/>
          <a:p>
            <a:r>
              <a:rPr lang="en-US" b="1" dirty="0"/>
              <a:t>RKI</a:t>
            </a:r>
            <a:r>
              <a:rPr lang="en-US" dirty="0"/>
              <a:t> - COSH, LEL, O2, HCN, NH3, NO2, PH3, SO2, CO2 %, CO2 PPM </a:t>
            </a:r>
            <a:endParaRPr lang="en-CA" dirty="0"/>
          </a:p>
        </p:txBody>
      </p:sp>
    </p:spTree>
    <p:extLst>
      <p:ext uri="{BB962C8B-B14F-4D97-AF65-F5344CB8AC3E}">
        <p14:creationId xmlns:p14="http://schemas.microsoft.com/office/powerpoint/2010/main" val="31404102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930275" y="-27384"/>
            <a:ext cx="7772400" cy="507206"/>
          </a:xfrm>
        </p:spPr>
        <p:txBody>
          <a:bodyPr/>
          <a:lstStyle/>
          <a:p>
            <a:r>
              <a:rPr lang="en-CA" dirty="0"/>
              <a:t>Vertical markets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graphicFrame>
        <p:nvGraphicFramePr>
          <p:cNvPr id="5" name="Table 5">
            <a:extLst>
              <a:ext uri="{FF2B5EF4-FFF2-40B4-BE49-F238E27FC236}">
                <a16:creationId xmlns:a16="http://schemas.microsoft.com/office/drawing/2014/main" id="{196DD73A-6CBE-0784-CB47-66A1D1FDC8C0}"/>
              </a:ext>
            </a:extLst>
          </p:cNvPr>
          <p:cNvGraphicFramePr>
            <a:graphicFrameLocks noGrp="1"/>
          </p:cNvGraphicFramePr>
          <p:nvPr>
            <p:extLst>
              <p:ext uri="{D42A27DB-BD31-4B8C-83A1-F6EECF244321}">
                <p14:modId xmlns:p14="http://schemas.microsoft.com/office/powerpoint/2010/main" val="882241982"/>
              </p:ext>
            </p:extLst>
          </p:nvPr>
        </p:nvGraphicFramePr>
        <p:xfrm>
          <a:off x="213851" y="728961"/>
          <a:ext cx="8649254" cy="4854088"/>
        </p:xfrm>
        <a:graphic>
          <a:graphicData uri="http://schemas.openxmlformats.org/drawingml/2006/table">
            <a:tbl>
              <a:tblPr firstRow="1" bandRow="1">
                <a:tableStyleId>{5C22544A-7EE6-4342-B048-85BDC9FD1C3A}</a:tableStyleId>
              </a:tblPr>
              <a:tblGrid>
                <a:gridCol w="1231772">
                  <a:extLst>
                    <a:ext uri="{9D8B030D-6E8A-4147-A177-3AD203B41FA5}">
                      <a16:colId xmlns:a16="http://schemas.microsoft.com/office/drawing/2014/main" val="3975253627"/>
                    </a:ext>
                  </a:extLst>
                </a:gridCol>
                <a:gridCol w="1663337">
                  <a:extLst>
                    <a:ext uri="{9D8B030D-6E8A-4147-A177-3AD203B41FA5}">
                      <a16:colId xmlns:a16="http://schemas.microsoft.com/office/drawing/2014/main" val="3555651986"/>
                    </a:ext>
                  </a:extLst>
                </a:gridCol>
                <a:gridCol w="1196632">
                  <a:extLst>
                    <a:ext uri="{9D8B030D-6E8A-4147-A177-3AD203B41FA5}">
                      <a16:colId xmlns:a16="http://schemas.microsoft.com/office/drawing/2014/main" val="3474484230"/>
                    </a:ext>
                  </a:extLst>
                </a:gridCol>
                <a:gridCol w="1519171">
                  <a:extLst>
                    <a:ext uri="{9D8B030D-6E8A-4147-A177-3AD203B41FA5}">
                      <a16:colId xmlns:a16="http://schemas.microsoft.com/office/drawing/2014/main" val="3390247277"/>
                    </a:ext>
                  </a:extLst>
                </a:gridCol>
                <a:gridCol w="1519171">
                  <a:extLst>
                    <a:ext uri="{9D8B030D-6E8A-4147-A177-3AD203B41FA5}">
                      <a16:colId xmlns:a16="http://schemas.microsoft.com/office/drawing/2014/main" val="2430899278"/>
                    </a:ext>
                  </a:extLst>
                </a:gridCol>
                <a:gridCol w="1519171">
                  <a:extLst>
                    <a:ext uri="{9D8B030D-6E8A-4147-A177-3AD203B41FA5}">
                      <a16:colId xmlns:a16="http://schemas.microsoft.com/office/drawing/2014/main" val="3567865363"/>
                    </a:ext>
                  </a:extLst>
                </a:gridCol>
              </a:tblGrid>
              <a:tr h="258075">
                <a:tc>
                  <a:txBody>
                    <a:bodyPr/>
                    <a:lstStyle/>
                    <a:p>
                      <a:r>
                        <a:rPr lang="en-CA" sz="1400" dirty="0"/>
                        <a:t>Vertical Market </a:t>
                      </a:r>
                      <a:endParaRPr lang="en-CA" sz="1000" dirty="0"/>
                    </a:p>
                  </a:txBody>
                  <a:tcPr/>
                </a:tc>
                <a:tc>
                  <a:txBody>
                    <a:bodyPr/>
                    <a:lstStyle/>
                    <a:p>
                      <a:r>
                        <a:rPr lang="en-CA" sz="1400" dirty="0"/>
                        <a:t>Gas Danger  </a:t>
                      </a:r>
                      <a:endParaRPr lang="en-CA" dirty="0"/>
                    </a:p>
                  </a:txBody>
                  <a:tcPr/>
                </a:tc>
                <a:tc>
                  <a:txBody>
                    <a:bodyPr/>
                    <a:lstStyle/>
                    <a:p>
                      <a:r>
                        <a:rPr lang="en-CA" dirty="0"/>
                        <a:t>Combustible source </a:t>
                      </a:r>
                    </a:p>
                  </a:txBody>
                  <a:tcPr/>
                </a:tc>
                <a:tc>
                  <a:txBody>
                    <a:bodyPr/>
                    <a:lstStyle/>
                    <a:p>
                      <a:r>
                        <a:rPr lang="en-CA" dirty="0"/>
                        <a:t>Wireless </a:t>
                      </a:r>
                    </a:p>
                  </a:txBody>
                  <a:tcPr/>
                </a:tc>
                <a:tc>
                  <a:txBody>
                    <a:bodyPr/>
                    <a:lstStyle/>
                    <a:p>
                      <a:r>
                        <a:rPr lang="en-CA" dirty="0"/>
                        <a:t>Size </a:t>
                      </a:r>
                    </a:p>
                  </a:txBody>
                  <a:tcPr/>
                </a:tc>
                <a:tc>
                  <a:txBody>
                    <a:bodyPr/>
                    <a:lstStyle/>
                    <a:p>
                      <a:r>
                        <a:rPr lang="en-CA" dirty="0"/>
                        <a:t>RKI Fit </a:t>
                      </a:r>
                    </a:p>
                  </a:txBody>
                  <a:tcPr/>
                </a:tc>
                <a:extLst>
                  <a:ext uri="{0D108BD9-81ED-4DB2-BD59-A6C34878D82A}">
                    <a16:rowId xmlns:a16="http://schemas.microsoft.com/office/drawing/2014/main" val="3827467684"/>
                  </a:ext>
                </a:extLst>
              </a:tr>
              <a:tr h="283882">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endParaRPr lang="en-CA" sz="8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1515762911"/>
                  </a:ext>
                </a:extLst>
              </a:tr>
              <a:tr h="20646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Marine</a:t>
                      </a:r>
                    </a:p>
                  </a:txBody>
                  <a:tcPr/>
                </a:tc>
                <a:tc>
                  <a:txBody>
                    <a:bodyPr/>
                    <a:lstStyle/>
                    <a:p>
                      <a:r>
                        <a:rPr lang="en-US" sz="800" dirty="0"/>
                        <a:t>H2S, CO, O2, LEL, VOCs, and low/high O2 levels but also CO2, HCN and PH3..</a:t>
                      </a:r>
                      <a:endParaRPr lang="en-CA" sz="8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171242584"/>
                  </a:ext>
                </a:extLst>
              </a:tr>
              <a:tr h="283882">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Beverage Processing</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800" dirty="0"/>
                        <a:t>CO2, CO, H2S, Combustibles and low/high O2 levels but also NH3, Hydrogen and Ozone.</a:t>
                      </a: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10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10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10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1000" dirty="0"/>
                    </a:p>
                  </a:txBody>
                  <a:tcPr/>
                </a:tc>
                <a:extLst>
                  <a:ext uri="{0D108BD9-81ED-4DB2-BD59-A6C34878D82A}">
                    <a16:rowId xmlns:a16="http://schemas.microsoft.com/office/drawing/2014/main" val="379168035"/>
                  </a:ext>
                </a:extLst>
              </a:tr>
              <a:tr h="20646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Electrical Utility</a:t>
                      </a:r>
                    </a:p>
                  </a:txBody>
                  <a:tcPr/>
                </a:tc>
                <a:tc>
                  <a:txBody>
                    <a:bodyPr/>
                    <a:lstStyle/>
                    <a:p>
                      <a:r>
                        <a:rPr lang="en-US" sz="800" dirty="0"/>
                        <a:t>H2S, CO, VOCs SF6, Combustibles and low/high O2 levels.</a:t>
                      </a:r>
                      <a:endParaRPr lang="en-CA" sz="8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1802634503"/>
                  </a:ext>
                </a:extLst>
              </a:tr>
              <a:tr h="283882">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endParaRPr lang="en-CA" sz="8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617701301"/>
                  </a:ext>
                </a:extLst>
              </a:tr>
              <a:tr h="283882">
                <a:tc>
                  <a:txBody>
                    <a:bodyPr/>
                    <a:lstStyle/>
                    <a:p>
                      <a:endParaRPr lang="en-CA" sz="800" dirty="0"/>
                    </a:p>
                  </a:txBody>
                  <a:tcPr/>
                </a:tc>
                <a:tc>
                  <a:txBody>
                    <a:bodyPr/>
                    <a:lstStyle/>
                    <a:p>
                      <a:endParaRPr lang="en-CA" sz="8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2351962887"/>
                  </a:ext>
                </a:extLst>
              </a:tr>
              <a:tr h="206460">
                <a:tc>
                  <a:txBody>
                    <a:bodyPr/>
                    <a:lstStyle/>
                    <a:p>
                      <a:endParaRPr lang="en-CA" sz="800" dirty="0"/>
                    </a:p>
                  </a:txBody>
                  <a:tcPr/>
                </a:tc>
                <a:tc>
                  <a:txBody>
                    <a:bodyPr/>
                    <a:lstStyle/>
                    <a:p>
                      <a:endParaRPr lang="en-CA" sz="8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1670405700"/>
                  </a:ext>
                </a:extLst>
              </a:tr>
              <a:tr h="206460">
                <a:tc>
                  <a:txBody>
                    <a:bodyPr/>
                    <a:lstStyle/>
                    <a:p>
                      <a:endParaRPr lang="en-CA" sz="800" dirty="0"/>
                    </a:p>
                  </a:txBody>
                  <a:tcPr/>
                </a:tc>
                <a:tc>
                  <a:txBody>
                    <a:bodyPr/>
                    <a:lstStyle/>
                    <a:p>
                      <a:endParaRPr lang="en-CA" sz="8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3561353142"/>
                  </a:ext>
                </a:extLst>
              </a:tr>
              <a:tr h="206460">
                <a:tc>
                  <a:txBody>
                    <a:bodyPr/>
                    <a:lstStyle/>
                    <a:p>
                      <a:endParaRPr lang="en-CA" sz="800" dirty="0"/>
                    </a:p>
                  </a:txBody>
                  <a:tcPr/>
                </a:tc>
                <a:tc>
                  <a:txBody>
                    <a:bodyPr/>
                    <a:lstStyle/>
                    <a:p>
                      <a:endParaRPr lang="en-CA" sz="8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1277037159"/>
                  </a:ext>
                </a:extLst>
              </a:tr>
              <a:tr h="283882">
                <a:tc>
                  <a:txBody>
                    <a:bodyPr/>
                    <a:lstStyle/>
                    <a:p>
                      <a:endParaRPr lang="en-CA" sz="800" dirty="0"/>
                    </a:p>
                  </a:txBody>
                  <a:tcPr/>
                </a:tc>
                <a:tc>
                  <a:txBody>
                    <a:bodyPr/>
                    <a:lstStyle/>
                    <a:p>
                      <a:endParaRPr lang="en-CA" sz="8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4242376857"/>
                  </a:ext>
                </a:extLst>
              </a:tr>
              <a:tr h="206460">
                <a:tc>
                  <a:txBody>
                    <a:bodyPr/>
                    <a:lstStyle/>
                    <a:p>
                      <a:endParaRPr lang="en-CA" sz="8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3365436829"/>
                  </a:ext>
                </a:extLst>
              </a:tr>
              <a:tr h="206460">
                <a:tc>
                  <a:txBody>
                    <a:bodyPr/>
                    <a:lstStyle/>
                    <a:p>
                      <a:endParaRPr lang="en-CA" sz="8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2431191467"/>
                  </a:ext>
                </a:extLst>
              </a:tr>
              <a:tr h="206460">
                <a:tc>
                  <a:txBody>
                    <a:bodyPr/>
                    <a:lstStyle/>
                    <a:p>
                      <a:endParaRPr lang="en-CA" sz="8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3641215414"/>
                  </a:ext>
                </a:extLst>
              </a:tr>
              <a:tr h="206460">
                <a:tc>
                  <a:txBody>
                    <a:bodyPr/>
                    <a:lstStyle/>
                    <a:p>
                      <a:endParaRPr lang="en-CA" sz="8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tc>
                  <a:txBody>
                    <a:bodyPr/>
                    <a:lstStyle/>
                    <a:p>
                      <a:endParaRPr lang="en-CA" sz="1000" dirty="0"/>
                    </a:p>
                  </a:txBody>
                  <a:tcPr/>
                </a:tc>
                <a:extLst>
                  <a:ext uri="{0D108BD9-81ED-4DB2-BD59-A6C34878D82A}">
                    <a16:rowId xmlns:a16="http://schemas.microsoft.com/office/drawing/2014/main" val="4026398536"/>
                  </a:ext>
                </a:extLst>
              </a:tr>
            </a:tbl>
          </a:graphicData>
        </a:graphic>
      </p:graphicFrame>
      <p:sp>
        <p:nvSpPr>
          <p:cNvPr id="4" name="TextBox 3">
            <a:extLst>
              <a:ext uri="{FF2B5EF4-FFF2-40B4-BE49-F238E27FC236}">
                <a16:creationId xmlns:a16="http://schemas.microsoft.com/office/drawing/2014/main" id="{01817289-464F-560F-7DED-D390B2DB542F}"/>
              </a:ext>
            </a:extLst>
          </p:cNvPr>
          <p:cNvSpPr txBox="1"/>
          <p:nvPr/>
        </p:nvSpPr>
        <p:spPr>
          <a:xfrm>
            <a:off x="7166377" y="110490"/>
            <a:ext cx="7933824" cy="369332"/>
          </a:xfrm>
          <a:prstGeom prst="rect">
            <a:avLst/>
          </a:prstGeom>
          <a:noFill/>
        </p:spPr>
        <p:txBody>
          <a:bodyPr wrap="square">
            <a:spAutoFit/>
          </a:bodyPr>
          <a:lstStyle/>
          <a:p>
            <a:r>
              <a:rPr lang="en-US" b="1" dirty="0"/>
              <a:t>RKI</a:t>
            </a:r>
            <a:r>
              <a:rPr lang="en-US" dirty="0"/>
              <a:t> - COSH, LEL, O2, HCN, NH3, NO2, PH3, SO2, CO2 %, CO2 PPM </a:t>
            </a:r>
            <a:endParaRPr lang="en-CA" dirty="0"/>
          </a:p>
        </p:txBody>
      </p:sp>
    </p:spTree>
    <p:extLst>
      <p:ext uri="{BB962C8B-B14F-4D97-AF65-F5344CB8AC3E}">
        <p14:creationId xmlns:p14="http://schemas.microsoft.com/office/powerpoint/2010/main" val="364816686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930275" y="-27384"/>
            <a:ext cx="7772400" cy="507206"/>
          </a:xfrm>
        </p:spPr>
        <p:txBody>
          <a:bodyPr/>
          <a:lstStyle/>
          <a:p>
            <a:r>
              <a:rPr lang="en-CA" dirty="0"/>
              <a:t>Vertical markets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graphicFrame>
        <p:nvGraphicFramePr>
          <p:cNvPr id="5" name="Table 5">
            <a:extLst>
              <a:ext uri="{FF2B5EF4-FFF2-40B4-BE49-F238E27FC236}">
                <a16:creationId xmlns:a16="http://schemas.microsoft.com/office/drawing/2014/main" id="{196DD73A-6CBE-0784-CB47-66A1D1FDC8C0}"/>
              </a:ext>
            </a:extLst>
          </p:cNvPr>
          <p:cNvGraphicFramePr>
            <a:graphicFrameLocks noGrp="1"/>
          </p:cNvGraphicFramePr>
          <p:nvPr>
            <p:extLst>
              <p:ext uri="{D42A27DB-BD31-4B8C-83A1-F6EECF244321}">
                <p14:modId xmlns:p14="http://schemas.microsoft.com/office/powerpoint/2010/main" val="3291226802"/>
              </p:ext>
            </p:extLst>
          </p:nvPr>
        </p:nvGraphicFramePr>
        <p:xfrm>
          <a:off x="213851" y="728961"/>
          <a:ext cx="8649254" cy="2080408"/>
        </p:xfrm>
        <a:graphic>
          <a:graphicData uri="http://schemas.openxmlformats.org/drawingml/2006/table">
            <a:tbl>
              <a:tblPr firstRow="1" bandRow="1">
                <a:tableStyleId>{5C22544A-7EE6-4342-B048-85BDC9FD1C3A}</a:tableStyleId>
              </a:tblPr>
              <a:tblGrid>
                <a:gridCol w="1138699">
                  <a:extLst>
                    <a:ext uri="{9D8B030D-6E8A-4147-A177-3AD203B41FA5}">
                      <a16:colId xmlns:a16="http://schemas.microsoft.com/office/drawing/2014/main" val="3975253627"/>
                    </a:ext>
                  </a:extLst>
                </a:gridCol>
                <a:gridCol w="1433871">
                  <a:extLst>
                    <a:ext uri="{9D8B030D-6E8A-4147-A177-3AD203B41FA5}">
                      <a16:colId xmlns:a16="http://schemas.microsoft.com/office/drawing/2014/main" val="3555651986"/>
                    </a:ext>
                  </a:extLst>
                </a:gridCol>
                <a:gridCol w="1519171">
                  <a:extLst>
                    <a:ext uri="{9D8B030D-6E8A-4147-A177-3AD203B41FA5}">
                      <a16:colId xmlns:a16="http://schemas.microsoft.com/office/drawing/2014/main" val="3474484230"/>
                    </a:ext>
                  </a:extLst>
                </a:gridCol>
                <a:gridCol w="1519171">
                  <a:extLst>
                    <a:ext uri="{9D8B030D-6E8A-4147-A177-3AD203B41FA5}">
                      <a16:colId xmlns:a16="http://schemas.microsoft.com/office/drawing/2014/main" val="3390247277"/>
                    </a:ext>
                  </a:extLst>
                </a:gridCol>
                <a:gridCol w="1519171">
                  <a:extLst>
                    <a:ext uri="{9D8B030D-6E8A-4147-A177-3AD203B41FA5}">
                      <a16:colId xmlns:a16="http://schemas.microsoft.com/office/drawing/2014/main" val="2430899278"/>
                    </a:ext>
                  </a:extLst>
                </a:gridCol>
                <a:gridCol w="1519171">
                  <a:extLst>
                    <a:ext uri="{9D8B030D-6E8A-4147-A177-3AD203B41FA5}">
                      <a16:colId xmlns:a16="http://schemas.microsoft.com/office/drawing/2014/main" val="3567865363"/>
                    </a:ext>
                  </a:extLst>
                </a:gridCol>
              </a:tblGrid>
              <a:tr h="258075">
                <a:tc>
                  <a:txBody>
                    <a:bodyPr/>
                    <a:lstStyle/>
                    <a:p>
                      <a:r>
                        <a:rPr lang="en-CA" sz="1400" dirty="0"/>
                        <a:t>Vertical Market </a:t>
                      </a:r>
                      <a:endParaRPr lang="en-CA" sz="1000" dirty="0"/>
                    </a:p>
                  </a:txBody>
                  <a:tcPr/>
                </a:tc>
                <a:tc>
                  <a:txBody>
                    <a:bodyPr/>
                    <a:lstStyle/>
                    <a:p>
                      <a:r>
                        <a:rPr lang="en-CA" sz="1400" dirty="0"/>
                        <a:t>Gas Danger  </a:t>
                      </a:r>
                      <a:endParaRPr lang="en-CA" dirty="0"/>
                    </a:p>
                  </a:txBody>
                  <a:tcPr/>
                </a:tc>
                <a:tc>
                  <a:txBody>
                    <a:bodyPr/>
                    <a:lstStyle/>
                    <a:p>
                      <a:r>
                        <a:rPr lang="en-CA" dirty="0"/>
                        <a:t>Combustible source </a:t>
                      </a:r>
                    </a:p>
                  </a:txBody>
                  <a:tcPr/>
                </a:tc>
                <a:tc>
                  <a:txBody>
                    <a:bodyPr/>
                    <a:lstStyle/>
                    <a:p>
                      <a:r>
                        <a:rPr lang="en-CA" dirty="0"/>
                        <a:t>Wireless </a:t>
                      </a:r>
                    </a:p>
                  </a:txBody>
                  <a:tcPr/>
                </a:tc>
                <a:tc>
                  <a:txBody>
                    <a:bodyPr/>
                    <a:lstStyle/>
                    <a:p>
                      <a:r>
                        <a:rPr lang="en-CA" dirty="0"/>
                        <a:t>Size </a:t>
                      </a:r>
                    </a:p>
                  </a:txBody>
                  <a:tcPr/>
                </a:tc>
                <a:tc>
                  <a:txBody>
                    <a:bodyPr/>
                    <a:lstStyle/>
                    <a:p>
                      <a:r>
                        <a:rPr lang="en-CA" dirty="0"/>
                        <a:t>RKI Fit </a:t>
                      </a:r>
                    </a:p>
                  </a:txBody>
                  <a:tcPr/>
                </a:tc>
                <a:extLst>
                  <a:ext uri="{0D108BD9-81ED-4DB2-BD59-A6C34878D82A}">
                    <a16:rowId xmlns:a16="http://schemas.microsoft.com/office/drawing/2014/main" val="3827467684"/>
                  </a:ext>
                </a:extLst>
              </a:tr>
              <a:tr h="283882">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1515762911"/>
                  </a:ext>
                </a:extLst>
              </a:tr>
              <a:tr h="20646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171242584"/>
                  </a:ext>
                </a:extLst>
              </a:tr>
              <a:tr h="283882">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extLst>
                  <a:ext uri="{0D108BD9-81ED-4DB2-BD59-A6C34878D82A}">
                    <a16:rowId xmlns:a16="http://schemas.microsoft.com/office/drawing/2014/main" val="2191652522"/>
                  </a:ext>
                </a:extLst>
              </a:tr>
              <a:tr h="283882">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extLst>
                  <a:ext uri="{0D108BD9-81ED-4DB2-BD59-A6C34878D82A}">
                    <a16:rowId xmlns:a16="http://schemas.microsoft.com/office/drawing/2014/main" val="379168035"/>
                  </a:ext>
                </a:extLst>
              </a:tr>
              <a:tr h="20646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1802634503"/>
                  </a:ext>
                </a:extLst>
              </a:tr>
              <a:tr h="283882">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617701301"/>
                  </a:ext>
                </a:extLst>
              </a:tr>
            </a:tbl>
          </a:graphicData>
        </a:graphic>
      </p:graphicFrame>
      <p:sp>
        <p:nvSpPr>
          <p:cNvPr id="4" name="TextBox 3">
            <a:extLst>
              <a:ext uri="{FF2B5EF4-FFF2-40B4-BE49-F238E27FC236}">
                <a16:creationId xmlns:a16="http://schemas.microsoft.com/office/drawing/2014/main" id="{8258D467-91E0-3F0C-E7B1-A0BCF5E37181}"/>
              </a:ext>
            </a:extLst>
          </p:cNvPr>
          <p:cNvSpPr txBox="1"/>
          <p:nvPr/>
        </p:nvSpPr>
        <p:spPr>
          <a:xfrm>
            <a:off x="7166377" y="110490"/>
            <a:ext cx="7933824" cy="369332"/>
          </a:xfrm>
          <a:prstGeom prst="rect">
            <a:avLst/>
          </a:prstGeom>
          <a:noFill/>
        </p:spPr>
        <p:txBody>
          <a:bodyPr wrap="square">
            <a:spAutoFit/>
          </a:bodyPr>
          <a:lstStyle/>
          <a:p>
            <a:r>
              <a:rPr lang="en-US" b="1" dirty="0"/>
              <a:t>RKI</a:t>
            </a:r>
            <a:r>
              <a:rPr lang="en-US" dirty="0"/>
              <a:t> - COSH, LEL, O2, HCN, NH3, NO2, PH3, SO2, CO2 %, CO2 PPM </a:t>
            </a:r>
            <a:endParaRPr lang="en-CA" dirty="0"/>
          </a:p>
        </p:txBody>
      </p:sp>
    </p:spTree>
    <p:extLst>
      <p:ext uri="{BB962C8B-B14F-4D97-AF65-F5344CB8AC3E}">
        <p14:creationId xmlns:p14="http://schemas.microsoft.com/office/powerpoint/2010/main" val="27094247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1069975" y="479822"/>
            <a:ext cx="7772400" cy="507206"/>
          </a:xfrm>
        </p:spPr>
        <p:txBody>
          <a:bodyPr/>
          <a:lstStyle/>
          <a:p>
            <a:r>
              <a:rPr lang="en-CA" dirty="0"/>
              <a:t>Vertical markets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spTree>
    <p:extLst>
      <p:ext uri="{BB962C8B-B14F-4D97-AF65-F5344CB8AC3E}">
        <p14:creationId xmlns:p14="http://schemas.microsoft.com/office/powerpoint/2010/main" val="170219849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930275" y="-27384"/>
            <a:ext cx="7772400" cy="507206"/>
          </a:xfrm>
        </p:spPr>
        <p:txBody>
          <a:bodyPr/>
          <a:lstStyle/>
          <a:p>
            <a:r>
              <a:rPr lang="en-CA" dirty="0"/>
              <a:t>Vertical markets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graphicFrame>
        <p:nvGraphicFramePr>
          <p:cNvPr id="5" name="Table 5">
            <a:extLst>
              <a:ext uri="{FF2B5EF4-FFF2-40B4-BE49-F238E27FC236}">
                <a16:creationId xmlns:a16="http://schemas.microsoft.com/office/drawing/2014/main" id="{196DD73A-6CBE-0784-CB47-66A1D1FDC8C0}"/>
              </a:ext>
            </a:extLst>
          </p:cNvPr>
          <p:cNvGraphicFramePr>
            <a:graphicFrameLocks noGrp="1"/>
          </p:cNvGraphicFramePr>
          <p:nvPr>
            <p:extLst>
              <p:ext uri="{D42A27DB-BD31-4B8C-83A1-F6EECF244321}">
                <p14:modId xmlns:p14="http://schemas.microsoft.com/office/powerpoint/2010/main" val="87739858"/>
              </p:ext>
            </p:extLst>
          </p:nvPr>
        </p:nvGraphicFramePr>
        <p:xfrm>
          <a:off x="213851" y="728961"/>
          <a:ext cx="8649254" cy="3878728"/>
        </p:xfrm>
        <a:graphic>
          <a:graphicData uri="http://schemas.openxmlformats.org/drawingml/2006/table">
            <a:tbl>
              <a:tblPr firstRow="1" bandRow="1">
                <a:tableStyleId>{5C22544A-7EE6-4342-B048-85BDC9FD1C3A}</a:tableStyleId>
              </a:tblPr>
              <a:tblGrid>
                <a:gridCol w="1138699">
                  <a:extLst>
                    <a:ext uri="{9D8B030D-6E8A-4147-A177-3AD203B41FA5}">
                      <a16:colId xmlns:a16="http://schemas.microsoft.com/office/drawing/2014/main" val="3975253627"/>
                    </a:ext>
                  </a:extLst>
                </a:gridCol>
                <a:gridCol w="1433871">
                  <a:extLst>
                    <a:ext uri="{9D8B030D-6E8A-4147-A177-3AD203B41FA5}">
                      <a16:colId xmlns:a16="http://schemas.microsoft.com/office/drawing/2014/main" val="3555651986"/>
                    </a:ext>
                  </a:extLst>
                </a:gridCol>
                <a:gridCol w="1519171">
                  <a:extLst>
                    <a:ext uri="{9D8B030D-6E8A-4147-A177-3AD203B41FA5}">
                      <a16:colId xmlns:a16="http://schemas.microsoft.com/office/drawing/2014/main" val="3474484230"/>
                    </a:ext>
                  </a:extLst>
                </a:gridCol>
                <a:gridCol w="1519171">
                  <a:extLst>
                    <a:ext uri="{9D8B030D-6E8A-4147-A177-3AD203B41FA5}">
                      <a16:colId xmlns:a16="http://schemas.microsoft.com/office/drawing/2014/main" val="3390247277"/>
                    </a:ext>
                  </a:extLst>
                </a:gridCol>
                <a:gridCol w="1519171">
                  <a:extLst>
                    <a:ext uri="{9D8B030D-6E8A-4147-A177-3AD203B41FA5}">
                      <a16:colId xmlns:a16="http://schemas.microsoft.com/office/drawing/2014/main" val="2430899278"/>
                    </a:ext>
                  </a:extLst>
                </a:gridCol>
                <a:gridCol w="1519171">
                  <a:extLst>
                    <a:ext uri="{9D8B030D-6E8A-4147-A177-3AD203B41FA5}">
                      <a16:colId xmlns:a16="http://schemas.microsoft.com/office/drawing/2014/main" val="3567865363"/>
                    </a:ext>
                  </a:extLst>
                </a:gridCol>
              </a:tblGrid>
              <a:tr h="258075">
                <a:tc>
                  <a:txBody>
                    <a:bodyPr/>
                    <a:lstStyle/>
                    <a:p>
                      <a:r>
                        <a:rPr lang="en-CA" sz="1400" dirty="0"/>
                        <a:t>Vertical Market </a:t>
                      </a:r>
                      <a:endParaRPr lang="en-CA" sz="1000" dirty="0"/>
                    </a:p>
                  </a:txBody>
                  <a:tcPr/>
                </a:tc>
                <a:tc>
                  <a:txBody>
                    <a:bodyPr/>
                    <a:lstStyle/>
                    <a:p>
                      <a:r>
                        <a:rPr lang="en-CA" sz="1400" dirty="0"/>
                        <a:t>Gas Danger  </a:t>
                      </a:r>
                      <a:endParaRPr lang="en-CA" dirty="0"/>
                    </a:p>
                  </a:txBody>
                  <a:tcPr/>
                </a:tc>
                <a:tc>
                  <a:txBody>
                    <a:bodyPr/>
                    <a:lstStyle/>
                    <a:p>
                      <a:r>
                        <a:rPr lang="en-CA" dirty="0"/>
                        <a:t>Combustible source </a:t>
                      </a:r>
                    </a:p>
                  </a:txBody>
                  <a:tcPr/>
                </a:tc>
                <a:tc>
                  <a:txBody>
                    <a:bodyPr/>
                    <a:lstStyle/>
                    <a:p>
                      <a:r>
                        <a:rPr lang="en-CA" dirty="0"/>
                        <a:t>Wireless </a:t>
                      </a:r>
                    </a:p>
                  </a:txBody>
                  <a:tcPr/>
                </a:tc>
                <a:tc>
                  <a:txBody>
                    <a:bodyPr/>
                    <a:lstStyle/>
                    <a:p>
                      <a:r>
                        <a:rPr lang="en-CA" dirty="0"/>
                        <a:t>Size </a:t>
                      </a:r>
                    </a:p>
                  </a:txBody>
                  <a:tcPr/>
                </a:tc>
                <a:tc>
                  <a:txBody>
                    <a:bodyPr/>
                    <a:lstStyle/>
                    <a:p>
                      <a:r>
                        <a:rPr lang="en-CA" dirty="0"/>
                        <a:t>RKI Fit </a:t>
                      </a:r>
                    </a:p>
                  </a:txBody>
                  <a:tcPr/>
                </a:tc>
                <a:extLst>
                  <a:ext uri="{0D108BD9-81ED-4DB2-BD59-A6C34878D82A}">
                    <a16:rowId xmlns:a16="http://schemas.microsoft.com/office/drawing/2014/main" val="3827467684"/>
                  </a:ext>
                </a:extLst>
              </a:tr>
              <a:tr h="283882">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1515762911"/>
                  </a:ext>
                </a:extLst>
              </a:tr>
              <a:tr h="20646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171242584"/>
                  </a:ext>
                </a:extLst>
              </a:tr>
              <a:tr h="283882">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Manufacturing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LEL, CO, HCL,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extLst>
                  <a:ext uri="{0D108BD9-81ED-4DB2-BD59-A6C34878D82A}">
                    <a16:rowId xmlns:a16="http://schemas.microsoft.com/office/drawing/2014/main" val="2191652522"/>
                  </a:ext>
                </a:extLst>
              </a:tr>
              <a:tr h="283882">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extLst>
                  <a:ext uri="{0D108BD9-81ED-4DB2-BD59-A6C34878D82A}">
                    <a16:rowId xmlns:a16="http://schemas.microsoft.com/office/drawing/2014/main" val="379168035"/>
                  </a:ext>
                </a:extLst>
              </a:tr>
              <a:tr h="20646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Hazmat </a:t>
                      </a:r>
                    </a:p>
                  </a:txBody>
                  <a:tcPr/>
                </a:tc>
                <a:tc>
                  <a:txBody>
                    <a:bodyPr/>
                    <a:lstStyle/>
                    <a:p>
                      <a:r>
                        <a:rPr lang="en-CA" sz="800" dirty="0"/>
                        <a:t>LEL, O2, NH3, CO, CL2, H2, HCL, HCN, H2S, PH3, SO2, VOC </a:t>
                      </a:r>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1802634503"/>
                  </a:ext>
                </a:extLst>
              </a:tr>
              <a:tr h="283882">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617701301"/>
                  </a:ext>
                </a:extLst>
              </a:tr>
              <a:tr h="206460">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437770924"/>
                  </a:ext>
                </a:extLst>
              </a:tr>
              <a:tr h="206460">
                <a:tc>
                  <a:txBody>
                    <a:bodyPr/>
                    <a:lstStyle/>
                    <a:p>
                      <a:r>
                        <a:rPr lang="en-CA" sz="800" dirty="0"/>
                        <a:t>Fire Services </a:t>
                      </a:r>
                    </a:p>
                  </a:txBody>
                  <a:tcPr/>
                </a:tc>
                <a:tc>
                  <a:txBody>
                    <a:bodyPr/>
                    <a:lstStyle/>
                    <a:p>
                      <a:r>
                        <a:rPr lang="en-CA" sz="800" dirty="0"/>
                        <a:t>LEL, O2, NH3, CO2, HCN, H2S, </a:t>
                      </a:r>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430114122"/>
                  </a:ext>
                </a:extLst>
              </a:tr>
              <a:tr h="283882">
                <a:tc>
                  <a:txBody>
                    <a:bodyPr/>
                    <a:lstStyle/>
                    <a:p>
                      <a:r>
                        <a:rPr lang="en-CA" sz="800" dirty="0"/>
                        <a:t>Electric utilities </a:t>
                      </a:r>
                    </a:p>
                  </a:txBody>
                  <a:tcPr/>
                </a:tc>
                <a:tc>
                  <a:txBody>
                    <a:bodyPr/>
                    <a:lstStyle/>
                    <a:p>
                      <a:r>
                        <a:rPr lang="en-CA" sz="800" dirty="0"/>
                        <a:t>LEL, O2, NH3, CO, H2S, So2 </a:t>
                      </a:r>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2351962887"/>
                  </a:ext>
                </a:extLst>
              </a:tr>
              <a:tr h="206460">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1670405700"/>
                  </a:ext>
                </a:extLst>
              </a:tr>
              <a:tr h="206460">
                <a:tc>
                  <a:txBody>
                    <a:bodyPr/>
                    <a:lstStyle/>
                    <a:p>
                      <a:r>
                        <a:rPr lang="en-CA" sz="800" dirty="0"/>
                        <a:t>Chemical </a:t>
                      </a:r>
                    </a:p>
                  </a:txBody>
                  <a:tcPr/>
                </a:tc>
                <a:tc>
                  <a:txBody>
                    <a:bodyPr/>
                    <a:lstStyle/>
                    <a:p>
                      <a:r>
                        <a:rPr lang="en-CA" sz="800" dirty="0"/>
                        <a:t>LEL, O2, NH3, CO, CL2, H2, HCL, H2S, NO, NO2, SO2 </a:t>
                      </a:r>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561353142"/>
                  </a:ext>
                </a:extLst>
              </a:tr>
            </a:tbl>
          </a:graphicData>
        </a:graphic>
      </p:graphicFrame>
      <p:sp>
        <p:nvSpPr>
          <p:cNvPr id="4" name="TextBox 3">
            <a:extLst>
              <a:ext uri="{FF2B5EF4-FFF2-40B4-BE49-F238E27FC236}">
                <a16:creationId xmlns:a16="http://schemas.microsoft.com/office/drawing/2014/main" id="{8258D467-91E0-3F0C-E7B1-A0BCF5E37181}"/>
              </a:ext>
            </a:extLst>
          </p:cNvPr>
          <p:cNvSpPr txBox="1"/>
          <p:nvPr/>
        </p:nvSpPr>
        <p:spPr>
          <a:xfrm>
            <a:off x="7166377" y="110490"/>
            <a:ext cx="7933824" cy="369332"/>
          </a:xfrm>
          <a:prstGeom prst="rect">
            <a:avLst/>
          </a:prstGeom>
          <a:noFill/>
        </p:spPr>
        <p:txBody>
          <a:bodyPr wrap="square">
            <a:spAutoFit/>
          </a:bodyPr>
          <a:lstStyle/>
          <a:p>
            <a:r>
              <a:rPr lang="en-US" b="1" dirty="0"/>
              <a:t>RKI</a:t>
            </a:r>
            <a:r>
              <a:rPr lang="en-US" dirty="0"/>
              <a:t> - COSH, LEL, O2, HCN, NH3, NO2, PH3, SO2, CO2 %, CO2 PPM </a:t>
            </a:r>
            <a:endParaRPr lang="en-CA" dirty="0"/>
          </a:p>
        </p:txBody>
      </p:sp>
    </p:spTree>
    <p:extLst>
      <p:ext uri="{BB962C8B-B14F-4D97-AF65-F5344CB8AC3E}">
        <p14:creationId xmlns:p14="http://schemas.microsoft.com/office/powerpoint/2010/main" val="212166562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930275" y="-27384"/>
            <a:ext cx="7772400" cy="507206"/>
          </a:xfrm>
        </p:spPr>
        <p:txBody>
          <a:bodyPr/>
          <a:lstStyle/>
          <a:p>
            <a:r>
              <a:rPr lang="en-CA" dirty="0"/>
              <a:t>Vertical markets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graphicFrame>
        <p:nvGraphicFramePr>
          <p:cNvPr id="5" name="Table 5">
            <a:extLst>
              <a:ext uri="{FF2B5EF4-FFF2-40B4-BE49-F238E27FC236}">
                <a16:creationId xmlns:a16="http://schemas.microsoft.com/office/drawing/2014/main" id="{196DD73A-6CBE-0784-CB47-66A1D1FDC8C0}"/>
              </a:ext>
            </a:extLst>
          </p:cNvPr>
          <p:cNvGraphicFramePr>
            <a:graphicFrameLocks noGrp="1"/>
          </p:cNvGraphicFramePr>
          <p:nvPr>
            <p:extLst>
              <p:ext uri="{D42A27DB-BD31-4B8C-83A1-F6EECF244321}">
                <p14:modId xmlns:p14="http://schemas.microsoft.com/office/powerpoint/2010/main" val="651016880"/>
              </p:ext>
            </p:extLst>
          </p:nvPr>
        </p:nvGraphicFramePr>
        <p:xfrm>
          <a:off x="213851" y="728961"/>
          <a:ext cx="8649254" cy="4865444"/>
        </p:xfrm>
        <a:graphic>
          <a:graphicData uri="http://schemas.openxmlformats.org/drawingml/2006/table">
            <a:tbl>
              <a:tblPr firstRow="1" bandRow="1">
                <a:tableStyleId>{5C22544A-7EE6-4342-B048-85BDC9FD1C3A}</a:tableStyleId>
              </a:tblPr>
              <a:tblGrid>
                <a:gridCol w="1138699">
                  <a:extLst>
                    <a:ext uri="{9D8B030D-6E8A-4147-A177-3AD203B41FA5}">
                      <a16:colId xmlns:a16="http://schemas.microsoft.com/office/drawing/2014/main" val="3975253627"/>
                    </a:ext>
                  </a:extLst>
                </a:gridCol>
                <a:gridCol w="1433871">
                  <a:extLst>
                    <a:ext uri="{9D8B030D-6E8A-4147-A177-3AD203B41FA5}">
                      <a16:colId xmlns:a16="http://schemas.microsoft.com/office/drawing/2014/main" val="3555651986"/>
                    </a:ext>
                  </a:extLst>
                </a:gridCol>
                <a:gridCol w="1519171">
                  <a:extLst>
                    <a:ext uri="{9D8B030D-6E8A-4147-A177-3AD203B41FA5}">
                      <a16:colId xmlns:a16="http://schemas.microsoft.com/office/drawing/2014/main" val="3474484230"/>
                    </a:ext>
                  </a:extLst>
                </a:gridCol>
                <a:gridCol w="1519171">
                  <a:extLst>
                    <a:ext uri="{9D8B030D-6E8A-4147-A177-3AD203B41FA5}">
                      <a16:colId xmlns:a16="http://schemas.microsoft.com/office/drawing/2014/main" val="3390247277"/>
                    </a:ext>
                  </a:extLst>
                </a:gridCol>
                <a:gridCol w="1519171">
                  <a:extLst>
                    <a:ext uri="{9D8B030D-6E8A-4147-A177-3AD203B41FA5}">
                      <a16:colId xmlns:a16="http://schemas.microsoft.com/office/drawing/2014/main" val="2430899278"/>
                    </a:ext>
                  </a:extLst>
                </a:gridCol>
                <a:gridCol w="1519171">
                  <a:extLst>
                    <a:ext uri="{9D8B030D-6E8A-4147-A177-3AD203B41FA5}">
                      <a16:colId xmlns:a16="http://schemas.microsoft.com/office/drawing/2014/main" val="3567865363"/>
                    </a:ext>
                  </a:extLst>
                </a:gridCol>
              </a:tblGrid>
              <a:tr h="258075">
                <a:tc>
                  <a:txBody>
                    <a:bodyPr/>
                    <a:lstStyle/>
                    <a:p>
                      <a:r>
                        <a:rPr lang="en-CA" sz="1400" dirty="0"/>
                        <a:t>Vertical Market </a:t>
                      </a:r>
                      <a:endParaRPr lang="en-CA" sz="1000" dirty="0"/>
                    </a:p>
                  </a:txBody>
                  <a:tcPr/>
                </a:tc>
                <a:tc>
                  <a:txBody>
                    <a:bodyPr/>
                    <a:lstStyle/>
                    <a:p>
                      <a:r>
                        <a:rPr lang="en-CA" sz="1400" dirty="0"/>
                        <a:t>Gas Danger  </a:t>
                      </a:r>
                      <a:endParaRPr lang="en-CA" dirty="0"/>
                    </a:p>
                  </a:txBody>
                  <a:tcPr/>
                </a:tc>
                <a:tc>
                  <a:txBody>
                    <a:bodyPr/>
                    <a:lstStyle/>
                    <a:p>
                      <a:r>
                        <a:rPr lang="en-CA" dirty="0"/>
                        <a:t>Combustible source </a:t>
                      </a:r>
                    </a:p>
                  </a:txBody>
                  <a:tcPr/>
                </a:tc>
                <a:tc>
                  <a:txBody>
                    <a:bodyPr/>
                    <a:lstStyle/>
                    <a:p>
                      <a:r>
                        <a:rPr lang="en-CA" dirty="0"/>
                        <a:t>Wireless </a:t>
                      </a:r>
                    </a:p>
                  </a:txBody>
                  <a:tcPr/>
                </a:tc>
                <a:tc>
                  <a:txBody>
                    <a:bodyPr/>
                    <a:lstStyle/>
                    <a:p>
                      <a:r>
                        <a:rPr lang="en-CA" dirty="0"/>
                        <a:t>Size </a:t>
                      </a:r>
                    </a:p>
                  </a:txBody>
                  <a:tcPr/>
                </a:tc>
                <a:tc>
                  <a:txBody>
                    <a:bodyPr/>
                    <a:lstStyle/>
                    <a:p>
                      <a:r>
                        <a:rPr lang="en-CA" dirty="0"/>
                        <a:t>RKI Fit </a:t>
                      </a:r>
                    </a:p>
                  </a:txBody>
                  <a:tcPr/>
                </a:tc>
                <a:extLst>
                  <a:ext uri="{0D108BD9-81ED-4DB2-BD59-A6C34878D82A}">
                    <a16:rowId xmlns:a16="http://schemas.microsoft.com/office/drawing/2014/main" val="3827467684"/>
                  </a:ext>
                </a:extLst>
              </a:tr>
              <a:tr h="283882">
                <a:tc>
                  <a:txBody>
                    <a:bodyPr/>
                    <a:lstStyle/>
                    <a:p>
                      <a:r>
                        <a:rPr lang="en-CA" sz="800" dirty="0"/>
                        <a:t>Landfill</a:t>
                      </a:r>
                    </a:p>
                  </a:txBody>
                  <a:tcPr/>
                </a:tc>
                <a:tc>
                  <a:txBody>
                    <a:bodyPr/>
                    <a:lstStyle/>
                    <a:p>
                      <a:r>
                        <a:rPr lang="pt-BR" sz="800" dirty="0"/>
                        <a:t>CH4, CO2, N2, O2, H2S, NH3, H2, COlevels but also Benzene (C6H6), Toluene (C7H8), Chloroform (CHCl3), Vinyl Chloride (C2H3Cl).</a:t>
                      </a:r>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1515762911"/>
                  </a:ext>
                </a:extLst>
              </a:tr>
              <a:tr h="206460">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171242584"/>
                  </a:ext>
                </a:extLst>
              </a:tr>
              <a:tr h="283882">
                <a:tc>
                  <a:txBody>
                    <a:bodyPr/>
                    <a:lstStyle/>
                    <a:p>
                      <a:r>
                        <a:rPr lang="en-CA" sz="800" dirty="0"/>
                        <a:t>O&amp;G</a:t>
                      </a:r>
                    </a:p>
                  </a:txBody>
                  <a:tcPr/>
                </a:tc>
                <a:tc>
                  <a:txBody>
                    <a:bodyPr/>
                    <a:lstStyle/>
                    <a:p>
                      <a:r>
                        <a:rPr lang="en-US" sz="800" dirty="0"/>
                        <a:t>H2S, Petroleum gasses (benzene, butane, methane) CO, VOCs, Combustibles and low/high O2 levels but also SO2, INERT APPLICATIONS Diesel exhaust</a:t>
                      </a:r>
                      <a:endParaRPr lang="en-CA" sz="800" dirty="0"/>
                    </a:p>
                  </a:txBody>
                  <a:tcPr/>
                </a:tc>
                <a:tc>
                  <a:txBody>
                    <a:bodyPr/>
                    <a:lstStyle/>
                    <a:p>
                      <a:r>
                        <a:rPr lang="en-CA" sz="800" dirty="0"/>
                        <a:t>Fuels on site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extLst>
                  <a:ext uri="{0D108BD9-81ED-4DB2-BD59-A6C34878D82A}">
                    <a16:rowId xmlns:a16="http://schemas.microsoft.com/office/drawing/2014/main" val="2191652522"/>
                  </a:ext>
                </a:extLst>
              </a:tr>
              <a:tr h="283882">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extLst>
                  <a:ext uri="{0D108BD9-81ED-4DB2-BD59-A6C34878D82A}">
                    <a16:rowId xmlns:a16="http://schemas.microsoft.com/office/drawing/2014/main" val="379168035"/>
                  </a:ext>
                </a:extLst>
              </a:tr>
              <a:tr h="283882">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Underground Construction</a:t>
                      </a:r>
                    </a:p>
                  </a:txBody>
                  <a:tcPr/>
                </a:tc>
                <a:tc>
                  <a:txBody>
                    <a:bodyPr/>
                    <a:lstStyle/>
                    <a:p>
                      <a:r>
                        <a:rPr lang="en-US" sz="800" dirty="0"/>
                        <a:t>H2S, CO, VOCs, Combustibles and low/high O2 levels but also CO2, NH3 and Cl2</a:t>
                      </a:r>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617701301"/>
                  </a:ext>
                </a:extLst>
              </a:tr>
              <a:tr h="206460">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437770924"/>
                  </a:ext>
                </a:extLst>
              </a:tr>
              <a:tr h="206460">
                <a:tc>
                  <a:txBody>
                    <a:bodyPr/>
                    <a:lstStyle/>
                    <a:p>
                      <a:r>
                        <a:rPr lang="en-CA" sz="800"/>
                        <a:t>Public Works</a:t>
                      </a:r>
                      <a:endParaRPr lang="en-CA" sz="800" dirty="0"/>
                    </a:p>
                  </a:txBody>
                  <a:tcPr/>
                </a:tc>
                <a:tc>
                  <a:txBody>
                    <a:bodyPr/>
                    <a:lstStyle/>
                    <a:p>
                      <a:r>
                        <a:rPr lang="en-CA" sz="800"/>
                        <a:t>LEL, O2, CO, H2S, NO, NO2, SO2 </a:t>
                      </a:r>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430114122"/>
                  </a:ext>
                </a:extLst>
              </a:tr>
              <a:tr h="283882">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2351962887"/>
                  </a:ext>
                </a:extLst>
              </a:tr>
              <a:tr h="206460">
                <a:tc>
                  <a:txBody>
                    <a:bodyPr/>
                    <a:lstStyle/>
                    <a:p>
                      <a:r>
                        <a:rPr lang="en-CA" sz="800"/>
                        <a:t>Pharmaceutical </a:t>
                      </a:r>
                      <a:endParaRPr lang="en-CA" sz="800" dirty="0"/>
                    </a:p>
                  </a:txBody>
                  <a:tcPr/>
                </a:tc>
                <a:tc>
                  <a:txBody>
                    <a:bodyPr/>
                    <a:lstStyle/>
                    <a:p>
                      <a:r>
                        <a:rPr lang="en-CA" sz="800" dirty="0"/>
                        <a:t>LEL, O2, NH3, CL2, HCL, H2S, SO2</a:t>
                      </a:r>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1670405700"/>
                  </a:ext>
                </a:extLst>
              </a:tr>
              <a:tr h="206460">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561353142"/>
                  </a:ext>
                </a:extLst>
              </a:tr>
            </a:tbl>
          </a:graphicData>
        </a:graphic>
      </p:graphicFrame>
      <p:sp>
        <p:nvSpPr>
          <p:cNvPr id="4" name="TextBox 3">
            <a:extLst>
              <a:ext uri="{FF2B5EF4-FFF2-40B4-BE49-F238E27FC236}">
                <a16:creationId xmlns:a16="http://schemas.microsoft.com/office/drawing/2014/main" id="{8258D467-91E0-3F0C-E7B1-A0BCF5E37181}"/>
              </a:ext>
            </a:extLst>
          </p:cNvPr>
          <p:cNvSpPr txBox="1"/>
          <p:nvPr/>
        </p:nvSpPr>
        <p:spPr>
          <a:xfrm>
            <a:off x="7166377" y="110490"/>
            <a:ext cx="7933824" cy="369332"/>
          </a:xfrm>
          <a:prstGeom prst="rect">
            <a:avLst/>
          </a:prstGeom>
          <a:noFill/>
        </p:spPr>
        <p:txBody>
          <a:bodyPr wrap="square">
            <a:spAutoFit/>
          </a:bodyPr>
          <a:lstStyle/>
          <a:p>
            <a:r>
              <a:rPr lang="en-US" b="1" dirty="0"/>
              <a:t>RKI</a:t>
            </a:r>
            <a:r>
              <a:rPr lang="en-US" dirty="0"/>
              <a:t> - COSH, LEL, O2, HCN, NH3, NO2, PH3, SO2, CO2 %, CO2 PPM </a:t>
            </a:r>
            <a:endParaRPr lang="en-CA" dirty="0"/>
          </a:p>
        </p:txBody>
      </p:sp>
    </p:spTree>
    <p:extLst>
      <p:ext uri="{BB962C8B-B14F-4D97-AF65-F5344CB8AC3E}">
        <p14:creationId xmlns:p14="http://schemas.microsoft.com/office/powerpoint/2010/main" val="4193287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930275" y="-27384"/>
            <a:ext cx="7772400" cy="507206"/>
          </a:xfrm>
        </p:spPr>
        <p:txBody>
          <a:bodyPr/>
          <a:lstStyle/>
          <a:p>
            <a:r>
              <a:rPr lang="en-CA" dirty="0"/>
              <a:t>Vertical markets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graphicFrame>
        <p:nvGraphicFramePr>
          <p:cNvPr id="5" name="Table 5">
            <a:extLst>
              <a:ext uri="{FF2B5EF4-FFF2-40B4-BE49-F238E27FC236}">
                <a16:creationId xmlns:a16="http://schemas.microsoft.com/office/drawing/2014/main" id="{196DD73A-6CBE-0784-CB47-66A1D1FDC8C0}"/>
              </a:ext>
            </a:extLst>
          </p:cNvPr>
          <p:cNvGraphicFramePr>
            <a:graphicFrameLocks noGrp="1"/>
          </p:cNvGraphicFramePr>
          <p:nvPr>
            <p:extLst>
              <p:ext uri="{D42A27DB-BD31-4B8C-83A1-F6EECF244321}">
                <p14:modId xmlns:p14="http://schemas.microsoft.com/office/powerpoint/2010/main" val="2472549979"/>
              </p:ext>
            </p:extLst>
          </p:nvPr>
        </p:nvGraphicFramePr>
        <p:xfrm>
          <a:off x="213851" y="728961"/>
          <a:ext cx="8649254" cy="4895924"/>
        </p:xfrm>
        <a:graphic>
          <a:graphicData uri="http://schemas.openxmlformats.org/drawingml/2006/table">
            <a:tbl>
              <a:tblPr firstRow="1" bandRow="1">
                <a:tableStyleId>{5C22544A-7EE6-4342-B048-85BDC9FD1C3A}</a:tableStyleId>
              </a:tblPr>
              <a:tblGrid>
                <a:gridCol w="1138699">
                  <a:extLst>
                    <a:ext uri="{9D8B030D-6E8A-4147-A177-3AD203B41FA5}">
                      <a16:colId xmlns:a16="http://schemas.microsoft.com/office/drawing/2014/main" val="3975253627"/>
                    </a:ext>
                  </a:extLst>
                </a:gridCol>
                <a:gridCol w="1433871">
                  <a:extLst>
                    <a:ext uri="{9D8B030D-6E8A-4147-A177-3AD203B41FA5}">
                      <a16:colId xmlns:a16="http://schemas.microsoft.com/office/drawing/2014/main" val="3555651986"/>
                    </a:ext>
                  </a:extLst>
                </a:gridCol>
                <a:gridCol w="1519171">
                  <a:extLst>
                    <a:ext uri="{9D8B030D-6E8A-4147-A177-3AD203B41FA5}">
                      <a16:colId xmlns:a16="http://schemas.microsoft.com/office/drawing/2014/main" val="3474484230"/>
                    </a:ext>
                  </a:extLst>
                </a:gridCol>
                <a:gridCol w="1519171">
                  <a:extLst>
                    <a:ext uri="{9D8B030D-6E8A-4147-A177-3AD203B41FA5}">
                      <a16:colId xmlns:a16="http://schemas.microsoft.com/office/drawing/2014/main" val="3390247277"/>
                    </a:ext>
                  </a:extLst>
                </a:gridCol>
                <a:gridCol w="1519171">
                  <a:extLst>
                    <a:ext uri="{9D8B030D-6E8A-4147-A177-3AD203B41FA5}">
                      <a16:colId xmlns:a16="http://schemas.microsoft.com/office/drawing/2014/main" val="2430899278"/>
                    </a:ext>
                  </a:extLst>
                </a:gridCol>
                <a:gridCol w="1519171">
                  <a:extLst>
                    <a:ext uri="{9D8B030D-6E8A-4147-A177-3AD203B41FA5}">
                      <a16:colId xmlns:a16="http://schemas.microsoft.com/office/drawing/2014/main" val="3567865363"/>
                    </a:ext>
                  </a:extLst>
                </a:gridCol>
              </a:tblGrid>
              <a:tr h="258075">
                <a:tc>
                  <a:txBody>
                    <a:bodyPr/>
                    <a:lstStyle/>
                    <a:p>
                      <a:r>
                        <a:rPr lang="en-CA" sz="1400" dirty="0"/>
                        <a:t>Vertical Market </a:t>
                      </a:r>
                      <a:endParaRPr lang="en-CA" sz="1000" dirty="0"/>
                    </a:p>
                  </a:txBody>
                  <a:tcPr/>
                </a:tc>
                <a:tc>
                  <a:txBody>
                    <a:bodyPr/>
                    <a:lstStyle/>
                    <a:p>
                      <a:r>
                        <a:rPr lang="en-CA" sz="1400" dirty="0"/>
                        <a:t>Gas Danger  </a:t>
                      </a:r>
                      <a:endParaRPr lang="en-CA" dirty="0"/>
                    </a:p>
                  </a:txBody>
                  <a:tcPr/>
                </a:tc>
                <a:tc>
                  <a:txBody>
                    <a:bodyPr/>
                    <a:lstStyle/>
                    <a:p>
                      <a:r>
                        <a:rPr lang="en-CA" dirty="0"/>
                        <a:t>Combustible source </a:t>
                      </a:r>
                    </a:p>
                  </a:txBody>
                  <a:tcPr/>
                </a:tc>
                <a:tc>
                  <a:txBody>
                    <a:bodyPr/>
                    <a:lstStyle/>
                    <a:p>
                      <a:r>
                        <a:rPr lang="en-CA" dirty="0"/>
                        <a:t>Wireless </a:t>
                      </a:r>
                    </a:p>
                  </a:txBody>
                  <a:tcPr/>
                </a:tc>
                <a:tc>
                  <a:txBody>
                    <a:bodyPr/>
                    <a:lstStyle/>
                    <a:p>
                      <a:r>
                        <a:rPr lang="en-CA" dirty="0"/>
                        <a:t>Size </a:t>
                      </a:r>
                    </a:p>
                  </a:txBody>
                  <a:tcPr/>
                </a:tc>
                <a:tc>
                  <a:txBody>
                    <a:bodyPr/>
                    <a:lstStyle/>
                    <a:p>
                      <a:r>
                        <a:rPr lang="en-CA" dirty="0"/>
                        <a:t>RKI Fit </a:t>
                      </a:r>
                    </a:p>
                  </a:txBody>
                  <a:tcPr/>
                </a:tc>
                <a:extLst>
                  <a:ext uri="{0D108BD9-81ED-4DB2-BD59-A6C34878D82A}">
                    <a16:rowId xmlns:a16="http://schemas.microsoft.com/office/drawing/2014/main" val="3827467684"/>
                  </a:ext>
                </a:extLst>
              </a:tr>
              <a:tr h="283882">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Underground mining </a:t>
                      </a:r>
                    </a:p>
                  </a:txBody>
                  <a:tcPr/>
                </a:tc>
                <a:tc>
                  <a:txBody>
                    <a:bodyPr/>
                    <a:lstStyle/>
                    <a:p>
                      <a:r>
                        <a:rPr lang="en-US" sz="800" dirty="0"/>
                        <a:t>H2S , CH4, CO, Hydrogen, SO2, Combustibles, low/high O2 , Nitrogen Oxides and HCN.</a:t>
                      </a:r>
                      <a:endParaRPr lang="en-CA" sz="800" dirty="0"/>
                    </a:p>
                  </a:txBody>
                  <a:tcPr/>
                </a:tc>
                <a:tc>
                  <a:txBody>
                    <a:bodyPr/>
                    <a:lstStyle/>
                    <a:p>
                      <a:r>
                        <a:rPr lang="en-CA" sz="800" dirty="0"/>
                        <a:t>Natural Gas, Naturally occurring </a:t>
                      </a:r>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1515762911"/>
                  </a:ext>
                </a:extLst>
              </a:tr>
              <a:tr h="283882">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Mining </a:t>
                      </a:r>
                    </a:p>
                  </a:txBody>
                  <a:tcPr/>
                </a:tc>
                <a:tc>
                  <a:txBody>
                    <a:bodyPr/>
                    <a:lstStyle/>
                    <a:p>
                      <a:r>
                        <a:rPr lang="en-CA" sz="800" dirty="0"/>
                        <a:t>LEL, O2, NH3, CO2, CO, HCN, H2S, NO, NO2, </a:t>
                      </a:r>
                    </a:p>
                  </a:txBody>
                  <a:tcPr/>
                </a:tc>
                <a:tc>
                  <a:txBody>
                    <a:bodyPr/>
                    <a:lstStyle/>
                    <a:p>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extLst>
                  <a:ext uri="{0D108BD9-81ED-4DB2-BD59-A6C34878D82A}">
                    <a16:rowId xmlns:a16="http://schemas.microsoft.com/office/drawing/2014/main" val="2191652522"/>
                  </a:ext>
                </a:extLst>
              </a:tr>
              <a:tr h="283882">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Marine Shipyard </a:t>
                      </a:r>
                    </a:p>
                  </a:txBody>
                  <a:tcPr/>
                </a:tc>
                <a:tc>
                  <a:txBody>
                    <a:bodyPr/>
                    <a:lstStyle/>
                    <a:p>
                      <a:r>
                        <a:rPr lang="en-CA" sz="800" dirty="0"/>
                        <a:t>LEL, O2, CO2, CO, H2S, </a:t>
                      </a:r>
                    </a:p>
                  </a:txBody>
                  <a:tcPr/>
                </a:tc>
                <a:tc>
                  <a:txBody>
                    <a:bodyPr/>
                    <a:lstStyle/>
                    <a:p>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800" dirty="0"/>
                    </a:p>
                  </a:txBody>
                  <a:tcPr/>
                </a:tc>
                <a:extLst>
                  <a:ext uri="{0D108BD9-81ED-4DB2-BD59-A6C34878D82A}">
                    <a16:rowId xmlns:a16="http://schemas.microsoft.com/office/drawing/2014/main" val="379168035"/>
                  </a:ext>
                </a:extLst>
              </a:tr>
              <a:tr h="283882">
                <a:tc>
                  <a:txBody>
                    <a:bodyPr/>
                    <a:lstStyle/>
                    <a:p>
                      <a:r>
                        <a:rPr lang="en-CA" sz="800" dirty="0"/>
                        <a:t>Welding </a:t>
                      </a:r>
                    </a:p>
                  </a:txBody>
                  <a:tcPr/>
                </a:tc>
                <a:tc>
                  <a:txBody>
                    <a:bodyPr/>
                    <a:lstStyle/>
                    <a:p>
                      <a:r>
                        <a:rPr lang="en-CA" sz="800" dirty="0"/>
                        <a:t>LEL, O2, CO, HCL, NO, NO2</a:t>
                      </a:r>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617701301"/>
                  </a:ext>
                </a:extLst>
              </a:tr>
              <a:tr h="20646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Gas Utility </a:t>
                      </a:r>
                    </a:p>
                  </a:txBody>
                  <a:tcPr/>
                </a:tc>
                <a:tc>
                  <a:txBody>
                    <a:bodyPr/>
                    <a:lstStyle/>
                    <a:p>
                      <a:r>
                        <a:rPr lang="en-CA" sz="800" dirty="0"/>
                        <a:t>LEL, O2, CO, H2S, </a:t>
                      </a:r>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437770924"/>
                  </a:ext>
                </a:extLst>
              </a:tr>
              <a:tr h="206460">
                <a:tc>
                  <a:txBody>
                    <a:bodyPr/>
                    <a:lstStyle/>
                    <a:p>
                      <a:r>
                        <a:rPr lang="en-CA" sz="800" dirty="0"/>
                        <a:t>Chemical </a:t>
                      </a:r>
                    </a:p>
                  </a:txBody>
                  <a:tcPr/>
                </a:tc>
                <a:tc>
                  <a:txBody>
                    <a:bodyPr/>
                    <a:lstStyle/>
                    <a:p>
                      <a:r>
                        <a:rPr lang="en-CA" sz="800" dirty="0"/>
                        <a:t>Combustible Gases</a:t>
                      </a:r>
                    </a:p>
                    <a:p>
                      <a:r>
                        <a:rPr lang="en-CA" sz="800" dirty="0"/>
                        <a:t>O2 Deficient /Enrichment</a:t>
                      </a:r>
                    </a:p>
                    <a:p>
                      <a:r>
                        <a:rPr lang="en-CA" sz="800" dirty="0"/>
                        <a:t>Ammonia (NH3)</a:t>
                      </a:r>
                    </a:p>
                    <a:p>
                      <a:r>
                        <a:rPr lang="en-CA" sz="800" dirty="0"/>
                        <a:t>Carbon Monoxide (CO)</a:t>
                      </a:r>
                    </a:p>
                    <a:p>
                      <a:r>
                        <a:rPr lang="en-CA" sz="800" dirty="0"/>
                        <a:t>Chlorine (CI2)</a:t>
                      </a:r>
                    </a:p>
                    <a:p>
                      <a:r>
                        <a:rPr lang="en-CA" sz="800" dirty="0"/>
                        <a:t>Chlorine Dioxide (CIO2)</a:t>
                      </a:r>
                    </a:p>
                    <a:p>
                      <a:r>
                        <a:rPr lang="en-CA" sz="800" dirty="0"/>
                        <a:t>Hydrogen (H2)</a:t>
                      </a:r>
                    </a:p>
                    <a:p>
                      <a:r>
                        <a:rPr lang="en-CA" sz="800" dirty="0"/>
                        <a:t>Hydrogen Chloride (HCI)</a:t>
                      </a:r>
                    </a:p>
                    <a:p>
                      <a:r>
                        <a:rPr lang="en-CA" sz="800" dirty="0"/>
                        <a:t>Hydrogen Sulfide (H2S)</a:t>
                      </a:r>
                    </a:p>
                    <a:p>
                      <a:r>
                        <a:rPr lang="en-CA" sz="800" dirty="0"/>
                        <a:t>Nitric Oxide (NO)</a:t>
                      </a:r>
                    </a:p>
                    <a:p>
                      <a:r>
                        <a:rPr lang="en-CA" sz="800" dirty="0"/>
                        <a:t>Nitrogen Dioxide (NO2)</a:t>
                      </a:r>
                    </a:p>
                    <a:p>
                      <a:r>
                        <a:rPr lang="en-CA" sz="800" dirty="0"/>
                        <a:t>Sulfur Dioxide (SO2)</a:t>
                      </a:r>
                    </a:p>
                    <a:p>
                      <a:r>
                        <a:rPr lang="en-CA" sz="800" dirty="0"/>
                        <a:t>Volatile Organic Compounds (VOCs)</a:t>
                      </a:r>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430114122"/>
                  </a:ext>
                </a:extLst>
              </a:tr>
              <a:tr h="283882">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2351962887"/>
                  </a:ext>
                </a:extLst>
              </a:tr>
              <a:tr h="206460">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1670405700"/>
                  </a:ext>
                </a:extLst>
              </a:tr>
              <a:tr h="206460">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tc>
                  <a:txBody>
                    <a:bodyPr/>
                    <a:lstStyle/>
                    <a:p>
                      <a:endParaRPr lang="en-CA" sz="800" dirty="0"/>
                    </a:p>
                  </a:txBody>
                  <a:tcPr/>
                </a:tc>
                <a:extLst>
                  <a:ext uri="{0D108BD9-81ED-4DB2-BD59-A6C34878D82A}">
                    <a16:rowId xmlns:a16="http://schemas.microsoft.com/office/drawing/2014/main" val="3561353142"/>
                  </a:ext>
                </a:extLst>
              </a:tr>
            </a:tbl>
          </a:graphicData>
        </a:graphic>
      </p:graphicFrame>
      <p:sp>
        <p:nvSpPr>
          <p:cNvPr id="4" name="TextBox 3">
            <a:extLst>
              <a:ext uri="{FF2B5EF4-FFF2-40B4-BE49-F238E27FC236}">
                <a16:creationId xmlns:a16="http://schemas.microsoft.com/office/drawing/2014/main" id="{8258D467-91E0-3F0C-E7B1-A0BCF5E37181}"/>
              </a:ext>
            </a:extLst>
          </p:cNvPr>
          <p:cNvSpPr txBox="1"/>
          <p:nvPr/>
        </p:nvSpPr>
        <p:spPr>
          <a:xfrm>
            <a:off x="7166377" y="110490"/>
            <a:ext cx="7933824" cy="369332"/>
          </a:xfrm>
          <a:prstGeom prst="rect">
            <a:avLst/>
          </a:prstGeom>
          <a:noFill/>
        </p:spPr>
        <p:txBody>
          <a:bodyPr wrap="square">
            <a:spAutoFit/>
          </a:bodyPr>
          <a:lstStyle/>
          <a:p>
            <a:r>
              <a:rPr lang="en-US" b="1" dirty="0"/>
              <a:t>RKI</a:t>
            </a:r>
            <a:r>
              <a:rPr lang="en-US" dirty="0"/>
              <a:t> - COSH, LEL, O2, HCN, NH3, NO2, PH3, SO2, CO2 %, CO2 PPM </a:t>
            </a:r>
            <a:endParaRPr lang="en-CA" dirty="0"/>
          </a:p>
        </p:txBody>
      </p:sp>
    </p:spTree>
    <p:extLst>
      <p:ext uri="{BB962C8B-B14F-4D97-AF65-F5344CB8AC3E}">
        <p14:creationId xmlns:p14="http://schemas.microsoft.com/office/powerpoint/2010/main" val="3059129003"/>
      </p:ext>
    </p:extLst>
  </p:cSld>
  <p:clrMapOvr>
    <a:masterClrMapping/>
  </p:clrMapOvr>
</p:sld>
</file>

<file path=ppt/theme/theme1.xml><?xml version="1.0" encoding="utf-8"?>
<a:theme xmlns:a="http://schemas.openxmlformats.org/drawingml/2006/main" name="Default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ummer">
      <a:majorFont>
        <a:latin typeface="Century Gothic"/>
        <a:ea typeface=""/>
        <a:cs typeface=""/>
        <a:font script="Jpan" typeface="ヒラギノ丸ゴ Pro W4"/>
        <a:font script="Hans" typeface="宋体"/>
        <a:font script="Hant" typeface="新細明體"/>
      </a:majorFont>
      <a:minorFont>
        <a:latin typeface="Century Gothic"/>
        <a:ea typeface=""/>
        <a:cs typeface=""/>
        <a:font script="Jpan" typeface="ヒラギノ丸ゴ Pro W4"/>
        <a:font script="Hans" typeface="宋体"/>
        <a:font script="Hant"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104681</TotalTime>
  <Words>17476</Words>
  <Application>Microsoft Office PowerPoint</Application>
  <PresentationFormat>On-screen Show (16:9)</PresentationFormat>
  <Paragraphs>2756</Paragraphs>
  <Slides>148</Slides>
  <Notes>35</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148</vt:i4>
      </vt:variant>
    </vt:vector>
  </HeadingPairs>
  <TitlesOfParts>
    <vt:vector size="164" baseType="lpstr">
      <vt:lpstr>Arial</vt:lpstr>
      <vt:lpstr>Avenir Black</vt:lpstr>
      <vt:lpstr>Avenir Book</vt:lpstr>
      <vt:lpstr>Avenir Light</vt:lpstr>
      <vt:lpstr>Avenir Next LT Pro</vt:lpstr>
      <vt:lpstr>Calibri</vt:lpstr>
      <vt:lpstr>Century Gothic</vt:lpstr>
      <vt:lpstr>Helvetica</vt:lpstr>
      <vt:lpstr>inherit</vt:lpstr>
      <vt:lpstr>Montserrat</vt:lpstr>
      <vt:lpstr>Open Sans</vt:lpstr>
      <vt:lpstr>Roboto Condensed</vt:lpstr>
      <vt:lpstr>Rockwell</vt:lpstr>
      <vt:lpstr>Verdana</vt:lpstr>
      <vt:lpstr>Wingdings</vt:lpstr>
      <vt:lpstr>Default Theme</vt:lpstr>
      <vt:lpstr>PowerPoint Presentation</vt:lpstr>
      <vt:lpstr>Live gas readings and alerts where and when they matter.</vt:lpstr>
      <vt:lpstr>Value Messaging </vt:lpstr>
      <vt:lpstr>Competitor value messaging examples </vt:lpstr>
      <vt:lpstr>partner Messaging examples </vt:lpstr>
      <vt:lpstr>Top line messaging  </vt:lpstr>
      <vt:lpstr>Messaging examples </vt:lpstr>
      <vt:lpstr>Messaging examples </vt:lpstr>
      <vt:lpstr>Messaging examples </vt:lpstr>
      <vt:lpstr>PowerPoint Presentation</vt:lpstr>
      <vt:lpstr>½ page Advertisement  </vt:lpstr>
      <vt:lpstr>Full page Advertisement  </vt:lpstr>
      <vt:lpstr>Brochure text </vt:lpstr>
      <vt:lpstr>Brochure   </vt:lpstr>
      <vt:lpstr>Brochure   </vt:lpstr>
      <vt:lpstr>Brochure   </vt:lpstr>
      <vt:lpstr>Brochure   </vt:lpstr>
      <vt:lpstr>Brochure   </vt:lpstr>
      <vt:lpstr>Full page Advertisement  </vt:lpstr>
      <vt:lpstr>PowerPoint Presentation</vt:lpstr>
      <vt:lpstr>Value Stack up </vt:lpstr>
      <vt:lpstr>Value Stack </vt:lpstr>
      <vt:lpstr>Marketing Campaign </vt:lpstr>
      <vt:lpstr>Marketing Campaign </vt:lpstr>
      <vt:lpstr>Marketing Campaign – safety  </vt:lpstr>
      <vt:lpstr>Marketing Campaign – Productivity </vt:lpstr>
      <vt:lpstr>Marketing Campaign – data  </vt:lpstr>
      <vt:lpstr>Events </vt:lpstr>
      <vt:lpstr>Marketing Campaign </vt:lpstr>
      <vt:lpstr>Social Media </vt:lpstr>
      <vt:lpstr>Website </vt:lpstr>
      <vt:lpstr>Website </vt:lpstr>
      <vt:lpstr>Website – Distributor resources </vt:lpstr>
      <vt:lpstr>Internet search  </vt:lpstr>
      <vt:lpstr>Connected worker Distribution </vt:lpstr>
      <vt:lpstr>Distribution </vt:lpstr>
      <vt:lpstr>RKI Distribution Strategy </vt:lpstr>
      <vt:lpstr>Distribution Strategy </vt:lpstr>
      <vt:lpstr>Distribution </vt:lpstr>
      <vt:lpstr>PowerPoint Presentation</vt:lpstr>
      <vt:lpstr>PowerPoint Presentation</vt:lpstr>
      <vt:lpstr>Strategic Marketing Process </vt:lpstr>
      <vt:lpstr>Solution Value Proposition   </vt:lpstr>
      <vt:lpstr>Update Marketing material  </vt:lpstr>
      <vt:lpstr>Remote Collaboration </vt:lpstr>
      <vt:lpstr>PowerPoint Presentation</vt:lpstr>
      <vt:lpstr>Prioritized Value Element – Safety </vt:lpstr>
      <vt:lpstr>Prioritized Value Element – Safety </vt:lpstr>
      <vt:lpstr>Prioritized Value Element – Productivity  </vt:lpstr>
      <vt:lpstr>Prioritized Value Element – Productivity  </vt:lpstr>
      <vt:lpstr>Prioritized Value Element – Data </vt:lpstr>
      <vt:lpstr>Value Cost Calculator </vt:lpstr>
      <vt:lpstr>Value Cost Calculator </vt:lpstr>
      <vt:lpstr>Value Cost Calculator </vt:lpstr>
      <vt:lpstr>Value Cost Calculator </vt:lpstr>
      <vt:lpstr>Job to be done - O </vt:lpstr>
      <vt:lpstr>Job to be done - O </vt:lpstr>
      <vt:lpstr>Job to be done - D </vt:lpstr>
      <vt:lpstr>Job to be done - D </vt:lpstr>
      <vt:lpstr>Job to be done  -M</vt:lpstr>
      <vt:lpstr>Job to be done -M </vt:lpstr>
      <vt:lpstr>Job to be done –Future state  </vt:lpstr>
      <vt:lpstr>Sensor comparison </vt:lpstr>
      <vt:lpstr>Blackline safety G7 </vt:lpstr>
      <vt:lpstr>ISC </vt:lpstr>
      <vt:lpstr>MSA </vt:lpstr>
      <vt:lpstr>Honeywell </vt:lpstr>
      <vt:lpstr>Barriers of Adoptance </vt:lpstr>
      <vt:lpstr>Barriers of Adoptance </vt:lpstr>
      <vt:lpstr>Value Item  </vt:lpstr>
      <vt:lpstr>Problem statement and job to be done  </vt:lpstr>
      <vt:lpstr>Value messaging </vt:lpstr>
      <vt:lpstr>Decision Maker and Influencer (buyer persona)  </vt:lpstr>
      <vt:lpstr>Decision Maker and Influencer </vt:lpstr>
      <vt:lpstr>Decision Maker and Influencer </vt:lpstr>
      <vt:lpstr>Decision Maker and Influencer </vt:lpstr>
      <vt:lpstr>Objections RKI sales has received – Synopsis  </vt:lpstr>
      <vt:lpstr>Objections RKI sales has received  </vt:lpstr>
      <vt:lpstr>Objections RKI sales has received  </vt:lpstr>
      <vt:lpstr>MSA Altair IO4 </vt:lpstr>
      <vt:lpstr>MSA Altair IO4 </vt:lpstr>
      <vt:lpstr>PowerPoint Presentation</vt:lpstr>
      <vt:lpstr>PowerPoint Presentation</vt:lpstr>
      <vt:lpstr>Reactec R-Link </vt:lpstr>
      <vt:lpstr>Sonim </vt:lpstr>
      <vt:lpstr>Vertical markets </vt:lpstr>
      <vt:lpstr>Honeywell Connected worker </vt:lpstr>
      <vt:lpstr>MSA Grid </vt:lpstr>
      <vt:lpstr>iNET Now Live Monitoring </vt:lpstr>
      <vt:lpstr>iNET Now Live Monitoring </vt:lpstr>
      <vt:lpstr>MSA pricing  </vt:lpstr>
      <vt:lpstr>Vertical markets </vt:lpstr>
      <vt:lpstr>Vertical markets </vt:lpstr>
      <vt:lpstr>Vertical markets </vt:lpstr>
      <vt:lpstr>Vertical markets </vt:lpstr>
      <vt:lpstr>Vertical markets </vt:lpstr>
      <vt:lpstr>Vertical markets </vt:lpstr>
      <vt:lpstr>Vertical markets </vt:lpstr>
      <vt:lpstr>Vertical markets </vt:lpstr>
      <vt:lpstr>Vertical markets </vt:lpstr>
      <vt:lpstr>Vertical Markets </vt:lpstr>
      <vt:lpstr>Customer segmentation </vt:lpstr>
      <vt:lpstr>How to sell against competition </vt:lpstr>
      <vt:lpstr>How competition will sell against RKI  </vt:lpstr>
      <vt:lpstr>Which industry uses the most cell phones </vt:lpstr>
      <vt:lpstr>What applications have the smallest areas </vt:lpstr>
      <vt:lpstr>PowerPoint Presentation</vt:lpstr>
      <vt:lpstr>PowerPoint Presentation</vt:lpstr>
      <vt:lpstr>PowerPoint Presentation</vt:lpstr>
      <vt:lpstr>Live gas readings and alerts where and when they matter.</vt:lpstr>
      <vt:lpstr>PowerPoint Presentation</vt:lpstr>
      <vt:lpstr>PowerPoint Presentation</vt:lpstr>
      <vt:lpstr>PowerPoint Presentation</vt:lpstr>
      <vt:lpstr>PowerPoint Presentation</vt:lpstr>
      <vt:lpstr>PowerPoint Presentation</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Questions?</vt:lpstr>
      <vt:lpstr>PowerPoint Presentation</vt:lpstr>
      <vt:lpstr>PowerPoint Presentation</vt:lpstr>
      <vt:lpstr>Applications </vt:lpstr>
      <vt:lpstr>Worker assistance companies  </vt:lpstr>
      <vt:lpstr>Vertical Markets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RKI &amp; GuardHat Alliance</dc:title>
  <dc:creator>Mike Johnson</dc:creator>
  <cp:lastModifiedBy>shane mcewen</cp:lastModifiedBy>
  <cp:revision>99</cp:revision>
  <cp:lastPrinted>2022-09-01T22:15:24Z</cp:lastPrinted>
  <dcterms:created xsi:type="dcterms:W3CDTF">2021-09-28T22:25:41Z</dcterms:created>
  <dcterms:modified xsi:type="dcterms:W3CDTF">2023-05-29T21:53:26Z</dcterms:modified>
</cp:coreProperties>
</file>