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media/image157.jpg" ContentType="image/png"/>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6"/>
  </p:notesMasterIdLst>
  <p:handoutMasterIdLst>
    <p:handoutMasterId r:id="rId67"/>
  </p:handoutMasterIdLst>
  <p:sldIdLst>
    <p:sldId id="257" r:id="rId2"/>
    <p:sldId id="538" r:id="rId3"/>
    <p:sldId id="2636" r:id="rId4"/>
    <p:sldId id="571" r:id="rId5"/>
    <p:sldId id="874" r:id="rId6"/>
    <p:sldId id="539" r:id="rId7"/>
    <p:sldId id="557" r:id="rId8"/>
    <p:sldId id="570" r:id="rId9"/>
    <p:sldId id="888" r:id="rId10"/>
    <p:sldId id="2644" r:id="rId11"/>
    <p:sldId id="2640" r:id="rId12"/>
    <p:sldId id="559" r:id="rId13"/>
    <p:sldId id="558" r:id="rId14"/>
    <p:sldId id="560" r:id="rId15"/>
    <p:sldId id="561" r:id="rId16"/>
    <p:sldId id="562" r:id="rId17"/>
    <p:sldId id="2639" r:id="rId18"/>
    <p:sldId id="2642" r:id="rId19"/>
    <p:sldId id="2641" r:id="rId20"/>
    <p:sldId id="549" r:id="rId21"/>
    <p:sldId id="552" r:id="rId22"/>
    <p:sldId id="551" r:id="rId23"/>
    <p:sldId id="550" r:id="rId24"/>
    <p:sldId id="876" r:id="rId25"/>
    <p:sldId id="2643" r:id="rId26"/>
    <p:sldId id="2635" r:id="rId27"/>
    <p:sldId id="879" r:id="rId28"/>
    <p:sldId id="880" r:id="rId29"/>
    <p:sldId id="625" r:id="rId30"/>
    <p:sldId id="820" r:id="rId31"/>
    <p:sldId id="822" r:id="rId32"/>
    <p:sldId id="833" r:id="rId33"/>
    <p:sldId id="832" r:id="rId34"/>
    <p:sldId id="629" r:id="rId35"/>
    <p:sldId id="307" r:id="rId36"/>
    <p:sldId id="823" r:id="rId37"/>
    <p:sldId id="831" r:id="rId38"/>
    <p:sldId id="824" r:id="rId39"/>
    <p:sldId id="829" r:id="rId40"/>
    <p:sldId id="828" r:id="rId41"/>
    <p:sldId id="830" r:id="rId42"/>
    <p:sldId id="835" r:id="rId43"/>
    <p:sldId id="838" r:id="rId44"/>
    <p:sldId id="840" r:id="rId45"/>
    <p:sldId id="841" r:id="rId46"/>
    <p:sldId id="842" r:id="rId47"/>
    <p:sldId id="843" r:id="rId48"/>
    <p:sldId id="844" r:id="rId49"/>
    <p:sldId id="845" r:id="rId50"/>
    <p:sldId id="850" r:id="rId51"/>
    <p:sldId id="855" r:id="rId52"/>
    <p:sldId id="854" r:id="rId53"/>
    <p:sldId id="851" r:id="rId54"/>
    <p:sldId id="846" r:id="rId55"/>
    <p:sldId id="849" r:id="rId56"/>
    <p:sldId id="847" r:id="rId57"/>
    <p:sldId id="852" r:id="rId58"/>
    <p:sldId id="853" r:id="rId59"/>
    <p:sldId id="856" r:id="rId60"/>
    <p:sldId id="857" r:id="rId61"/>
    <p:sldId id="858" r:id="rId62"/>
    <p:sldId id="826" r:id="rId63"/>
    <p:sldId id="303" r:id="rId64"/>
    <p:sldId id="825" r:id="rId6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A3F"/>
    <a:srgbClr val="FFFFFF"/>
    <a:srgbClr val="EA3740"/>
    <a:srgbClr val="C9382D"/>
    <a:srgbClr val="E82B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E237B9-1BF1-4D27-81AD-F83A40B44762}" v="5" dt="2023-05-04T18:06:46.6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2" autoAdjust="0"/>
    <p:restoredTop sz="96807" autoAdjust="0"/>
  </p:normalViewPr>
  <p:slideViewPr>
    <p:cSldViewPr snapToGrid="0" snapToObjects="1">
      <p:cViewPr varScale="1">
        <p:scale>
          <a:sx n="60" d="100"/>
          <a:sy n="60" d="100"/>
        </p:scale>
        <p:origin x="1056" y="40"/>
      </p:cViewPr>
      <p:guideLst>
        <p:guide orient="horz" pos="1584"/>
        <p:guide pos="2880"/>
      </p:guideLst>
    </p:cSldViewPr>
  </p:slideViewPr>
  <p:outlineViewPr>
    <p:cViewPr>
      <p:scale>
        <a:sx n="33" d="100"/>
        <a:sy n="33" d="100"/>
      </p:scale>
      <p:origin x="0" y="-752"/>
    </p:cViewPr>
  </p:outlin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ane mcewen" userId="d1375232c0e938b7" providerId="LiveId" clId="{B4E237B9-1BF1-4D27-81AD-F83A40B44762}"/>
    <pc:docChg chg="custSel addSld delSld modSld">
      <pc:chgData name="shane mcewen" userId="d1375232c0e938b7" providerId="LiveId" clId="{B4E237B9-1BF1-4D27-81AD-F83A40B44762}" dt="2023-05-04T18:06:46.690" v="23"/>
      <pc:docMkLst>
        <pc:docMk/>
      </pc:docMkLst>
      <pc:sldChg chg="modSp mod">
        <pc:chgData name="shane mcewen" userId="d1375232c0e938b7" providerId="LiveId" clId="{B4E237B9-1BF1-4D27-81AD-F83A40B44762}" dt="2023-05-02T16:25:21.077" v="13" actId="20577"/>
        <pc:sldMkLst>
          <pc:docMk/>
          <pc:sldMk cId="1766818167" sldId="257"/>
        </pc:sldMkLst>
        <pc:spChg chg="mod">
          <ac:chgData name="shane mcewen" userId="d1375232c0e938b7" providerId="LiveId" clId="{B4E237B9-1BF1-4D27-81AD-F83A40B44762}" dt="2023-05-02T16:25:21.077" v="13" actId="20577"/>
          <ac:spMkLst>
            <pc:docMk/>
            <pc:sldMk cId="1766818167" sldId="257"/>
            <ac:spMk id="2" creationId="{118AAB03-110F-77E9-7829-A913054FC08A}"/>
          </ac:spMkLst>
        </pc:spChg>
      </pc:sldChg>
      <pc:sldChg chg="del">
        <pc:chgData name="shane mcewen" userId="d1375232c0e938b7" providerId="LiveId" clId="{B4E237B9-1BF1-4D27-81AD-F83A40B44762}" dt="2023-05-04T17:45:45.388" v="19" actId="47"/>
        <pc:sldMkLst>
          <pc:docMk/>
          <pc:sldMk cId="1364663207" sldId="556"/>
        </pc:sldMkLst>
      </pc:sldChg>
      <pc:sldChg chg="del">
        <pc:chgData name="shane mcewen" userId="d1375232c0e938b7" providerId="LiveId" clId="{B4E237B9-1BF1-4D27-81AD-F83A40B44762}" dt="2023-05-02T16:25:31.119" v="14" actId="47"/>
        <pc:sldMkLst>
          <pc:docMk/>
          <pc:sldMk cId="2411069158" sldId="563"/>
        </pc:sldMkLst>
      </pc:sldChg>
      <pc:sldChg chg="del">
        <pc:chgData name="shane mcewen" userId="d1375232c0e938b7" providerId="LiveId" clId="{B4E237B9-1BF1-4D27-81AD-F83A40B44762}" dt="2023-05-04T18:03:23.553" v="21" actId="47"/>
        <pc:sldMkLst>
          <pc:docMk/>
          <pc:sldMk cId="3900531132" sldId="875"/>
        </pc:sldMkLst>
      </pc:sldChg>
      <pc:sldChg chg="addSp delSp modSp">
        <pc:chgData name="shane mcewen" userId="d1375232c0e938b7" providerId="LiveId" clId="{B4E237B9-1BF1-4D27-81AD-F83A40B44762}" dt="2023-05-04T17:45:34.313" v="16"/>
        <pc:sldMkLst>
          <pc:docMk/>
          <pc:sldMk cId="3057638163" sldId="876"/>
        </pc:sldMkLst>
        <pc:spChg chg="add del mod">
          <ac:chgData name="shane mcewen" userId="d1375232c0e938b7" providerId="LiveId" clId="{B4E237B9-1BF1-4D27-81AD-F83A40B44762}" dt="2023-05-04T17:45:34.313" v="16"/>
          <ac:spMkLst>
            <pc:docMk/>
            <pc:sldMk cId="3057638163" sldId="876"/>
            <ac:spMk id="2" creationId="{3F5DE52B-6372-32C6-BDFC-AA469A23621D}"/>
          </ac:spMkLst>
        </pc:spChg>
        <pc:spChg chg="add del mod">
          <ac:chgData name="shane mcewen" userId="d1375232c0e938b7" providerId="LiveId" clId="{B4E237B9-1BF1-4D27-81AD-F83A40B44762}" dt="2023-05-04T17:45:34.313" v="16"/>
          <ac:spMkLst>
            <pc:docMk/>
            <pc:sldMk cId="3057638163" sldId="876"/>
            <ac:spMk id="4" creationId="{579DB088-9095-5B7A-4DFC-B934084A5801}"/>
          </ac:spMkLst>
        </pc:spChg>
      </pc:sldChg>
      <pc:sldChg chg="del">
        <pc:chgData name="shane mcewen" userId="d1375232c0e938b7" providerId="LiveId" clId="{B4E237B9-1BF1-4D27-81AD-F83A40B44762}" dt="2023-05-04T17:45:44.472" v="18" actId="47"/>
        <pc:sldMkLst>
          <pc:docMk/>
          <pc:sldMk cId="1168681574" sldId="881"/>
        </pc:sldMkLst>
      </pc:sldChg>
      <pc:sldChg chg="addSp delSp modSp mod">
        <pc:chgData name="shane mcewen" userId="d1375232c0e938b7" providerId="LiveId" clId="{B4E237B9-1BF1-4D27-81AD-F83A40B44762}" dt="2023-05-04T18:06:46.690" v="23"/>
        <pc:sldMkLst>
          <pc:docMk/>
          <pc:sldMk cId="4025832986" sldId="2639"/>
        </pc:sldMkLst>
        <pc:picChg chg="add mod">
          <ac:chgData name="shane mcewen" userId="d1375232c0e938b7" providerId="LiveId" clId="{B4E237B9-1BF1-4D27-81AD-F83A40B44762}" dt="2023-05-04T18:06:46.690" v="23"/>
          <ac:picMkLst>
            <pc:docMk/>
            <pc:sldMk cId="4025832986" sldId="2639"/>
            <ac:picMk id="2" creationId="{8A921262-0490-1760-186C-03B046EF407F}"/>
          </ac:picMkLst>
        </pc:picChg>
        <pc:picChg chg="del">
          <ac:chgData name="shane mcewen" userId="d1375232c0e938b7" providerId="LiveId" clId="{B4E237B9-1BF1-4D27-81AD-F83A40B44762}" dt="2023-05-04T18:06:45.497" v="22" actId="478"/>
          <ac:picMkLst>
            <pc:docMk/>
            <pc:sldMk cId="4025832986" sldId="2639"/>
            <ac:picMk id="4" creationId="{938F9619-9C63-6A16-68CF-A41D52C65D1A}"/>
          </ac:picMkLst>
        </pc:picChg>
      </pc:sldChg>
      <pc:sldChg chg="add">
        <pc:chgData name="shane mcewen" userId="d1375232c0e938b7" providerId="LiveId" clId="{B4E237B9-1BF1-4D27-81AD-F83A40B44762}" dt="2023-05-04T17:45:42.257" v="17"/>
        <pc:sldMkLst>
          <pc:docMk/>
          <pc:sldMk cId="4041817004" sldId="2643"/>
        </pc:sldMkLst>
      </pc:sldChg>
      <pc:sldChg chg="add">
        <pc:chgData name="shane mcewen" userId="d1375232c0e938b7" providerId="LiveId" clId="{B4E237B9-1BF1-4D27-81AD-F83A40B44762}" dt="2023-05-04T18:03:21.529" v="20"/>
        <pc:sldMkLst>
          <pc:docMk/>
          <pc:sldMk cId="1320130671" sldId="264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163118-8FB6-A94A-8057-F7882784503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C4AE92D-8078-FC4E-9B26-3AE0A4EF116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Footer Placeholder 3">
            <a:extLst>
              <a:ext uri="{FF2B5EF4-FFF2-40B4-BE49-F238E27FC236}">
                <a16:creationId xmlns:a16="http://schemas.microsoft.com/office/drawing/2014/main" id="{721E87F8-4FB7-E043-ABD4-4C0B9E8DCA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BCEB595-F287-0B4D-849F-E29822E437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A5229D-CB1A-BA45-BF33-9FF452FB916D}" type="slidenum">
              <a:rPr lang="en-US" smtClean="0"/>
              <a:t>‹#›</a:t>
            </a:fld>
            <a:endParaRPr lang="en-US" dirty="0"/>
          </a:p>
        </p:txBody>
      </p:sp>
    </p:spTree>
    <p:extLst>
      <p:ext uri="{BB962C8B-B14F-4D97-AF65-F5344CB8AC3E}">
        <p14:creationId xmlns:p14="http://schemas.microsoft.com/office/powerpoint/2010/main" val="87054371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6F91C-FB4B-914D-AF24-B0200CF09D38}" type="slidenum">
              <a:rPr lang="en-US" smtClean="0"/>
              <a:t>‹#›</a:t>
            </a:fld>
            <a:endParaRPr lang="en-US" dirty="0"/>
          </a:p>
        </p:txBody>
      </p:sp>
    </p:spTree>
    <p:extLst>
      <p:ext uri="{BB962C8B-B14F-4D97-AF65-F5344CB8AC3E}">
        <p14:creationId xmlns:p14="http://schemas.microsoft.com/office/powerpoint/2010/main" val="2074023645"/>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4112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638427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997850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2946634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88018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12738"/>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4BFC71-E253-8A4C-8972-A78DDBBE6A9E}" type="slidenum">
              <a:rPr lang="en-US" smtClean="0"/>
              <a:t>26</a:t>
            </a:fld>
            <a:endParaRPr lang="en-US"/>
          </a:p>
        </p:txBody>
      </p:sp>
    </p:spTree>
    <p:extLst>
      <p:ext uri="{BB962C8B-B14F-4D97-AF65-F5344CB8AC3E}">
        <p14:creationId xmlns:p14="http://schemas.microsoft.com/office/powerpoint/2010/main" val="175725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517AE6-DE43-4967-B1E1-C56FFB5CB162}" type="slidenum">
              <a:rPr lang="en-US" smtClean="0"/>
              <a:t>30</a:t>
            </a:fld>
            <a:endParaRPr lang="en-US"/>
          </a:p>
        </p:txBody>
      </p:sp>
    </p:spTree>
    <p:extLst>
      <p:ext uri="{BB962C8B-B14F-4D97-AF65-F5344CB8AC3E}">
        <p14:creationId xmlns:p14="http://schemas.microsoft.com/office/powerpoint/2010/main" val="2744450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36</a:t>
            </a:fld>
            <a:endParaRPr lang="en-US"/>
          </a:p>
        </p:txBody>
      </p:sp>
    </p:spTree>
    <p:extLst>
      <p:ext uri="{BB962C8B-B14F-4D97-AF65-F5344CB8AC3E}">
        <p14:creationId xmlns:p14="http://schemas.microsoft.com/office/powerpoint/2010/main" val="10046541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37</a:t>
            </a:fld>
            <a:endParaRPr lang="en-US"/>
          </a:p>
        </p:txBody>
      </p:sp>
    </p:spTree>
    <p:extLst>
      <p:ext uri="{BB962C8B-B14F-4D97-AF65-F5344CB8AC3E}">
        <p14:creationId xmlns:p14="http://schemas.microsoft.com/office/powerpoint/2010/main" val="15012232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38</a:t>
            </a:fld>
            <a:endParaRPr lang="en-US"/>
          </a:p>
        </p:txBody>
      </p:sp>
    </p:spTree>
    <p:extLst>
      <p:ext uri="{BB962C8B-B14F-4D97-AF65-F5344CB8AC3E}">
        <p14:creationId xmlns:p14="http://schemas.microsoft.com/office/powerpoint/2010/main" val="3680562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41</a:t>
            </a:fld>
            <a:endParaRPr lang="en-US"/>
          </a:p>
        </p:txBody>
      </p:sp>
    </p:spTree>
    <p:extLst>
      <p:ext uri="{BB962C8B-B14F-4D97-AF65-F5344CB8AC3E}">
        <p14:creationId xmlns:p14="http://schemas.microsoft.com/office/powerpoint/2010/main" val="103505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86455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50</a:t>
            </a:fld>
            <a:endParaRPr lang="en-US"/>
          </a:p>
        </p:txBody>
      </p:sp>
    </p:spTree>
    <p:extLst>
      <p:ext uri="{BB962C8B-B14F-4D97-AF65-F5344CB8AC3E}">
        <p14:creationId xmlns:p14="http://schemas.microsoft.com/office/powerpoint/2010/main" val="1992798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51</a:t>
            </a:fld>
            <a:endParaRPr lang="en-US"/>
          </a:p>
        </p:txBody>
      </p:sp>
    </p:spTree>
    <p:extLst>
      <p:ext uri="{BB962C8B-B14F-4D97-AF65-F5344CB8AC3E}">
        <p14:creationId xmlns:p14="http://schemas.microsoft.com/office/powerpoint/2010/main" val="1818025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52</a:t>
            </a:fld>
            <a:endParaRPr lang="en-US"/>
          </a:p>
        </p:txBody>
      </p:sp>
    </p:spTree>
    <p:extLst>
      <p:ext uri="{BB962C8B-B14F-4D97-AF65-F5344CB8AC3E}">
        <p14:creationId xmlns:p14="http://schemas.microsoft.com/office/powerpoint/2010/main" val="1226608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53</a:t>
            </a:fld>
            <a:endParaRPr lang="en-US"/>
          </a:p>
        </p:txBody>
      </p:sp>
    </p:spTree>
    <p:extLst>
      <p:ext uri="{BB962C8B-B14F-4D97-AF65-F5344CB8AC3E}">
        <p14:creationId xmlns:p14="http://schemas.microsoft.com/office/powerpoint/2010/main" val="88192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54</a:t>
            </a:fld>
            <a:endParaRPr lang="en-US"/>
          </a:p>
        </p:txBody>
      </p:sp>
    </p:spTree>
    <p:extLst>
      <p:ext uri="{BB962C8B-B14F-4D97-AF65-F5344CB8AC3E}">
        <p14:creationId xmlns:p14="http://schemas.microsoft.com/office/powerpoint/2010/main" val="2466111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55</a:t>
            </a:fld>
            <a:endParaRPr lang="en-US"/>
          </a:p>
        </p:txBody>
      </p:sp>
    </p:spTree>
    <p:extLst>
      <p:ext uri="{BB962C8B-B14F-4D97-AF65-F5344CB8AC3E}">
        <p14:creationId xmlns:p14="http://schemas.microsoft.com/office/powerpoint/2010/main" val="3704878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56</a:t>
            </a:fld>
            <a:endParaRPr lang="en-US"/>
          </a:p>
        </p:txBody>
      </p:sp>
    </p:spTree>
    <p:extLst>
      <p:ext uri="{BB962C8B-B14F-4D97-AF65-F5344CB8AC3E}">
        <p14:creationId xmlns:p14="http://schemas.microsoft.com/office/powerpoint/2010/main" val="1874230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57</a:t>
            </a:fld>
            <a:endParaRPr lang="en-US"/>
          </a:p>
        </p:txBody>
      </p:sp>
    </p:spTree>
    <p:extLst>
      <p:ext uri="{BB962C8B-B14F-4D97-AF65-F5344CB8AC3E}">
        <p14:creationId xmlns:p14="http://schemas.microsoft.com/office/powerpoint/2010/main" val="1548878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58</a:t>
            </a:fld>
            <a:endParaRPr lang="en-US"/>
          </a:p>
        </p:txBody>
      </p:sp>
    </p:spTree>
    <p:extLst>
      <p:ext uri="{BB962C8B-B14F-4D97-AF65-F5344CB8AC3E}">
        <p14:creationId xmlns:p14="http://schemas.microsoft.com/office/powerpoint/2010/main" val="2258755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59</a:t>
            </a:fld>
            <a:endParaRPr lang="en-US"/>
          </a:p>
        </p:txBody>
      </p:sp>
    </p:spTree>
    <p:extLst>
      <p:ext uri="{BB962C8B-B14F-4D97-AF65-F5344CB8AC3E}">
        <p14:creationId xmlns:p14="http://schemas.microsoft.com/office/powerpoint/2010/main" val="451057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082333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60</a:t>
            </a:fld>
            <a:endParaRPr lang="en-US"/>
          </a:p>
        </p:txBody>
      </p:sp>
    </p:spTree>
    <p:extLst>
      <p:ext uri="{BB962C8B-B14F-4D97-AF65-F5344CB8AC3E}">
        <p14:creationId xmlns:p14="http://schemas.microsoft.com/office/powerpoint/2010/main" val="31704850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61</a:t>
            </a:fld>
            <a:endParaRPr lang="en-US"/>
          </a:p>
        </p:txBody>
      </p:sp>
    </p:spTree>
    <p:extLst>
      <p:ext uri="{BB962C8B-B14F-4D97-AF65-F5344CB8AC3E}">
        <p14:creationId xmlns:p14="http://schemas.microsoft.com/office/powerpoint/2010/main" val="2112816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004587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7801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corporation or field site that values connected worker is segmented more based on the risks that they expect or the issues that they have encountered </a:t>
            </a:r>
          </a:p>
          <a:p>
            <a:endParaRPr lang="en-CA" dirty="0"/>
          </a:p>
          <a:p>
            <a:r>
              <a:rPr lang="en-CA" dirty="0"/>
              <a:t>There are some criteria that can be used to identify good industrial targets </a:t>
            </a:r>
          </a:p>
          <a:p>
            <a:endParaRPr lang="en-CA" dirty="0"/>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346118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436244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799919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298628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0107966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22668787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04128463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dirty="0"/>
              <a:t>Click icon to add chart</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955735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197049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64" name="Slide Number"/>
          <p:cNvSpPr txBox="1">
            <a:spLocks noGrp="1"/>
          </p:cNvSpPr>
          <p:nvPr>
            <p:ph type="sldNum" sz="quarter" idx="2"/>
          </p:nvPr>
        </p:nvSpPr>
        <p:spPr>
          <a:xfrm>
            <a:off x="8925848" y="6488936"/>
            <a:ext cx="157496" cy="210315"/>
          </a:xfrm>
          <a:prstGeom prst="rect">
            <a:avLst/>
          </a:prstGeom>
        </p:spPr>
        <p:txBody>
          <a:bodyPr anchor="b"/>
          <a:lstStyle>
            <a:lvl1pPr>
              <a:defRPr sz="525">
                <a:solidFill>
                  <a:srgbClr val="A7A7A7"/>
                </a:solidFill>
                <a:latin typeface="+mn-lt"/>
                <a:ea typeface="+mn-ea"/>
                <a:cs typeface="+mn-cs"/>
                <a:sym typeface="Helvetica"/>
              </a:defRPr>
            </a:lvl1pPr>
          </a:lstStyle>
          <a:p>
            <a:fld id="{86CB4B4D-7CA3-9044-876B-883B54F8677D}" type="slidenum">
              <a:rPr/>
              <a:t>‹#›</a:t>
            </a:fld>
            <a:endParaRPr/>
          </a:p>
        </p:txBody>
      </p:sp>
    </p:spTree>
    <p:extLst>
      <p:ext uri="{BB962C8B-B14F-4D97-AF65-F5344CB8AC3E}">
        <p14:creationId xmlns:p14="http://schemas.microsoft.com/office/powerpoint/2010/main" val="387464378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94426-72A5-4491-B054-56236B4A4C09}"/>
              </a:ext>
            </a:extLst>
          </p:cNvPr>
          <p:cNvSpPr/>
          <p:nvPr userDrawn="1"/>
        </p:nvSpPr>
        <p:spPr>
          <a:xfrm>
            <a:off x="4848726" y="0"/>
            <a:ext cx="429527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descr="A picture containing headdress, helmet, dark&#10;&#10;Description automatically generated">
            <a:extLst>
              <a:ext uri="{FF2B5EF4-FFF2-40B4-BE49-F238E27FC236}">
                <a16:creationId xmlns:a16="http://schemas.microsoft.com/office/drawing/2014/main" id="{C734AE74-2831-4804-A9A6-870A21BC563D}"/>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33817" r="6030"/>
          <a:stretch/>
        </p:blipFill>
        <p:spPr>
          <a:xfrm>
            <a:off x="4869180" y="612775"/>
            <a:ext cx="4114800" cy="5130800"/>
          </a:xfrm>
          <a:prstGeom prst="rect">
            <a:avLst/>
          </a:prstGeom>
        </p:spPr>
      </p:pic>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417980" y="2372199"/>
            <a:ext cx="2652432" cy="1600200"/>
          </a:xfrm>
        </p:spPr>
        <p:txBody>
          <a:bodyPr anchor="b">
            <a:noAutofit/>
          </a:bodyPr>
          <a:lstStyle>
            <a:lvl1pPr algn="l">
              <a:defRPr sz="3000"/>
            </a:lvl1pPr>
          </a:lstStyle>
          <a:p>
            <a:r>
              <a:rPr lang="en-US"/>
              <a:t>Click to edit Master title style</a:t>
            </a:r>
          </a:p>
        </p:txBody>
      </p:sp>
      <p:sp>
        <p:nvSpPr>
          <p:cNvPr id="4" name="Text Placeholder 3">
            <a:extLst>
              <a:ext uri="{FF2B5EF4-FFF2-40B4-BE49-F238E27FC236}">
                <a16:creationId xmlns:a16="http://schemas.microsoft.com/office/drawing/2014/main" id="{3E27012A-747E-47C0-8B02-EE338876F5E7}"/>
              </a:ext>
            </a:extLst>
          </p:cNvPr>
          <p:cNvSpPr>
            <a:spLocks noGrp="1"/>
          </p:cNvSpPr>
          <p:nvPr>
            <p:ph type="body" sz="half" idx="2" hasCustomPrompt="1"/>
          </p:nvPr>
        </p:nvSpPr>
        <p:spPr>
          <a:xfrm>
            <a:off x="417980" y="4146409"/>
            <a:ext cx="2652432" cy="1075107"/>
          </a:xfrm>
        </p:spPr>
        <p:txBody>
          <a:bodyPr>
            <a:normAutofit/>
          </a:bodyPr>
          <a:lstStyle>
            <a:lvl1pPr marL="0" indent="0" algn="l">
              <a:buFont typeface="Wingdings" panose="05000000000000000000" pitchFamily="2" charset="2"/>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Optional text</a:t>
            </a:r>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276475" y="6024283"/>
            <a:ext cx="2793938" cy="390253"/>
          </a:xfrm>
        </p:spPr>
        <p:txBody>
          <a:bodyPr/>
          <a:lstStyle/>
          <a:p>
            <a:endParaRPr lang="en-US"/>
          </a:p>
        </p:txBody>
      </p:sp>
      <p:sp>
        <p:nvSpPr>
          <p:cNvPr id="11" name="Date Placeholder 4">
            <a:extLst>
              <a:ext uri="{FF2B5EF4-FFF2-40B4-BE49-F238E27FC236}">
                <a16:creationId xmlns:a16="http://schemas.microsoft.com/office/drawing/2014/main" id="{3DF8CDF1-1ABC-BE42-AA63-3A36465FC2CA}"/>
              </a:ext>
            </a:extLst>
          </p:cNvPr>
          <p:cNvSpPr>
            <a:spLocks noGrp="1"/>
          </p:cNvSpPr>
          <p:nvPr>
            <p:ph type="dt" sz="half" idx="10"/>
          </p:nvPr>
        </p:nvSpPr>
        <p:spPr>
          <a:xfrm>
            <a:off x="7301392" y="6356351"/>
            <a:ext cx="753186" cy="365125"/>
          </a:xfrm>
          <a:prstGeom prst="rect">
            <a:avLst/>
          </a:prstGeom>
        </p:spPr>
        <p:txBody>
          <a:bodyPr/>
          <a:lstStyle/>
          <a:p>
            <a:fld id="{A007637F-0789-409D-B1AF-2A33E4EE8EC3}" type="datetime1">
              <a:rPr lang="en-US" smtClean="0"/>
              <a:t>5/2/2023</a:t>
            </a:fld>
            <a:endParaRPr lang="en-US"/>
          </a:p>
        </p:txBody>
      </p:sp>
      <p:sp>
        <p:nvSpPr>
          <p:cNvPr id="12" name="Slide Number Placeholder 6">
            <a:extLst>
              <a:ext uri="{FF2B5EF4-FFF2-40B4-BE49-F238E27FC236}">
                <a16:creationId xmlns:a16="http://schemas.microsoft.com/office/drawing/2014/main" id="{99272712-3F9D-4E46-8D3C-D83BD1A6CD0D}"/>
              </a:ext>
            </a:extLst>
          </p:cNvPr>
          <p:cNvSpPr>
            <a:spLocks noGrp="1"/>
          </p:cNvSpPr>
          <p:nvPr>
            <p:ph type="sldNum" sz="quarter" idx="12"/>
          </p:nvPr>
        </p:nvSpPr>
        <p:spPr>
          <a:xfrm>
            <a:off x="8143876" y="6356351"/>
            <a:ext cx="371475" cy="365125"/>
          </a:xfrm>
        </p:spPr>
        <p:txBody>
          <a:bodyPr/>
          <a:lstStyle>
            <a:lvl1pPr>
              <a:defRPr>
                <a:solidFill>
                  <a:schemeClr val="bg1"/>
                </a:solidFill>
              </a:defRPr>
            </a:lvl1pPr>
          </a:lstStyle>
          <a:p>
            <a:fld id="{718787B9-B4F1-45D2-9C05-EBCAE653A4AD}" type="slidenum">
              <a:rPr lang="en-US" smtClean="0"/>
              <a:pPr/>
              <a:t>‹#›</a:t>
            </a:fld>
            <a:endParaRPr lang="en-US"/>
          </a:p>
        </p:txBody>
      </p:sp>
      <p:cxnSp>
        <p:nvCxnSpPr>
          <p:cNvPr id="14" name="Straight Connector 13">
            <a:extLst>
              <a:ext uri="{FF2B5EF4-FFF2-40B4-BE49-F238E27FC236}">
                <a16:creationId xmlns:a16="http://schemas.microsoft.com/office/drawing/2014/main" id="{630A3A8A-0D0C-5E41-AB66-282D30F5C827}"/>
              </a:ext>
            </a:extLst>
          </p:cNvPr>
          <p:cNvCxnSpPr/>
          <p:nvPr userDrawn="1"/>
        </p:nvCxnSpPr>
        <p:spPr>
          <a:xfrm>
            <a:off x="8567002" y="6397201"/>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477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6969825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73976415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21699766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r>
              <a:rPr lang="en-US" dirty="0"/>
              <a:t>7/10/19</a:t>
            </a:r>
          </a:p>
        </p:txBody>
      </p:sp>
      <p:sp>
        <p:nvSpPr>
          <p:cNvPr id="8" name="Footer Placeholder 4"/>
          <p:cNvSpPr>
            <a:spLocks noGrp="1"/>
          </p:cNvSpPr>
          <p:nvPr>
            <p:ph type="ftr" sz="quarter" idx="11"/>
          </p:nvPr>
        </p:nvSpPr>
        <p:spPr/>
        <p:txBody>
          <a:bodyPr/>
          <a:lstStyle>
            <a:lvl1pPr>
              <a:defRPr/>
            </a:lvl1pPr>
          </a:lstStyle>
          <a:p>
            <a:r>
              <a:rPr lang="en-US" dirty="0"/>
              <a:t>www.rkiinstruments.com</a:t>
            </a:r>
          </a:p>
        </p:txBody>
      </p:sp>
      <p:sp>
        <p:nvSpPr>
          <p:cNvPr id="9"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3397080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r>
              <a:rPr lang="en-US" dirty="0"/>
              <a:t>7/10/19</a:t>
            </a:r>
          </a:p>
        </p:txBody>
      </p:sp>
      <p:sp>
        <p:nvSpPr>
          <p:cNvPr id="4" name="Footer Placeholder 4"/>
          <p:cNvSpPr>
            <a:spLocks noGrp="1"/>
          </p:cNvSpPr>
          <p:nvPr>
            <p:ph type="ftr" sz="quarter" idx="11"/>
          </p:nvPr>
        </p:nvSpPr>
        <p:spPr/>
        <p:txBody>
          <a:bodyPr/>
          <a:lstStyle>
            <a:lvl1pPr>
              <a:defRPr/>
            </a:lvl1pPr>
          </a:lstStyle>
          <a:p>
            <a:r>
              <a:rPr lang="en-US" dirty="0"/>
              <a:t>www.rkiinstruments.com</a:t>
            </a:r>
          </a:p>
        </p:txBody>
      </p:sp>
      <p:sp>
        <p:nvSpPr>
          <p:cNvPr id="5"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60677986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r>
              <a:rPr lang="en-US" dirty="0"/>
              <a:t>7/10/19</a:t>
            </a:r>
          </a:p>
        </p:txBody>
      </p:sp>
      <p:sp>
        <p:nvSpPr>
          <p:cNvPr id="3" name="Footer Placeholder 4"/>
          <p:cNvSpPr>
            <a:spLocks noGrp="1"/>
          </p:cNvSpPr>
          <p:nvPr>
            <p:ph type="ftr" sz="quarter" idx="11"/>
          </p:nvPr>
        </p:nvSpPr>
        <p:spPr/>
        <p:txBody>
          <a:bodyPr/>
          <a:lstStyle>
            <a:lvl1pPr>
              <a:defRPr/>
            </a:lvl1pPr>
          </a:lstStyle>
          <a:p>
            <a:r>
              <a:rPr lang="en-US" dirty="0"/>
              <a:t>www.rkiinstruments.com</a:t>
            </a:r>
          </a:p>
        </p:txBody>
      </p:sp>
      <p:sp>
        <p:nvSpPr>
          <p:cNvPr id="4"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421529979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1" y="273053"/>
            <a:ext cx="51117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49330242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261157289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7"/>
            <a:ext cx="7772400" cy="67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t>7/10/19</a:t>
            </a: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www.rkiinstruments.com</a:t>
            </a: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73969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hf sldNum="0" hdr="0" ftr="0" dt="0"/>
  <p:txStyles>
    <p:title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557213" indent="-214313" algn="l" defTabSz="342900" rtl="0" eaLnBrk="1" fontAlgn="base" hangingPunct="1">
        <a:spcBef>
          <a:spcPct val="20000"/>
        </a:spcBef>
        <a:spcAft>
          <a:spcPct val="0"/>
        </a:spcAft>
        <a:buFont typeface="Arial" charset="0"/>
        <a:buChar char="–"/>
        <a:defRPr sz="2100" kern="1200">
          <a:solidFill>
            <a:schemeClr val="tx1"/>
          </a:solidFill>
          <a:latin typeface="+mn-lt"/>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n-lt"/>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5.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0.png"/><Relationship Id="rId11" Type="http://schemas.openxmlformats.org/officeDocument/2006/relationships/hyperlink" Target="https://www.orioncase.com/product-category/intrinsically-safe-mobile-device-cases" TargetMode="External"/><Relationship Id="rId5" Type="http://schemas.openxmlformats.org/officeDocument/2006/relationships/image" Target="../media/image79.jpeg"/><Relationship Id="rId10" Type="http://schemas.openxmlformats.org/officeDocument/2006/relationships/hyperlink" Target="https://www.xciel.com/rugged-iphones" TargetMode="External"/><Relationship Id="rId4" Type="http://schemas.openxmlformats.org/officeDocument/2006/relationships/image" Target="../media/image78.png"/><Relationship Id="rId9" Type="http://schemas.openxmlformats.org/officeDocument/2006/relationships/image" Target="../media/image83.png"/></Relationships>
</file>

<file path=ppt/slides/_rels/slide26.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notesSlide" Target="../notesSlides/notesSlide14.xml"/><Relationship Id="rId7" Type="http://schemas.openxmlformats.org/officeDocument/2006/relationships/image" Target="../media/image88.sv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87.png"/><Relationship Id="rId11" Type="http://schemas.openxmlformats.org/officeDocument/2006/relationships/image" Target="../media/image92.svg"/><Relationship Id="rId5" Type="http://schemas.openxmlformats.org/officeDocument/2006/relationships/image" Target="../media/image86.emf"/><Relationship Id="rId10" Type="http://schemas.openxmlformats.org/officeDocument/2006/relationships/image" Target="../media/image91.png"/><Relationship Id="rId4" Type="http://schemas.openxmlformats.org/officeDocument/2006/relationships/oleObject" Target="../embeddings/oleObject1.bin"/><Relationship Id="rId9" Type="http://schemas.openxmlformats.org/officeDocument/2006/relationships/image" Target="../media/image90.svg"/></Relationships>
</file>

<file path=ppt/slides/_rels/slide27.xml.rels><?xml version="1.0" encoding="UTF-8" standalone="yes"?>
<Relationships xmlns="http://schemas.openxmlformats.org/package/2006/relationships"><Relationship Id="rId13" Type="http://schemas.openxmlformats.org/officeDocument/2006/relationships/image" Target="../media/image104.png"/><Relationship Id="rId18" Type="http://schemas.openxmlformats.org/officeDocument/2006/relationships/image" Target="../media/image109.png"/><Relationship Id="rId26" Type="http://schemas.openxmlformats.org/officeDocument/2006/relationships/image" Target="../media/image117.png"/><Relationship Id="rId3" Type="http://schemas.openxmlformats.org/officeDocument/2006/relationships/image" Target="../media/image94.png"/><Relationship Id="rId21" Type="http://schemas.openxmlformats.org/officeDocument/2006/relationships/image" Target="../media/image112.png"/><Relationship Id="rId7" Type="http://schemas.openxmlformats.org/officeDocument/2006/relationships/image" Target="../media/image98.png"/><Relationship Id="rId12" Type="http://schemas.openxmlformats.org/officeDocument/2006/relationships/image" Target="../media/image103.png"/><Relationship Id="rId17" Type="http://schemas.openxmlformats.org/officeDocument/2006/relationships/image" Target="../media/image108.png"/><Relationship Id="rId25" Type="http://schemas.openxmlformats.org/officeDocument/2006/relationships/image" Target="../media/image116.png"/><Relationship Id="rId33" Type="http://schemas.openxmlformats.org/officeDocument/2006/relationships/image" Target="../media/image124.png"/><Relationship Id="rId2" Type="http://schemas.openxmlformats.org/officeDocument/2006/relationships/image" Target="../media/image93.png"/><Relationship Id="rId16" Type="http://schemas.openxmlformats.org/officeDocument/2006/relationships/image" Target="../media/image107.png"/><Relationship Id="rId20" Type="http://schemas.openxmlformats.org/officeDocument/2006/relationships/image" Target="../media/image111.png"/><Relationship Id="rId29" Type="http://schemas.openxmlformats.org/officeDocument/2006/relationships/image" Target="../media/image120.png"/><Relationship Id="rId1" Type="http://schemas.openxmlformats.org/officeDocument/2006/relationships/slideLayout" Target="../slideLayouts/slideLayout7.xml"/><Relationship Id="rId6" Type="http://schemas.openxmlformats.org/officeDocument/2006/relationships/image" Target="../media/image97.png"/><Relationship Id="rId11" Type="http://schemas.openxmlformats.org/officeDocument/2006/relationships/image" Target="../media/image102.png"/><Relationship Id="rId24" Type="http://schemas.openxmlformats.org/officeDocument/2006/relationships/image" Target="../media/image115.png"/><Relationship Id="rId32" Type="http://schemas.openxmlformats.org/officeDocument/2006/relationships/image" Target="../media/image123.png"/><Relationship Id="rId5" Type="http://schemas.openxmlformats.org/officeDocument/2006/relationships/image" Target="../media/image96.png"/><Relationship Id="rId15" Type="http://schemas.openxmlformats.org/officeDocument/2006/relationships/image" Target="../media/image106.png"/><Relationship Id="rId23" Type="http://schemas.openxmlformats.org/officeDocument/2006/relationships/image" Target="../media/image114.png"/><Relationship Id="rId28" Type="http://schemas.openxmlformats.org/officeDocument/2006/relationships/image" Target="../media/image119.png"/><Relationship Id="rId10" Type="http://schemas.openxmlformats.org/officeDocument/2006/relationships/image" Target="../media/image101.png"/><Relationship Id="rId19" Type="http://schemas.openxmlformats.org/officeDocument/2006/relationships/image" Target="../media/image110.png"/><Relationship Id="rId31" Type="http://schemas.openxmlformats.org/officeDocument/2006/relationships/image" Target="../media/image122.png"/><Relationship Id="rId4" Type="http://schemas.openxmlformats.org/officeDocument/2006/relationships/image" Target="../media/image95.png"/><Relationship Id="rId9" Type="http://schemas.openxmlformats.org/officeDocument/2006/relationships/image" Target="../media/image100.png"/><Relationship Id="rId14" Type="http://schemas.openxmlformats.org/officeDocument/2006/relationships/image" Target="../media/image105.png"/><Relationship Id="rId22" Type="http://schemas.openxmlformats.org/officeDocument/2006/relationships/image" Target="../media/image113.jpeg"/><Relationship Id="rId27" Type="http://schemas.openxmlformats.org/officeDocument/2006/relationships/image" Target="../media/image118.png"/><Relationship Id="rId30" Type="http://schemas.openxmlformats.org/officeDocument/2006/relationships/image" Target="../media/image121.png"/><Relationship Id="rId8" Type="http://schemas.openxmlformats.org/officeDocument/2006/relationships/image" Target="../media/image99.png"/></Relationships>
</file>

<file path=ppt/slides/_rels/slide28.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35.png"/><Relationship Id="rId18" Type="http://schemas.openxmlformats.org/officeDocument/2006/relationships/image" Target="../media/image140.jpeg"/><Relationship Id="rId3" Type="http://schemas.openxmlformats.org/officeDocument/2006/relationships/image" Target="../media/image125.png"/><Relationship Id="rId7" Type="http://schemas.openxmlformats.org/officeDocument/2006/relationships/image" Target="../media/image129.png"/><Relationship Id="rId12" Type="http://schemas.openxmlformats.org/officeDocument/2006/relationships/image" Target="../media/image134.png"/><Relationship Id="rId17" Type="http://schemas.openxmlformats.org/officeDocument/2006/relationships/image" Target="../media/image139.jpg"/><Relationship Id="rId2" Type="http://schemas.openxmlformats.org/officeDocument/2006/relationships/image" Target="../media/image124.png"/><Relationship Id="rId16" Type="http://schemas.openxmlformats.org/officeDocument/2006/relationships/image" Target="../media/image138.png"/><Relationship Id="rId1" Type="http://schemas.openxmlformats.org/officeDocument/2006/relationships/slideLayout" Target="../slideLayouts/slideLayout7.xml"/><Relationship Id="rId6" Type="http://schemas.openxmlformats.org/officeDocument/2006/relationships/image" Target="../media/image128.jpeg"/><Relationship Id="rId11" Type="http://schemas.openxmlformats.org/officeDocument/2006/relationships/image" Target="../media/image133.png"/><Relationship Id="rId5" Type="http://schemas.openxmlformats.org/officeDocument/2006/relationships/image" Target="../media/image127.png"/><Relationship Id="rId15" Type="http://schemas.openxmlformats.org/officeDocument/2006/relationships/image" Target="../media/image137.png"/><Relationship Id="rId10" Type="http://schemas.openxmlformats.org/officeDocument/2006/relationships/image" Target="../media/image132.png"/><Relationship Id="rId19" Type="http://schemas.openxmlformats.org/officeDocument/2006/relationships/image" Target="../media/image2.png"/><Relationship Id="rId4" Type="http://schemas.openxmlformats.org/officeDocument/2006/relationships/image" Target="../media/image126.png"/><Relationship Id="rId9" Type="http://schemas.openxmlformats.org/officeDocument/2006/relationships/image" Target="../media/image131.png"/><Relationship Id="rId14" Type="http://schemas.openxmlformats.org/officeDocument/2006/relationships/image" Target="../media/image136.png"/></Relationships>
</file>

<file path=ppt/slides/_rels/slide2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4.xml"/><Relationship Id="rId5" Type="http://schemas.openxmlformats.org/officeDocument/2006/relationships/image" Target="../media/image144.png"/><Relationship Id="rId4" Type="http://schemas.openxmlformats.org/officeDocument/2006/relationships/image" Target="../media/image1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150.svg"/><Relationship Id="rId3" Type="http://schemas.openxmlformats.org/officeDocument/2006/relationships/image" Target="../media/image145.png"/><Relationship Id="rId7" Type="http://schemas.openxmlformats.org/officeDocument/2006/relationships/image" Target="../media/image149.png"/><Relationship Id="rId12" Type="http://schemas.openxmlformats.org/officeDocument/2006/relationships/image" Target="../media/image152.png"/><Relationship Id="rId2" Type="http://schemas.openxmlformats.org/officeDocument/2006/relationships/notesSlide" Target="../notesSlides/notesSlide15.xml"/><Relationship Id="rId1" Type="http://schemas.openxmlformats.org/officeDocument/2006/relationships/slideLayout" Target="../slideLayouts/slideLayout15.xml"/><Relationship Id="rId6" Type="http://schemas.openxmlformats.org/officeDocument/2006/relationships/image" Target="../media/image148.svg"/><Relationship Id="rId11" Type="http://schemas.openxmlformats.org/officeDocument/2006/relationships/image" Target="../media/image151.png"/><Relationship Id="rId5" Type="http://schemas.openxmlformats.org/officeDocument/2006/relationships/image" Target="../media/image147.png"/><Relationship Id="rId10" Type="http://schemas.openxmlformats.org/officeDocument/2006/relationships/image" Target="../media/image39.png"/><Relationship Id="rId4" Type="http://schemas.openxmlformats.org/officeDocument/2006/relationships/image" Target="../media/image146.svg"/><Relationship Id="rId9" Type="http://schemas.openxmlformats.org/officeDocument/2006/relationships/image" Target="../media/image45.emf"/></Relationships>
</file>

<file path=ppt/slides/_rels/slide3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41.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png"/><Relationship Id="rId1" Type="http://schemas.openxmlformats.org/officeDocument/2006/relationships/slideLayout" Target="../slideLayouts/slideLayout14.xml"/><Relationship Id="rId4" Type="http://schemas.openxmlformats.org/officeDocument/2006/relationships/image" Target="../media/image156.png"/></Relationships>
</file>

<file path=ppt/slides/_rels/slide3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jp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59.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60.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37.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38.xml.rels><?xml version="1.0" encoding="UTF-8" standalone="yes"?>
<Relationships xmlns="http://schemas.openxmlformats.org/package/2006/relationships"><Relationship Id="rId3" Type="http://schemas.openxmlformats.org/officeDocument/2006/relationships/image" Target="../media/image162.tiff"/><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3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6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media/image23.svg"/><Relationship Id="rId26" Type="http://schemas.openxmlformats.org/officeDocument/2006/relationships/image" Target="../media/image31.sv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2" Type="http://schemas.openxmlformats.org/officeDocument/2006/relationships/notesSlide" Target="../notesSlides/notesSlide4.xml"/><Relationship Id="rId16" Type="http://schemas.openxmlformats.org/officeDocument/2006/relationships/image" Target="../media/image21.svg"/><Relationship Id="rId20" Type="http://schemas.openxmlformats.org/officeDocument/2006/relationships/image" Target="../media/image25.sv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24" Type="http://schemas.openxmlformats.org/officeDocument/2006/relationships/image" Target="../media/image29.sv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svg"/><Relationship Id="rId10" Type="http://schemas.openxmlformats.org/officeDocument/2006/relationships/image" Target="../media/image15.svg"/><Relationship Id="rId19" Type="http://schemas.openxmlformats.org/officeDocument/2006/relationships/image" Target="../media/image24.pn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svg"/><Relationship Id="rId27"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43.png"/></Relationships>
</file>

<file path=ppt/slides/_rels/slide42.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66.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hyperlink" Target="https://www.google.com/maps/dir/37.599365234375,-122.03602482195842" TargetMode="External"/><Relationship Id="rId2" Type="http://schemas.openxmlformats.org/officeDocument/2006/relationships/hyperlink" Target="http://rki-demo.guardhat.net/" TargetMode="External"/><Relationship Id="rId1" Type="http://schemas.openxmlformats.org/officeDocument/2006/relationships/slideLayout" Target="../slideLayouts/slideLayout6.xml"/><Relationship Id="rId4" Type="http://schemas.openxmlformats.org/officeDocument/2006/relationships/image" Target="../media/image175.png"/></Relationships>
</file>

<file path=ppt/slides/_rels/slide63.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8.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hyperlink" Target="https://www.flickr.com/photos/wsdot/8253363344" TargetMode="External"/><Relationship Id="rId4" Type="http://schemas.openxmlformats.org/officeDocument/2006/relationships/image" Target="../media/image36.jpeg"/></Relationships>
</file>

<file path=ppt/slides/_rels/slide8.xml.rels><?xml version="1.0" encoding="UTF-8" standalone="yes"?>
<Relationships xmlns="http://schemas.openxmlformats.org/package/2006/relationships"><Relationship Id="rId8" Type="http://schemas.openxmlformats.org/officeDocument/2006/relationships/image" Target="../media/image44.svg"/><Relationship Id="rId13" Type="http://schemas.openxmlformats.org/officeDocument/2006/relationships/image" Target="../media/image49.svg"/><Relationship Id="rId18" Type="http://schemas.openxmlformats.org/officeDocument/2006/relationships/image" Target="../media/image54.png"/><Relationship Id="rId26" Type="http://schemas.openxmlformats.org/officeDocument/2006/relationships/image" Target="../media/image62.svg"/><Relationship Id="rId3" Type="http://schemas.openxmlformats.org/officeDocument/2006/relationships/image" Target="../media/image39.png"/><Relationship Id="rId21" Type="http://schemas.openxmlformats.org/officeDocument/2006/relationships/image" Target="../media/image57.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5" Type="http://schemas.openxmlformats.org/officeDocument/2006/relationships/image" Target="../media/image61.png"/><Relationship Id="rId2" Type="http://schemas.openxmlformats.org/officeDocument/2006/relationships/notesSlide" Target="../notesSlides/notesSlide7.xml"/><Relationship Id="rId16" Type="http://schemas.openxmlformats.org/officeDocument/2006/relationships/image" Target="../media/image52.png"/><Relationship Id="rId20" Type="http://schemas.openxmlformats.org/officeDocument/2006/relationships/image" Target="../media/image56.png"/><Relationship Id="rId29"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42.svg"/><Relationship Id="rId11" Type="http://schemas.openxmlformats.org/officeDocument/2006/relationships/image" Target="../media/image47.svg"/><Relationship Id="rId24" Type="http://schemas.openxmlformats.org/officeDocument/2006/relationships/image" Target="../media/image60.svg"/><Relationship Id="rId32" Type="http://schemas.openxmlformats.org/officeDocument/2006/relationships/image" Target="../media/image68.svg"/><Relationship Id="rId5" Type="http://schemas.openxmlformats.org/officeDocument/2006/relationships/image" Target="../media/image41.png"/><Relationship Id="rId15" Type="http://schemas.openxmlformats.org/officeDocument/2006/relationships/image" Target="../media/image51.svg"/><Relationship Id="rId23" Type="http://schemas.openxmlformats.org/officeDocument/2006/relationships/image" Target="../media/image59.png"/><Relationship Id="rId28" Type="http://schemas.openxmlformats.org/officeDocument/2006/relationships/image" Target="../media/image64.svg"/><Relationship Id="rId10" Type="http://schemas.openxmlformats.org/officeDocument/2006/relationships/image" Target="../media/image46.png"/><Relationship Id="rId19" Type="http://schemas.openxmlformats.org/officeDocument/2006/relationships/image" Target="../media/image55.svg"/><Relationship Id="rId31" Type="http://schemas.openxmlformats.org/officeDocument/2006/relationships/image" Target="../media/image67.png"/><Relationship Id="rId4" Type="http://schemas.openxmlformats.org/officeDocument/2006/relationships/image" Target="../media/image40.emf"/><Relationship Id="rId9" Type="http://schemas.openxmlformats.org/officeDocument/2006/relationships/image" Target="../media/image45.emf"/><Relationship Id="rId14" Type="http://schemas.openxmlformats.org/officeDocument/2006/relationships/image" Target="../media/image50.png"/><Relationship Id="rId22" Type="http://schemas.openxmlformats.org/officeDocument/2006/relationships/image" Target="../media/image58.svg"/><Relationship Id="rId27" Type="http://schemas.openxmlformats.org/officeDocument/2006/relationships/image" Target="../media/image63.png"/><Relationship Id="rId30" Type="http://schemas.openxmlformats.org/officeDocument/2006/relationships/image" Target="../media/image66.svg"/></Relationships>
</file>

<file path=ppt/slides/_rels/slide9.xml.rels><?xml version="1.0" encoding="UTF-8" standalone="yes"?>
<Relationships xmlns="http://schemas.openxmlformats.org/package/2006/relationships"><Relationship Id="rId3" Type="http://schemas.openxmlformats.org/officeDocument/2006/relationships/hyperlink" Target="https://www.investors.com/news/esg-companies-list-top-100-esg-stocks-2022/"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7D5047-AA80-BF44-A19B-161F5AB3BF94}"/>
              </a:ext>
            </a:extLst>
          </p:cNvPr>
          <p:cNvSpPr/>
          <p:nvPr/>
        </p:nvSpPr>
        <p:spPr>
          <a:xfrm>
            <a:off x="7562088" y="6181344"/>
            <a:ext cx="1581912" cy="676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2">
            <a:extLst>
              <a:ext uri="{FF2B5EF4-FFF2-40B4-BE49-F238E27FC236}">
                <a16:creationId xmlns:a16="http://schemas.microsoft.com/office/drawing/2014/main" id="{118AAB03-110F-77E9-7829-A913054FC08A}"/>
              </a:ext>
            </a:extLst>
          </p:cNvPr>
          <p:cNvSpPr txBox="1">
            <a:spLocks/>
          </p:cNvSpPr>
          <p:nvPr/>
        </p:nvSpPr>
        <p:spPr bwMode="auto">
          <a:xfrm>
            <a:off x="2569121" y="2387646"/>
            <a:ext cx="4005751" cy="78468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ctr" defTabSz="342900" rtl="0" eaLnBrk="1" fontAlgn="base" hangingPunct="1">
              <a:spcBef>
                <a:spcPct val="20000"/>
              </a:spcBef>
              <a:spcAft>
                <a:spcPct val="0"/>
              </a:spcAft>
              <a:buFont typeface="Arial" charset="0"/>
              <a:buNone/>
              <a:defRPr sz="2400" kern="1200">
                <a:solidFill>
                  <a:schemeClr val="tx1">
                    <a:tint val="75000"/>
                  </a:schemeClr>
                </a:solidFill>
                <a:latin typeface="+mn-lt"/>
                <a:ea typeface="ＭＳ Ｐゴシック" charset="0"/>
                <a:cs typeface="ＭＳ Ｐゴシック" charset="0"/>
              </a:defRPr>
            </a:lvl1pPr>
            <a:lvl2pPr marL="342900" indent="0" algn="ctr" defTabSz="342900" rtl="0" eaLnBrk="1" fontAlgn="base" hangingPunct="1">
              <a:spcBef>
                <a:spcPct val="20000"/>
              </a:spcBef>
              <a:spcAft>
                <a:spcPct val="0"/>
              </a:spcAft>
              <a:buFont typeface="Arial" charset="0"/>
              <a:buNone/>
              <a:defRPr sz="2100" kern="1200">
                <a:solidFill>
                  <a:schemeClr val="tx1">
                    <a:tint val="75000"/>
                  </a:schemeClr>
                </a:solidFill>
                <a:latin typeface="+mn-lt"/>
                <a:ea typeface="ＭＳ Ｐゴシック" charset="0"/>
                <a:cs typeface="+mn-cs"/>
              </a:defRPr>
            </a:lvl2pPr>
            <a:lvl3pPr marL="685800" indent="0" algn="ctr" defTabSz="342900" rtl="0" eaLnBrk="1" fontAlgn="base" hangingPunct="1">
              <a:spcBef>
                <a:spcPct val="20000"/>
              </a:spcBef>
              <a:spcAft>
                <a:spcPct val="0"/>
              </a:spcAft>
              <a:buFont typeface="Arial" charset="0"/>
              <a:buNone/>
              <a:defRPr sz="1800" kern="1200">
                <a:solidFill>
                  <a:schemeClr val="tx1">
                    <a:tint val="75000"/>
                  </a:schemeClr>
                </a:solidFill>
                <a:latin typeface="+mn-lt"/>
                <a:ea typeface="ＭＳ Ｐゴシック" charset="0"/>
                <a:cs typeface="+mn-cs"/>
              </a:defRPr>
            </a:lvl3pPr>
            <a:lvl4pPr marL="10287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4pPr>
            <a:lvl5pPr marL="13716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5pPr>
            <a:lvl6pPr marL="17145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574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03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32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9pPr>
          </a:lstStyle>
          <a:p>
            <a:pPr marL="0" marR="0" lvl="0" indent="0" algn="ctr" defTabSz="342900" rtl="0" eaLnBrk="1" fontAlgn="base" latinLnBrk="0" hangingPunct="1">
              <a:lnSpc>
                <a:spcPct val="100000"/>
              </a:lnSpc>
              <a:spcBef>
                <a:spcPct val="20000"/>
              </a:spcBef>
              <a:spcAft>
                <a:spcPct val="0"/>
              </a:spcAft>
              <a:buClrTx/>
              <a:buSzTx/>
              <a:buFont typeface="Arial" charset="0"/>
              <a:buNone/>
              <a:tabLst/>
              <a:defRPr/>
            </a:pPr>
            <a:r>
              <a:rPr kumimoji="0" lang="en-US" sz="3600" b="1" i="0" u="none" strike="noStrike" kern="1200" cap="none" spc="0" normalizeH="0" baseline="0" noProof="0" dirty="0">
                <a:ln>
                  <a:noFill/>
                </a:ln>
                <a:solidFill>
                  <a:sysClr val="windowText" lastClr="000000">
                    <a:tint val="75000"/>
                  </a:sysClr>
                </a:solidFill>
                <a:effectLst/>
                <a:uLnTx/>
                <a:uFillTx/>
                <a:latin typeface="Century Gothic"/>
                <a:ea typeface="ＭＳ Ｐゴシック" charset="0"/>
              </a:rPr>
              <a:t>Connected Worker Solution</a:t>
            </a:r>
          </a:p>
          <a:p>
            <a:pPr marL="0" marR="0" lvl="0" indent="0" algn="ctr" defTabSz="342900" rtl="0" eaLnBrk="1" fontAlgn="base" latinLnBrk="0" hangingPunct="1">
              <a:lnSpc>
                <a:spcPct val="100000"/>
              </a:lnSpc>
              <a:spcBef>
                <a:spcPct val="20000"/>
              </a:spcBef>
              <a:spcAft>
                <a:spcPct val="0"/>
              </a:spcAft>
              <a:buClrTx/>
              <a:buSzTx/>
              <a:buFont typeface="Arial" charset="0"/>
              <a:buNone/>
              <a:tabLst/>
              <a:defRPr/>
            </a:pPr>
            <a:r>
              <a:rPr kumimoji="0" lang="en-US" sz="3600" b="1" dirty="0">
                <a:solidFill>
                  <a:sysClr val="windowText" lastClr="000000">
                    <a:tint val="75000"/>
                  </a:sysClr>
                </a:solidFill>
                <a:latin typeface="Century Gothic"/>
              </a:rPr>
              <a:t>Playbook </a:t>
            </a:r>
          </a:p>
          <a:p>
            <a:pPr marL="0" marR="0" lvl="0" indent="0" algn="ctr" defTabSz="342900" rtl="0" eaLnBrk="1" fontAlgn="base" latinLnBrk="0" hangingPunct="1">
              <a:lnSpc>
                <a:spcPct val="100000"/>
              </a:lnSpc>
              <a:spcBef>
                <a:spcPct val="20000"/>
              </a:spcBef>
              <a:spcAft>
                <a:spcPct val="0"/>
              </a:spcAft>
              <a:buClrTx/>
              <a:buSzTx/>
              <a:buFont typeface="Arial" charset="0"/>
              <a:buNone/>
              <a:tabLst/>
              <a:defRPr/>
            </a:pPr>
            <a:r>
              <a:rPr kumimoji="0" lang="en-US" sz="3600" b="1" i="0" u="none" strike="noStrike" kern="1200" cap="none" spc="0" normalizeH="0" baseline="0" noProof="0" dirty="0">
                <a:ln>
                  <a:noFill/>
                </a:ln>
                <a:solidFill>
                  <a:sysClr val="windowText" lastClr="000000">
                    <a:tint val="75000"/>
                  </a:sysClr>
                </a:solidFill>
                <a:effectLst/>
                <a:uLnTx/>
                <a:uFillTx/>
                <a:latin typeface="Century Gothic"/>
                <a:ea typeface="ＭＳ Ｐゴシック" charset="0"/>
              </a:rPr>
              <a:t>Distribution  </a:t>
            </a:r>
          </a:p>
        </p:txBody>
      </p:sp>
      <p:pic>
        <p:nvPicPr>
          <p:cNvPr id="3" name="Picture 7">
            <a:extLst>
              <a:ext uri="{FF2B5EF4-FFF2-40B4-BE49-F238E27FC236}">
                <a16:creationId xmlns:a16="http://schemas.microsoft.com/office/drawing/2014/main" id="{B3891494-64B3-F64A-7391-28A67076287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228600"/>
            <a:ext cx="914400" cy="88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76681816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552996" y="1165890"/>
            <a:ext cx="4259445" cy="6063198"/>
          </a:xfrm>
          <a:prstGeom prst="rect">
            <a:avLst/>
          </a:prstGeom>
          <a:noFill/>
        </p:spPr>
        <p:txBody>
          <a:bodyPr wrap="square" rtlCol="0">
            <a:spAutoFit/>
          </a:bodyPr>
          <a:lstStyle/>
          <a:p>
            <a:r>
              <a:rPr lang="en-CA" sz="1400" dirty="0"/>
              <a:t>Gather all decision makers and influencers into the same meeting to review the value each one will receive </a:t>
            </a:r>
          </a:p>
          <a:p>
            <a:endParaRPr lang="en-CA" sz="1400" dirty="0"/>
          </a:p>
          <a:p>
            <a:r>
              <a:rPr lang="en-CA" sz="1400" dirty="0"/>
              <a:t>Operations is key decision maker so they need to receive the most value </a:t>
            </a:r>
          </a:p>
          <a:p>
            <a:endParaRPr lang="en-CA" sz="1400" dirty="0"/>
          </a:p>
          <a:p>
            <a:r>
              <a:rPr lang="en-CA" sz="1400" dirty="0"/>
              <a:t>Focus on the key needs from each member of the group without going into the full offering – </a:t>
            </a:r>
            <a:r>
              <a:rPr lang="en-CA" sz="1600" b="1" dirty="0"/>
              <a:t>keep it simple !</a:t>
            </a:r>
          </a:p>
          <a:p>
            <a:endParaRPr lang="en-CA" sz="1400" dirty="0"/>
          </a:p>
          <a:p>
            <a:r>
              <a:rPr lang="en-CA" sz="1400" dirty="0"/>
              <a:t>Don’t bring in IT at the beginning, possibly not digital transformation either as they can be a barrier if IT language / value not transferred properly </a:t>
            </a:r>
          </a:p>
          <a:p>
            <a:endParaRPr lang="en-CA" sz="1400" dirty="0"/>
          </a:p>
          <a:p>
            <a:r>
              <a:rPr lang="en-CA" sz="1400" dirty="0"/>
              <a:t>As the flexibility of the software is superior to competition IT and digital transformation will be a big ally  </a:t>
            </a:r>
          </a:p>
          <a:p>
            <a:endParaRPr lang="en-CA" sz="1400" dirty="0"/>
          </a:p>
          <a:p>
            <a:r>
              <a:rPr lang="en-CA" sz="1400" dirty="0"/>
              <a:t>Bring in </a:t>
            </a:r>
            <a:r>
              <a:rPr lang="en-CA" sz="1400" dirty="0" err="1"/>
              <a:t>Gaurdhat</a:t>
            </a:r>
            <a:r>
              <a:rPr lang="en-CA" sz="1400" dirty="0"/>
              <a:t> – when digital transformation or IT gets involved </a:t>
            </a:r>
          </a:p>
          <a:p>
            <a:endParaRPr lang="en-CA" sz="1400" dirty="0"/>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249678" y="126795"/>
            <a:ext cx="2047574" cy="646331"/>
          </a:xfrm>
          <a:prstGeom prst="rect">
            <a:avLst/>
          </a:prstGeom>
          <a:noFill/>
        </p:spPr>
        <p:txBody>
          <a:bodyPr wrap="square" rtlCol="0">
            <a:spAutoFit/>
          </a:bodyPr>
          <a:lstStyle/>
          <a:p>
            <a:pPr algn="ctr"/>
            <a:r>
              <a:rPr lang="en-CA" b="1" dirty="0"/>
              <a:t>The Sale  </a:t>
            </a:r>
          </a:p>
          <a:p>
            <a:endParaRPr lang="en-CA" dirty="0"/>
          </a:p>
        </p:txBody>
      </p:sp>
      <p:pic>
        <p:nvPicPr>
          <p:cNvPr id="2" name="Picture 1">
            <a:extLst>
              <a:ext uri="{FF2B5EF4-FFF2-40B4-BE49-F238E27FC236}">
                <a16:creationId xmlns:a16="http://schemas.microsoft.com/office/drawing/2014/main" id="{BD445859-6850-E8CB-B1F4-90DE21D3977F}"/>
              </a:ext>
            </a:extLst>
          </p:cNvPr>
          <p:cNvPicPr>
            <a:picLocks noChangeAspect="1"/>
          </p:cNvPicPr>
          <p:nvPr/>
        </p:nvPicPr>
        <p:blipFill>
          <a:blip r:embed="rId3"/>
          <a:stretch>
            <a:fillRect/>
          </a:stretch>
        </p:blipFill>
        <p:spPr>
          <a:xfrm>
            <a:off x="5306421" y="2281645"/>
            <a:ext cx="3284583" cy="2463437"/>
          </a:xfrm>
          <a:prstGeom prst="rect">
            <a:avLst/>
          </a:prstGeom>
        </p:spPr>
      </p:pic>
    </p:spTree>
    <p:extLst>
      <p:ext uri="{BB962C8B-B14F-4D97-AF65-F5344CB8AC3E}">
        <p14:creationId xmlns:p14="http://schemas.microsoft.com/office/powerpoint/2010/main" val="132013067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41442" y="3688"/>
            <a:ext cx="2740025" cy="507206"/>
          </a:xfrm>
        </p:spPr>
        <p:txBody>
          <a:bodyPr/>
          <a:lstStyle/>
          <a:p>
            <a:r>
              <a:rPr lang="en-CA" sz="1800" b="1" dirty="0"/>
              <a:t>Barriers of Adoptance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2183487776"/>
              </p:ext>
            </p:extLst>
          </p:nvPr>
        </p:nvGraphicFramePr>
        <p:xfrm>
          <a:off x="213852" y="643311"/>
          <a:ext cx="8716296" cy="4668212"/>
        </p:xfrm>
        <a:graphic>
          <a:graphicData uri="http://schemas.openxmlformats.org/drawingml/2006/table">
            <a:tbl>
              <a:tblPr firstRow="1" bandRow="1">
                <a:tableStyleId>{073A0DAA-6AF3-43AB-8588-CEC1D06C72B9}</a:tableStyleId>
              </a:tblPr>
              <a:tblGrid>
                <a:gridCol w="4202618">
                  <a:extLst>
                    <a:ext uri="{9D8B030D-6E8A-4147-A177-3AD203B41FA5}">
                      <a16:colId xmlns:a16="http://schemas.microsoft.com/office/drawing/2014/main" val="3975253627"/>
                    </a:ext>
                  </a:extLst>
                </a:gridCol>
                <a:gridCol w="4513678">
                  <a:extLst>
                    <a:ext uri="{9D8B030D-6E8A-4147-A177-3AD203B41FA5}">
                      <a16:colId xmlns:a16="http://schemas.microsoft.com/office/drawing/2014/main" val="3555651986"/>
                    </a:ext>
                  </a:extLst>
                </a:gridCol>
              </a:tblGrid>
              <a:tr h="230442">
                <a:tc>
                  <a:txBody>
                    <a:bodyPr/>
                    <a:lstStyle/>
                    <a:p>
                      <a:r>
                        <a:rPr lang="en-CA" sz="1400" dirty="0"/>
                        <a:t>Challenge</a:t>
                      </a:r>
                      <a:r>
                        <a:rPr lang="en-CA" sz="1000" dirty="0"/>
                        <a:t> </a:t>
                      </a:r>
                    </a:p>
                  </a:txBody>
                  <a:tcPr/>
                </a:tc>
                <a:tc>
                  <a:txBody>
                    <a:bodyPr/>
                    <a:lstStyle/>
                    <a:p>
                      <a:r>
                        <a:rPr lang="en-CA" sz="1400" dirty="0"/>
                        <a:t>Solution</a:t>
                      </a:r>
                      <a:r>
                        <a:rPr lang="en-CA" dirty="0"/>
                        <a:t> </a:t>
                      </a:r>
                    </a:p>
                  </a:txBody>
                  <a:tcPr/>
                </a:tc>
                <a:extLst>
                  <a:ext uri="{0D108BD9-81ED-4DB2-BD59-A6C34878D82A}">
                    <a16:rowId xmlns:a16="http://schemas.microsoft.com/office/drawing/2014/main" val="3827467684"/>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area requires Intrinsically safe equipment  </a:t>
                      </a:r>
                    </a:p>
                    <a:p>
                      <a:endParaRPr lang="en-CA" sz="1000" dirty="0"/>
                    </a:p>
                  </a:txBody>
                  <a:tcPr/>
                </a:tc>
                <a:tc>
                  <a:txBody>
                    <a:bodyPr/>
                    <a:lstStyle/>
                    <a:p>
                      <a:r>
                        <a:rPr lang="en-CA" sz="1000" dirty="0"/>
                        <a:t>Intrinsically safe phone running the app, intrinsically safe iPad or iPhone with IS case </a:t>
                      </a:r>
                    </a:p>
                  </a:txBody>
                  <a:tcPr/>
                </a:tc>
                <a:extLst>
                  <a:ext uri="{0D108BD9-81ED-4DB2-BD59-A6C34878D82A}">
                    <a16:rowId xmlns:a16="http://schemas.microsoft.com/office/drawing/2014/main" val="1515762911"/>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decision maker does not understand the value of the solution </a:t>
                      </a:r>
                    </a:p>
                    <a:p>
                      <a:endParaRPr lang="en-CA" sz="1000" dirty="0"/>
                    </a:p>
                  </a:txBody>
                  <a:tcPr/>
                </a:tc>
                <a:tc>
                  <a:txBody>
                    <a:bodyPr/>
                    <a:lstStyle/>
                    <a:p>
                      <a:r>
                        <a:rPr lang="en-CA" sz="1000" dirty="0"/>
                        <a:t>Value solution tools like cost of ownership, value calculator and value information </a:t>
                      </a:r>
                    </a:p>
                  </a:txBody>
                  <a:tcPr/>
                </a:tc>
                <a:extLst>
                  <a:ext uri="{0D108BD9-81ED-4DB2-BD59-A6C34878D82A}">
                    <a16:rowId xmlns:a16="http://schemas.microsoft.com/office/drawing/2014/main" val="379168035"/>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company does not have a group that can effectively do monitoring </a:t>
                      </a:r>
                    </a:p>
                    <a:p>
                      <a:endParaRPr lang="en-CA" sz="1000" dirty="0"/>
                    </a:p>
                  </a:txBody>
                  <a:tcPr/>
                </a:tc>
                <a:tc>
                  <a:txBody>
                    <a:bodyPr/>
                    <a:lstStyle/>
                    <a:p>
                      <a:r>
                        <a:rPr lang="en-CA" sz="1000" dirty="0"/>
                        <a:t>Offer RKI 3</a:t>
                      </a:r>
                      <a:r>
                        <a:rPr lang="en-CA" sz="1000" baseline="30000" dirty="0"/>
                        <a:t>rd</a:t>
                      </a:r>
                      <a:r>
                        <a:rPr lang="en-CA" sz="1000" dirty="0"/>
                        <a:t> party monitoring solution </a:t>
                      </a:r>
                    </a:p>
                  </a:txBody>
                  <a:tcPr/>
                </a:tc>
                <a:extLst>
                  <a:ext uri="{0D108BD9-81ED-4DB2-BD59-A6C34878D82A}">
                    <a16:rowId xmlns:a16="http://schemas.microsoft.com/office/drawing/2014/main" val="1802634503"/>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Connected solutions are too expensive </a:t>
                      </a:r>
                    </a:p>
                    <a:p>
                      <a:endParaRPr lang="en-CA" sz="1000" dirty="0"/>
                    </a:p>
                  </a:txBody>
                  <a:tcPr/>
                </a:tc>
                <a:tc>
                  <a:txBody>
                    <a:bodyPr/>
                    <a:lstStyle/>
                    <a:p>
                      <a:r>
                        <a:rPr lang="en-CA" sz="1000" dirty="0"/>
                        <a:t>Gas detector plus app is much less expensive than connected products like Blackline and MSA</a:t>
                      </a:r>
                    </a:p>
                  </a:txBody>
                  <a:tcPr/>
                </a:tc>
                <a:extLst>
                  <a:ext uri="{0D108BD9-81ED-4DB2-BD59-A6C34878D82A}">
                    <a16:rowId xmlns:a16="http://schemas.microsoft.com/office/drawing/2014/main" val="617701301"/>
                  </a:ext>
                </a:extLst>
              </a:tr>
              <a:tr h="246226">
                <a:tc>
                  <a:txBody>
                    <a:bodyPr/>
                    <a:lstStyle/>
                    <a:p>
                      <a:r>
                        <a:rPr lang="en-CA" sz="1000" dirty="0"/>
                        <a:t>Union does not want worker tracked </a:t>
                      </a:r>
                    </a:p>
                  </a:txBody>
                  <a:tcPr/>
                </a:tc>
                <a:tc>
                  <a:txBody>
                    <a:bodyPr/>
                    <a:lstStyle/>
                    <a:p>
                      <a:r>
                        <a:rPr lang="en-CA" sz="1000" dirty="0"/>
                        <a:t>Utilizing privacy methods through guard hat solution assure them worker is protected when needed but data is private </a:t>
                      </a:r>
                    </a:p>
                  </a:txBody>
                  <a:tcPr/>
                </a:tc>
                <a:extLst>
                  <a:ext uri="{0D108BD9-81ED-4DB2-BD59-A6C34878D82A}">
                    <a16:rowId xmlns:a16="http://schemas.microsoft.com/office/drawing/2014/main" val="3437770924"/>
                  </a:ext>
                </a:extLst>
              </a:tr>
              <a:tr h="246226">
                <a:tc>
                  <a:txBody>
                    <a:bodyPr/>
                    <a:lstStyle/>
                    <a:p>
                      <a:r>
                        <a:rPr lang="en-CA" sz="1000" dirty="0"/>
                        <a:t>I don’t want my data going off site </a:t>
                      </a:r>
                    </a:p>
                  </a:txBody>
                  <a:tcPr/>
                </a:tc>
                <a:tc>
                  <a:txBody>
                    <a:bodyPr/>
                    <a:lstStyle/>
                    <a:p>
                      <a:r>
                        <a:rPr lang="en-CA" sz="1000" dirty="0"/>
                        <a:t>On premise solution </a:t>
                      </a:r>
                    </a:p>
                  </a:txBody>
                  <a:tcPr/>
                </a:tc>
                <a:extLst>
                  <a:ext uri="{0D108BD9-81ED-4DB2-BD59-A6C34878D82A}">
                    <a16:rowId xmlns:a16="http://schemas.microsoft.com/office/drawing/2014/main" val="430114122"/>
                  </a:ext>
                </a:extLst>
              </a:tr>
              <a:tr h="246226">
                <a:tc>
                  <a:txBody>
                    <a:bodyPr/>
                    <a:lstStyle/>
                    <a:p>
                      <a:r>
                        <a:rPr lang="en-CA" sz="1000" dirty="0"/>
                        <a:t>As a IT, digital transformation or innovation manager I see value in this solution but I don’t have budget </a:t>
                      </a:r>
                    </a:p>
                  </a:txBody>
                  <a:tcPr/>
                </a:tc>
                <a:tc>
                  <a:txBody>
                    <a:bodyPr/>
                    <a:lstStyle/>
                    <a:p>
                      <a:r>
                        <a:rPr lang="en-CA" sz="1000" dirty="0"/>
                        <a:t>Focus on safety group that has gas detector budget &amp; include the digital groups in conversation for extra value as well as operations from a productivity standpoint </a:t>
                      </a:r>
                    </a:p>
                  </a:txBody>
                  <a:tcPr/>
                </a:tc>
                <a:extLst>
                  <a:ext uri="{0D108BD9-81ED-4DB2-BD59-A6C34878D82A}">
                    <a16:rowId xmlns:a16="http://schemas.microsoft.com/office/drawing/2014/main" val="2351962887"/>
                  </a:ext>
                </a:extLst>
              </a:tr>
              <a:tr h="246226">
                <a:tc>
                  <a:txBody>
                    <a:bodyPr/>
                    <a:lstStyle/>
                    <a:p>
                      <a:r>
                        <a:rPr lang="en-CA" sz="1000" dirty="0"/>
                        <a:t>Cell phone signal loss </a:t>
                      </a:r>
                    </a:p>
                  </a:txBody>
                  <a:tcPr/>
                </a:tc>
                <a:tc>
                  <a:txBody>
                    <a:bodyPr/>
                    <a:lstStyle/>
                    <a:p>
                      <a:r>
                        <a:rPr lang="en-CA" sz="1000" dirty="0"/>
                        <a:t>The gas detector will still work as well as monitoring for falls during an outage. The safety solution is supplementary </a:t>
                      </a:r>
                    </a:p>
                  </a:txBody>
                  <a:tcPr/>
                </a:tc>
                <a:extLst>
                  <a:ext uri="{0D108BD9-81ED-4DB2-BD59-A6C34878D82A}">
                    <a16:rowId xmlns:a16="http://schemas.microsoft.com/office/drawing/2014/main" val="4216305794"/>
                  </a:ext>
                </a:extLst>
              </a:tr>
              <a:tr h="246226">
                <a:tc>
                  <a:txBody>
                    <a:bodyPr/>
                    <a:lstStyle/>
                    <a:p>
                      <a:r>
                        <a:rPr lang="en-CA" sz="1000" dirty="0"/>
                        <a:t>Existing connected safety program caused unexpected costs </a:t>
                      </a:r>
                    </a:p>
                  </a:txBody>
                  <a:tcPr/>
                </a:tc>
                <a:tc>
                  <a:txBody>
                    <a:bodyPr/>
                    <a:lstStyle/>
                    <a:p>
                      <a:r>
                        <a:rPr lang="en-US" sz="1000" dirty="0"/>
                        <a:t>show pricing comparisons – show value calculators </a:t>
                      </a:r>
                      <a:endParaRPr lang="en-CA" sz="1000" dirty="0"/>
                    </a:p>
                  </a:txBody>
                  <a:tcPr/>
                </a:tc>
                <a:extLst>
                  <a:ext uri="{0D108BD9-81ED-4DB2-BD59-A6C34878D82A}">
                    <a16:rowId xmlns:a16="http://schemas.microsoft.com/office/drawing/2014/main" val="1205410166"/>
                  </a:ext>
                </a:extLst>
              </a:tr>
              <a:tr h="246226">
                <a:tc>
                  <a:txBody>
                    <a:bodyPr/>
                    <a:lstStyle/>
                    <a:p>
                      <a:r>
                        <a:rPr lang="en-CA" sz="1000" dirty="0"/>
                        <a:t>Emergency response team is not close enough for worker incident </a:t>
                      </a:r>
                    </a:p>
                  </a:txBody>
                  <a:tcPr/>
                </a:tc>
                <a:tc>
                  <a:txBody>
                    <a:bodyPr/>
                    <a:lstStyle/>
                    <a:p>
                      <a:r>
                        <a:rPr lang="en-CA" sz="1000" dirty="0"/>
                        <a:t>The incident will be replicated on the app for workers that are nearby “nearby worker feature” so they can help assist with the incident </a:t>
                      </a:r>
                    </a:p>
                  </a:txBody>
                  <a:tcPr/>
                </a:tc>
                <a:extLst>
                  <a:ext uri="{0D108BD9-81ED-4DB2-BD59-A6C34878D82A}">
                    <a16:rowId xmlns:a16="http://schemas.microsoft.com/office/drawing/2014/main" val="2579726580"/>
                  </a:ext>
                </a:extLst>
              </a:tr>
              <a:tr h="246226">
                <a:tc>
                  <a:txBody>
                    <a:bodyPr/>
                    <a:lstStyle/>
                    <a:p>
                      <a:r>
                        <a:rPr lang="en-CA" sz="1000" dirty="0"/>
                        <a:t>Worker is in extremely remote location and only satellite will work </a:t>
                      </a:r>
                    </a:p>
                  </a:txBody>
                  <a:tcPr/>
                </a:tc>
                <a:tc>
                  <a:txBody>
                    <a:bodyPr/>
                    <a:lstStyle/>
                    <a:p>
                      <a:r>
                        <a:rPr lang="en-CA" sz="1000" dirty="0"/>
                        <a:t>ISC and Blackline have a solution but this is an extremely small market in connected safety </a:t>
                      </a:r>
                    </a:p>
                  </a:txBody>
                  <a:tcPr/>
                </a:tc>
                <a:extLst>
                  <a:ext uri="{0D108BD9-81ED-4DB2-BD59-A6C34878D82A}">
                    <a16:rowId xmlns:a16="http://schemas.microsoft.com/office/drawing/2014/main" val="443061435"/>
                  </a:ext>
                </a:extLst>
              </a:tr>
            </a:tbl>
          </a:graphicData>
        </a:graphic>
      </p:graphicFrame>
    </p:spTree>
    <p:extLst>
      <p:ext uri="{BB962C8B-B14F-4D97-AF65-F5344CB8AC3E}">
        <p14:creationId xmlns:p14="http://schemas.microsoft.com/office/powerpoint/2010/main" val="322889503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3162243600"/>
              </p:ext>
            </p:extLst>
          </p:nvPr>
        </p:nvGraphicFramePr>
        <p:xfrm>
          <a:off x="459156" y="626312"/>
          <a:ext cx="8292956" cy="5421753"/>
        </p:xfrm>
        <a:graphic>
          <a:graphicData uri="http://schemas.openxmlformats.org/drawingml/2006/table">
            <a:tbl>
              <a:tblPr firstRow="1" bandRow="1">
                <a:tableStyleId>{073A0DAA-6AF3-43AB-8588-CEC1D06C72B9}</a:tableStyleId>
              </a:tblPr>
              <a:tblGrid>
                <a:gridCol w="2073239">
                  <a:extLst>
                    <a:ext uri="{9D8B030D-6E8A-4147-A177-3AD203B41FA5}">
                      <a16:colId xmlns:a16="http://schemas.microsoft.com/office/drawing/2014/main" val="946727153"/>
                    </a:ext>
                  </a:extLst>
                </a:gridCol>
                <a:gridCol w="2073239">
                  <a:extLst>
                    <a:ext uri="{9D8B030D-6E8A-4147-A177-3AD203B41FA5}">
                      <a16:colId xmlns:a16="http://schemas.microsoft.com/office/drawing/2014/main" val="1908994730"/>
                    </a:ext>
                  </a:extLst>
                </a:gridCol>
                <a:gridCol w="2073239">
                  <a:extLst>
                    <a:ext uri="{9D8B030D-6E8A-4147-A177-3AD203B41FA5}">
                      <a16:colId xmlns:a16="http://schemas.microsoft.com/office/drawing/2014/main" val="2503211788"/>
                    </a:ext>
                  </a:extLst>
                </a:gridCol>
                <a:gridCol w="2073239">
                  <a:extLst>
                    <a:ext uri="{9D8B030D-6E8A-4147-A177-3AD203B41FA5}">
                      <a16:colId xmlns:a16="http://schemas.microsoft.com/office/drawing/2014/main" val="1757571580"/>
                    </a:ext>
                  </a:extLst>
                </a:gridCol>
              </a:tblGrid>
              <a:tr h="392383">
                <a:tc>
                  <a:txBody>
                    <a:bodyPr/>
                    <a:lstStyle/>
                    <a:p>
                      <a:pPr algn="ctr"/>
                      <a:endParaRPr lang="en-CA" sz="1000" dirty="0"/>
                    </a:p>
                  </a:txBody>
                  <a:tcPr/>
                </a:tc>
                <a:tc>
                  <a:txBody>
                    <a:bodyPr/>
                    <a:lstStyle/>
                    <a:p>
                      <a:pPr algn="ctr"/>
                      <a:r>
                        <a:rPr lang="en-CA" sz="1000" dirty="0"/>
                        <a:t>Safety Manager / IH</a:t>
                      </a:r>
                    </a:p>
                    <a:p>
                      <a:pPr algn="ctr"/>
                      <a:endParaRPr lang="en-CA" sz="1000" dirty="0"/>
                    </a:p>
                  </a:txBody>
                  <a:tcPr/>
                </a:tc>
                <a:tc>
                  <a:txBody>
                    <a:bodyPr/>
                    <a:lstStyle/>
                    <a:p>
                      <a:pPr algn="ctr"/>
                      <a:r>
                        <a:rPr lang="en-CA" sz="1000" dirty="0"/>
                        <a:t>Emergency Response Manager</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905498">
                <a:tc>
                  <a:txBody>
                    <a:bodyPr/>
                    <a:lstStyle/>
                    <a:p>
                      <a:pPr marL="0" indent="0">
                        <a:buFont typeface="Arial" panose="020B0604020202020204" pitchFamily="34" charset="0"/>
                        <a:buNone/>
                      </a:pPr>
                      <a:r>
                        <a:rPr lang="en-US" sz="900" dirty="0"/>
                        <a:t>Proactive safety management </a:t>
                      </a:r>
                    </a:p>
                  </a:txBody>
                  <a:tcPr/>
                </a:tc>
                <a:tc>
                  <a:txBody>
                    <a:bodyPr/>
                    <a:lstStyle/>
                    <a:p>
                      <a:pPr algn="l"/>
                      <a:r>
                        <a:rPr lang="en-CA" sz="900" dirty="0"/>
                        <a:t>Through data analytics review understand what incident  trends occur to create a proactive safety environment </a:t>
                      </a:r>
                    </a:p>
                  </a:txBody>
                  <a:tcPr/>
                </a:tc>
                <a:tc>
                  <a:txBody>
                    <a:bodyPr/>
                    <a:lstStyle/>
                    <a:p>
                      <a:pPr algn="l"/>
                      <a:r>
                        <a:rPr lang="en-CA" sz="900" dirty="0"/>
                        <a:t>Understand where incidents are occurring, what are the trends to better prepare your teams to be proactive </a:t>
                      </a:r>
                    </a:p>
                  </a:txBody>
                  <a:tcPr/>
                </a:tc>
                <a:tc>
                  <a:txBody>
                    <a:bodyPr/>
                    <a:lstStyle/>
                    <a:p>
                      <a:pPr algn="l"/>
                      <a:r>
                        <a:rPr lang="en-CA" sz="900" dirty="0"/>
                        <a:t>Are you struggling keeping up with safety incidents. Would you like to move to a more proactive approach. </a:t>
                      </a:r>
                    </a:p>
                  </a:txBody>
                  <a:tcPr/>
                </a:tc>
                <a:extLst>
                  <a:ext uri="{0D108BD9-81ED-4DB2-BD59-A6C34878D82A}">
                    <a16:rowId xmlns:a16="http://schemas.microsoft.com/office/drawing/2014/main" val="72628670"/>
                  </a:ext>
                </a:extLst>
              </a:tr>
              <a:tr h="769673">
                <a:tc>
                  <a:txBody>
                    <a:bodyPr/>
                    <a:lstStyle/>
                    <a:p>
                      <a:r>
                        <a:rPr lang="en-US" sz="900" dirty="0"/>
                        <a:t>Worker incident Management  </a:t>
                      </a:r>
                      <a:endParaRPr lang="en-CA" sz="900" dirty="0"/>
                    </a:p>
                  </a:txBody>
                  <a:tcPr/>
                </a:tc>
                <a:tc>
                  <a:txBody>
                    <a:bodyPr/>
                    <a:lstStyle/>
                    <a:p>
                      <a:pPr algn="l"/>
                      <a:r>
                        <a:rPr lang="en-CA" sz="900" dirty="0"/>
                        <a:t> Your workers are better protected knowing that they can be quickly located when an event occurs </a:t>
                      </a:r>
                    </a:p>
                  </a:txBody>
                  <a:tcPr/>
                </a:tc>
                <a:tc>
                  <a:txBody>
                    <a:bodyPr/>
                    <a:lstStyle/>
                    <a:p>
                      <a:pPr algn="l"/>
                      <a:r>
                        <a:rPr lang="en-CA" sz="900" dirty="0"/>
                        <a:t>Quickly locate an isolated worker during a panic alarm, gas alarm, fall/no motion or other optional incidents </a:t>
                      </a:r>
                    </a:p>
                  </a:txBody>
                  <a:tcPr/>
                </a:tc>
                <a:tc>
                  <a:txBody>
                    <a:bodyPr/>
                    <a:lstStyle/>
                    <a:p>
                      <a:pPr algn="l"/>
                      <a:r>
                        <a:rPr lang="en-CA" sz="900" dirty="0"/>
                        <a:t>Have you had near miss incidents where a worker was injured but no one was around to assist </a:t>
                      </a:r>
                    </a:p>
                  </a:txBody>
                  <a:tcPr/>
                </a:tc>
                <a:extLst>
                  <a:ext uri="{0D108BD9-81ED-4DB2-BD59-A6C34878D82A}">
                    <a16:rowId xmlns:a16="http://schemas.microsoft.com/office/drawing/2014/main" val="1377235885"/>
                  </a:ext>
                </a:extLst>
              </a:tr>
              <a:tr h="769673">
                <a:tc>
                  <a:txBody>
                    <a:bodyPr/>
                    <a:lstStyle/>
                    <a:p>
                      <a:r>
                        <a:rPr lang="en-CA" sz="900" dirty="0"/>
                        <a:t>False Alarm reduction </a:t>
                      </a:r>
                    </a:p>
                  </a:txBody>
                  <a:tcPr/>
                </a:tc>
                <a:tc>
                  <a:txBody>
                    <a:bodyPr/>
                    <a:lstStyle/>
                    <a:p>
                      <a:pPr algn="l"/>
                      <a:r>
                        <a:rPr lang="en-CA" sz="900" dirty="0"/>
                        <a:t>With three alarm levels and the first alarm being a warning trust in the system is increased and workers want to use the device </a:t>
                      </a:r>
                    </a:p>
                  </a:txBody>
                  <a:tcPr/>
                </a:tc>
                <a:tc>
                  <a:txBody>
                    <a:bodyPr/>
                    <a:lstStyle/>
                    <a:p>
                      <a:pPr algn="l"/>
                      <a:r>
                        <a:rPr lang="en-CA" sz="900" dirty="0"/>
                        <a:t>Costly false alarms are highly reduced with 3 alarm states  </a:t>
                      </a:r>
                    </a:p>
                  </a:txBody>
                  <a:tcPr/>
                </a:tc>
                <a:tc>
                  <a:txBody>
                    <a:bodyPr/>
                    <a:lstStyle/>
                    <a:p>
                      <a:pPr algn="l"/>
                      <a:r>
                        <a:rPr lang="en-CA" sz="900" dirty="0"/>
                        <a:t>How many false alarms does your team mange and how much time and money is wasted </a:t>
                      </a:r>
                    </a:p>
                  </a:txBody>
                  <a:tcPr/>
                </a:tc>
                <a:extLst>
                  <a:ext uri="{0D108BD9-81ED-4DB2-BD59-A6C34878D82A}">
                    <a16:rowId xmlns:a16="http://schemas.microsoft.com/office/drawing/2014/main" val="1608875889"/>
                  </a:ext>
                </a:extLst>
              </a:tr>
              <a:tr h="769673">
                <a:tc>
                  <a:txBody>
                    <a:bodyPr/>
                    <a:lstStyle/>
                    <a:p>
                      <a:r>
                        <a:rPr lang="en-CA" sz="900" dirty="0"/>
                        <a:t>Worker incident local management  </a:t>
                      </a:r>
                    </a:p>
                  </a:txBody>
                  <a:tcPr/>
                </a:tc>
                <a:tc>
                  <a:txBody>
                    <a:bodyPr/>
                    <a:lstStyle/>
                    <a:p>
                      <a:pPr algn="l"/>
                      <a:r>
                        <a:rPr lang="en-CA" sz="900" dirty="0"/>
                        <a:t>When an alarm is activated all devices in the area activate so local workers can assist with the incident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When an alarm is activated all devices in the area activate so local workers can assist with the incident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Have you had near miss incidents where a worker was injured and there were other workers near but they were not aware  </a:t>
                      </a:r>
                    </a:p>
                  </a:txBody>
                  <a:tcPr/>
                </a:tc>
                <a:extLst>
                  <a:ext uri="{0D108BD9-81ED-4DB2-BD59-A6C34878D82A}">
                    <a16:rowId xmlns:a16="http://schemas.microsoft.com/office/drawing/2014/main" val="1555645461"/>
                  </a:ext>
                </a:extLst>
              </a:tr>
              <a:tr h="769673">
                <a:tc>
                  <a:txBody>
                    <a:bodyPr/>
                    <a:lstStyle/>
                    <a:p>
                      <a:r>
                        <a:rPr lang="en-CA" sz="900" dirty="0"/>
                        <a:t>Lone worker monitoring  </a:t>
                      </a:r>
                    </a:p>
                  </a:txBody>
                  <a:tcPr/>
                </a:tc>
                <a:tc>
                  <a:txBody>
                    <a:bodyPr/>
                    <a:lstStyle/>
                    <a:p>
                      <a:pPr algn="l"/>
                      <a:r>
                        <a:rPr lang="en-CA" sz="900" dirty="0"/>
                        <a:t>Keep track of lone workers and understand if incidents are occurring in near real time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Keep track of lone workers and understand if incidents are occurring in near real time </a:t>
                      </a:r>
                    </a:p>
                    <a:p>
                      <a:pPr algn="l"/>
                      <a:endParaRPr lang="en-CA" sz="900" dirty="0"/>
                    </a:p>
                  </a:txBody>
                  <a:tcPr/>
                </a:tc>
                <a:tc>
                  <a:txBody>
                    <a:bodyPr/>
                    <a:lstStyle/>
                    <a:p>
                      <a:pPr algn="l"/>
                      <a:r>
                        <a:rPr lang="en-CA" sz="900" dirty="0"/>
                        <a:t>Have you had situations where emergency response teams are deployed but there was not an issue </a:t>
                      </a:r>
                    </a:p>
                  </a:txBody>
                  <a:tcPr/>
                </a:tc>
                <a:extLst>
                  <a:ext uri="{0D108BD9-81ED-4DB2-BD59-A6C34878D82A}">
                    <a16:rowId xmlns:a16="http://schemas.microsoft.com/office/drawing/2014/main" val="4139703477"/>
                  </a:ext>
                </a:extLst>
              </a:tr>
              <a:tr h="1041323">
                <a:tc>
                  <a:txBody>
                    <a:bodyPr/>
                    <a:lstStyle/>
                    <a:p>
                      <a:r>
                        <a:rPr lang="en-CA" sz="900" dirty="0"/>
                        <a:t>Evacuation management </a:t>
                      </a:r>
                    </a:p>
                  </a:txBody>
                  <a:tcPr/>
                </a:tc>
                <a:tc>
                  <a:txBody>
                    <a:bodyPr/>
                    <a:lstStyle/>
                    <a:p>
                      <a:pPr algn="l"/>
                      <a:r>
                        <a:rPr lang="en-CA" sz="900" dirty="0"/>
                        <a:t>Monitor workers as they evacuation to make sure they are safe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Monitor workers as they evacuation to make sure they are safe </a:t>
                      </a:r>
                    </a:p>
                    <a:p>
                      <a:pPr algn="l"/>
                      <a:endParaRPr lang="en-CA" sz="900" dirty="0"/>
                    </a:p>
                  </a:txBody>
                  <a:tcPr/>
                </a:tc>
                <a:tc>
                  <a:txBody>
                    <a:bodyPr/>
                    <a:lstStyle/>
                    <a:p>
                      <a:pPr algn="l"/>
                      <a:r>
                        <a:rPr lang="en-CA" sz="900" dirty="0"/>
                        <a:t>Have you had situations where workers are evacuating but they are severely delayed so emergency response teams are deployed without a real issue being present </a:t>
                      </a:r>
                    </a:p>
                  </a:txBody>
                  <a:tcPr/>
                </a:tc>
                <a:extLst>
                  <a:ext uri="{0D108BD9-81ED-4DB2-BD59-A6C34878D82A}">
                    <a16:rowId xmlns:a16="http://schemas.microsoft.com/office/drawing/2014/main" val="1041359074"/>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100300" y="75479"/>
            <a:ext cx="2195682" cy="369332"/>
          </a:xfrm>
          <a:prstGeom prst="rect">
            <a:avLst/>
          </a:prstGeom>
          <a:noFill/>
        </p:spPr>
        <p:txBody>
          <a:bodyPr wrap="square" rtlCol="0">
            <a:spAutoFit/>
          </a:bodyPr>
          <a:lstStyle/>
          <a:p>
            <a:pPr algn="ctr"/>
            <a:r>
              <a:rPr lang="en-CA" b="1" dirty="0"/>
              <a:t>Safety Discussion</a:t>
            </a:r>
            <a:endParaRPr lang="en-CA" dirty="0"/>
          </a:p>
        </p:txBody>
      </p:sp>
    </p:spTree>
    <p:extLst>
      <p:ext uri="{BB962C8B-B14F-4D97-AF65-F5344CB8AC3E}">
        <p14:creationId xmlns:p14="http://schemas.microsoft.com/office/powerpoint/2010/main" val="191295994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3294624297"/>
              </p:ext>
            </p:extLst>
          </p:nvPr>
        </p:nvGraphicFramePr>
        <p:xfrm>
          <a:off x="378041" y="496114"/>
          <a:ext cx="8152107" cy="3611880"/>
        </p:xfrm>
        <a:graphic>
          <a:graphicData uri="http://schemas.openxmlformats.org/drawingml/2006/table">
            <a:tbl>
              <a:tblPr firstRow="1" bandRow="1">
                <a:tableStyleId>{073A0DAA-6AF3-43AB-8588-CEC1D06C72B9}</a:tableStyleId>
              </a:tblPr>
              <a:tblGrid>
                <a:gridCol w="2717369">
                  <a:extLst>
                    <a:ext uri="{9D8B030D-6E8A-4147-A177-3AD203B41FA5}">
                      <a16:colId xmlns:a16="http://schemas.microsoft.com/office/drawing/2014/main" val="946727153"/>
                    </a:ext>
                  </a:extLst>
                </a:gridCol>
                <a:gridCol w="2717369">
                  <a:extLst>
                    <a:ext uri="{9D8B030D-6E8A-4147-A177-3AD203B41FA5}">
                      <a16:colId xmlns:a16="http://schemas.microsoft.com/office/drawing/2014/main" val="1908994730"/>
                    </a:ext>
                  </a:extLst>
                </a:gridCol>
                <a:gridCol w="2717369">
                  <a:extLst>
                    <a:ext uri="{9D8B030D-6E8A-4147-A177-3AD203B41FA5}">
                      <a16:colId xmlns:a16="http://schemas.microsoft.com/office/drawing/2014/main" val="1757571580"/>
                    </a:ext>
                  </a:extLst>
                </a:gridCol>
              </a:tblGrid>
              <a:tr h="317427">
                <a:tc>
                  <a:txBody>
                    <a:bodyPr/>
                    <a:lstStyle/>
                    <a:p>
                      <a:pPr algn="ctr"/>
                      <a:endParaRPr lang="en-CA" sz="1000" dirty="0"/>
                    </a:p>
                  </a:txBody>
                  <a:tcPr/>
                </a:tc>
                <a:tc>
                  <a:txBody>
                    <a:bodyPr/>
                    <a:lstStyle/>
                    <a:p>
                      <a:pPr algn="ctr"/>
                      <a:r>
                        <a:rPr lang="en-CA" sz="1000" dirty="0"/>
                        <a:t>Safety Manager / IH/ Emergency response manager </a:t>
                      </a:r>
                    </a:p>
                    <a:p>
                      <a:pPr algn="ctr"/>
                      <a:endParaRPr lang="en-CA" sz="1000" dirty="0"/>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Wear in breathing zone </a:t>
                      </a:r>
                    </a:p>
                  </a:txBody>
                  <a:tcPr/>
                </a:tc>
                <a:tc>
                  <a:txBody>
                    <a:bodyPr/>
                    <a:lstStyle/>
                    <a:p>
                      <a:pPr algn="l"/>
                      <a:r>
                        <a:rPr lang="en-CA" sz="900" dirty="0"/>
                        <a:t>Is the device you use today too bulky to properly protect the worker </a:t>
                      </a:r>
                    </a:p>
                  </a:txBody>
                  <a:tcPr/>
                </a:tc>
                <a:tc>
                  <a:txBody>
                    <a:bodyPr/>
                    <a:lstStyle/>
                    <a:p>
                      <a:pPr algn="l"/>
                      <a:r>
                        <a:rPr lang="en-CA" sz="900" dirty="0"/>
                        <a:t>Does your workforce need to wear their gas monitor too far away from the breathing zone as its too bulky </a:t>
                      </a:r>
                    </a:p>
                  </a:txBody>
                  <a:tcPr/>
                </a:tc>
                <a:extLst>
                  <a:ext uri="{0D108BD9-81ED-4DB2-BD59-A6C34878D82A}">
                    <a16:rowId xmlns:a16="http://schemas.microsoft.com/office/drawing/2014/main" val="277750947"/>
                  </a:ext>
                </a:extLst>
              </a:tr>
              <a:tr h="183131">
                <a:tc>
                  <a:txBody>
                    <a:bodyPr/>
                    <a:lstStyle/>
                    <a:p>
                      <a:r>
                        <a:rPr lang="en-CA" sz="900" dirty="0"/>
                        <a:t>Worker Area restriction </a:t>
                      </a:r>
                    </a:p>
                  </a:txBody>
                  <a:tcPr/>
                </a:tc>
                <a:tc>
                  <a:txBody>
                    <a:bodyPr/>
                    <a:lstStyle/>
                    <a:p>
                      <a:pPr algn="l"/>
                      <a:r>
                        <a:rPr lang="en-CA" sz="900" dirty="0"/>
                        <a:t>Restrict contractors or guests from certain work areas. </a:t>
                      </a:r>
                    </a:p>
                  </a:txBody>
                  <a:tcPr/>
                </a:tc>
                <a:tc>
                  <a:txBody>
                    <a:bodyPr/>
                    <a:lstStyle/>
                    <a:p>
                      <a:pPr algn="l"/>
                      <a:r>
                        <a:rPr lang="en-CA" sz="900" dirty="0"/>
                        <a:t>Have you had situations where guests or contractors entered a restricted area and you were liable </a:t>
                      </a:r>
                    </a:p>
                  </a:txBody>
                  <a:tcPr/>
                </a:tc>
                <a:extLst>
                  <a:ext uri="{0D108BD9-81ED-4DB2-BD59-A6C34878D82A}">
                    <a16:rowId xmlns:a16="http://schemas.microsoft.com/office/drawing/2014/main" val="1560364832"/>
                  </a:ext>
                </a:extLst>
              </a:tr>
              <a:tr h="183131">
                <a:tc>
                  <a:txBody>
                    <a:bodyPr/>
                    <a:lstStyle/>
                    <a:p>
                      <a:r>
                        <a:rPr lang="en-CA" sz="900" dirty="0"/>
                        <a:t>Runtime </a:t>
                      </a:r>
                    </a:p>
                  </a:txBody>
                  <a:tcPr/>
                </a:tc>
                <a:tc>
                  <a:txBody>
                    <a:bodyPr/>
                    <a:lstStyle/>
                    <a:p>
                      <a:pPr algn="l"/>
                      <a:r>
                        <a:rPr lang="en-CA" sz="900" dirty="0"/>
                        <a:t>With the longest runtime in its category the GX-3R Pro can be always worn and protecting the worker during their shift event in extreme weather conditions </a:t>
                      </a:r>
                    </a:p>
                  </a:txBody>
                  <a:tcPr/>
                </a:tc>
                <a:tc>
                  <a:txBody>
                    <a:bodyPr/>
                    <a:lstStyle/>
                    <a:p>
                      <a:pPr algn="l"/>
                      <a:r>
                        <a:rPr lang="en-CA" sz="900" dirty="0"/>
                        <a:t>Do you have situations where workers are not protected because of their gas detector battery life. Does cold weather severely deplete your gas detector battery  </a:t>
                      </a:r>
                    </a:p>
                  </a:txBody>
                  <a:tcPr/>
                </a:tc>
                <a:extLst>
                  <a:ext uri="{0D108BD9-81ED-4DB2-BD59-A6C34878D82A}">
                    <a16:rowId xmlns:a16="http://schemas.microsoft.com/office/drawing/2014/main" val="2131422596"/>
                  </a:ext>
                </a:extLst>
              </a:tr>
              <a:tr h="183131">
                <a:tc>
                  <a:txBody>
                    <a:bodyPr/>
                    <a:lstStyle/>
                    <a:p>
                      <a:r>
                        <a:rPr lang="en-CA" sz="900" dirty="0"/>
                        <a:t>Quick incident investigation</a:t>
                      </a:r>
                    </a:p>
                  </a:txBody>
                  <a:tcPr/>
                </a:tc>
                <a:tc>
                  <a:txBody>
                    <a:bodyPr/>
                    <a:lstStyle/>
                    <a:p>
                      <a:pPr algn="l"/>
                      <a:r>
                        <a:rPr lang="en-CA" sz="900" dirty="0"/>
                        <a:t>With Bump, Calibration and all data log information brought into one central location investigations can be performed more quickly </a:t>
                      </a:r>
                    </a:p>
                  </a:txBody>
                  <a:tcPr/>
                </a:tc>
                <a:tc>
                  <a:txBody>
                    <a:bodyPr/>
                    <a:lstStyle/>
                    <a:p>
                      <a:pPr algn="l"/>
                      <a:r>
                        <a:rPr lang="en-CA" sz="900" dirty="0"/>
                        <a:t>How many hours do you spend investigating an incident </a:t>
                      </a:r>
                    </a:p>
                  </a:txBody>
                  <a:tcPr/>
                </a:tc>
                <a:extLst>
                  <a:ext uri="{0D108BD9-81ED-4DB2-BD59-A6C34878D82A}">
                    <a16:rowId xmlns:a16="http://schemas.microsoft.com/office/drawing/2014/main" val="1099859142"/>
                  </a:ext>
                </a:extLst>
              </a:tr>
              <a:tr h="183131">
                <a:tc>
                  <a:txBody>
                    <a:bodyPr/>
                    <a:lstStyle/>
                    <a:p>
                      <a:r>
                        <a:rPr lang="en-CA" sz="900" dirty="0"/>
                        <a:t>Easy compliance auditing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Bump and Calibration information brought into one central location compliance auditing can be performed more quickly </a:t>
                      </a:r>
                    </a:p>
                    <a:p>
                      <a:pPr algn="l"/>
                      <a:endParaRPr lang="en-CA" sz="900" dirty="0"/>
                    </a:p>
                  </a:txBody>
                  <a:tcPr/>
                </a:tc>
                <a:tc>
                  <a:txBody>
                    <a:bodyPr/>
                    <a:lstStyle/>
                    <a:p>
                      <a:pPr algn="l"/>
                      <a:r>
                        <a:rPr lang="en-CA" sz="900" dirty="0"/>
                        <a:t>How many hours does it take to manually pull all your bump and calibration data from docking stations </a:t>
                      </a:r>
                    </a:p>
                  </a:txBody>
                  <a:tcPr/>
                </a:tc>
                <a:extLst>
                  <a:ext uri="{0D108BD9-81ED-4DB2-BD59-A6C34878D82A}">
                    <a16:rowId xmlns:a16="http://schemas.microsoft.com/office/drawing/2014/main" val="2314550386"/>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0" y="13470"/>
            <a:ext cx="2195682" cy="369332"/>
          </a:xfrm>
          <a:prstGeom prst="rect">
            <a:avLst/>
          </a:prstGeom>
          <a:noFill/>
        </p:spPr>
        <p:txBody>
          <a:bodyPr wrap="square" rtlCol="0">
            <a:spAutoFit/>
          </a:bodyPr>
          <a:lstStyle/>
          <a:p>
            <a:pPr algn="ctr"/>
            <a:r>
              <a:rPr lang="en-CA" b="1" dirty="0"/>
              <a:t>Safety Discussion</a:t>
            </a:r>
            <a:endParaRPr lang="en-CA" dirty="0"/>
          </a:p>
        </p:txBody>
      </p:sp>
    </p:spTree>
    <p:extLst>
      <p:ext uri="{BB962C8B-B14F-4D97-AF65-F5344CB8AC3E}">
        <p14:creationId xmlns:p14="http://schemas.microsoft.com/office/powerpoint/2010/main" val="42353824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542716707"/>
              </p:ext>
            </p:extLst>
          </p:nvPr>
        </p:nvGraphicFramePr>
        <p:xfrm>
          <a:off x="459156" y="574693"/>
          <a:ext cx="8437192" cy="5051833"/>
        </p:xfrm>
        <a:graphic>
          <a:graphicData uri="http://schemas.openxmlformats.org/drawingml/2006/table">
            <a:tbl>
              <a:tblPr firstRow="1" bandRow="1">
                <a:tableStyleId>{073A0DAA-6AF3-43AB-8588-CEC1D06C72B9}</a:tableStyleId>
              </a:tblPr>
              <a:tblGrid>
                <a:gridCol w="2109298">
                  <a:extLst>
                    <a:ext uri="{9D8B030D-6E8A-4147-A177-3AD203B41FA5}">
                      <a16:colId xmlns:a16="http://schemas.microsoft.com/office/drawing/2014/main" val="946727153"/>
                    </a:ext>
                  </a:extLst>
                </a:gridCol>
                <a:gridCol w="2109298">
                  <a:extLst>
                    <a:ext uri="{9D8B030D-6E8A-4147-A177-3AD203B41FA5}">
                      <a16:colId xmlns:a16="http://schemas.microsoft.com/office/drawing/2014/main" val="1908994730"/>
                    </a:ext>
                  </a:extLst>
                </a:gridCol>
                <a:gridCol w="2109298">
                  <a:extLst>
                    <a:ext uri="{9D8B030D-6E8A-4147-A177-3AD203B41FA5}">
                      <a16:colId xmlns:a16="http://schemas.microsoft.com/office/drawing/2014/main" val="2503211788"/>
                    </a:ext>
                  </a:extLst>
                </a:gridCol>
                <a:gridCol w="2109298">
                  <a:extLst>
                    <a:ext uri="{9D8B030D-6E8A-4147-A177-3AD203B41FA5}">
                      <a16:colId xmlns:a16="http://schemas.microsoft.com/office/drawing/2014/main" val="1757571580"/>
                    </a:ext>
                  </a:extLst>
                </a:gridCol>
              </a:tblGrid>
              <a:tr h="380646">
                <a:tc>
                  <a:txBody>
                    <a:bodyPr/>
                    <a:lstStyle/>
                    <a:p>
                      <a:pPr algn="ctr"/>
                      <a:endParaRPr lang="en-CA" sz="1000" dirty="0"/>
                    </a:p>
                  </a:txBody>
                  <a:tcPr/>
                </a:tc>
                <a:tc>
                  <a:txBody>
                    <a:bodyPr/>
                    <a:lstStyle/>
                    <a:p>
                      <a:pPr algn="ctr"/>
                      <a:r>
                        <a:rPr lang="en-CA" sz="1000" dirty="0"/>
                        <a:t>Operations manager / COO</a:t>
                      </a:r>
                    </a:p>
                    <a:p>
                      <a:pPr algn="ctr"/>
                      <a:endParaRPr lang="en-CA" sz="1000" dirty="0"/>
                    </a:p>
                  </a:txBody>
                  <a:tcPr/>
                </a:tc>
                <a:tc>
                  <a:txBody>
                    <a:bodyPr/>
                    <a:lstStyle/>
                    <a:p>
                      <a:pPr algn="ctr"/>
                      <a:r>
                        <a:rPr lang="en-CA" sz="1000" dirty="0"/>
                        <a:t>Service Manager </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273700">
                <a:tc>
                  <a:txBody>
                    <a:bodyPr/>
                    <a:lstStyle/>
                    <a:p>
                      <a:pPr marL="0" indent="0">
                        <a:buFont typeface="Arial" panose="020B0604020202020204" pitchFamily="34" charset="0"/>
                        <a:buNone/>
                      </a:pPr>
                      <a:r>
                        <a:rPr lang="en-US" sz="900" dirty="0"/>
                        <a:t>Low cost of operation (sensor costs, calibration station cost, gas detector costs, Gas usage) </a:t>
                      </a:r>
                    </a:p>
                  </a:txBody>
                  <a:tcPr/>
                </a:tc>
                <a:tc>
                  <a:txBody>
                    <a:bodyPr/>
                    <a:lstStyle/>
                    <a:p>
                      <a:pPr algn="l"/>
                      <a:r>
                        <a:rPr lang="en-CA" sz="900" dirty="0"/>
                        <a:t>Operations costs are quite large for gas detection fleets. RKI offers the lowest cost of operation with sensor replacement, Calibration station, gas detector pricing as well as low test gas usage.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Operations costs are quite large for gas detection fleets. RKI offers the lowest cost of operation with sensor replacement, Calibration station, gas detector pricing as well as low test gas usage. </a:t>
                      </a:r>
                    </a:p>
                    <a:p>
                      <a:pPr algn="l"/>
                      <a:endParaRPr lang="en-CA" sz="900" dirty="0"/>
                    </a:p>
                  </a:txBody>
                  <a:tcPr/>
                </a:tc>
                <a:tc>
                  <a:txBody>
                    <a:bodyPr/>
                    <a:lstStyle/>
                    <a:p>
                      <a:pPr algn="l"/>
                      <a:r>
                        <a:rPr lang="en-CA" sz="900" dirty="0"/>
                        <a:t>How much does it cost to operate your gas detection fleet today </a:t>
                      </a:r>
                    </a:p>
                  </a:txBody>
                  <a:tcPr/>
                </a:tc>
                <a:extLst>
                  <a:ext uri="{0D108BD9-81ED-4DB2-BD59-A6C34878D82A}">
                    <a16:rowId xmlns:a16="http://schemas.microsoft.com/office/drawing/2014/main" val="72628670"/>
                  </a:ext>
                </a:extLst>
              </a:tr>
              <a:tr h="878414">
                <a:tc>
                  <a:txBody>
                    <a:bodyPr/>
                    <a:lstStyle/>
                    <a:p>
                      <a:r>
                        <a:rPr lang="en-US" sz="900" dirty="0"/>
                        <a:t>Remote collaboration with video, audio &amp; text </a:t>
                      </a:r>
                    </a:p>
                  </a:txBody>
                  <a:tcPr/>
                </a:tc>
                <a:tc>
                  <a:txBody>
                    <a:bodyPr/>
                    <a:lstStyle/>
                    <a:p>
                      <a:pPr algn="l"/>
                      <a:r>
                        <a:rPr lang="en-CA" sz="900" dirty="0"/>
                        <a:t>With video, audio and text remote experts can collaborate with the worker making them more efficient </a:t>
                      </a:r>
                    </a:p>
                  </a:txBody>
                  <a:tcPr/>
                </a:tc>
                <a:tc>
                  <a:txBody>
                    <a:bodyPr/>
                    <a:lstStyle/>
                    <a:p>
                      <a:pPr algn="l"/>
                      <a:endParaRPr lang="en-CA" sz="900" dirty="0"/>
                    </a:p>
                  </a:txBody>
                  <a:tcPr/>
                </a:tc>
                <a:tc>
                  <a:txBody>
                    <a:bodyPr/>
                    <a:lstStyle/>
                    <a:p>
                      <a:pPr algn="l"/>
                      <a:r>
                        <a:rPr lang="en-CA" sz="900" dirty="0"/>
                        <a:t>How many more projects can be conducted with your most knowledgeable experts remotely giving experience to your work force </a:t>
                      </a:r>
                    </a:p>
                  </a:txBody>
                  <a:tcPr/>
                </a:tc>
                <a:extLst>
                  <a:ext uri="{0D108BD9-81ED-4DB2-BD59-A6C34878D82A}">
                    <a16:rowId xmlns:a16="http://schemas.microsoft.com/office/drawing/2014/main" val="1377235885"/>
                  </a:ext>
                </a:extLst>
              </a:tr>
              <a:tr h="878414">
                <a:tc>
                  <a:txBody>
                    <a:bodyPr/>
                    <a:lstStyle/>
                    <a:p>
                      <a:r>
                        <a:rPr lang="en-CA" sz="900" dirty="0"/>
                        <a:t>Work process management </a:t>
                      </a:r>
                    </a:p>
                  </a:txBody>
                  <a:tcPr/>
                </a:tc>
                <a:tc>
                  <a:txBody>
                    <a:bodyPr/>
                    <a:lstStyle/>
                    <a:p>
                      <a:pPr algn="l"/>
                      <a:r>
                        <a:rPr lang="en-CA" sz="900" dirty="0"/>
                        <a:t>Images can be uploaded into the database expediting the repair, auditing or maintenance process. </a:t>
                      </a:r>
                    </a:p>
                  </a:txBody>
                  <a:tcPr/>
                </a:tc>
                <a:tc>
                  <a:txBody>
                    <a:bodyPr/>
                    <a:lstStyle/>
                    <a:p>
                      <a:pPr algn="l"/>
                      <a:endParaRPr lang="en-CA" sz="900" dirty="0"/>
                    </a:p>
                  </a:txBody>
                  <a:tcPr/>
                </a:tc>
                <a:tc>
                  <a:txBody>
                    <a:bodyPr/>
                    <a:lstStyle/>
                    <a:p>
                      <a:pPr algn="l"/>
                      <a:r>
                        <a:rPr lang="en-CA" sz="900" dirty="0"/>
                        <a:t>How many hours are wasted manually documenting your maintenance and repair process. </a:t>
                      </a:r>
                    </a:p>
                  </a:txBody>
                  <a:tcPr/>
                </a:tc>
                <a:extLst>
                  <a:ext uri="{0D108BD9-81ED-4DB2-BD59-A6C34878D82A}">
                    <a16:rowId xmlns:a16="http://schemas.microsoft.com/office/drawing/2014/main" val="1608875889"/>
                  </a:ext>
                </a:extLst>
              </a:tr>
              <a:tr h="746651">
                <a:tc>
                  <a:txBody>
                    <a:bodyPr/>
                    <a:lstStyle/>
                    <a:p>
                      <a:r>
                        <a:rPr lang="en-US" sz="900" dirty="0"/>
                        <a:t>Real time information &amp; documentation </a:t>
                      </a:r>
                    </a:p>
                  </a:txBody>
                  <a:tcPr/>
                </a:tc>
                <a:tc>
                  <a:txBody>
                    <a:bodyPr/>
                    <a:lstStyle/>
                    <a:p>
                      <a:pPr algn="l"/>
                      <a:r>
                        <a:rPr lang="en-CA" sz="900" dirty="0"/>
                        <a:t>Transfer documents and images to worker in real time to increase their efficiency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How much time is wasted manually sending out documents and images to your workers </a:t>
                      </a:r>
                    </a:p>
                  </a:txBody>
                  <a:tcPr/>
                </a:tc>
                <a:extLst>
                  <a:ext uri="{0D108BD9-81ED-4DB2-BD59-A6C34878D82A}">
                    <a16:rowId xmlns:a16="http://schemas.microsoft.com/office/drawing/2014/main" val="1555645461"/>
                  </a:ext>
                </a:extLst>
              </a:tr>
              <a:tr h="878414">
                <a:tc>
                  <a:txBody>
                    <a:bodyPr/>
                    <a:lstStyle/>
                    <a:p>
                      <a:r>
                        <a:rPr lang="en-CA" sz="900" dirty="0"/>
                        <a:t>Worker efficiency management </a:t>
                      </a:r>
                    </a:p>
                  </a:txBody>
                  <a:tcPr/>
                </a:tc>
                <a:tc>
                  <a:txBody>
                    <a:bodyPr/>
                    <a:lstStyle/>
                    <a:p>
                      <a:pPr algn="l"/>
                      <a:r>
                        <a:rPr lang="en-CA" sz="900" dirty="0"/>
                        <a:t>Understand if your team or workers are in the productivity zone and what challenges they face. </a:t>
                      </a:r>
                    </a:p>
                  </a:txBody>
                  <a:tcPr/>
                </a:tc>
                <a:tc>
                  <a:txBody>
                    <a:bodyPr/>
                    <a:lstStyle/>
                    <a:p>
                      <a:pPr algn="l"/>
                      <a:endParaRPr lang="en-CA" sz="900" dirty="0"/>
                    </a:p>
                  </a:txBody>
                  <a:tcPr/>
                </a:tc>
                <a:tc>
                  <a:txBody>
                    <a:bodyPr/>
                    <a:lstStyle/>
                    <a:p>
                      <a:pPr algn="l"/>
                      <a:r>
                        <a:rPr lang="en-CA" sz="900" dirty="0"/>
                        <a:t>How many hours are wasted by your contractors </a:t>
                      </a:r>
                    </a:p>
                  </a:txBody>
                  <a:tcPr/>
                </a:tc>
                <a:extLst>
                  <a:ext uri="{0D108BD9-81ED-4DB2-BD59-A6C34878D82A}">
                    <a16:rowId xmlns:a16="http://schemas.microsoft.com/office/drawing/2014/main" val="4139703477"/>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487443" y="95167"/>
            <a:ext cx="5253527" cy="369332"/>
          </a:xfrm>
          <a:prstGeom prst="rect">
            <a:avLst/>
          </a:prstGeom>
          <a:noFill/>
        </p:spPr>
        <p:txBody>
          <a:bodyPr wrap="square" rtlCol="0">
            <a:spAutoFit/>
          </a:bodyPr>
          <a:lstStyle/>
          <a:p>
            <a:pPr algn="ctr"/>
            <a:r>
              <a:rPr lang="en-CA" b="1" dirty="0"/>
              <a:t>Productivity &amp; Efficiency Discussion</a:t>
            </a:r>
            <a:endParaRPr lang="en-CA" dirty="0"/>
          </a:p>
        </p:txBody>
      </p:sp>
    </p:spTree>
    <p:extLst>
      <p:ext uri="{BB962C8B-B14F-4D97-AF65-F5344CB8AC3E}">
        <p14:creationId xmlns:p14="http://schemas.microsoft.com/office/powerpoint/2010/main" val="188172084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946812303"/>
              </p:ext>
            </p:extLst>
          </p:nvPr>
        </p:nvGraphicFramePr>
        <p:xfrm>
          <a:off x="472466" y="556935"/>
          <a:ext cx="8199068" cy="4020747"/>
        </p:xfrm>
        <a:graphic>
          <a:graphicData uri="http://schemas.openxmlformats.org/drawingml/2006/table">
            <a:tbl>
              <a:tblPr firstRow="1" bandRow="1">
                <a:tableStyleId>{073A0DAA-6AF3-43AB-8588-CEC1D06C72B9}</a:tableStyleId>
              </a:tblPr>
              <a:tblGrid>
                <a:gridCol w="2049767">
                  <a:extLst>
                    <a:ext uri="{9D8B030D-6E8A-4147-A177-3AD203B41FA5}">
                      <a16:colId xmlns:a16="http://schemas.microsoft.com/office/drawing/2014/main" val="946727153"/>
                    </a:ext>
                  </a:extLst>
                </a:gridCol>
                <a:gridCol w="2049767">
                  <a:extLst>
                    <a:ext uri="{9D8B030D-6E8A-4147-A177-3AD203B41FA5}">
                      <a16:colId xmlns:a16="http://schemas.microsoft.com/office/drawing/2014/main" val="1908994730"/>
                    </a:ext>
                  </a:extLst>
                </a:gridCol>
                <a:gridCol w="2049767">
                  <a:extLst>
                    <a:ext uri="{9D8B030D-6E8A-4147-A177-3AD203B41FA5}">
                      <a16:colId xmlns:a16="http://schemas.microsoft.com/office/drawing/2014/main" val="2503211788"/>
                    </a:ext>
                  </a:extLst>
                </a:gridCol>
                <a:gridCol w="2049767">
                  <a:extLst>
                    <a:ext uri="{9D8B030D-6E8A-4147-A177-3AD203B41FA5}">
                      <a16:colId xmlns:a16="http://schemas.microsoft.com/office/drawing/2014/main" val="1757571580"/>
                    </a:ext>
                  </a:extLst>
                </a:gridCol>
              </a:tblGrid>
              <a:tr h="317427">
                <a:tc>
                  <a:txBody>
                    <a:bodyPr/>
                    <a:lstStyle/>
                    <a:p>
                      <a:pPr algn="ctr"/>
                      <a:endParaRPr lang="en-CA" sz="1000" dirty="0"/>
                    </a:p>
                  </a:txBody>
                  <a:tcPr/>
                </a:tc>
                <a:tc>
                  <a:txBody>
                    <a:bodyPr/>
                    <a:lstStyle/>
                    <a:p>
                      <a:pPr algn="ctr"/>
                      <a:r>
                        <a:rPr lang="en-CA" sz="1000" dirty="0"/>
                        <a:t>Operations manager / COO</a:t>
                      </a:r>
                    </a:p>
                  </a:txBody>
                  <a:tcPr/>
                </a:tc>
                <a:tc>
                  <a:txBody>
                    <a:bodyPr/>
                    <a:lstStyle/>
                    <a:p>
                      <a:pPr algn="ctr"/>
                      <a:r>
                        <a:rPr lang="en-CA" sz="1000" dirty="0"/>
                        <a:t>Service Manager </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False alarm reduction </a:t>
                      </a:r>
                    </a:p>
                    <a:p>
                      <a:endParaRPr lang="en-CA" sz="900" dirty="0"/>
                    </a:p>
                  </a:txBody>
                  <a:tcPr/>
                </a:tc>
                <a:tc>
                  <a:txBody>
                    <a:bodyPr/>
                    <a:lstStyle/>
                    <a:p>
                      <a:pPr algn="l"/>
                      <a:r>
                        <a:rPr lang="en-CA" sz="900" dirty="0"/>
                        <a:t>With a third warning alarm the worker and personnel in the area are notified reducing false alarms to emergency response personnel </a:t>
                      </a:r>
                    </a:p>
                  </a:txBody>
                  <a:tcPr/>
                </a:tc>
                <a:tc>
                  <a:txBody>
                    <a:bodyPr/>
                    <a:lstStyle/>
                    <a:p>
                      <a:pPr algn="l"/>
                      <a:endParaRPr lang="en-CA" sz="900" dirty="0"/>
                    </a:p>
                  </a:txBody>
                  <a:tcPr/>
                </a:tc>
                <a:tc>
                  <a:txBody>
                    <a:bodyPr/>
                    <a:lstStyle/>
                    <a:p>
                      <a:pPr algn="l"/>
                      <a:r>
                        <a:rPr lang="en-CA" sz="900" dirty="0"/>
                        <a:t>How much money and hours are wasted with false alarms for your corporation </a:t>
                      </a:r>
                    </a:p>
                  </a:txBody>
                  <a:tcPr/>
                </a:tc>
                <a:extLst>
                  <a:ext uri="{0D108BD9-81ED-4DB2-BD59-A6C34878D82A}">
                    <a16:rowId xmlns:a16="http://schemas.microsoft.com/office/drawing/2014/main" val="2987385100"/>
                  </a:ext>
                </a:extLst>
              </a:tr>
              <a:tr h="183131">
                <a:tc>
                  <a:txBody>
                    <a:bodyPr/>
                    <a:lstStyle/>
                    <a:p>
                      <a:r>
                        <a:rPr lang="en-CA" sz="900" dirty="0"/>
                        <a:t>Remote CSE </a:t>
                      </a:r>
                    </a:p>
                  </a:txBody>
                  <a:tcPr/>
                </a:tc>
                <a:tc>
                  <a:txBody>
                    <a:bodyPr/>
                    <a:lstStyle/>
                    <a:p>
                      <a:pPr algn="l"/>
                      <a:r>
                        <a:rPr lang="en-CA" sz="900" dirty="0"/>
                        <a:t>CSE readings can be transmitted back to the control room </a:t>
                      </a:r>
                    </a:p>
                  </a:txBody>
                  <a:tcPr/>
                </a:tc>
                <a:tc>
                  <a:txBody>
                    <a:bodyPr/>
                    <a:lstStyle/>
                    <a:p>
                      <a:pPr algn="l"/>
                      <a:endParaRPr lang="en-CA" sz="900" dirty="0"/>
                    </a:p>
                  </a:txBody>
                  <a:tcPr/>
                </a:tc>
                <a:tc>
                  <a:txBody>
                    <a:bodyPr/>
                    <a:lstStyle/>
                    <a:p>
                      <a:pPr algn="l"/>
                      <a:r>
                        <a:rPr lang="en-CA" sz="900" dirty="0"/>
                        <a:t>Would you like the CSE data monitored in the control room </a:t>
                      </a:r>
                    </a:p>
                  </a:txBody>
                  <a:tcPr/>
                </a:tc>
                <a:extLst>
                  <a:ext uri="{0D108BD9-81ED-4DB2-BD59-A6C34878D82A}">
                    <a16:rowId xmlns:a16="http://schemas.microsoft.com/office/drawing/2014/main" val="277750947"/>
                  </a:ext>
                </a:extLst>
              </a:tr>
              <a:tr h="183131">
                <a:tc>
                  <a:txBody>
                    <a:bodyPr/>
                    <a:lstStyle/>
                    <a:p>
                      <a:r>
                        <a:rPr lang="en-CA" sz="900" dirty="0"/>
                        <a:t>Ultra rugged detector design </a:t>
                      </a:r>
                    </a:p>
                  </a:txBody>
                  <a:tcPr/>
                </a:tc>
                <a:tc>
                  <a:txBody>
                    <a:bodyPr/>
                    <a:lstStyle/>
                    <a:p>
                      <a:pPr algn="l"/>
                      <a:r>
                        <a:rPr lang="en-CA" sz="900" dirty="0"/>
                        <a:t>With the ultra rugged design less failure occurs and operations run more efficiently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ultra rugged design less failure occurs and less maintenance is required  </a:t>
                      </a:r>
                    </a:p>
                    <a:p>
                      <a:pPr algn="l"/>
                      <a:endParaRPr lang="en-CA" sz="900" dirty="0"/>
                    </a:p>
                  </a:txBody>
                  <a:tcPr/>
                </a:tc>
                <a:tc>
                  <a:txBody>
                    <a:bodyPr/>
                    <a:lstStyle/>
                    <a:p>
                      <a:pPr algn="l"/>
                      <a:r>
                        <a:rPr lang="en-CA" sz="900" dirty="0"/>
                        <a:t>How often do you replace gas detectors because they have broken </a:t>
                      </a:r>
                    </a:p>
                  </a:txBody>
                  <a:tcPr/>
                </a:tc>
                <a:extLst>
                  <a:ext uri="{0D108BD9-81ED-4DB2-BD59-A6C34878D82A}">
                    <a16:rowId xmlns:a16="http://schemas.microsoft.com/office/drawing/2014/main" val="1560364832"/>
                  </a:ext>
                </a:extLst>
              </a:tr>
              <a:tr h="183131">
                <a:tc>
                  <a:txBody>
                    <a:bodyPr/>
                    <a:lstStyle/>
                    <a:p>
                      <a:r>
                        <a:rPr lang="en-CA" sz="900" dirty="0"/>
                        <a:t>Runtime </a:t>
                      </a:r>
                    </a:p>
                  </a:txBody>
                  <a:tcPr/>
                </a:tc>
                <a:tc>
                  <a:txBody>
                    <a:bodyPr/>
                    <a:lstStyle/>
                    <a:p>
                      <a:pPr algn="l"/>
                      <a:r>
                        <a:rPr lang="en-CA" sz="900" dirty="0"/>
                        <a:t>With the longest run time in its category your work force is more efficient and down time is reduced. </a:t>
                      </a:r>
                    </a:p>
                  </a:txBody>
                  <a:tcPr/>
                </a:tc>
                <a:tc>
                  <a:txBody>
                    <a:bodyPr/>
                    <a:lstStyle/>
                    <a:p>
                      <a:pPr algn="l"/>
                      <a:endParaRPr lang="en-CA" sz="900" dirty="0"/>
                    </a:p>
                  </a:txBody>
                  <a:tcPr/>
                </a:tc>
                <a:tc>
                  <a:txBody>
                    <a:bodyPr/>
                    <a:lstStyle/>
                    <a:p>
                      <a:pPr algn="l"/>
                      <a:r>
                        <a:rPr lang="en-CA" sz="900" dirty="0"/>
                        <a:t>How many hours of downtime occur each year when gas detectors </a:t>
                      </a:r>
                    </a:p>
                  </a:txBody>
                  <a:tcPr/>
                </a:tc>
                <a:extLst>
                  <a:ext uri="{0D108BD9-81ED-4DB2-BD59-A6C34878D82A}">
                    <a16:rowId xmlns:a16="http://schemas.microsoft.com/office/drawing/2014/main" val="2131422596"/>
                  </a:ext>
                </a:extLst>
              </a:tr>
              <a:tr h="183131">
                <a:tc>
                  <a:txBody>
                    <a:bodyPr/>
                    <a:lstStyle/>
                    <a:p>
                      <a:r>
                        <a:rPr lang="en-CA" sz="900" dirty="0"/>
                        <a:t>Flexible Power options </a:t>
                      </a:r>
                    </a:p>
                  </a:txBody>
                  <a:tcPr/>
                </a:tc>
                <a:tc>
                  <a:txBody>
                    <a:bodyPr/>
                    <a:lstStyle/>
                    <a:p>
                      <a:pPr algn="l"/>
                      <a:r>
                        <a:rPr lang="en-CA" sz="900" dirty="0"/>
                        <a:t>With Li-ion &amp; alkaline battery options there is no downtime associated with your team forgetting to  charge  </a:t>
                      </a:r>
                    </a:p>
                  </a:txBody>
                  <a:tcPr/>
                </a:tc>
                <a:tc>
                  <a:txBody>
                    <a:bodyPr/>
                    <a:lstStyle/>
                    <a:p>
                      <a:pPr algn="l"/>
                      <a:endParaRPr lang="en-CA" sz="900" dirty="0"/>
                    </a:p>
                  </a:txBody>
                  <a:tcPr/>
                </a:tc>
                <a:tc>
                  <a:txBody>
                    <a:bodyPr/>
                    <a:lstStyle/>
                    <a:p>
                      <a:pPr algn="l"/>
                      <a:r>
                        <a:rPr lang="en-CA" sz="900" dirty="0"/>
                        <a:t>How many hours of downtime occur each year when batteries are not charged </a:t>
                      </a:r>
                    </a:p>
                  </a:txBody>
                  <a:tcPr/>
                </a:tc>
                <a:extLst>
                  <a:ext uri="{0D108BD9-81ED-4DB2-BD59-A6C34878D82A}">
                    <a16:rowId xmlns:a16="http://schemas.microsoft.com/office/drawing/2014/main" val="1099859142"/>
                  </a:ext>
                </a:extLst>
              </a:tr>
              <a:tr h="183131">
                <a:tc>
                  <a:txBody>
                    <a:bodyPr/>
                    <a:lstStyle/>
                    <a:p>
                      <a:r>
                        <a:rPr lang="en-CA" sz="900" dirty="0"/>
                        <a:t>Silicone resistant sensor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silicone resistant filter less sensor failure occurs and operations run more efficiently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silicone resistant filter less sensor failure occurs and less maintenance is required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How many hours of downtime occur each when LEL sensors fail </a:t>
                      </a:r>
                    </a:p>
                  </a:txBody>
                  <a:tcPr/>
                </a:tc>
                <a:extLst>
                  <a:ext uri="{0D108BD9-81ED-4DB2-BD59-A6C34878D82A}">
                    <a16:rowId xmlns:a16="http://schemas.microsoft.com/office/drawing/2014/main" val="2314550386"/>
                  </a:ext>
                </a:extLst>
              </a:tr>
            </a:tbl>
          </a:graphicData>
        </a:graphic>
      </p:graphicFrame>
      <p:sp>
        <p:nvSpPr>
          <p:cNvPr id="8" name="TextBox 7">
            <a:extLst>
              <a:ext uri="{FF2B5EF4-FFF2-40B4-BE49-F238E27FC236}">
                <a16:creationId xmlns:a16="http://schemas.microsoft.com/office/drawing/2014/main" id="{EFBEADE9-361F-CBBA-0AE1-1824479FC4F1}"/>
              </a:ext>
            </a:extLst>
          </p:cNvPr>
          <p:cNvSpPr txBox="1"/>
          <p:nvPr/>
        </p:nvSpPr>
        <p:spPr>
          <a:xfrm>
            <a:off x="-502191" y="-51695"/>
            <a:ext cx="5253527" cy="369332"/>
          </a:xfrm>
          <a:prstGeom prst="rect">
            <a:avLst/>
          </a:prstGeom>
          <a:noFill/>
        </p:spPr>
        <p:txBody>
          <a:bodyPr wrap="square" rtlCol="0">
            <a:spAutoFit/>
          </a:bodyPr>
          <a:lstStyle/>
          <a:p>
            <a:pPr algn="ctr"/>
            <a:r>
              <a:rPr lang="en-CA" b="1" dirty="0"/>
              <a:t>Productivity &amp; Efficiency Discussion</a:t>
            </a:r>
            <a:endParaRPr lang="en-CA" dirty="0"/>
          </a:p>
        </p:txBody>
      </p:sp>
    </p:spTree>
    <p:extLst>
      <p:ext uri="{BB962C8B-B14F-4D97-AF65-F5344CB8AC3E}">
        <p14:creationId xmlns:p14="http://schemas.microsoft.com/office/powerpoint/2010/main" val="79393469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1346181397"/>
              </p:ext>
            </p:extLst>
          </p:nvPr>
        </p:nvGraphicFramePr>
        <p:xfrm>
          <a:off x="459157" y="508325"/>
          <a:ext cx="8199070" cy="5438067"/>
        </p:xfrm>
        <a:graphic>
          <a:graphicData uri="http://schemas.openxmlformats.org/drawingml/2006/table">
            <a:tbl>
              <a:tblPr firstRow="1" bandRow="1">
                <a:tableStyleId>{073A0DAA-6AF3-43AB-8588-CEC1D06C72B9}</a:tableStyleId>
              </a:tblPr>
              <a:tblGrid>
                <a:gridCol w="1639814">
                  <a:extLst>
                    <a:ext uri="{9D8B030D-6E8A-4147-A177-3AD203B41FA5}">
                      <a16:colId xmlns:a16="http://schemas.microsoft.com/office/drawing/2014/main" val="946727153"/>
                    </a:ext>
                  </a:extLst>
                </a:gridCol>
                <a:gridCol w="1639814">
                  <a:extLst>
                    <a:ext uri="{9D8B030D-6E8A-4147-A177-3AD203B41FA5}">
                      <a16:colId xmlns:a16="http://schemas.microsoft.com/office/drawing/2014/main" val="1908994730"/>
                    </a:ext>
                  </a:extLst>
                </a:gridCol>
                <a:gridCol w="1639814">
                  <a:extLst>
                    <a:ext uri="{9D8B030D-6E8A-4147-A177-3AD203B41FA5}">
                      <a16:colId xmlns:a16="http://schemas.microsoft.com/office/drawing/2014/main" val="2503211788"/>
                    </a:ext>
                  </a:extLst>
                </a:gridCol>
                <a:gridCol w="1639814">
                  <a:extLst>
                    <a:ext uri="{9D8B030D-6E8A-4147-A177-3AD203B41FA5}">
                      <a16:colId xmlns:a16="http://schemas.microsoft.com/office/drawing/2014/main" val="1757571580"/>
                    </a:ext>
                  </a:extLst>
                </a:gridCol>
                <a:gridCol w="1639814">
                  <a:extLst>
                    <a:ext uri="{9D8B030D-6E8A-4147-A177-3AD203B41FA5}">
                      <a16:colId xmlns:a16="http://schemas.microsoft.com/office/drawing/2014/main" val="1313068993"/>
                    </a:ext>
                  </a:extLst>
                </a:gridCol>
              </a:tblGrid>
              <a:tr h="317427">
                <a:tc>
                  <a:txBody>
                    <a:bodyPr/>
                    <a:lstStyle/>
                    <a:p>
                      <a:pPr algn="ctr"/>
                      <a:endParaRPr lang="en-CA" sz="1000" dirty="0"/>
                    </a:p>
                  </a:txBody>
                  <a:tcPr/>
                </a:tc>
                <a:tc>
                  <a:txBody>
                    <a:bodyPr/>
                    <a:lstStyle/>
                    <a:p>
                      <a:pPr algn="ctr"/>
                      <a:r>
                        <a:rPr lang="en-CA" sz="1000" dirty="0"/>
                        <a:t>Digital Transformation </a:t>
                      </a:r>
                    </a:p>
                  </a:txBody>
                  <a:tcPr/>
                </a:tc>
                <a:tc>
                  <a:txBody>
                    <a:bodyPr/>
                    <a:lstStyle/>
                    <a:p>
                      <a:pPr algn="ctr"/>
                      <a:r>
                        <a:rPr lang="en-CA" sz="1000" dirty="0"/>
                        <a:t>IT  </a:t>
                      </a:r>
                    </a:p>
                  </a:txBody>
                  <a:tcPr/>
                </a:tc>
                <a:tc>
                  <a:txBody>
                    <a:bodyPr/>
                    <a:lstStyle/>
                    <a:p>
                      <a:pPr algn="ctr"/>
                      <a:r>
                        <a:rPr lang="en-CA" sz="1000" dirty="0"/>
                        <a:t>Union  / HR</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Data Encryption </a:t>
                      </a:r>
                    </a:p>
                  </a:txBody>
                  <a:tcPr/>
                </a:tc>
                <a:tc>
                  <a:txBody>
                    <a:bodyPr/>
                    <a:lstStyle/>
                    <a:p>
                      <a:pPr algn="l"/>
                      <a:r>
                        <a:rPr lang="en-CA" sz="900" dirty="0"/>
                        <a:t>Apple IOS and Android have a high level of data encryption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Apple IOS and Android have a high level of data encryption </a:t>
                      </a:r>
                    </a:p>
                    <a:p>
                      <a:pPr algn="l"/>
                      <a:endParaRPr lang="en-CA" sz="900" dirty="0"/>
                    </a:p>
                  </a:txBody>
                  <a:tcPr/>
                </a:tc>
                <a:tc>
                  <a:txBody>
                    <a:bodyPr/>
                    <a:lstStyle/>
                    <a:p>
                      <a:pPr algn="l"/>
                      <a:endParaRPr lang="en-CA" sz="900" dirty="0"/>
                    </a:p>
                  </a:txBody>
                  <a:tcPr/>
                </a:tc>
                <a:tc>
                  <a:txBody>
                    <a:bodyPr/>
                    <a:lstStyle/>
                    <a:p>
                      <a:pPr algn="l"/>
                      <a:r>
                        <a:rPr lang="en-CA" sz="900" dirty="0"/>
                        <a:t>Are you concerned about the security of your edge devices </a:t>
                      </a:r>
                    </a:p>
                  </a:txBody>
                  <a:tcPr/>
                </a:tc>
                <a:extLst>
                  <a:ext uri="{0D108BD9-81ED-4DB2-BD59-A6C34878D82A}">
                    <a16:rowId xmlns:a16="http://schemas.microsoft.com/office/drawing/2014/main" val="3293245109"/>
                  </a:ext>
                </a:extLst>
              </a:tr>
              <a:tr h="183131">
                <a:tc>
                  <a:txBody>
                    <a:bodyPr/>
                    <a:lstStyle/>
                    <a:p>
                      <a:pPr marL="0" indent="0">
                        <a:buFont typeface="Arial" panose="020B0604020202020204" pitchFamily="34" charset="0"/>
                        <a:buNone/>
                      </a:pPr>
                      <a:r>
                        <a:rPr lang="en-US" sz="900" dirty="0"/>
                        <a:t>Audio Visual text, Gas, worker location Integration </a:t>
                      </a:r>
                    </a:p>
                    <a:p>
                      <a:endParaRPr lang="en-CA" sz="900" dirty="0"/>
                    </a:p>
                  </a:txBody>
                  <a:tcPr/>
                </a:tc>
                <a:tc>
                  <a:txBody>
                    <a:bodyPr/>
                    <a:lstStyle/>
                    <a:p>
                      <a:pPr algn="l"/>
                      <a:r>
                        <a:rPr lang="en-CA" sz="900" dirty="0"/>
                        <a:t>Ingest various pieces of digital information into your data ecosystem and create efficiencies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Are you concerned your digital ecosystem is not fully being utilized </a:t>
                      </a:r>
                    </a:p>
                  </a:txBody>
                  <a:tcPr/>
                </a:tc>
                <a:extLst>
                  <a:ext uri="{0D108BD9-81ED-4DB2-BD59-A6C34878D82A}">
                    <a16:rowId xmlns:a16="http://schemas.microsoft.com/office/drawing/2014/main" val="2987385100"/>
                  </a:ext>
                </a:extLst>
              </a:tr>
              <a:tr h="183131">
                <a:tc>
                  <a:txBody>
                    <a:bodyPr/>
                    <a:lstStyle/>
                    <a:p>
                      <a:pPr marL="0" indent="0">
                        <a:buFont typeface="Arial" panose="020B0604020202020204" pitchFamily="34" charset="0"/>
                        <a:buNone/>
                      </a:pPr>
                      <a:r>
                        <a:rPr lang="en-US" sz="900" dirty="0"/>
                        <a:t>Data Analytics </a:t>
                      </a:r>
                    </a:p>
                  </a:txBody>
                  <a:tcPr/>
                </a:tc>
                <a:tc>
                  <a:txBody>
                    <a:bodyPr/>
                    <a:lstStyle/>
                    <a:p>
                      <a:pPr algn="l"/>
                      <a:r>
                        <a:rPr lang="en-CA" sz="900" dirty="0"/>
                        <a:t>Utilize the data to run reports and identify trends to increase your safety proactively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Does your safety group need to understand trends to become more proactive </a:t>
                      </a:r>
                    </a:p>
                  </a:txBody>
                  <a:tcPr/>
                </a:tc>
                <a:extLst>
                  <a:ext uri="{0D108BD9-81ED-4DB2-BD59-A6C34878D82A}">
                    <a16:rowId xmlns:a16="http://schemas.microsoft.com/office/drawing/2014/main" val="277750947"/>
                  </a:ext>
                </a:extLst>
              </a:tr>
              <a:tr h="183131">
                <a:tc>
                  <a:txBody>
                    <a:bodyPr/>
                    <a:lstStyle/>
                    <a:p>
                      <a:pPr marL="0" indent="0">
                        <a:buFont typeface="Arial" panose="020B0604020202020204" pitchFamily="34" charset="0"/>
                        <a:buNone/>
                      </a:pPr>
                      <a:r>
                        <a:rPr lang="en-US" sz="900" dirty="0"/>
                        <a:t>Worker privacy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Restrict data access to  the worker in certain areas </a:t>
                      </a:r>
                    </a:p>
                  </a:txBody>
                  <a:tcPr/>
                </a:tc>
                <a:tc>
                  <a:txBody>
                    <a:bodyPr/>
                    <a:lstStyle/>
                    <a:p>
                      <a:pPr algn="l"/>
                      <a:r>
                        <a:rPr lang="en-CA" sz="900" dirty="0"/>
                        <a:t>Can you restrict the privacy level with the connected safety program you use today </a:t>
                      </a:r>
                    </a:p>
                  </a:txBody>
                  <a:tcPr/>
                </a:tc>
                <a:extLst>
                  <a:ext uri="{0D108BD9-81ED-4DB2-BD59-A6C34878D82A}">
                    <a16:rowId xmlns:a16="http://schemas.microsoft.com/office/drawing/2014/main" val="1560364832"/>
                  </a:ext>
                </a:extLst>
              </a:tr>
              <a:tr h="183131">
                <a:tc>
                  <a:txBody>
                    <a:bodyPr/>
                    <a:lstStyle/>
                    <a:p>
                      <a:r>
                        <a:rPr lang="en-CA" sz="900" dirty="0"/>
                        <a:t>Flexible data center options (cloud / on premise) </a:t>
                      </a:r>
                    </a:p>
                  </a:txBody>
                  <a:tcPr/>
                </a:tc>
                <a:tc>
                  <a:txBody>
                    <a:bodyPr/>
                    <a:lstStyle/>
                    <a:p>
                      <a:pPr algn="l"/>
                      <a:endParaRPr lang="en-CA" sz="900" dirty="0"/>
                    </a:p>
                  </a:txBody>
                  <a:tcPr/>
                </a:tc>
                <a:tc>
                  <a:txBody>
                    <a:bodyPr/>
                    <a:lstStyle/>
                    <a:p>
                      <a:pPr algn="l"/>
                      <a:r>
                        <a:rPr lang="en-CA" sz="900" dirty="0"/>
                        <a:t>Reduce security concerns with flexible cloud or on premise solutions </a:t>
                      </a:r>
                    </a:p>
                  </a:txBody>
                  <a:tcPr/>
                </a:tc>
                <a:tc>
                  <a:txBody>
                    <a:bodyPr/>
                    <a:lstStyle/>
                    <a:p>
                      <a:pPr algn="l"/>
                      <a:endParaRPr lang="en-CA" sz="900" dirty="0"/>
                    </a:p>
                  </a:txBody>
                  <a:tcPr/>
                </a:tc>
                <a:tc>
                  <a:txBody>
                    <a:bodyPr/>
                    <a:lstStyle/>
                    <a:p>
                      <a:pPr algn="l"/>
                      <a:r>
                        <a:rPr lang="en-CA" sz="900" dirty="0"/>
                        <a:t>Are your concerned your data in the cloud can get accessed </a:t>
                      </a:r>
                    </a:p>
                  </a:txBody>
                  <a:tcPr/>
                </a:tc>
                <a:extLst>
                  <a:ext uri="{0D108BD9-81ED-4DB2-BD59-A6C34878D82A}">
                    <a16:rowId xmlns:a16="http://schemas.microsoft.com/office/drawing/2014/main" val="2131422596"/>
                  </a:ext>
                </a:extLst>
              </a:tr>
              <a:tr h="183131">
                <a:tc>
                  <a:txBody>
                    <a:bodyPr/>
                    <a:lstStyle/>
                    <a:p>
                      <a:r>
                        <a:rPr lang="en-CA" sz="900" dirty="0"/>
                        <a:t>Future connected safety solution expansion </a:t>
                      </a:r>
                    </a:p>
                  </a:txBody>
                  <a:tcPr/>
                </a:tc>
                <a:tc>
                  <a:txBody>
                    <a:bodyPr/>
                    <a:lstStyle/>
                    <a:p>
                      <a:pPr algn="l"/>
                      <a:endParaRPr lang="en-CA" sz="900" dirty="0"/>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Are you concerned your connected safety program is not evolving fast enough </a:t>
                      </a:r>
                    </a:p>
                  </a:txBody>
                  <a:tcPr/>
                </a:tc>
                <a:extLst>
                  <a:ext uri="{0D108BD9-81ED-4DB2-BD59-A6C34878D82A}">
                    <a16:rowId xmlns:a16="http://schemas.microsoft.com/office/drawing/2014/main" val="1099859142"/>
                  </a:ext>
                </a:extLst>
              </a:tr>
              <a:tr h="183131">
                <a:tc>
                  <a:txBody>
                    <a:bodyPr/>
                    <a:lstStyle/>
                    <a:p>
                      <a:r>
                        <a:rPr lang="en-CA" sz="900" dirty="0"/>
                        <a:t>Cyber security compliance </a:t>
                      </a:r>
                    </a:p>
                  </a:txBody>
                  <a:tcPr/>
                </a:tc>
                <a:tc>
                  <a:txBody>
                    <a:bodyPr/>
                    <a:lstStyle/>
                    <a:p>
                      <a:pPr algn="l"/>
                      <a:r>
                        <a:rPr lang="en-CA" sz="900" dirty="0"/>
                        <a:t>The solution is </a:t>
                      </a:r>
                      <a:r>
                        <a:rPr lang="fr-FR" sz="900" dirty="0"/>
                        <a:t>SOC II Type 1 &amp; SOC II Type 2 compliant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The solution is </a:t>
                      </a:r>
                      <a:r>
                        <a:rPr lang="fr-FR" sz="900" dirty="0"/>
                        <a:t>SOC II Type 1 &amp; SOC II Type 2 compliant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algn="l"/>
                      <a:r>
                        <a:rPr lang="en-CA" sz="900" dirty="0"/>
                        <a:t>Are you concerned about the security of your database  </a:t>
                      </a:r>
                    </a:p>
                  </a:txBody>
                  <a:tcPr/>
                </a:tc>
                <a:extLst>
                  <a:ext uri="{0D108BD9-81ED-4DB2-BD59-A6C34878D82A}">
                    <a16:rowId xmlns:a16="http://schemas.microsoft.com/office/drawing/2014/main" val="2314550386"/>
                  </a:ext>
                </a:extLst>
              </a:tr>
              <a:tr h="183131">
                <a:tc>
                  <a:txBody>
                    <a:bodyPr/>
                    <a:lstStyle/>
                    <a:p>
                      <a:r>
                        <a:rPr lang="en-CA" sz="900" dirty="0"/>
                        <a:t>Application Programming interface and Software Development Kit </a:t>
                      </a:r>
                    </a:p>
                  </a:txBody>
                  <a:tcPr/>
                </a:tc>
                <a:tc>
                  <a:txBody>
                    <a:bodyPr/>
                    <a:lstStyle/>
                    <a:p>
                      <a:pPr algn="l"/>
                      <a:r>
                        <a:rPr lang="en-CA" sz="900" dirty="0"/>
                        <a:t>Flexible software options to ingest data or customize for your application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Flexible software options to ingest data or customize for your application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algn="l"/>
                      <a:r>
                        <a:rPr lang="en-CA" sz="900" dirty="0"/>
                        <a:t>Would you like to make data ingestion more efficient or customize for your interface </a:t>
                      </a:r>
                    </a:p>
                  </a:txBody>
                  <a:tcPr/>
                </a:tc>
                <a:extLst>
                  <a:ext uri="{0D108BD9-81ED-4DB2-BD59-A6C34878D82A}">
                    <a16:rowId xmlns:a16="http://schemas.microsoft.com/office/drawing/2014/main" val="3129906027"/>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478221" y="-6932"/>
            <a:ext cx="4232089" cy="369332"/>
          </a:xfrm>
          <a:prstGeom prst="rect">
            <a:avLst/>
          </a:prstGeom>
          <a:noFill/>
        </p:spPr>
        <p:txBody>
          <a:bodyPr wrap="square" rtlCol="0">
            <a:spAutoFit/>
          </a:bodyPr>
          <a:lstStyle/>
          <a:p>
            <a:pPr algn="ctr"/>
            <a:r>
              <a:rPr lang="en-CA" b="1" dirty="0"/>
              <a:t>Digital and Data Analytics </a:t>
            </a:r>
            <a:endParaRPr lang="en-CA" dirty="0"/>
          </a:p>
        </p:txBody>
      </p:sp>
    </p:spTree>
    <p:extLst>
      <p:ext uri="{BB962C8B-B14F-4D97-AF65-F5344CB8AC3E}">
        <p14:creationId xmlns:p14="http://schemas.microsoft.com/office/powerpoint/2010/main" val="132492980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6C5E71-95EC-EE6E-E94A-05984B44DC5F}"/>
              </a:ext>
            </a:extLst>
          </p:cNvPr>
          <p:cNvSpPr txBox="1"/>
          <p:nvPr/>
        </p:nvSpPr>
        <p:spPr>
          <a:xfrm>
            <a:off x="-371896" y="280147"/>
            <a:ext cx="4232089" cy="369332"/>
          </a:xfrm>
          <a:prstGeom prst="rect">
            <a:avLst/>
          </a:prstGeom>
          <a:noFill/>
        </p:spPr>
        <p:txBody>
          <a:bodyPr wrap="square" rtlCol="0">
            <a:spAutoFit/>
          </a:bodyPr>
          <a:lstStyle/>
          <a:p>
            <a:pPr algn="ctr"/>
            <a:r>
              <a:rPr lang="en-CA" b="1" dirty="0"/>
              <a:t>Value Calculator </a:t>
            </a:r>
            <a:endParaRPr lang="en-CA" dirty="0"/>
          </a:p>
        </p:txBody>
      </p:sp>
      <p:pic>
        <p:nvPicPr>
          <p:cNvPr id="2" name="Picture 1">
            <a:extLst>
              <a:ext uri="{FF2B5EF4-FFF2-40B4-BE49-F238E27FC236}">
                <a16:creationId xmlns:a16="http://schemas.microsoft.com/office/drawing/2014/main" id="{8A921262-0490-1760-186C-03B046EF407F}"/>
              </a:ext>
            </a:extLst>
          </p:cNvPr>
          <p:cNvPicPr>
            <a:picLocks noChangeAspect="1"/>
          </p:cNvPicPr>
          <p:nvPr/>
        </p:nvPicPr>
        <p:blipFill>
          <a:blip r:embed="rId2"/>
          <a:stretch>
            <a:fillRect/>
          </a:stretch>
        </p:blipFill>
        <p:spPr>
          <a:xfrm>
            <a:off x="833866" y="1498602"/>
            <a:ext cx="7476268" cy="4525963"/>
          </a:xfrm>
          <a:prstGeom prst="rect">
            <a:avLst/>
          </a:prstGeom>
          <a:noFill/>
          <a:ln w="12700">
            <a:solidFill>
              <a:schemeClr val="tx1"/>
            </a:solidFill>
          </a:ln>
        </p:spPr>
      </p:pic>
    </p:spTree>
    <p:extLst>
      <p:ext uri="{BB962C8B-B14F-4D97-AF65-F5344CB8AC3E}">
        <p14:creationId xmlns:p14="http://schemas.microsoft.com/office/powerpoint/2010/main" val="402583298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4248"/>
          <a:stretch/>
        </p:blipFill>
        <p:spPr>
          <a:xfrm>
            <a:off x="7924527" y="1741"/>
            <a:ext cx="545912" cy="815621"/>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4038740342"/>
              </p:ext>
            </p:extLst>
          </p:nvPr>
        </p:nvGraphicFramePr>
        <p:xfrm>
          <a:off x="301990" y="899991"/>
          <a:ext cx="8688876" cy="5653071"/>
        </p:xfrm>
        <a:graphic>
          <a:graphicData uri="http://schemas.openxmlformats.org/drawingml/2006/table">
            <a:tbl>
              <a:tblPr firstRow="1" bandRow="1">
                <a:tableStyleId>{073A0DAA-6AF3-43AB-8588-CEC1D06C72B9}</a:tableStyleId>
              </a:tblPr>
              <a:tblGrid>
                <a:gridCol w="1448146">
                  <a:extLst>
                    <a:ext uri="{9D8B030D-6E8A-4147-A177-3AD203B41FA5}">
                      <a16:colId xmlns:a16="http://schemas.microsoft.com/office/drawing/2014/main" val="946727153"/>
                    </a:ext>
                  </a:extLst>
                </a:gridCol>
                <a:gridCol w="1448146">
                  <a:extLst>
                    <a:ext uri="{9D8B030D-6E8A-4147-A177-3AD203B41FA5}">
                      <a16:colId xmlns:a16="http://schemas.microsoft.com/office/drawing/2014/main" val="1908994730"/>
                    </a:ext>
                  </a:extLst>
                </a:gridCol>
                <a:gridCol w="1448146">
                  <a:extLst>
                    <a:ext uri="{9D8B030D-6E8A-4147-A177-3AD203B41FA5}">
                      <a16:colId xmlns:a16="http://schemas.microsoft.com/office/drawing/2014/main" val="885051595"/>
                    </a:ext>
                  </a:extLst>
                </a:gridCol>
                <a:gridCol w="1448146">
                  <a:extLst>
                    <a:ext uri="{9D8B030D-6E8A-4147-A177-3AD203B41FA5}">
                      <a16:colId xmlns:a16="http://schemas.microsoft.com/office/drawing/2014/main" val="3071858658"/>
                    </a:ext>
                  </a:extLst>
                </a:gridCol>
                <a:gridCol w="1448146">
                  <a:extLst>
                    <a:ext uri="{9D8B030D-6E8A-4147-A177-3AD203B41FA5}">
                      <a16:colId xmlns:a16="http://schemas.microsoft.com/office/drawing/2014/main" val="3679835467"/>
                    </a:ext>
                  </a:extLst>
                </a:gridCol>
                <a:gridCol w="1448146">
                  <a:extLst>
                    <a:ext uri="{9D8B030D-6E8A-4147-A177-3AD203B41FA5}">
                      <a16:colId xmlns:a16="http://schemas.microsoft.com/office/drawing/2014/main" val="1574893192"/>
                    </a:ext>
                  </a:extLst>
                </a:gridCol>
              </a:tblGrid>
              <a:tr h="450717">
                <a:tc>
                  <a:txBody>
                    <a:bodyPr/>
                    <a:lstStyle/>
                    <a:p>
                      <a:pPr algn="ctr"/>
                      <a:r>
                        <a:rPr lang="en-CA" sz="1000" dirty="0"/>
                        <a:t>Solution Value </a:t>
                      </a:r>
                    </a:p>
                  </a:txBody>
                  <a:tcPr/>
                </a:tc>
                <a:tc>
                  <a:txBody>
                    <a:bodyPr/>
                    <a:lstStyle/>
                    <a:p>
                      <a:pPr algn="ctr"/>
                      <a:r>
                        <a:rPr lang="en-CA" sz="1000" dirty="0"/>
                        <a:t>RKI </a:t>
                      </a:r>
                    </a:p>
                    <a:p>
                      <a:pPr algn="ctr"/>
                      <a:r>
                        <a:rPr lang="en-CA" sz="1000" dirty="0"/>
                        <a:t>GX-3R Pro  </a:t>
                      </a:r>
                    </a:p>
                    <a:p>
                      <a:pPr algn="ctr"/>
                      <a:endParaRPr lang="en-CA" sz="1000" dirty="0"/>
                    </a:p>
                  </a:txBody>
                  <a:tcPr/>
                </a:tc>
                <a:tc>
                  <a:txBody>
                    <a:bodyPr/>
                    <a:lstStyle/>
                    <a:p>
                      <a:pPr algn="ctr"/>
                      <a:r>
                        <a:rPr lang="en-CA" sz="1000" dirty="0"/>
                        <a:t>G7 Blackline </a:t>
                      </a:r>
                    </a:p>
                    <a:p>
                      <a:pPr algn="ctr"/>
                      <a:r>
                        <a:rPr lang="en-CA" sz="1000" dirty="0"/>
                        <a:t>safety </a:t>
                      </a:r>
                    </a:p>
                    <a:p>
                      <a:pPr algn="ctr"/>
                      <a:endParaRPr lang="en-CA" sz="1000" dirty="0"/>
                    </a:p>
                  </a:txBody>
                  <a:tcPr/>
                </a:tc>
                <a:tc>
                  <a:txBody>
                    <a:bodyPr/>
                    <a:lstStyle/>
                    <a:p>
                      <a:pPr algn="ctr"/>
                      <a:r>
                        <a:rPr kumimoji="0" lang="en-CA" sz="1000" b="1" dirty="0"/>
                        <a:t>MSA </a:t>
                      </a:r>
                    </a:p>
                    <a:p>
                      <a:pPr algn="ctr"/>
                      <a:r>
                        <a:rPr kumimoji="0" lang="en-CA" sz="1000" b="1" dirty="0"/>
                        <a:t>Altair IO4 </a:t>
                      </a:r>
                      <a:endParaRPr lang="en-CA" sz="1000" dirty="0"/>
                    </a:p>
                  </a:txBody>
                  <a:tcPr/>
                </a:tc>
                <a:tc>
                  <a:txBody>
                    <a:bodyPr/>
                    <a:lstStyle/>
                    <a:p>
                      <a:pPr algn="ctr"/>
                      <a:r>
                        <a:rPr lang="en-CA" sz="1000" dirty="0"/>
                        <a:t>ISC Ventis </a:t>
                      </a:r>
                    </a:p>
                    <a:p>
                      <a:pPr algn="ctr"/>
                      <a:r>
                        <a:rPr lang="en-CA" sz="1000" dirty="0"/>
                        <a:t>Pro 5  </a:t>
                      </a:r>
                    </a:p>
                    <a:p>
                      <a:pPr algn="ctr"/>
                      <a:endParaRPr lang="en-CA" sz="1000" dirty="0"/>
                    </a:p>
                  </a:txBody>
                  <a:tcPr/>
                </a:tc>
                <a:tc>
                  <a:txBody>
                    <a:bodyPr/>
                    <a:lstStyle/>
                    <a:p>
                      <a:pPr algn="ctr"/>
                      <a:r>
                        <a:rPr lang="en-CA" sz="1000" dirty="0"/>
                        <a:t>Honeywell </a:t>
                      </a:r>
                    </a:p>
                    <a:p>
                      <a:pPr algn="ctr"/>
                      <a:r>
                        <a:rPr lang="en-CA" sz="1000" dirty="0"/>
                        <a:t>BW Flex </a:t>
                      </a:r>
                    </a:p>
                    <a:p>
                      <a:pPr algn="ctr"/>
                      <a:endParaRPr lang="en-CA" sz="1000" dirty="0"/>
                    </a:p>
                  </a:txBody>
                  <a:tcPr/>
                </a:tc>
                <a:extLst>
                  <a:ext uri="{0D108BD9-81ED-4DB2-BD59-A6C34878D82A}">
                    <a16:rowId xmlns:a16="http://schemas.microsoft.com/office/drawing/2014/main" val="505291083"/>
                  </a:ext>
                </a:extLst>
              </a:tr>
              <a:tr h="375597">
                <a:tc>
                  <a:txBody>
                    <a:bodyPr/>
                    <a:lstStyle/>
                    <a:p>
                      <a:r>
                        <a:rPr lang="en-CA" sz="900" dirty="0"/>
                        <a:t>Worker incident Management with location </a:t>
                      </a:r>
                    </a:p>
                  </a:txBody>
                  <a:tcPr/>
                </a:tc>
                <a:tc>
                  <a:txBody>
                    <a:bodyPr/>
                    <a:lstStyle/>
                    <a:p>
                      <a:pPr algn="ctr"/>
                      <a:r>
                        <a:rPr lang="en-CA" sz="900" dirty="0"/>
                        <a:t>Yes </a:t>
                      </a:r>
                    </a:p>
                  </a:txBody>
                  <a:tcPr anchor="ctr"/>
                </a:tc>
                <a:tc>
                  <a:txBody>
                    <a:bodyPr/>
                    <a:lstStyle/>
                    <a:p>
                      <a:pPr algn="ctr"/>
                      <a:r>
                        <a:rPr lang="en-CA" sz="900" dirty="0"/>
                        <a:t>Yes</a:t>
                      </a:r>
                    </a:p>
                  </a:txBody>
                  <a:tcPr anchor="ctr"/>
                </a:tc>
                <a:tc>
                  <a:txBody>
                    <a:bodyPr/>
                    <a:lstStyle/>
                    <a:p>
                      <a:pPr algn="ctr"/>
                      <a:r>
                        <a:rPr lang="en-CA" sz="900" dirty="0"/>
                        <a:t>Yes</a:t>
                      </a:r>
                    </a:p>
                  </a:txBody>
                  <a:tcPr anchor="ctr"/>
                </a:tc>
                <a:tc>
                  <a:txBody>
                    <a:bodyPr/>
                    <a:lstStyle/>
                    <a:p>
                      <a:pPr algn="ctr"/>
                      <a:r>
                        <a:rPr lang="en-CA" sz="900" dirty="0"/>
                        <a:t>Yes </a:t>
                      </a:r>
                    </a:p>
                  </a:txBody>
                  <a:tcPr anchor="ctr"/>
                </a:tc>
                <a:tc>
                  <a:txBody>
                    <a:bodyPr/>
                    <a:lstStyle/>
                    <a:p>
                      <a:pPr algn="ctr"/>
                      <a:r>
                        <a:rPr lang="en-CA" sz="900" dirty="0"/>
                        <a:t>Yes </a:t>
                      </a:r>
                    </a:p>
                  </a:txBody>
                  <a:tcPr anchor="ctr"/>
                </a:tc>
                <a:extLst>
                  <a:ext uri="{0D108BD9-81ED-4DB2-BD59-A6C34878D82A}">
                    <a16:rowId xmlns:a16="http://schemas.microsoft.com/office/drawing/2014/main" val="72628670"/>
                  </a:ext>
                </a:extLst>
              </a:tr>
              <a:tr h="332481">
                <a:tc>
                  <a:txBody>
                    <a:bodyPr/>
                    <a:lstStyle/>
                    <a:p>
                      <a:r>
                        <a:rPr lang="en-US" sz="900" dirty="0"/>
                        <a:t>Remote collaboration with video, audio &amp; text </a:t>
                      </a:r>
                      <a:endParaRPr lang="en-CA" sz="900" dirty="0"/>
                    </a:p>
                  </a:txBody>
                  <a:tcPr/>
                </a:tc>
                <a:tc>
                  <a:txBody>
                    <a:bodyPr/>
                    <a:lstStyle/>
                    <a:p>
                      <a:pPr algn="ctr"/>
                      <a:r>
                        <a:rPr lang="en-CA" sz="900" dirty="0"/>
                        <a:t>Yes</a:t>
                      </a:r>
                    </a:p>
                  </a:txBody>
                  <a:tcPr anchor="ctr"/>
                </a:tc>
                <a:tc>
                  <a:txBody>
                    <a:bodyPr/>
                    <a:lstStyle/>
                    <a:p>
                      <a:pPr algn="ctr"/>
                      <a:r>
                        <a:rPr lang="en-CA" sz="900" dirty="0"/>
                        <a:t>Partial (Audio and text)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Partial (audio only through cell or Motorola radio) </a:t>
                      </a:r>
                    </a:p>
                  </a:txBody>
                  <a:tcPr anchor="ctr"/>
                </a:tc>
                <a:extLst>
                  <a:ext uri="{0D108BD9-81ED-4DB2-BD59-A6C34878D82A}">
                    <a16:rowId xmlns:a16="http://schemas.microsoft.com/office/drawing/2014/main" val="1377235885"/>
                  </a:ext>
                </a:extLst>
              </a:tr>
              <a:tr h="223943">
                <a:tc>
                  <a:txBody>
                    <a:bodyPr/>
                    <a:lstStyle/>
                    <a:p>
                      <a:r>
                        <a:rPr lang="en-CA" sz="900" dirty="0"/>
                        <a:t>Work process management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1555645461"/>
                  </a:ext>
                </a:extLst>
              </a:tr>
              <a:tr h="220999">
                <a:tc>
                  <a:txBody>
                    <a:bodyPr/>
                    <a:lstStyle/>
                    <a:p>
                      <a:r>
                        <a:rPr lang="en-CA" sz="900" dirty="0"/>
                        <a:t>False Alarm reduction </a:t>
                      </a:r>
                    </a:p>
                  </a:txBody>
                  <a:tcPr/>
                </a:tc>
                <a:tc>
                  <a:txBody>
                    <a:bodyPr/>
                    <a:lstStyle/>
                    <a:p>
                      <a:pPr algn="ctr"/>
                      <a:r>
                        <a:rPr lang="en-CA" sz="900" dirty="0"/>
                        <a:t>Yes </a:t>
                      </a:r>
                    </a:p>
                  </a:txBody>
                  <a:tcPr anchor="ctr"/>
                </a:tc>
                <a:tc>
                  <a:txBody>
                    <a:bodyPr/>
                    <a:lstStyle/>
                    <a:p>
                      <a:pPr algn="ctr"/>
                      <a:r>
                        <a:rPr lang="en-CA" sz="900" dirty="0"/>
                        <a:t>Partial (Yellow alarm)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4139703477"/>
                  </a:ext>
                </a:extLst>
              </a:tr>
              <a:tr h="275438">
                <a:tc>
                  <a:txBody>
                    <a:bodyPr/>
                    <a:lstStyle/>
                    <a:p>
                      <a:r>
                        <a:rPr lang="en-CA" sz="900" dirty="0"/>
                        <a:t>Biometrics, Collision avoidance, Radiation </a:t>
                      </a:r>
                    </a:p>
                  </a:txBody>
                  <a:tcPr/>
                </a:tc>
                <a:tc>
                  <a:txBody>
                    <a:bodyPr/>
                    <a:lstStyle/>
                    <a:p>
                      <a:pPr algn="ctr"/>
                      <a:r>
                        <a:rPr lang="en-CA" sz="900" dirty="0"/>
                        <a:t>Yes (optional)</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 </a:t>
                      </a:r>
                    </a:p>
                  </a:txBody>
                  <a:tcPr anchor="ctr"/>
                </a:tc>
                <a:tc>
                  <a:txBody>
                    <a:bodyPr/>
                    <a:lstStyle/>
                    <a:p>
                      <a:pPr algn="ctr"/>
                      <a:r>
                        <a:rPr lang="en-CA" sz="900" dirty="0"/>
                        <a:t>No</a:t>
                      </a:r>
                    </a:p>
                  </a:txBody>
                  <a:tcPr anchor="ctr"/>
                </a:tc>
                <a:extLst>
                  <a:ext uri="{0D108BD9-81ED-4DB2-BD59-A6C34878D82A}">
                    <a16:rowId xmlns:a16="http://schemas.microsoft.com/office/drawing/2014/main" val="1041359074"/>
                  </a:ext>
                </a:extLst>
              </a:tr>
              <a:tr h="220999">
                <a:tc>
                  <a:txBody>
                    <a:bodyPr/>
                    <a:lstStyle/>
                    <a:p>
                      <a:r>
                        <a:rPr lang="en-CA" sz="900" dirty="0"/>
                        <a:t>Wear in breathing zone </a:t>
                      </a:r>
                    </a:p>
                  </a:txBody>
                  <a:tcPr/>
                </a:tc>
                <a:tc>
                  <a:txBody>
                    <a:bodyPr/>
                    <a:lstStyle/>
                    <a:p>
                      <a:pPr algn="ctr"/>
                      <a:r>
                        <a:rPr lang="en-CA" sz="900" dirty="0"/>
                        <a:t>Yes </a:t>
                      </a:r>
                    </a:p>
                  </a:txBody>
                  <a:tcPr anchor="ctr"/>
                </a:tc>
                <a:tc>
                  <a:txBody>
                    <a:bodyPr/>
                    <a:lstStyle/>
                    <a:p>
                      <a:pPr algn="ctr"/>
                      <a:r>
                        <a:rPr lang="en-CA" sz="900" dirty="0"/>
                        <a:t>Extremely difficult </a:t>
                      </a:r>
                    </a:p>
                  </a:txBody>
                  <a:tcPr anchor="ctr"/>
                </a:tc>
                <a:tc>
                  <a:txBody>
                    <a:bodyPr/>
                    <a:lstStyle/>
                    <a:p>
                      <a:pPr algn="ctr"/>
                      <a:r>
                        <a:rPr lang="en-CA" sz="900" dirty="0"/>
                        <a:t>Difficult </a:t>
                      </a:r>
                    </a:p>
                  </a:txBody>
                  <a:tcPr anchor="ctr"/>
                </a:tc>
                <a:tc>
                  <a:txBody>
                    <a:bodyPr/>
                    <a:lstStyle/>
                    <a:p>
                      <a:pPr algn="ctr"/>
                      <a:r>
                        <a:rPr lang="en-CA" sz="900" dirty="0"/>
                        <a:t>Difficult </a:t>
                      </a:r>
                    </a:p>
                  </a:txBody>
                  <a:tcPr anchor="ctr"/>
                </a:tc>
                <a:tc>
                  <a:txBody>
                    <a:bodyPr/>
                    <a:lstStyle/>
                    <a:p>
                      <a:pPr algn="ctr"/>
                      <a:r>
                        <a:rPr lang="en-CA" sz="900" dirty="0"/>
                        <a:t>Difficult </a:t>
                      </a:r>
                    </a:p>
                  </a:txBody>
                  <a:tcPr anchor="ctr"/>
                </a:tc>
                <a:extLst>
                  <a:ext uri="{0D108BD9-81ED-4DB2-BD59-A6C34878D82A}">
                    <a16:rowId xmlns:a16="http://schemas.microsoft.com/office/drawing/2014/main" val="1216418079"/>
                  </a:ext>
                </a:extLst>
              </a:tr>
              <a:tr h="220999">
                <a:tc>
                  <a:txBody>
                    <a:bodyPr/>
                    <a:lstStyle/>
                    <a:p>
                      <a:r>
                        <a:rPr lang="en-CA" sz="900" dirty="0"/>
                        <a:t>Worker Area restriction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limited</a:t>
                      </a:r>
                    </a:p>
                  </a:txBody>
                  <a:tcPr anchor="ctr"/>
                </a:tc>
                <a:extLst>
                  <a:ext uri="{0D108BD9-81ED-4DB2-BD59-A6C34878D82A}">
                    <a16:rowId xmlns:a16="http://schemas.microsoft.com/office/drawing/2014/main" val="1560364832"/>
                  </a:ext>
                </a:extLst>
              </a:tr>
              <a:tr h="220999">
                <a:tc>
                  <a:txBody>
                    <a:bodyPr/>
                    <a:lstStyle/>
                    <a:p>
                      <a:r>
                        <a:rPr lang="en-CA" sz="900" dirty="0"/>
                        <a:t>Worker Privacy </a:t>
                      </a:r>
                    </a:p>
                  </a:txBody>
                  <a:tcPr/>
                </a:tc>
                <a:tc>
                  <a:txBody>
                    <a:bodyPr/>
                    <a:lstStyle/>
                    <a:p>
                      <a:pPr algn="ctr"/>
                      <a:r>
                        <a:rPr lang="en-CA" sz="900" dirty="0"/>
                        <a:t>Yes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52513898"/>
                  </a:ext>
                </a:extLst>
              </a:tr>
              <a:tr h="275438">
                <a:tc>
                  <a:txBody>
                    <a:bodyPr/>
                    <a:lstStyle/>
                    <a:p>
                      <a:r>
                        <a:rPr lang="en-CA" sz="900" dirty="0"/>
                        <a:t>Flexible Data center options </a:t>
                      </a:r>
                    </a:p>
                  </a:txBody>
                  <a:tcPr/>
                </a:tc>
                <a:tc>
                  <a:txBody>
                    <a:bodyPr/>
                    <a:lstStyle/>
                    <a:p>
                      <a:pPr algn="ctr"/>
                      <a:r>
                        <a:rPr lang="en-CA" sz="900" dirty="0"/>
                        <a:t>In cloud or on premise</a:t>
                      </a:r>
                    </a:p>
                  </a:txBody>
                  <a:tcPr anchor="ctr"/>
                </a:tc>
                <a:tc>
                  <a:txBody>
                    <a:bodyPr/>
                    <a:lstStyle/>
                    <a:p>
                      <a:pPr algn="ctr"/>
                      <a:r>
                        <a:rPr lang="en-CA" sz="900" dirty="0"/>
                        <a:t>Cloud only </a:t>
                      </a:r>
                    </a:p>
                  </a:txBody>
                  <a:tcPr anchor="ctr"/>
                </a:tc>
                <a:tc>
                  <a:txBody>
                    <a:bodyPr/>
                    <a:lstStyle/>
                    <a:p>
                      <a:pPr algn="ctr"/>
                      <a:r>
                        <a:rPr lang="en-CA" sz="900" dirty="0"/>
                        <a:t>Cloud only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In cloud or on premise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In cloud or on premise</a:t>
                      </a:r>
                    </a:p>
                  </a:txBody>
                  <a:tcPr anchor="ctr"/>
                </a:tc>
                <a:extLst>
                  <a:ext uri="{0D108BD9-81ED-4DB2-BD59-A6C34878D82A}">
                    <a16:rowId xmlns:a16="http://schemas.microsoft.com/office/drawing/2014/main" val="111271456"/>
                  </a:ext>
                </a:extLst>
              </a:tr>
              <a:tr h="220999">
                <a:tc>
                  <a:txBody>
                    <a:bodyPr/>
                    <a:lstStyle/>
                    <a:p>
                      <a:r>
                        <a:rPr lang="en-CA" sz="900" dirty="0"/>
                        <a:t>Worker productivity </a:t>
                      </a:r>
                    </a:p>
                  </a:txBody>
                  <a:tcPr/>
                </a:tc>
                <a:tc>
                  <a:txBody>
                    <a:bodyPr/>
                    <a:lstStyle/>
                    <a:p>
                      <a:pPr algn="ctr"/>
                      <a:r>
                        <a:rPr lang="en-CA" sz="900" dirty="0"/>
                        <a:t>Yes </a:t>
                      </a:r>
                    </a:p>
                  </a:txBody>
                  <a:tcPr anchor="ctr"/>
                </a:tc>
                <a:tc>
                  <a:txBody>
                    <a:bodyPr/>
                    <a:lstStyle/>
                    <a:p>
                      <a:pPr algn="ctr"/>
                      <a:r>
                        <a:rPr lang="en-CA" sz="900" dirty="0"/>
                        <a:t>Yes </a:t>
                      </a:r>
                    </a:p>
                  </a:txBody>
                  <a:tcPr anchor="ctr"/>
                </a:tc>
                <a:tc>
                  <a:txBody>
                    <a:bodyPr/>
                    <a:lstStyle/>
                    <a:p>
                      <a:pPr algn="ctr"/>
                      <a:r>
                        <a:rPr lang="en-CA" sz="900" dirty="0"/>
                        <a:t>No</a:t>
                      </a:r>
                    </a:p>
                  </a:txBody>
                  <a:tcPr anchor="ctr"/>
                </a:tc>
                <a:tc>
                  <a:txBody>
                    <a:bodyPr/>
                    <a:lstStyle/>
                    <a:p>
                      <a:pPr algn="ctr"/>
                      <a:r>
                        <a:rPr lang="en-CA" sz="900" dirty="0"/>
                        <a:t>(partial) </a:t>
                      </a:r>
                    </a:p>
                  </a:txBody>
                  <a:tcPr anchor="ctr"/>
                </a:tc>
                <a:tc>
                  <a:txBody>
                    <a:bodyPr/>
                    <a:lstStyle/>
                    <a:p>
                      <a:pPr algn="ctr"/>
                      <a:r>
                        <a:rPr lang="en-CA" sz="900" dirty="0"/>
                        <a:t>No </a:t>
                      </a:r>
                    </a:p>
                  </a:txBody>
                  <a:tcPr anchor="ctr"/>
                </a:tc>
                <a:extLst>
                  <a:ext uri="{0D108BD9-81ED-4DB2-BD59-A6C34878D82A}">
                    <a16:rowId xmlns:a16="http://schemas.microsoft.com/office/drawing/2014/main" val="2826388975"/>
                  </a:ext>
                </a:extLst>
              </a:tr>
              <a:tr h="275438">
                <a:tc>
                  <a:txBody>
                    <a:bodyPr/>
                    <a:lstStyle/>
                    <a:p>
                      <a:r>
                        <a:rPr lang="en-CA" sz="900" dirty="0"/>
                        <a:t>Worker incident local awareness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Yes with LENS</a:t>
                      </a:r>
                    </a:p>
                  </a:txBody>
                  <a:tcPr anchor="ctr"/>
                </a:tc>
                <a:tc>
                  <a:txBody>
                    <a:bodyPr/>
                    <a:lstStyle/>
                    <a:p>
                      <a:pPr algn="ctr"/>
                      <a:r>
                        <a:rPr lang="en-CA" sz="900" dirty="0"/>
                        <a:t>No</a:t>
                      </a:r>
                    </a:p>
                  </a:txBody>
                  <a:tcPr anchor="ctr"/>
                </a:tc>
                <a:extLst>
                  <a:ext uri="{0D108BD9-81ED-4DB2-BD59-A6C34878D82A}">
                    <a16:rowId xmlns:a16="http://schemas.microsoft.com/office/drawing/2014/main" val="845103945"/>
                  </a:ext>
                </a:extLst>
              </a:tr>
              <a:tr h="220999">
                <a:tc>
                  <a:txBody>
                    <a:bodyPr/>
                    <a:lstStyle/>
                    <a:p>
                      <a:r>
                        <a:rPr lang="en-CA" sz="900" dirty="0"/>
                        <a:t>Low cost of ownership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 </a:t>
                      </a:r>
                    </a:p>
                  </a:txBody>
                  <a:tcPr anchor="ctr"/>
                </a:tc>
                <a:tc>
                  <a:txBody>
                    <a:bodyPr/>
                    <a:lstStyle/>
                    <a:p>
                      <a:pPr algn="ctr"/>
                      <a:r>
                        <a:rPr lang="en-CA" sz="900" dirty="0"/>
                        <a:t>No</a:t>
                      </a:r>
                    </a:p>
                  </a:txBody>
                  <a:tcPr anchor="ctr"/>
                </a:tc>
                <a:extLst>
                  <a:ext uri="{0D108BD9-81ED-4DB2-BD59-A6C34878D82A}">
                    <a16:rowId xmlns:a16="http://schemas.microsoft.com/office/drawing/2014/main" val="4129375156"/>
                  </a:ext>
                </a:extLst>
              </a:tr>
              <a:tr h="375597">
                <a:tc>
                  <a:txBody>
                    <a:bodyPr/>
                    <a:lstStyle/>
                    <a:p>
                      <a:r>
                        <a:rPr lang="en-CA" sz="900" dirty="0"/>
                        <a:t>Runtime </a:t>
                      </a:r>
                    </a:p>
                  </a:txBody>
                  <a:tcPr/>
                </a:tc>
                <a:tc>
                  <a:txBody>
                    <a:bodyPr/>
                    <a:lstStyle/>
                    <a:p>
                      <a:pPr algn="ctr"/>
                      <a:r>
                        <a:rPr lang="en-CA" sz="900" dirty="0"/>
                        <a:t>23 hours </a:t>
                      </a:r>
                    </a:p>
                    <a:p>
                      <a:pPr algn="ctr"/>
                      <a:r>
                        <a:rPr lang="en-CA" sz="900" dirty="0"/>
                        <a:t>Li-Ion or Alkaline</a:t>
                      </a:r>
                    </a:p>
                  </a:txBody>
                  <a:tcPr anchor="ctr"/>
                </a:tc>
                <a:tc>
                  <a:txBody>
                    <a:bodyPr/>
                    <a:lstStyle/>
                    <a:p>
                      <a:pPr algn="ctr"/>
                      <a:r>
                        <a:rPr lang="en-CA" sz="900" dirty="0"/>
                        <a:t>18 hrs</a:t>
                      </a:r>
                    </a:p>
                    <a:p>
                      <a:pPr algn="ctr"/>
                      <a:r>
                        <a:rPr lang="en-CA" sz="900" dirty="0"/>
                        <a:t>Li-Ion</a:t>
                      </a:r>
                    </a:p>
                  </a:txBody>
                  <a:tcPr anchor="ctr"/>
                </a:tc>
                <a:tc>
                  <a:txBody>
                    <a:bodyPr/>
                    <a:lstStyle/>
                    <a:p>
                      <a:pPr algn="ctr"/>
                      <a:r>
                        <a:rPr lang="en-CA" sz="900" dirty="0"/>
                        <a:t>20 hrs Li-Ion</a:t>
                      </a:r>
                    </a:p>
                    <a:p>
                      <a:pPr algn="ctr"/>
                      <a:r>
                        <a:rPr lang="en-CA" sz="900" dirty="0"/>
                        <a:t>&amp; Alkaline</a:t>
                      </a:r>
                    </a:p>
                  </a:txBody>
                  <a:tcPr anchor="ctr"/>
                </a:tc>
                <a:tc>
                  <a:txBody>
                    <a:bodyPr/>
                    <a:lstStyle/>
                    <a:p>
                      <a:pPr algn="ctr"/>
                      <a:r>
                        <a:rPr lang="en-CA" sz="900" dirty="0"/>
                        <a:t>18 hrs</a:t>
                      </a:r>
                    </a:p>
                    <a:p>
                      <a:pPr algn="ctr"/>
                      <a:r>
                        <a:rPr lang="en-CA" sz="900" dirty="0"/>
                        <a:t>Li-ion</a:t>
                      </a:r>
                    </a:p>
                  </a:txBody>
                  <a:tcPr anchor="ctr"/>
                </a:tc>
                <a:tc>
                  <a:txBody>
                    <a:bodyPr/>
                    <a:lstStyle/>
                    <a:p>
                      <a:pPr algn="ctr"/>
                      <a:r>
                        <a:rPr lang="en-CA" sz="900" dirty="0"/>
                        <a:t>15 hrs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Li-ion</a:t>
                      </a:r>
                    </a:p>
                  </a:txBody>
                  <a:tcPr anchor="ctr"/>
                </a:tc>
                <a:extLst>
                  <a:ext uri="{0D108BD9-81ED-4DB2-BD59-A6C34878D82A}">
                    <a16:rowId xmlns:a16="http://schemas.microsoft.com/office/drawing/2014/main" val="2131422596"/>
                  </a:ext>
                </a:extLst>
              </a:tr>
              <a:tr h="375597">
                <a:tc>
                  <a:txBody>
                    <a:bodyPr/>
                    <a:lstStyle/>
                    <a:p>
                      <a:r>
                        <a:rPr lang="en-CA" sz="900" dirty="0"/>
                        <a:t>Size </a:t>
                      </a:r>
                    </a:p>
                  </a:txBody>
                  <a:tcPr/>
                </a:tc>
                <a:tc>
                  <a:txBody>
                    <a:bodyPr/>
                    <a:lstStyle/>
                    <a:p>
                      <a:pPr algn="ctr"/>
                      <a:r>
                        <a:rPr lang="en-CA" sz="900" dirty="0"/>
                        <a:t>2.9 x 2.6 x 1.0”</a:t>
                      </a:r>
                    </a:p>
                  </a:txBody>
                  <a:tcPr anchor="ctr"/>
                </a:tc>
                <a:tc>
                  <a:txBody>
                    <a:bodyPr/>
                    <a:lstStyle/>
                    <a:p>
                      <a:pPr algn="ctr"/>
                      <a:r>
                        <a:rPr lang="en-CA" sz="900" dirty="0"/>
                        <a:t>5.8 x 3.3 x 1.6”</a:t>
                      </a:r>
                    </a:p>
                  </a:txBody>
                  <a:tcPr anchor="ctr"/>
                </a:tc>
                <a:tc>
                  <a:txBody>
                    <a:bodyPr/>
                    <a:lstStyle/>
                    <a:p>
                      <a:pPr algn="ctr"/>
                      <a:r>
                        <a:rPr lang="en-CA" sz="900" dirty="0"/>
                        <a:t>6.6 x 3.4 x 1.7”</a:t>
                      </a:r>
                    </a:p>
                  </a:txBody>
                  <a:tcPr anchor="ctr"/>
                </a:tc>
                <a:tc>
                  <a:txBody>
                    <a:bodyPr/>
                    <a:lstStyle/>
                    <a:p>
                      <a:pPr algn="ctr"/>
                      <a:r>
                        <a:rPr lang="en-CA" sz="900" dirty="0"/>
                        <a:t>4.4 x 3.0 x 1.4”</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4.2 x 2.4 x 1.7  </a:t>
                      </a:r>
                    </a:p>
                  </a:txBody>
                  <a:tcPr anchor="ctr"/>
                </a:tc>
                <a:extLst>
                  <a:ext uri="{0D108BD9-81ED-4DB2-BD59-A6C34878D82A}">
                    <a16:rowId xmlns:a16="http://schemas.microsoft.com/office/drawing/2014/main" val="1918811423"/>
                  </a:ext>
                </a:extLst>
              </a:tr>
              <a:tr h="375597">
                <a:tc>
                  <a:txBody>
                    <a:bodyPr/>
                    <a:lstStyle/>
                    <a:p>
                      <a:r>
                        <a:rPr lang="en-CA" sz="900" dirty="0"/>
                        <a:t>Weight </a:t>
                      </a:r>
                    </a:p>
                  </a:txBody>
                  <a:tcPr/>
                </a:tc>
                <a:tc>
                  <a:txBody>
                    <a:bodyPr/>
                    <a:lstStyle/>
                    <a:p>
                      <a:pPr algn="ctr"/>
                      <a:r>
                        <a:rPr lang="en-CA" sz="900" dirty="0"/>
                        <a:t>4.58 oz</a:t>
                      </a:r>
                    </a:p>
                  </a:txBody>
                  <a:tcPr anchor="ctr"/>
                </a:tc>
                <a:tc>
                  <a:txBody>
                    <a:bodyPr/>
                    <a:lstStyle/>
                    <a:p>
                      <a:pPr algn="ctr"/>
                      <a:r>
                        <a:rPr lang="en-CA" sz="900" dirty="0"/>
                        <a:t>14.5 oz </a:t>
                      </a:r>
                    </a:p>
                  </a:txBody>
                  <a:tcPr anchor="ctr"/>
                </a:tc>
                <a:tc>
                  <a:txBody>
                    <a:bodyPr/>
                    <a:lstStyle/>
                    <a:p>
                      <a:pPr algn="ctr"/>
                      <a:r>
                        <a:rPr lang="en-CA" sz="900" dirty="0"/>
                        <a:t>16 oz</a:t>
                      </a:r>
                    </a:p>
                  </a:txBody>
                  <a:tcPr anchor="ctr"/>
                </a:tc>
                <a:tc>
                  <a:txBody>
                    <a:bodyPr/>
                    <a:lstStyle/>
                    <a:p>
                      <a:pPr algn="ctr"/>
                      <a:r>
                        <a:rPr lang="en-CA" sz="900" dirty="0"/>
                        <a:t>8 oz</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6.7 oz </a:t>
                      </a:r>
                    </a:p>
                  </a:txBody>
                  <a:tcPr anchor="ctr"/>
                </a:tc>
                <a:extLst>
                  <a:ext uri="{0D108BD9-81ED-4DB2-BD59-A6C34878D82A}">
                    <a16:rowId xmlns:a16="http://schemas.microsoft.com/office/drawing/2014/main" val="1328671456"/>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44800" y="8462"/>
            <a:ext cx="2964160" cy="646331"/>
          </a:xfrm>
          <a:prstGeom prst="rect">
            <a:avLst/>
          </a:prstGeom>
          <a:noFill/>
        </p:spPr>
        <p:txBody>
          <a:bodyPr wrap="square" rtlCol="0">
            <a:spAutoFit/>
          </a:bodyPr>
          <a:lstStyle/>
          <a:p>
            <a:pPr algn="ctr"/>
            <a:r>
              <a:rPr lang="en-CA" b="1" dirty="0"/>
              <a:t>Competition – Solution </a:t>
            </a:r>
          </a:p>
          <a:p>
            <a:endParaRPr lang="en-CA" dirty="0"/>
          </a:p>
        </p:txBody>
      </p:sp>
      <p:pic>
        <p:nvPicPr>
          <p:cNvPr id="4" name="Picture 3">
            <a:extLst>
              <a:ext uri="{FF2B5EF4-FFF2-40B4-BE49-F238E27FC236}">
                <a16:creationId xmlns:a16="http://schemas.microsoft.com/office/drawing/2014/main" id="{23DE6F2E-3C12-3012-BFB7-145F43605F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9864" r="81329"/>
          <a:stretch/>
        </p:blipFill>
        <p:spPr>
          <a:xfrm>
            <a:off x="2185530" y="409552"/>
            <a:ext cx="647058" cy="490483"/>
          </a:xfrm>
          <a:prstGeom prst="rect">
            <a:avLst/>
          </a:prstGeom>
        </p:spPr>
      </p:pic>
      <p:pic>
        <p:nvPicPr>
          <p:cNvPr id="5" name="Picture 4">
            <a:extLst>
              <a:ext uri="{FF2B5EF4-FFF2-40B4-BE49-F238E27FC236}">
                <a16:creationId xmlns:a16="http://schemas.microsoft.com/office/drawing/2014/main" id="{4B613C79-7A30-2D15-6187-41E6CED3F3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184" r="62427"/>
          <a:stretch/>
        </p:blipFill>
        <p:spPr>
          <a:xfrm>
            <a:off x="3696268" y="1741"/>
            <a:ext cx="464024" cy="815621"/>
          </a:xfrm>
          <a:prstGeom prst="rect">
            <a:avLst/>
          </a:prstGeom>
        </p:spPr>
      </p:pic>
      <p:pic>
        <p:nvPicPr>
          <p:cNvPr id="7" name="Picture 6">
            <a:extLst>
              <a:ext uri="{FF2B5EF4-FFF2-40B4-BE49-F238E27FC236}">
                <a16:creationId xmlns:a16="http://schemas.microsoft.com/office/drawing/2014/main" id="{715E3804-1E9D-B130-691F-F4E33AD57C3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4661" r="39587"/>
          <a:stretch/>
        </p:blipFill>
        <p:spPr>
          <a:xfrm>
            <a:off x="5092860" y="0"/>
            <a:ext cx="545911" cy="815621"/>
          </a:xfrm>
          <a:prstGeom prst="rect">
            <a:avLst/>
          </a:prstGeom>
        </p:spPr>
      </p:pic>
      <p:pic>
        <p:nvPicPr>
          <p:cNvPr id="8" name="Picture 7">
            <a:extLst>
              <a:ext uri="{FF2B5EF4-FFF2-40B4-BE49-F238E27FC236}">
                <a16:creationId xmlns:a16="http://schemas.microsoft.com/office/drawing/2014/main" id="{471058DC-0382-06DD-07DE-DE04378A20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5052" r="17621"/>
          <a:stretch/>
        </p:blipFill>
        <p:spPr>
          <a:xfrm>
            <a:off x="6571339" y="-1"/>
            <a:ext cx="600501" cy="815621"/>
          </a:xfrm>
          <a:prstGeom prst="rect">
            <a:avLst/>
          </a:prstGeom>
        </p:spPr>
      </p:pic>
    </p:spTree>
    <p:extLst>
      <p:ext uri="{BB962C8B-B14F-4D97-AF65-F5344CB8AC3E}">
        <p14:creationId xmlns:p14="http://schemas.microsoft.com/office/powerpoint/2010/main" val="129101561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4248"/>
          <a:stretch/>
        </p:blipFill>
        <p:spPr>
          <a:xfrm>
            <a:off x="7924527" y="1741"/>
            <a:ext cx="545912" cy="815621"/>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621652928"/>
              </p:ext>
            </p:extLst>
          </p:nvPr>
        </p:nvGraphicFramePr>
        <p:xfrm>
          <a:off x="27296" y="887847"/>
          <a:ext cx="9047035" cy="5466875"/>
        </p:xfrm>
        <a:graphic>
          <a:graphicData uri="http://schemas.openxmlformats.org/drawingml/2006/table">
            <a:tbl>
              <a:tblPr firstRow="1" bandRow="1">
                <a:tableStyleId>{073A0DAA-6AF3-43AB-8588-CEC1D06C72B9}</a:tableStyleId>
              </a:tblPr>
              <a:tblGrid>
                <a:gridCol w="784497">
                  <a:extLst>
                    <a:ext uri="{9D8B030D-6E8A-4147-A177-3AD203B41FA5}">
                      <a16:colId xmlns:a16="http://schemas.microsoft.com/office/drawing/2014/main" val="946727153"/>
                    </a:ext>
                  </a:extLst>
                </a:gridCol>
                <a:gridCol w="1513396">
                  <a:extLst>
                    <a:ext uri="{9D8B030D-6E8A-4147-A177-3AD203B41FA5}">
                      <a16:colId xmlns:a16="http://schemas.microsoft.com/office/drawing/2014/main" val="1908994730"/>
                    </a:ext>
                  </a:extLst>
                </a:gridCol>
                <a:gridCol w="1960208">
                  <a:extLst>
                    <a:ext uri="{9D8B030D-6E8A-4147-A177-3AD203B41FA5}">
                      <a16:colId xmlns:a16="http://schemas.microsoft.com/office/drawing/2014/main" val="885051595"/>
                    </a:ext>
                  </a:extLst>
                </a:gridCol>
                <a:gridCol w="1653849">
                  <a:extLst>
                    <a:ext uri="{9D8B030D-6E8A-4147-A177-3AD203B41FA5}">
                      <a16:colId xmlns:a16="http://schemas.microsoft.com/office/drawing/2014/main" val="3071858658"/>
                    </a:ext>
                  </a:extLst>
                </a:gridCol>
                <a:gridCol w="1558834">
                  <a:extLst>
                    <a:ext uri="{9D8B030D-6E8A-4147-A177-3AD203B41FA5}">
                      <a16:colId xmlns:a16="http://schemas.microsoft.com/office/drawing/2014/main" val="3679835467"/>
                    </a:ext>
                  </a:extLst>
                </a:gridCol>
                <a:gridCol w="1576251">
                  <a:extLst>
                    <a:ext uri="{9D8B030D-6E8A-4147-A177-3AD203B41FA5}">
                      <a16:colId xmlns:a16="http://schemas.microsoft.com/office/drawing/2014/main" val="1574893192"/>
                    </a:ext>
                  </a:extLst>
                </a:gridCol>
              </a:tblGrid>
              <a:tr h="450717">
                <a:tc>
                  <a:txBody>
                    <a:bodyPr/>
                    <a:lstStyle/>
                    <a:p>
                      <a:pPr algn="ctr"/>
                      <a:r>
                        <a:rPr lang="en-CA" sz="1000" dirty="0"/>
                        <a:t>Solution  </a:t>
                      </a:r>
                    </a:p>
                  </a:txBody>
                  <a:tcPr/>
                </a:tc>
                <a:tc>
                  <a:txBody>
                    <a:bodyPr/>
                    <a:lstStyle/>
                    <a:p>
                      <a:pPr algn="ctr"/>
                      <a:r>
                        <a:rPr lang="en-CA" sz="1000" dirty="0"/>
                        <a:t>RKI </a:t>
                      </a:r>
                    </a:p>
                    <a:p>
                      <a:pPr algn="ctr"/>
                      <a:r>
                        <a:rPr lang="en-CA" sz="1000" dirty="0"/>
                        <a:t>GX-3R Pro  </a:t>
                      </a:r>
                    </a:p>
                    <a:p>
                      <a:pPr algn="ctr"/>
                      <a:endParaRPr lang="en-CA" sz="1000" dirty="0"/>
                    </a:p>
                  </a:txBody>
                  <a:tcPr/>
                </a:tc>
                <a:tc>
                  <a:txBody>
                    <a:bodyPr/>
                    <a:lstStyle/>
                    <a:p>
                      <a:pPr algn="ctr"/>
                      <a:r>
                        <a:rPr lang="en-CA" sz="1000" dirty="0"/>
                        <a:t>G7 Blackline </a:t>
                      </a:r>
                    </a:p>
                    <a:p>
                      <a:pPr algn="ctr"/>
                      <a:r>
                        <a:rPr lang="en-CA" sz="1000" dirty="0"/>
                        <a:t>safety </a:t>
                      </a:r>
                    </a:p>
                    <a:p>
                      <a:pPr algn="ctr"/>
                      <a:endParaRPr lang="en-CA" sz="1000" dirty="0"/>
                    </a:p>
                  </a:txBody>
                  <a:tcPr/>
                </a:tc>
                <a:tc>
                  <a:txBody>
                    <a:bodyPr/>
                    <a:lstStyle/>
                    <a:p>
                      <a:pPr algn="ctr"/>
                      <a:r>
                        <a:rPr kumimoji="0" lang="en-CA" sz="1000" b="1" dirty="0"/>
                        <a:t>MSA </a:t>
                      </a:r>
                    </a:p>
                    <a:p>
                      <a:pPr algn="ctr"/>
                      <a:r>
                        <a:rPr kumimoji="0" lang="en-CA" sz="1000" b="1" dirty="0"/>
                        <a:t>Altair IO4 </a:t>
                      </a:r>
                      <a:endParaRPr lang="en-CA" sz="1000" dirty="0"/>
                    </a:p>
                  </a:txBody>
                  <a:tcPr/>
                </a:tc>
                <a:tc>
                  <a:txBody>
                    <a:bodyPr/>
                    <a:lstStyle/>
                    <a:p>
                      <a:pPr algn="ctr"/>
                      <a:r>
                        <a:rPr lang="en-CA" sz="1000" dirty="0"/>
                        <a:t>ISC Ventis </a:t>
                      </a:r>
                    </a:p>
                    <a:p>
                      <a:pPr algn="ctr"/>
                      <a:r>
                        <a:rPr lang="en-CA" sz="1000" dirty="0"/>
                        <a:t>Pro 5  </a:t>
                      </a:r>
                    </a:p>
                    <a:p>
                      <a:pPr algn="ctr"/>
                      <a:endParaRPr lang="en-CA" sz="1000" dirty="0"/>
                    </a:p>
                  </a:txBody>
                  <a:tcPr/>
                </a:tc>
                <a:tc>
                  <a:txBody>
                    <a:bodyPr/>
                    <a:lstStyle/>
                    <a:p>
                      <a:pPr algn="ctr"/>
                      <a:r>
                        <a:rPr lang="en-CA" sz="1000" dirty="0"/>
                        <a:t>Honeywell </a:t>
                      </a:r>
                    </a:p>
                    <a:p>
                      <a:pPr algn="ctr"/>
                      <a:r>
                        <a:rPr lang="en-CA" sz="1000" dirty="0"/>
                        <a:t>BW Flex </a:t>
                      </a:r>
                    </a:p>
                    <a:p>
                      <a:pPr algn="ctr"/>
                      <a:endParaRPr lang="en-CA" sz="1000" dirty="0"/>
                    </a:p>
                  </a:txBody>
                  <a:tcPr/>
                </a:tc>
                <a:extLst>
                  <a:ext uri="{0D108BD9-81ED-4DB2-BD59-A6C34878D82A}">
                    <a16:rowId xmlns:a16="http://schemas.microsoft.com/office/drawing/2014/main" val="505291083"/>
                  </a:ext>
                </a:extLst>
              </a:tr>
              <a:tr h="375597">
                <a:tc>
                  <a:txBody>
                    <a:bodyPr/>
                    <a:lstStyle/>
                    <a:p>
                      <a:r>
                        <a:rPr lang="en-CA" sz="800" b="1" dirty="0"/>
                        <a:t>Product List price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kern="1200" dirty="0">
                          <a:solidFill>
                            <a:schemeClr val="dk1"/>
                          </a:solidFill>
                          <a:effectLst/>
                          <a:latin typeface="+mn-lt"/>
                          <a:ea typeface="+mn-ea"/>
                          <a:cs typeface="+mn-cs"/>
                        </a:rPr>
                        <a:t>$795 </a:t>
                      </a:r>
                      <a:r>
                        <a:rPr lang="en-CA" sz="800" kern="1200" dirty="0">
                          <a:solidFill>
                            <a:schemeClr val="dk1"/>
                          </a:solidFill>
                          <a:effectLst/>
                          <a:latin typeface="+mn-lt"/>
                          <a:ea typeface="+mn-ea"/>
                          <a:cs typeface="+mn-cs"/>
                        </a:rPr>
                        <a:t>(O2, LEL, CO, H2S) </a:t>
                      </a:r>
                    </a:p>
                    <a:p>
                      <a:pPr algn="ctr"/>
                      <a:r>
                        <a:rPr lang="en-CA" sz="800" dirty="0"/>
                        <a:t>+ cellular device </a:t>
                      </a:r>
                    </a:p>
                  </a:txBody>
                  <a:tcPr/>
                </a:tc>
                <a:tc>
                  <a:txBody>
                    <a:bodyPr/>
                    <a:lstStyle/>
                    <a:p>
                      <a:pPr algn="ctr"/>
                      <a:r>
                        <a:rPr lang="pt-BR" sz="800" b="1" dirty="0"/>
                        <a:t>$821 </a:t>
                      </a:r>
                      <a:r>
                        <a:rPr lang="pt-BR" sz="800" dirty="0"/>
                        <a:t>(O2, LEL, CO, H2S) </a:t>
                      </a:r>
                    </a:p>
                    <a:p>
                      <a:pPr algn="ctr"/>
                      <a:r>
                        <a:rPr lang="pt-BR" sz="800" dirty="0"/>
                        <a:t>2 year warranty + </a:t>
                      </a:r>
                      <a:r>
                        <a:rPr lang="pt-BR" sz="800" b="1" dirty="0"/>
                        <a:t>system access </a:t>
                      </a:r>
                      <a:endParaRPr lang="en-CA" sz="800" b="1" dirty="0"/>
                    </a:p>
                  </a:txBody>
                  <a:tcPr/>
                </a:tc>
                <a:tc>
                  <a:txBody>
                    <a:bodyPr/>
                    <a:lstStyle/>
                    <a:p>
                      <a:pPr algn="ctr"/>
                      <a:r>
                        <a:rPr lang="pt-BR" sz="800" b="1" dirty="0"/>
                        <a:t>$0</a:t>
                      </a:r>
                      <a:r>
                        <a:rPr lang="pt-BR" sz="800" dirty="0"/>
                        <a:t> (O2, LEL, CO-H2, H2S)</a:t>
                      </a:r>
                    </a:p>
                    <a:p>
                      <a:pPr algn="ctr"/>
                      <a:r>
                        <a:rPr lang="pt-BR" sz="800" b="1" dirty="0"/>
                        <a:t>Minimum 3 year contract </a:t>
                      </a:r>
                      <a:endParaRPr lang="en-CA" sz="800" b="1" dirty="0"/>
                    </a:p>
                  </a:txBody>
                  <a:tcPr/>
                </a:tc>
                <a:tc>
                  <a:txBody>
                    <a:bodyPr/>
                    <a:lstStyle/>
                    <a:p>
                      <a:pPr algn="ctr"/>
                      <a:r>
                        <a:rPr lang="en-CA" sz="800" b="1" dirty="0"/>
                        <a:t>$1739 </a:t>
                      </a:r>
                      <a:r>
                        <a:rPr lang="en-CA" sz="800" dirty="0"/>
                        <a:t>(LEL, CO, H2S, O2)</a:t>
                      </a:r>
                    </a:p>
                  </a:txBody>
                  <a:tcPr/>
                </a:tc>
                <a:tc>
                  <a:txBody>
                    <a:bodyPr/>
                    <a:lstStyle/>
                    <a:p>
                      <a:pPr algn="ctr"/>
                      <a:r>
                        <a:rPr lang="pt-BR" sz="800" b="1" dirty="0"/>
                        <a:t>$510 </a:t>
                      </a:r>
                      <a:r>
                        <a:rPr lang="pt-BR" sz="800" dirty="0"/>
                        <a:t>(O2, LEL, H2S, CO)</a:t>
                      </a:r>
                    </a:p>
                    <a:p>
                      <a:pPr algn="ctr"/>
                      <a:r>
                        <a:rPr lang="pt-BR" sz="800" dirty="0"/>
                        <a:t>+ cellular phone </a:t>
                      </a:r>
                      <a:endParaRPr lang="en-CA" sz="800" dirty="0"/>
                    </a:p>
                  </a:txBody>
                  <a:tcPr/>
                </a:tc>
                <a:extLst>
                  <a:ext uri="{0D108BD9-81ED-4DB2-BD59-A6C34878D82A}">
                    <a16:rowId xmlns:a16="http://schemas.microsoft.com/office/drawing/2014/main" val="72628670"/>
                  </a:ext>
                </a:extLst>
              </a:tr>
              <a:tr h="0">
                <a:tc>
                  <a:txBody>
                    <a:bodyPr/>
                    <a:lstStyle/>
                    <a:p>
                      <a:r>
                        <a:rPr lang="en-CA" sz="800" b="1" dirty="0"/>
                        <a:t>Level 1</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Safety Compliance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$360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management, worker area restriction, Reduced false alarms, Local incident awareness, protection in breathing zone, easy panic activation, Man down / no motion  ]</a:t>
                      </a:r>
                    </a:p>
                    <a:p>
                      <a:pPr marL="0" marR="0" lvl="0" indent="0" algn="ctr" defTabSz="342900" rtl="0" eaLnBrk="1" fontAlgn="auto" latinLnBrk="0" hangingPunct="1">
                        <a:lnSpc>
                          <a:spcPct val="100000"/>
                        </a:lnSpc>
                        <a:spcBef>
                          <a:spcPts val="0"/>
                        </a:spcBef>
                        <a:spcAft>
                          <a:spcPts val="0"/>
                        </a:spcAft>
                        <a:buClrTx/>
                        <a:buSzTx/>
                        <a:buFontTx/>
                        <a:buNone/>
                        <a:tabLst/>
                        <a:defRPr/>
                      </a:pPr>
                      <a:endParaRPr lang="en-US" sz="800" b="0" i="0" u="none" strike="noStrike" cap="none" dirty="0">
                        <a:solidFill>
                          <a:schemeClr val="tx1"/>
                        </a:solidFill>
                        <a:latin typeface="+mn-lt"/>
                        <a:ea typeface="Arial"/>
                        <a:cs typeface="Arial"/>
                        <a:sym typeface="Arial"/>
                      </a:endParaRPr>
                    </a:p>
                    <a:p>
                      <a:pPr algn="ctr"/>
                      <a:endParaRPr lang="en-CA" sz="800" dirty="0">
                        <a:solidFill>
                          <a:schemeClr val="tx1"/>
                        </a:solidFill>
                      </a:endParaRPr>
                    </a:p>
                  </a:txBody>
                  <a:tcPr/>
                </a:tc>
                <a:tc>
                  <a:txBody>
                    <a:bodyPr/>
                    <a:lstStyle/>
                    <a:p>
                      <a:pPr algn="ctr"/>
                      <a:r>
                        <a:rPr lang="en-CA" sz="800" b="1" dirty="0">
                          <a:solidFill>
                            <a:schemeClr val="tx1"/>
                          </a:solidFill>
                        </a:rPr>
                        <a:t>System Access </a:t>
                      </a:r>
                    </a:p>
                    <a:p>
                      <a:pPr algn="ctr"/>
                      <a:r>
                        <a:rPr lang="en-CA" sz="800" dirty="0">
                          <a:solidFill>
                            <a:schemeClr val="tx1"/>
                          </a:solidFill>
                        </a:rPr>
                        <a:t>[Real-time readings w/ geolocation. Fall/no motion detection, SOS latch, OTA updates, compliance dashboard, live location, analytics and reporting interface, cloud based platform] </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p>
                      <a:pPr algn="ct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Starter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$264 / </a:t>
                      </a:r>
                      <a:r>
                        <a:rPr lang="en-US" sz="800" b="1" i="0" u="none" strike="noStrike" cap="none" dirty="0" err="1">
                          <a:solidFill>
                            <a:schemeClr val="tx1"/>
                          </a:solidFill>
                          <a:latin typeface="+mn-lt"/>
                          <a:ea typeface="Arial"/>
                          <a:cs typeface="Arial"/>
                          <a:sym typeface="Arial"/>
                        </a:rPr>
                        <a:t>Yr</a:t>
                      </a:r>
                      <a:r>
                        <a:rPr lang="en-US" sz="800" b="1" i="0" u="none" strike="noStrike" cap="none" dirty="0">
                          <a:solidFill>
                            <a:schemeClr val="tx1"/>
                          </a:solidFill>
                          <a:latin typeface="+mn-lt"/>
                          <a:ea typeface="Arial"/>
                          <a:cs typeface="Arial"/>
                          <a:sym typeface="Arial"/>
                        </a:rPr>
                        <a:t> (3-year contract)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 </a:t>
                      </a:r>
                      <a:r>
                        <a:rPr lang="en-US" sz="800" b="0" i="0" u="none" strike="noStrike" cap="none" dirty="0">
                          <a:solidFill>
                            <a:schemeClr val="tx1"/>
                          </a:solidFill>
                          <a:latin typeface="+mn-lt"/>
                          <a:ea typeface="Arial"/>
                          <a:cs typeface="Arial"/>
                          <a:sym typeface="Arial"/>
                        </a:rPr>
                        <a:t>[Real-time readings w/ geolocation, OTA updates, MSA IS digital device assignment, fleet cloud configuration, 90 days cloud logs] </a:t>
                      </a: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err="1">
                          <a:solidFill>
                            <a:schemeClr val="tx1"/>
                          </a:solidFill>
                        </a:rPr>
                        <a:t>iNET</a:t>
                      </a:r>
                      <a:r>
                        <a:rPr lang="en-CA" sz="800" b="1" dirty="0">
                          <a:solidFill>
                            <a:schemeClr val="tx1"/>
                          </a:solidFill>
                        </a:rPr>
                        <a:t> Now</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$25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Compliance dashboard /  reporting &amp; reminders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Automatic, recurrent compliance reports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Fleet management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Mustering, mass notification, Limited geofencing, man down, SOS, preprogrammed text messaging. </a:t>
                      </a: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Connected Worker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$420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two-way audio through cell or Motorola radio,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Bump test, calibration reporting &amp; reminders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Compliance dashboard</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Automatic, recurrent compliance reports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Plume modeling</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Fleet management, limited geofencing </a:t>
                      </a:r>
                      <a:endParaRPr lang="en-CA" sz="800" dirty="0">
                        <a:solidFill>
                          <a:schemeClr val="tx1"/>
                        </a:solidFill>
                      </a:endParaRPr>
                    </a:p>
                  </a:txBody>
                  <a:tcPr/>
                </a:tc>
                <a:extLst>
                  <a:ext uri="{0D108BD9-81ED-4DB2-BD59-A6C34878D82A}">
                    <a16:rowId xmlns:a16="http://schemas.microsoft.com/office/drawing/2014/main" val="1555645461"/>
                  </a:ext>
                </a:extLst>
              </a:tr>
              <a:tr h="220999">
                <a:tc>
                  <a:txBody>
                    <a:bodyPr/>
                    <a:lstStyle/>
                    <a:p>
                      <a:r>
                        <a:rPr lang="en-CA" sz="800" b="1" dirty="0"/>
                        <a:t>Level 2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Productivity (Self monitoring) </a:t>
                      </a:r>
                      <a:endParaRPr lang="en-CA" sz="800" dirty="0"/>
                    </a:p>
                    <a:p>
                      <a:pPr algn="ctr"/>
                      <a:r>
                        <a:rPr lang="en-CA" sz="800" b="1" dirty="0"/>
                        <a:t>$550 </a:t>
                      </a:r>
                      <a:r>
                        <a:rPr lang="en-CA" sz="800" dirty="0"/>
                        <a:t>[</a:t>
                      </a:r>
                      <a:r>
                        <a:rPr lang="en-US" sz="800" b="0" i="0" u="none" strike="noStrike" cap="none" dirty="0">
                          <a:solidFill>
                            <a:schemeClr val="tx1"/>
                          </a:solidFill>
                          <a:latin typeface="+mn-lt"/>
                          <a:ea typeface="Arial"/>
                          <a:cs typeface="Arial"/>
                          <a:sym typeface="Arial"/>
                        </a:rPr>
                        <a:t>remote collaboration, two-way voice and video calling, work process management with media library, walk path tracking]</a:t>
                      </a:r>
                      <a:endParaRPr lang="en-CA" sz="800" dirty="0"/>
                    </a:p>
                  </a:txBody>
                  <a:tcPr/>
                </a:tc>
                <a:tc>
                  <a:txBody>
                    <a:bodyPr/>
                    <a:lstStyle/>
                    <a:p>
                      <a:pPr algn="ctr"/>
                      <a:r>
                        <a:rPr lang="en-CA" sz="800" b="1" dirty="0"/>
                        <a:t>Real-Time safety (self monitored)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$330 </a:t>
                      </a:r>
                      <a:r>
                        <a:rPr lang="en-CA" sz="800" dirty="0"/>
                        <a:t>Custom emergency response protocols, Fall detection, no motion check in system, Mass notification and two way messaging, Base blackline analytics</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txBody>
                  <a:tcPr/>
                </a:tc>
                <a:tc>
                  <a:txBody>
                    <a:bodyPr/>
                    <a:lstStyle/>
                    <a:p>
                      <a:pPr algn="ctr"/>
                      <a:r>
                        <a:rPr lang="en-CA" sz="800" b="1" dirty="0"/>
                        <a:t>Standard</a:t>
                      </a:r>
                      <a:r>
                        <a:rPr lang="en-CA" sz="800" dirty="0"/>
                        <a:t> </a:t>
                      </a:r>
                    </a:p>
                    <a:p>
                      <a:pPr algn="ctr"/>
                      <a:r>
                        <a:rPr lang="en-CA" sz="800" b="1" dirty="0"/>
                        <a:t>$420 </a:t>
                      </a:r>
                      <a:r>
                        <a:rPr lang="en-CA" sz="800" dirty="0"/>
                        <a:t>Starter + fleet manager dashboard, streamlines device compliance, fleet manager reporting, dock monitoring]</a:t>
                      </a:r>
                    </a:p>
                  </a:txBody>
                  <a:tcPr/>
                </a:tc>
                <a:tc>
                  <a:txBody>
                    <a:bodyPr/>
                    <a:lstStyle/>
                    <a:p>
                      <a:pPr algn="ctr"/>
                      <a:r>
                        <a:rPr lang="en-CA" sz="800" b="1" dirty="0"/>
                        <a:t>N/A</a:t>
                      </a:r>
                    </a:p>
                  </a:txBody>
                  <a:tcPr/>
                </a:tc>
                <a:tc>
                  <a:txBody>
                    <a:bodyPr/>
                    <a:lstStyle/>
                    <a:p>
                      <a:pPr algn="ctr"/>
                      <a:r>
                        <a:rPr lang="en-CA" sz="800" b="1" dirty="0"/>
                        <a:t>N/A</a:t>
                      </a:r>
                    </a:p>
                  </a:txBody>
                  <a:tcPr/>
                </a:tc>
                <a:extLst>
                  <a:ext uri="{0D108BD9-81ED-4DB2-BD59-A6C34878D82A}">
                    <a16:rowId xmlns:a16="http://schemas.microsoft.com/office/drawing/2014/main" val="4139703477"/>
                  </a:ext>
                </a:extLst>
              </a:tr>
              <a:tr h="220999">
                <a:tc>
                  <a:txBody>
                    <a:bodyPr/>
                    <a:lstStyle/>
                    <a:p>
                      <a:r>
                        <a:rPr lang="en-CA" sz="800" b="1" dirty="0"/>
                        <a:t>Level 3 </a:t>
                      </a:r>
                    </a:p>
                  </a:txBody>
                  <a:tcPr/>
                </a:tc>
                <a:tc>
                  <a:txBody>
                    <a:bodyPr/>
                    <a:lstStyle/>
                    <a:p>
                      <a:pPr algn="ctr"/>
                      <a:endParaRPr lang="en-CA" sz="800" dirty="0"/>
                    </a:p>
                  </a:txBody>
                  <a:tcPr/>
                </a:tc>
                <a:tc>
                  <a:txBody>
                    <a:bodyPr/>
                    <a:lstStyle/>
                    <a:p>
                      <a:pPr algn="ctr"/>
                      <a:endParaRPr lang="en-CA" sz="800" dirty="0"/>
                    </a:p>
                  </a:txBody>
                  <a:tcPr/>
                </a:tc>
                <a:tc>
                  <a:txBody>
                    <a:bodyPr/>
                    <a:lstStyle/>
                    <a:p>
                      <a:pPr algn="ctr"/>
                      <a:r>
                        <a:rPr lang="en-CA" sz="800" b="1" dirty="0"/>
                        <a:t>Complete </a:t>
                      </a:r>
                      <a:r>
                        <a:rPr lang="en-CA" sz="800" dirty="0"/>
                        <a:t> </a:t>
                      </a:r>
                    </a:p>
                    <a:p>
                      <a:pPr algn="ctr"/>
                      <a:r>
                        <a:rPr lang="en-CA" sz="800" b="1" dirty="0"/>
                        <a:t>$576 </a:t>
                      </a:r>
                      <a:r>
                        <a:rPr lang="en-CA" sz="800" dirty="0"/>
                        <a:t>[Standard + full event live monitoring ,event management ]</a:t>
                      </a:r>
                    </a:p>
                    <a:p>
                      <a:pPr algn="ctr"/>
                      <a:endParaRPr lang="en-CA" sz="800" dirty="0"/>
                    </a:p>
                  </a:txBody>
                  <a:tcPr/>
                </a:tc>
                <a:tc>
                  <a:txBody>
                    <a:bodyPr/>
                    <a:lstStyle/>
                    <a:p>
                      <a:pPr algn="ctr"/>
                      <a:endParaRPr lang="en-CA" sz="800" dirty="0"/>
                    </a:p>
                  </a:txBody>
                  <a:tcPr/>
                </a:tc>
                <a:tc>
                  <a:txBody>
                    <a:bodyPr/>
                    <a:lstStyle/>
                    <a:p>
                      <a:pPr algn="ctr"/>
                      <a:endParaRPr lang="en-CA" sz="800" dirty="0"/>
                    </a:p>
                  </a:txBody>
                  <a:tcPr/>
                </a:tc>
                <a:extLst>
                  <a:ext uri="{0D108BD9-81ED-4DB2-BD59-A6C34878D82A}">
                    <a16:rowId xmlns:a16="http://schemas.microsoft.com/office/drawing/2014/main" val="815578819"/>
                  </a:ext>
                </a:extLst>
              </a:tr>
              <a:tr h="275438">
                <a:tc>
                  <a:txBody>
                    <a:bodyPr/>
                    <a:lstStyle/>
                    <a:p>
                      <a:r>
                        <a:rPr lang="en-CA" sz="800" b="1" dirty="0"/>
                        <a:t>Level 4</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24/7 monitoring service </a:t>
                      </a:r>
                      <a:endParaRPr lang="en-CA" sz="800" dirty="0"/>
                    </a:p>
                    <a:p>
                      <a:pPr algn="ctr"/>
                      <a:r>
                        <a:rPr lang="en-CA" sz="800" b="1" dirty="0"/>
                        <a:t>$670 </a:t>
                      </a:r>
                      <a:r>
                        <a:rPr lang="en-CA" sz="800" dirty="0"/>
                        <a:t>3</a:t>
                      </a:r>
                      <a:r>
                        <a:rPr lang="en-CA" sz="800" baseline="30000" dirty="0"/>
                        <a:t>rd</a:t>
                      </a:r>
                      <a:r>
                        <a:rPr lang="en-CA" sz="800" dirty="0"/>
                        <a:t> party monitoring service [experience monitoring police and fire services]</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Real-Time safety (Blackline monitored) </a:t>
                      </a:r>
                    </a:p>
                    <a:p>
                      <a:pPr algn="ctr"/>
                      <a:r>
                        <a:rPr lang="en-CA" sz="800" b="1" dirty="0"/>
                        <a:t>$501 </a:t>
                      </a:r>
                      <a:r>
                        <a:rPr lang="en-CA" sz="800" dirty="0"/>
                        <a:t>Trained responder, 24/7, year round monitoring coverage, 99.5% response time in under 60 seconds </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txBody>
                  <a:tcPr/>
                </a:tc>
                <a:tc>
                  <a:txBody>
                    <a:bodyPr/>
                    <a:lstStyle/>
                    <a:p>
                      <a:pPr algn="ctr"/>
                      <a:r>
                        <a:rPr lang="en-CA" sz="800" b="1" dirty="0"/>
                        <a:t>N/A</a:t>
                      </a:r>
                    </a:p>
                  </a:txBody>
                  <a:tcPr/>
                </a:tc>
                <a:tc>
                  <a:txBody>
                    <a:bodyPr/>
                    <a:lstStyle/>
                    <a:p>
                      <a:pPr algn="ctr"/>
                      <a:r>
                        <a:rPr lang="en-CA" sz="800" b="1" dirty="0"/>
                        <a:t> 24/7 Professional Monitoring</a:t>
                      </a:r>
                    </a:p>
                    <a:p>
                      <a:pPr algn="ctr"/>
                      <a:r>
                        <a:rPr lang="en-CA" sz="800" b="1" dirty="0"/>
                        <a:t>$XX</a:t>
                      </a:r>
                    </a:p>
                  </a:txBody>
                  <a:tcPr/>
                </a:tc>
                <a:tc>
                  <a:txBody>
                    <a:bodyPr/>
                    <a:lstStyle/>
                    <a:p>
                      <a:pPr algn="ctr"/>
                      <a:r>
                        <a:rPr lang="en-CA" sz="800" b="1" dirty="0"/>
                        <a:t>N/A</a:t>
                      </a:r>
                    </a:p>
                  </a:txBody>
                  <a:tcPr/>
                </a:tc>
                <a:extLst>
                  <a:ext uri="{0D108BD9-81ED-4DB2-BD59-A6C34878D82A}">
                    <a16:rowId xmlns:a16="http://schemas.microsoft.com/office/drawing/2014/main" val="1041359074"/>
                  </a:ext>
                </a:extLst>
              </a:tr>
              <a:tr h="275438">
                <a:tc>
                  <a:txBody>
                    <a:bodyPr/>
                    <a:lstStyle/>
                    <a:p>
                      <a:endParaRPr lang="en-CA" sz="800" dirty="0"/>
                    </a:p>
                  </a:txBody>
                  <a:tcPr/>
                </a:tc>
                <a:tc>
                  <a:txBody>
                    <a:bodyPr/>
                    <a:lstStyle/>
                    <a:p>
                      <a:pPr algn="ctr"/>
                      <a:endParaRPr lang="en-CA" sz="800" dirty="0"/>
                    </a:p>
                  </a:txBody>
                  <a:tcPr/>
                </a:tc>
                <a:tc>
                  <a:txBody>
                    <a:bodyPr/>
                    <a:lstStyle/>
                    <a:p>
                      <a:pPr algn="ctr"/>
                      <a:endParaRPr lang="en-CA" sz="800" dirty="0">
                        <a:solidFill>
                          <a:schemeClr val="tx1"/>
                        </a:solidFill>
                      </a:endParaRPr>
                    </a:p>
                  </a:txBody>
                  <a:tcPr/>
                </a:tc>
                <a:tc>
                  <a:txBody>
                    <a:bodyPr/>
                    <a:lstStyle/>
                    <a:p>
                      <a:pPr algn="ctr"/>
                      <a:endParaRPr lang="en-CA" sz="800" b="1" dirty="0"/>
                    </a:p>
                  </a:txBody>
                  <a:tcPr/>
                </a:tc>
                <a:tc>
                  <a:txBody>
                    <a:bodyPr/>
                    <a:lstStyle/>
                    <a:p>
                      <a:pPr algn="ctr"/>
                      <a:endParaRPr lang="en-CA" sz="800" b="1" dirty="0"/>
                    </a:p>
                  </a:txBody>
                  <a:tcPr/>
                </a:tc>
                <a:tc>
                  <a:txBody>
                    <a:bodyPr/>
                    <a:lstStyle/>
                    <a:p>
                      <a:pPr algn="ctr"/>
                      <a:endParaRPr lang="en-CA" sz="800" b="1" dirty="0"/>
                    </a:p>
                  </a:txBody>
                  <a:tcPr/>
                </a:tc>
                <a:extLst>
                  <a:ext uri="{0D108BD9-81ED-4DB2-BD59-A6C34878D82A}">
                    <a16:rowId xmlns:a16="http://schemas.microsoft.com/office/drawing/2014/main" val="3145573220"/>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17062" y="20028"/>
            <a:ext cx="2753721" cy="646331"/>
          </a:xfrm>
          <a:prstGeom prst="rect">
            <a:avLst/>
          </a:prstGeom>
          <a:noFill/>
        </p:spPr>
        <p:txBody>
          <a:bodyPr wrap="square" rtlCol="0">
            <a:spAutoFit/>
          </a:bodyPr>
          <a:lstStyle/>
          <a:p>
            <a:pPr algn="ctr"/>
            <a:r>
              <a:rPr lang="en-CA" b="1" dirty="0"/>
              <a:t>Competition – Pricing  </a:t>
            </a:r>
          </a:p>
          <a:p>
            <a:endParaRPr lang="en-CA" dirty="0"/>
          </a:p>
        </p:txBody>
      </p:sp>
      <p:pic>
        <p:nvPicPr>
          <p:cNvPr id="4" name="Picture 3">
            <a:extLst>
              <a:ext uri="{FF2B5EF4-FFF2-40B4-BE49-F238E27FC236}">
                <a16:creationId xmlns:a16="http://schemas.microsoft.com/office/drawing/2014/main" id="{23DE6F2E-3C12-3012-BFB7-145F43605F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9864" r="81329"/>
          <a:stretch/>
        </p:blipFill>
        <p:spPr>
          <a:xfrm>
            <a:off x="1267730" y="379307"/>
            <a:ext cx="647058" cy="490483"/>
          </a:xfrm>
          <a:prstGeom prst="rect">
            <a:avLst/>
          </a:prstGeom>
        </p:spPr>
      </p:pic>
      <p:pic>
        <p:nvPicPr>
          <p:cNvPr id="5" name="Picture 4">
            <a:extLst>
              <a:ext uri="{FF2B5EF4-FFF2-40B4-BE49-F238E27FC236}">
                <a16:creationId xmlns:a16="http://schemas.microsoft.com/office/drawing/2014/main" id="{4B613C79-7A30-2D15-6187-41E6CED3F3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184" r="62427"/>
          <a:stretch/>
        </p:blipFill>
        <p:spPr>
          <a:xfrm>
            <a:off x="3147766" y="18216"/>
            <a:ext cx="464024" cy="815621"/>
          </a:xfrm>
          <a:prstGeom prst="rect">
            <a:avLst/>
          </a:prstGeom>
        </p:spPr>
      </p:pic>
      <p:pic>
        <p:nvPicPr>
          <p:cNvPr id="7" name="Picture 6">
            <a:extLst>
              <a:ext uri="{FF2B5EF4-FFF2-40B4-BE49-F238E27FC236}">
                <a16:creationId xmlns:a16="http://schemas.microsoft.com/office/drawing/2014/main" id="{715E3804-1E9D-B130-691F-F4E33AD57C3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4661" r="39587"/>
          <a:stretch/>
        </p:blipFill>
        <p:spPr>
          <a:xfrm>
            <a:off x="4836381" y="-6046"/>
            <a:ext cx="545911" cy="815621"/>
          </a:xfrm>
          <a:prstGeom prst="rect">
            <a:avLst/>
          </a:prstGeom>
        </p:spPr>
      </p:pic>
      <p:pic>
        <p:nvPicPr>
          <p:cNvPr id="8" name="Picture 7">
            <a:extLst>
              <a:ext uri="{FF2B5EF4-FFF2-40B4-BE49-F238E27FC236}">
                <a16:creationId xmlns:a16="http://schemas.microsoft.com/office/drawing/2014/main" id="{471058DC-0382-06DD-07DE-DE04378A20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5052" r="17621"/>
          <a:stretch/>
        </p:blipFill>
        <p:spPr>
          <a:xfrm>
            <a:off x="6404506" y="20028"/>
            <a:ext cx="600501" cy="815621"/>
          </a:xfrm>
          <a:prstGeom prst="rect">
            <a:avLst/>
          </a:prstGeom>
        </p:spPr>
      </p:pic>
    </p:spTree>
    <p:extLst>
      <p:ext uri="{BB962C8B-B14F-4D97-AF65-F5344CB8AC3E}">
        <p14:creationId xmlns:p14="http://schemas.microsoft.com/office/powerpoint/2010/main" val="132239412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471618-87BF-A211-C8AF-0240F034FD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10650" y="1196643"/>
            <a:ext cx="4356556" cy="2654132"/>
          </a:xfrm>
          <a:prstGeom prst="rect">
            <a:avLst/>
          </a:prstGeom>
        </p:spPr>
      </p:pic>
      <p:sp>
        <p:nvSpPr>
          <p:cNvPr id="4" name="TextBox 3">
            <a:extLst>
              <a:ext uri="{FF2B5EF4-FFF2-40B4-BE49-F238E27FC236}">
                <a16:creationId xmlns:a16="http://schemas.microsoft.com/office/drawing/2014/main" id="{73F1DD24-4416-8A57-214E-E4E906DF8FBE}"/>
              </a:ext>
            </a:extLst>
          </p:cNvPr>
          <p:cNvSpPr txBox="1"/>
          <p:nvPr/>
        </p:nvSpPr>
        <p:spPr>
          <a:xfrm>
            <a:off x="1304017" y="424640"/>
            <a:ext cx="3748411" cy="646331"/>
          </a:xfrm>
          <a:prstGeom prst="rect">
            <a:avLst/>
          </a:prstGeom>
          <a:noFill/>
        </p:spPr>
        <p:txBody>
          <a:bodyPr wrap="square" rtlCol="0">
            <a:spAutoFit/>
          </a:bodyPr>
          <a:lstStyle/>
          <a:p>
            <a:r>
              <a:rPr lang="en-CA" b="1" dirty="0"/>
              <a:t>Connected Worker Market </a:t>
            </a:r>
          </a:p>
          <a:p>
            <a:endParaRPr lang="en-CA" dirty="0"/>
          </a:p>
        </p:txBody>
      </p:sp>
      <p:sp>
        <p:nvSpPr>
          <p:cNvPr id="9" name="TextBox 8">
            <a:extLst>
              <a:ext uri="{FF2B5EF4-FFF2-40B4-BE49-F238E27FC236}">
                <a16:creationId xmlns:a16="http://schemas.microsoft.com/office/drawing/2014/main" id="{D938030F-A90E-B00B-5AFA-607CD8475747}"/>
              </a:ext>
            </a:extLst>
          </p:cNvPr>
          <p:cNvSpPr txBox="1"/>
          <p:nvPr/>
        </p:nvSpPr>
        <p:spPr>
          <a:xfrm>
            <a:off x="4749591" y="914318"/>
            <a:ext cx="4084605" cy="400110"/>
          </a:xfrm>
          <a:prstGeom prst="rect">
            <a:avLst/>
          </a:prstGeom>
          <a:noFill/>
        </p:spPr>
        <p:txBody>
          <a:bodyPr wrap="square" rtlCol="0">
            <a:spAutoFit/>
          </a:bodyPr>
          <a:lstStyle/>
          <a:p>
            <a:pPr algn="ctr"/>
            <a:r>
              <a:rPr lang="en-CA" sz="1000" b="1" dirty="0"/>
              <a:t>Connected worker Device Market by use case  </a:t>
            </a:r>
            <a:br>
              <a:rPr lang="en-CA" sz="1000" b="1" dirty="0"/>
            </a:br>
            <a:r>
              <a:rPr lang="en-CA" sz="1000" b="1" dirty="0"/>
              <a:t>(Verdantix)</a:t>
            </a:r>
          </a:p>
        </p:txBody>
      </p:sp>
      <p:sp>
        <p:nvSpPr>
          <p:cNvPr id="14" name="TextBox 13">
            <a:extLst>
              <a:ext uri="{FF2B5EF4-FFF2-40B4-BE49-F238E27FC236}">
                <a16:creationId xmlns:a16="http://schemas.microsoft.com/office/drawing/2014/main" id="{C747E14A-CFE0-8921-B492-467681B9A827}"/>
              </a:ext>
            </a:extLst>
          </p:cNvPr>
          <p:cNvSpPr txBox="1"/>
          <p:nvPr/>
        </p:nvSpPr>
        <p:spPr>
          <a:xfrm>
            <a:off x="5604440" y="4107055"/>
            <a:ext cx="2974472" cy="400110"/>
          </a:xfrm>
          <a:prstGeom prst="rect">
            <a:avLst/>
          </a:prstGeom>
          <a:noFill/>
        </p:spPr>
        <p:txBody>
          <a:bodyPr wrap="square" rtlCol="0">
            <a:spAutoFit/>
          </a:bodyPr>
          <a:lstStyle/>
          <a:p>
            <a:pPr algn="ctr"/>
            <a:r>
              <a:rPr lang="en-CA" sz="1000" b="1" dirty="0"/>
              <a:t>Priority rank of connected worker user cases </a:t>
            </a:r>
          </a:p>
          <a:p>
            <a:pPr algn="ctr"/>
            <a:r>
              <a:rPr lang="en-CA" sz="1000" b="1" dirty="0"/>
              <a:t>(Verdantix) </a:t>
            </a:r>
          </a:p>
        </p:txBody>
      </p:sp>
      <p:sp>
        <p:nvSpPr>
          <p:cNvPr id="17" name="TextBox 16">
            <a:extLst>
              <a:ext uri="{FF2B5EF4-FFF2-40B4-BE49-F238E27FC236}">
                <a16:creationId xmlns:a16="http://schemas.microsoft.com/office/drawing/2014/main" id="{0C09F44D-6691-4414-2D2A-8E33CA77BB8E}"/>
              </a:ext>
            </a:extLst>
          </p:cNvPr>
          <p:cNvSpPr txBox="1"/>
          <p:nvPr/>
        </p:nvSpPr>
        <p:spPr>
          <a:xfrm>
            <a:off x="167177" y="4629901"/>
            <a:ext cx="4872176" cy="400110"/>
          </a:xfrm>
          <a:prstGeom prst="rect">
            <a:avLst/>
          </a:prstGeom>
          <a:noFill/>
        </p:spPr>
        <p:txBody>
          <a:bodyPr wrap="square" rtlCol="0">
            <a:spAutoFit/>
          </a:bodyPr>
          <a:lstStyle/>
          <a:p>
            <a:pPr algn="ctr"/>
            <a:r>
              <a:rPr lang="en-CA" sz="1000" b="1" dirty="0"/>
              <a:t>US Connected worker Market size, by end use, 2017-2029 (USD Billion) (Polaris research)  </a:t>
            </a:r>
          </a:p>
        </p:txBody>
      </p:sp>
      <p:pic>
        <p:nvPicPr>
          <p:cNvPr id="19" name="Picture 18">
            <a:extLst>
              <a:ext uri="{FF2B5EF4-FFF2-40B4-BE49-F238E27FC236}">
                <a16:creationId xmlns:a16="http://schemas.microsoft.com/office/drawing/2014/main" id="{6333C2AA-E784-E0DB-B47E-10839BC8B6A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2063" y="1639040"/>
            <a:ext cx="3904718" cy="2276932"/>
          </a:xfrm>
          <a:prstGeom prst="rect">
            <a:avLst/>
          </a:prstGeom>
        </p:spPr>
      </p:pic>
      <p:sp>
        <p:nvSpPr>
          <p:cNvPr id="21" name="TextBox 20">
            <a:extLst>
              <a:ext uri="{FF2B5EF4-FFF2-40B4-BE49-F238E27FC236}">
                <a16:creationId xmlns:a16="http://schemas.microsoft.com/office/drawing/2014/main" id="{74E6071A-7E3F-2620-B08C-EA450BB27584}"/>
              </a:ext>
            </a:extLst>
          </p:cNvPr>
          <p:cNvSpPr txBox="1"/>
          <p:nvPr/>
        </p:nvSpPr>
        <p:spPr>
          <a:xfrm>
            <a:off x="1098543" y="1265261"/>
            <a:ext cx="3200137" cy="400110"/>
          </a:xfrm>
          <a:prstGeom prst="rect">
            <a:avLst/>
          </a:prstGeom>
          <a:noFill/>
        </p:spPr>
        <p:txBody>
          <a:bodyPr wrap="square" rtlCol="0">
            <a:spAutoFit/>
          </a:bodyPr>
          <a:lstStyle/>
          <a:p>
            <a:pPr algn="ctr"/>
            <a:r>
              <a:rPr lang="en-CA" sz="1000" b="1" dirty="0"/>
              <a:t>Fatal occupational injuries by Major event (OSHA)</a:t>
            </a:r>
          </a:p>
        </p:txBody>
      </p:sp>
      <p:pic>
        <p:nvPicPr>
          <p:cNvPr id="27" name="Picture 26">
            <a:extLst>
              <a:ext uri="{FF2B5EF4-FFF2-40B4-BE49-F238E27FC236}">
                <a16:creationId xmlns:a16="http://schemas.microsoft.com/office/drawing/2014/main" id="{CFB11FE7-8099-5A69-62F2-3B7493774D95}"/>
              </a:ext>
            </a:extLst>
          </p:cNvPr>
          <p:cNvPicPr>
            <a:picLocks noChangeAspect="1"/>
          </p:cNvPicPr>
          <p:nvPr/>
        </p:nvPicPr>
        <p:blipFill>
          <a:blip r:embed="rId5"/>
          <a:srcRect l="123" r="123"/>
          <a:stretch/>
        </p:blipFill>
        <p:spPr>
          <a:xfrm>
            <a:off x="334029" y="4827975"/>
            <a:ext cx="4466571" cy="1918977"/>
          </a:xfrm>
          <a:prstGeom prst="rect">
            <a:avLst/>
          </a:prstGeom>
        </p:spPr>
      </p:pic>
      <p:pic>
        <p:nvPicPr>
          <p:cNvPr id="28" name="Picture 27">
            <a:extLst>
              <a:ext uri="{FF2B5EF4-FFF2-40B4-BE49-F238E27FC236}">
                <a16:creationId xmlns:a16="http://schemas.microsoft.com/office/drawing/2014/main" id="{5E5E3809-C010-C0E7-AE9D-54DA13DB251A}"/>
              </a:ext>
            </a:extLst>
          </p:cNvPr>
          <p:cNvPicPr>
            <a:picLocks noChangeAspect="1"/>
          </p:cNvPicPr>
          <p:nvPr/>
        </p:nvPicPr>
        <p:blipFill rotWithShape="1">
          <a:blip r:embed="rId6"/>
          <a:srcRect l="48860" b="10620"/>
          <a:stretch/>
        </p:blipFill>
        <p:spPr>
          <a:xfrm>
            <a:off x="6693927" y="4507166"/>
            <a:ext cx="2450073" cy="2239786"/>
          </a:xfrm>
          <a:prstGeom prst="rect">
            <a:avLst/>
          </a:prstGeom>
        </p:spPr>
      </p:pic>
      <p:sp>
        <p:nvSpPr>
          <p:cNvPr id="35" name="TextBox 34">
            <a:extLst>
              <a:ext uri="{FF2B5EF4-FFF2-40B4-BE49-F238E27FC236}">
                <a16:creationId xmlns:a16="http://schemas.microsoft.com/office/drawing/2014/main" id="{E95BB05B-4FF7-8DB0-3535-22262B4E46C2}"/>
              </a:ext>
            </a:extLst>
          </p:cNvPr>
          <p:cNvSpPr txBox="1"/>
          <p:nvPr/>
        </p:nvSpPr>
        <p:spPr>
          <a:xfrm>
            <a:off x="2245403" y="5734360"/>
            <a:ext cx="643822" cy="215444"/>
          </a:xfrm>
          <a:prstGeom prst="rect">
            <a:avLst/>
          </a:prstGeom>
          <a:noFill/>
        </p:spPr>
        <p:txBody>
          <a:bodyPr wrap="square" rtlCol="0">
            <a:spAutoFit/>
          </a:bodyPr>
          <a:lstStyle/>
          <a:p>
            <a:pPr algn="ctr"/>
            <a:r>
              <a:rPr lang="en-CA" sz="800" b="1" dirty="0"/>
              <a:t>$1.75B</a:t>
            </a:r>
          </a:p>
        </p:txBody>
      </p:sp>
      <p:pic>
        <p:nvPicPr>
          <p:cNvPr id="37" name="Picture 36">
            <a:extLst>
              <a:ext uri="{FF2B5EF4-FFF2-40B4-BE49-F238E27FC236}">
                <a16:creationId xmlns:a16="http://schemas.microsoft.com/office/drawing/2014/main" id="{60DC6D18-A73E-A0B5-E53A-796B9DC260AC}"/>
              </a:ext>
            </a:extLst>
          </p:cNvPr>
          <p:cNvPicPr>
            <a:picLocks noChangeAspect="1"/>
          </p:cNvPicPr>
          <p:nvPr/>
        </p:nvPicPr>
        <p:blipFill rotWithShape="1">
          <a:blip r:embed="rId7"/>
          <a:srcRect t="23306" r="55733"/>
          <a:stretch/>
        </p:blipFill>
        <p:spPr>
          <a:xfrm>
            <a:off x="4895711" y="4918680"/>
            <a:ext cx="1816263" cy="1650519"/>
          </a:xfrm>
          <a:prstGeom prst="rect">
            <a:avLst/>
          </a:prstGeom>
        </p:spPr>
      </p:pic>
    </p:spTree>
    <p:extLst>
      <p:ext uri="{BB962C8B-B14F-4D97-AF65-F5344CB8AC3E}">
        <p14:creationId xmlns:p14="http://schemas.microsoft.com/office/powerpoint/2010/main" val="21108593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89242689"/>
              </p:ext>
            </p:extLst>
          </p:nvPr>
        </p:nvGraphicFramePr>
        <p:xfrm>
          <a:off x="342900" y="1623572"/>
          <a:ext cx="8401050" cy="3677920"/>
        </p:xfrm>
        <a:graphic>
          <a:graphicData uri="http://schemas.openxmlformats.org/drawingml/2006/table">
            <a:tbl>
              <a:tblPr firstRow="1" bandRow="1">
                <a:tableStyleId>{073A0DAA-6AF3-43AB-8588-CEC1D06C72B9}</a:tableStyleId>
              </a:tblPr>
              <a:tblGrid>
                <a:gridCol w="4200525">
                  <a:extLst>
                    <a:ext uri="{9D8B030D-6E8A-4147-A177-3AD203B41FA5}">
                      <a16:colId xmlns:a16="http://schemas.microsoft.com/office/drawing/2014/main" val="946727153"/>
                    </a:ext>
                  </a:extLst>
                </a:gridCol>
                <a:gridCol w="4200525">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r>
                        <a:rPr lang="en-CA" sz="800" dirty="0"/>
                        <a:t>Onboard connectivity with gas monitoring, fall detection &amp; panic alert through self monitoring software and compliance levels (bump and calibration)  </a:t>
                      </a:r>
                    </a:p>
                  </a:txBody>
                  <a:tcPr/>
                </a:tc>
                <a:tc>
                  <a:txBody>
                    <a:bodyPr/>
                    <a:lstStyle/>
                    <a:p>
                      <a:pPr algn="l"/>
                      <a:r>
                        <a:rPr lang="en-CA" sz="800" dirty="0"/>
                        <a:t>The cellular signal from the cell phone is identical to the signal from the Altair IO4. there are many safety and productivity advantages the RKI safety solution has and the solution is growing </a:t>
                      </a:r>
                    </a:p>
                  </a:txBody>
                  <a:tcPr/>
                </a:tc>
                <a:extLst>
                  <a:ext uri="{0D108BD9-81ED-4DB2-BD59-A6C34878D82A}">
                    <a16:rowId xmlns:a16="http://schemas.microsoft.com/office/drawing/2014/main" val="72628670"/>
                  </a:ext>
                </a:extLst>
              </a:tr>
              <a:tr h="370840">
                <a:tc>
                  <a:txBody>
                    <a:bodyPr/>
                    <a:lstStyle/>
                    <a:p>
                      <a:r>
                        <a:rPr lang="en-US" sz="800" dirty="0"/>
                        <a:t>Tough</a:t>
                      </a:r>
                    </a:p>
                    <a:p>
                      <a:endParaRPr lang="en-CA" dirty="0"/>
                    </a:p>
                  </a:txBody>
                  <a:tcPr/>
                </a:tc>
                <a:tc>
                  <a:txBody>
                    <a:bodyPr/>
                    <a:lstStyle/>
                    <a:p>
                      <a:pPr algn="l"/>
                      <a:r>
                        <a:rPr lang="en-US" sz="800" dirty="0"/>
                        <a:t>The GX-3R Pro has been drop-tested from over 23 feet.</a:t>
                      </a:r>
                    </a:p>
                    <a:p>
                      <a:pPr algn="l"/>
                      <a:endParaRPr lang="en-US" sz="800" dirty="0"/>
                    </a:p>
                    <a:p>
                      <a:pPr algn="l"/>
                      <a:r>
                        <a:rPr lang="en-US" sz="800" dirty="0"/>
                        <a:t>It can handle the rugged conditions of your work environment</a:t>
                      </a:r>
                    </a:p>
                    <a:p>
                      <a:pPr algn="l"/>
                      <a:endParaRPr lang="en-CA" sz="800" dirty="0"/>
                    </a:p>
                  </a:txBody>
                  <a:tcPr/>
                </a:tc>
                <a:extLst>
                  <a:ext uri="{0D108BD9-81ED-4DB2-BD59-A6C34878D82A}">
                    <a16:rowId xmlns:a16="http://schemas.microsoft.com/office/drawing/2014/main" val="1377235885"/>
                  </a:ext>
                </a:extLst>
              </a:tr>
              <a:tr h="370840">
                <a:tc>
                  <a:txBody>
                    <a:bodyPr/>
                    <a:lstStyle/>
                    <a:p>
                      <a:r>
                        <a:rPr lang="en-CA" sz="800" dirty="0"/>
                        <a:t>Over the air updates</a:t>
                      </a:r>
                    </a:p>
                  </a:txBody>
                  <a:tcPr/>
                </a:tc>
                <a:tc>
                  <a:txBody>
                    <a:bodyPr/>
                    <a:lstStyle/>
                    <a:p>
                      <a:pPr algn="l"/>
                      <a:r>
                        <a:rPr lang="en-CA" sz="800" dirty="0"/>
                        <a:t>How many times has your corporation changed alarm setpoints. </a:t>
                      </a:r>
                    </a:p>
                  </a:txBody>
                  <a:tcPr/>
                </a:tc>
                <a:extLst>
                  <a:ext uri="{0D108BD9-81ED-4DB2-BD59-A6C34878D82A}">
                    <a16:rowId xmlns:a16="http://schemas.microsoft.com/office/drawing/2014/main" val="1555645461"/>
                  </a:ext>
                </a:extLst>
              </a:tr>
              <a:tr h="370840">
                <a:tc>
                  <a:txBody>
                    <a:bodyPr/>
                    <a:lstStyle/>
                    <a:p>
                      <a:r>
                        <a:rPr lang="en-CA" sz="800" dirty="0"/>
                        <a:t>Small, light weight 4 gas solution </a:t>
                      </a:r>
                    </a:p>
                  </a:txBody>
                  <a:tcPr/>
                </a:tc>
                <a:tc>
                  <a:txBody>
                    <a:bodyPr/>
                    <a:lstStyle/>
                    <a:p>
                      <a:pPr algn="l"/>
                      <a:r>
                        <a:rPr lang="en-CA" sz="800" dirty="0"/>
                        <a:t>The GX-3R Pro can do 4 gasses and up to 5 gasses. The weight is ¼ so does not burden the worker. Lays flat against the worker. With the silicone resistance LEL sensor less down time occurs.  </a:t>
                      </a:r>
                    </a:p>
                  </a:txBody>
                  <a:tcPr/>
                </a:tc>
                <a:extLst>
                  <a:ext uri="{0D108BD9-81ED-4DB2-BD59-A6C34878D82A}">
                    <a16:rowId xmlns:a16="http://schemas.microsoft.com/office/drawing/2014/main" val="4139703477"/>
                  </a:ext>
                </a:extLst>
              </a:tr>
              <a:tr h="370840">
                <a:tc>
                  <a:txBody>
                    <a:bodyPr/>
                    <a:lstStyle/>
                    <a:p>
                      <a:r>
                        <a:rPr lang="en-CA" sz="800" dirty="0"/>
                        <a:t>Find lost device </a:t>
                      </a:r>
                    </a:p>
                  </a:txBody>
                  <a:tcPr/>
                </a:tc>
                <a:tc>
                  <a:txBody>
                    <a:bodyPr/>
                    <a:lstStyle/>
                    <a:p>
                      <a:pPr algn="l"/>
                      <a:r>
                        <a:rPr lang="en-US" sz="800" dirty="0">
                          <a:solidFill>
                            <a:schemeClr val="tx1"/>
                          </a:solidFill>
                        </a:rPr>
                        <a:t>SCC app will notify when the GX-3R Pro is away from the phone. Approximately 10% of devices are lost each year but this is typically the standard single gas and 4 gas compliance models. Higher more costly solutions are not typically lost because of their value </a:t>
                      </a:r>
                    </a:p>
                    <a:p>
                      <a:pPr algn="l"/>
                      <a:endParaRPr lang="en-CA" sz="800" dirty="0"/>
                    </a:p>
                  </a:txBody>
                  <a:tcPr/>
                </a:tc>
                <a:extLst>
                  <a:ext uri="{0D108BD9-81ED-4DB2-BD59-A6C34878D82A}">
                    <a16:rowId xmlns:a16="http://schemas.microsoft.com/office/drawing/2014/main" val="1041359074"/>
                  </a:ext>
                </a:extLst>
              </a:tr>
              <a:tr h="370840">
                <a:tc>
                  <a:txBody>
                    <a:bodyPr/>
                    <a:lstStyle/>
                    <a:p>
                      <a:r>
                        <a:rPr lang="en-CA" sz="800" dirty="0"/>
                        <a:t>Self monitoring solution through software </a:t>
                      </a:r>
                    </a:p>
                  </a:txBody>
                  <a:tcPr/>
                </a:tc>
                <a:tc>
                  <a:txBody>
                    <a:bodyPr/>
                    <a:lstStyle/>
                    <a:p>
                      <a:pPr algn="l"/>
                      <a:r>
                        <a:rPr lang="en-CA" sz="800" dirty="0"/>
                        <a:t>RKI offers a self monitoring solution as well as a 3</a:t>
                      </a:r>
                      <a:r>
                        <a:rPr lang="en-CA" sz="800" baseline="30000" dirty="0"/>
                        <a:t>rd</a:t>
                      </a:r>
                      <a:r>
                        <a:rPr lang="en-CA" sz="800" dirty="0"/>
                        <a:t> party 24/7 monitored solution </a:t>
                      </a:r>
                    </a:p>
                  </a:txBody>
                  <a:tcPr/>
                </a:tc>
                <a:extLst>
                  <a:ext uri="{0D108BD9-81ED-4DB2-BD59-A6C34878D82A}">
                    <a16:rowId xmlns:a16="http://schemas.microsoft.com/office/drawing/2014/main" val="1560364832"/>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Gas replenishment program </a:t>
                      </a:r>
                    </a:p>
                    <a:p>
                      <a:endParaRPr lang="en-CA" sz="800" dirty="0"/>
                    </a:p>
                  </a:txBody>
                  <a:tcPr/>
                </a:tc>
                <a:tc>
                  <a:txBody>
                    <a:bodyPr/>
                    <a:lstStyle/>
                    <a:p>
                      <a:pPr algn="l"/>
                      <a:r>
                        <a:rPr lang="en-CA" sz="800" dirty="0"/>
                        <a:t>Our gas costs are much lower than MSA </a:t>
                      </a:r>
                    </a:p>
                  </a:txBody>
                  <a:tcPr/>
                </a:tc>
                <a:extLst>
                  <a:ext uri="{0D108BD9-81ED-4DB2-BD59-A6C34878D82A}">
                    <a16:rowId xmlns:a16="http://schemas.microsoft.com/office/drawing/2014/main" val="3065873607"/>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514454" y="402507"/>
            <a:ext cx="3923100" cy="923330"/>
          </a:xfrm>
          <a:prstGeom prst="rect">
            <a:avLst/>
          </a:prstGeom>
          <a:noFill/>
        </p:spPr>
        <p:txBody>
          <a:bodyPr wrap="square" rtlCol="0">
            <a:spAutoFit/>
          </a:bodyPr>
          <a:lstStyle/>
          <a:p>
            <a:pPr algn="ctr"/>
            <a:r>
              <a:rPr lang="en-CA" b="1" dirty="0"/>
              <a:t>Objection Handling  </a:t>
            </a:r>
          </a:p>
          <a:p>
            <a:pPr algn="ctr"/>
            <a:r>
              <a:rPr kumimoji="0" lang="en-CA" sz="1800" b="1" dirty="0"/>
              <a:t>MSA Altair IO4 </a:t>
            </a:r>
            <a:endParaRPr lang="en-CA" sz="1800" dirty="0"/>
          </a:p>
          <a:p>
            <a:endParaRPr lang="en-CA" dirty="0"/>
          </a:p>
        </p:txBody>
      </p:sp>
      <p:pic>
        <p:nvPicPr>
          <p:cNvPr id="2" name="Picture 1">
            <a:extLst>
              <a:ext uri="{FF2B5EF4-FFF2-40B4-BE49-F238E27FC236}">
                <a16:creationId xmlns:a16="http://schemas.microsoft.com/office/drawing/2014/main" id="{2FF5B026-D6C0-72AB-0D49-2A6EB3F3C9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57712" y="274375"/>
            <a:ext cx="1323814" cy="1200329"/>
          </a:xfrm>
          <a:prstGeom prst="rect">
            <a:avLst/>
          </a:prstGeom>
        </p:spPr>
      </p:pic>
    </p:spTree>
    <p:extLst>
      <p:ext uri="{BB962C8B-B14F-4D97-AF65-F5344CB8AC3E}">
        <p14:creationId xmlns:p14="http://schemas.microsoft.com/office/powerpoint/2010/main" val="30228527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51229" y="39213"/>
            <a:ext cx="874359" cy="1440795"/>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005351328"/>
              </p:ext>
            </p:extLst>
          </p:nvPr>
        </p:nvGraphicFramePr>
        <p:xfrm>
          <a:off x="295274" y="1623572"/>
          <a:ext cx="8524876" cy="2641600"/>
        </p:xfrm>
        <a:graphic>
          <a:graphicData uri="http://schemas.openxmlformats.org/drawingml/2006/table">
            <a:tbl>
              <a:tblPr firstRow="1" bandRow="1">
                <a:tableStyleId>{073A0DAA-6AF3-43AB-8588-CEC1D06C72B9}</a:tableStyleId>
              </a:tblPr>
              <a:tblGrid>
                <a:gridCol w="4262438">
                  <a:extLst>
                    <a:ext uri="{9D8B030D-6E8A-4147-A177-3AD203B41FA5}">
                      <a16:colId xmlns:a16="http://schemas.microsoft.com/office/drawing/2014/main" val="946727153"/>
                    </a:ext>
                  </a:extLst>
                </a:gridCol>
                <a:gridCol w="4262438">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r>
                        <a:rPr lang="en-CA" sz="800" dirty="0"/>
                        <a:t>Maintain real time awareness of worker location and alarm status of gas alarms (Motorola network) or (connectivity through cell and app) </a:t>
                      </a:r>
                    </a:p>
                  </a:txBody>
                  <a:tcPr/>
                </a:tc>
                <a:tc>
                  <a:txBody>
                    <a:bodyPr/>
                    <a:lstStyle/>
                    <a:p>
                      <a:pPr algn="l"/>
                      <a:r>
                        <a:rPr lang="en-CA" sz="800" dirty="0"/>
                        <a:t>Only works with 1 style of Motorola radio and it is $3000 - $4000 for the device. Only gas alarms are monitored and there are only 2 alarm levels so high possibility of false alarms  </a:t>
                      </a:r>
                      <a:r>
                        <a:rPr lang="en-US" sz="800" dirty="0"/>
                        <a:t>high false alarm rate can lead to very costly evacuation management or alarm fatigue as its not trusted. There is no fall or no motion detection  </a:t>
                      </a:r>
                      <a:endParaRPr lang="en-CA" sz="800" dirty="0"/>
                    </a:p>
                  </a:txBody>
                  <a:tcPr/>
                </a:tc>
                <a:extLst>
                  <a:ext uri="{0D108BD9-81ED-4DB2-BD59-A6C34878D82A}">
                    <a16:rowId xmlns:a16="http://schemas.microsoft.com/office/drawing/2014/main" val="72628670"/>
                  </a:ext>
                </a:extLst>
              </a:tr>
              <a:tr h="370840">
                <a:tc>
                  <a:txBody>
                    <a:bodyPr/>
                    <a:lstStyle/>
                    <a:p>
                      <a:r>
                        <a:rPr lang="en-US" sz="800" dirty="0"/>
                        <a:t>Use a single device for voice and data communications  </a:t>
                      </a:r>
                    </a:p>
                    <a:p>
                      <a:endParaRPr lang="en-CA" dirty="0"/>
                    </a:p>
                  </a:txBody>
                  <a:tcPr/>
                </a:tc>
                <a:tc>
                  <a:txBody>
                    <a:bodyPr/>
                    <a:lstStyle/>
                    <a:p>
                      <a:pPr algn="l"/>
                      <a:r>
                        <a:rPr lang="en-CA" sz="800" dirty="0"/>
                        <a:t>The cell phone with safety app has video, voice so worker productivity and safety can be performed but there is no interlink between a group of users like the RKI solution </a:t>
                      </a:r>
                    </a:p>
                  </a:txBody>
                  <a:tcPr/>
                </a:tc>
                <a:extLst>
                  <a:ext uri="{0D108BD9-81ED-4DB2-BD59-A6C34878D82A}">
                    <a16:rowId xmlns:a16="http://schemas.microsoft.com/office/drawing/2014/main" val="1377235885"/>
                  </a:ext>
                </a:extLst>
              </a:tr>
              <a:tr h="370840">
                <a:tc>
                  <a:txBody>
                    <a:bodyPr/>
                    <a:lstStyle/>
                    <a:p>
                      <a:r>
                        <a:rPr lang="en-CA" sz="800" dirty="0"/>
                        <a:t>Honeywell safety suite displays worker location and sensor status </a:t>
                      </a:r>
                    </a:p>
                  </a:txBody>
                  <a:tcPr/>
                </a:tc>
                <a:tc>
                  <a:txBody>
                    <a:bodyPr/>
                    <a:lstStyle/>
                    <a:p>
                      <a:pPr algn="l"/>
                      <a:r>
                        <a:rPr lang="en-CA" sz="800" dirty="0"/>
                        <a:t>This solution only is for gas detection. No fall or no motion capability. No other PPE is planned </a:t>
                      </a:r>
                    </a:p>
                  </a:txBody>
                  <a:tcPr/>
                </a:tc>
                <a:extLst>
                  <a:ext uri="{0D108BD9-81ED-4DB2-BD59-A6C34878D82A}">
                    <a16:rowId xmlns:a16="http://schemas.microsoft.com/office/drawing/2014/main" val="1555645461"/>
                  </a:ext>
                </a:extLst>
              </a:tr>
              <a:tr h="370840">
                <a:tc>
                  <a:txBody>
                    <a:bodyPr/>
                    <a:lstStyle/>
                    <a:p>
                      <a:r>
                        <a:rPr lang="en-CA" sz="800" dirty="0"/>
                        <a:t>Group communications </a:t>
                      </a:r>
                    </a:p>
                  </a:txBody>
                  <a:tcPr/>
                </a:tc>
                <a:tc>
                  <a:txBody>
                    <a:bodyPr/>
                    <a:lstStyle/>
                    <a:p>
                      <a:pPr algn="l"/>
                      <a:r>
                        <a:rPr lang="en-CA" sz="800" dirty="0"/>
                        <a:t>This can be conducted on the safety app </a:t>
                      </a:r>
                    </a:p>
                  </a:txBody>
                  <a:tcPr/>
                </a:tc>
                <a:extLst>
                  <a:ext uri="{0D108BD9-81ED-4DB2-BD59-A6C34878D82A}">
                    <a16:rowId xmlns:a16="http://schemas.microsoft.com/office/drawing/2014/main" val="4139703477"/>
                  </a:ext>
                </a:extLst>
              </a:tr>
              <a:tr h="370840">
                <a:tc>
                  <a:txBody>
                    <a:bodyPr/>
                    <a:lstStyle/>
                    <a:p>
                      <a:r>
                        <a:rPr lang="en-CA" sz="800" dirty="0"/>
                        <a:t>Detects lost connection </a:t>
                      </a:r>
                    </a:p>
                  </a:txBody>
                  <a:tcPr/>
                </a:tc>
                <a:tc>
                  <a:txBody>
                    <a:bodyPr/>
                    <a:lstStyle/>
                    <a:p>
                      <a:pPr algn="l"/>
                      <a:r>
                        <a:rPr lang="en-CA" sz="800" dirty="0"/>
                        <a:t>The SCC app also will detect when the GX3R-Pro is outside of Bluetooth range </a:t>
                      </a:r>
                    </a:p>
                  </a:txBody>
                  <a:tcPr/>
                </a:tc>
                <a:extLst>
                  <a:ext uri="{0D108BD9-81ED-4DB2-BD59-A6C34878D82A}">
                    <a16:rowId xmlns:a16="http://schemas.microsoft.com/office/drawing/2014/main" val="1041359074"/>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514454" y="413115"/>
            <a:ext cx="3923100" cy="923330"/>
          </a:xfrm>
          <a:prstGeom prst="rect">
            <a:avLst/>
          </a:prstGeom>
          <a:noFill/>
        </p:spPr>
        <p:txBody>
          <a:bodyPr wrap="square" rtlCol="0">
            <a:spAutoFit/>
          </a:bodyPr>
          <a:lstStyle/>
          <a:p>
            <a:pPr algn="ctr"/>
            <a:r>
              <a:rPr lang="en-CA" b="1" dirty="0"/>
              <a:t>Objection Handling  </a:t>
            </a:r>
          </a:p>
          <a:p>
            <a:pPr algn="ctr"/>
            <a:r>
              <a:rPr kumimoji="0" lang="en-CA" sz="1800" b="1" dirty="0"/>
              <a:t>BW Flex </a:t>
            </a:r>
            <a:endParaRPr lang="en-CA" sz="1800" dirty="0"/>
          </a:p>
          <a:p>
            <a:endParaRPr lang="en-CA" dirty="0"/>
          </a:p>
        </p:txBody>
      </p:sp>
    </p:spTree>
    <p:extLst>
      <p:ext uri="{BB962C8B-B14F-4D97-AF65-F5344CB8AC3E}">
        <p14:creationId xmlns:p14="http://schemas.microsoft.com/office/powerpoint/2010/main" val="5140990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58444" y="132814"/>
            <a:ext cx="898753" cy="1293115"/>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487203427"/>
              </p:ext>
            </p:extLst>
          </p:nvPr>
        </p:nvGraphicFramePr>
        <p:xfrm>
          <a:off x="390524" y="1623572"/>
          <a:ext cx="8372474" cy="5029200"/>
        </p:xfrm>
        <a:graphic>
          <a:graphicData uri="http://schemas.openxmlformats.org/drawingml/2006/table">
            <a:tbl>
              <a:tblPr firstRow="1" bandRow="1">
                <a:tableStyleId>{073A0DAA-6AF3-43AB-8588-CEC1D06C72B9}</a:tableStyleId>
              </a:tblPr>
              <a:tblGrid>
                <a:gridCol w="4186237">
                  <a:extLst>
                    <a:ext uri="{9D8B030D-6E8A-4147-A177-3AD203B41FA5}">
                      <a16:colId xmlns:a16="http://schemas.microsoft.com/office/drawing/2014/main" val="946727153"/>
                    </a:ext>
                  </a:extLst>
                </a:gridCol>
                <a:gridCol w="4186237">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pPr algn="l"/>
                      <a:r>
                        <a:rPr lang="en-CA" sz="800" dirty="0"/>
                        <a:t>Respond quickly and effectively in an emergency with gas detection alarm, fall/no motion and panic alarm. </a:t>
                      </a:r>
                    </a:p>
                  </a:txBody>
                  <a:tcPr/>
                </a:tc>
                <a:tc>
                  <a:txBody>
                    <a:bodyPr/>
                    <a:lstStyle/>
                    <a:p>
                      <a:pPr algn="l"/>
                      <a:r>
                        <a:rPr lang="en-CA" sz="800" dirty="0"/>
                        <a:t>iNET Now only offers worker location with 2 gas alarms,  fall / no motion detection and panic alarm. There is no video, audio, remote worker collaboration. 2 alarms can lead to high false alarm rate and very costly evacuation management or alarm fatigue as its not trusted </a:t>
                      </a:r>
                    </a:p>
                  </a:txBody>
                  <a:tcPr/>
                </a:tc>
                <a:extLst>
                  <a:ext uri="{0D108BD9-81ED-4DB2-BD59-A6C34878D82A}">
                    <a16:rowId xmlns:a16="http://schemas.microsoft.com/office/drawing/2014/main" val="1411105127"/>
                  </a:ext>
                </a:extLst>
              </a:tr>
              <a:tr h="370840">
                <a:tc>
                  <a:txBody>
                    <a:bodyPr/>
                    <a:lstStyle/>
                    <a:p>
                      <a:pPr algn="l"/>
                      <a:r>
                        <a:rPr lang="en-US" sz="800" dirty="0"/>
                        <a:t>Automatically trigger a tailored response to alerts with 24/7 Professional Monitoring.</a:t>
                      </a:r>
                      <a:endParaRPr lang="en-CA" sz="800" dirty="0"/>
                    </a:p>
                  </a:txBody>
                  <a:tcPr/>
                </a:tc>
                <a:tc>
                  <a:txBody>
                    <a:bodyPr/>
                    <a:lstStyle/>
                    <a:p>
                      <a:pPr algn="l"/>
                      <a:r>
                        <a:rPr lang="en-CA" sz="800" dirty="0"/>
                        <a:t>RKI now has a 3</a:t>
                      </a:r>
                      <a:r>
                        <a:rPr lang="en-CA" sz="800" baseline="30000" dirty="0"/>
                        <a:t>rd</a:t>
                      </a:r>
                      <a:r>
                        <a:rPr lang="en-CA" sz="800" dirty="0"/>
                        <a:t> party monitoring solution </a:t>
                      </a:r>
                    </a:p>
                  </a:txBody>
                  <a:tcPr/>
                </a:tc>
                <a:extLst>
                  <a:ext uri="{0D108BD9-81ED-4DB2-BD59-A6C34878D82A}">
                    <a16:rowId xmlns:a16="http://schemas.microsoft.com/office/drawing/2014/main" val="2002639987"/>
                  </a:ext>
                </a:extLst>
              </a:tr>
              <a:tr h="370840">
                <a:tc>
                  <a:txBody>
                    <a:bodyPr/>
                    <a:lstStyle/>
                    <a:p>
                      <a:pPr algn="l"/>
                      <a:r>
                        <a:rPr lang="en-CA" sz="800" dirty="0"/>
                        <a:t>Respond faster in an emergency with live map that shows where workers are located </a:t>
                      </a:r>
                    </a:p>
                  </a:txBody>
                  <a:tcPr/>
                </a:tc>
                <a:tc>
                  <a:txBody>
                    <a:bodyPr/>
                    <a:lstStyle/>
                    <a:p>
                      <a:pPr algn="l"/>
                      <a:r>
                        <a:rPr lang="en-CA" sz="800" dirty="0"/>
                        <a:t>Similar functionality with SCC </a:t>
                      </a:r>
                    </a:p>
                  </a:txBody>
                  <a:tcPr/>
                </a:tc>
                <a:extLst>
                  <a:ext uri="{0D108BD9-81ED-4DB2-BD59-A6C34878D82A}">
                    <a16:rowId xmlns:a16="http://schemas.microsoft.com/office/drawing/2014/main" val="72628670"/>
                  </a:ext>
                </a:extLst>
              </a:tr>
              <a:tr h="370840">
                <a:tc>
                  <a:txBody>
                    <a:bodyPr/>
                    <a:lstStyle/>
                    <a:p>
                      <a:pPr algn="l"/>
                      <a:r>
                        <a:rPr lang="en-US" sz="800" dirty="0"/>
                        <a:t>Create a map of work zones and allow operators to customize alerts for each zone.</a:t>
                      </a:r>
                      <a:endParaRPr lang="en-CA" sz="800" dirty="0"/>
                    </a:p>
                  </a:txBody>
                  <a:tcPr/>
                </a:tc>
                <a:tc>
                  <a:txBody>
                    <a:bodyPr/>
                    <a:lstStyle/>
                    <a:p>
                      <a:pPr algn="l"/>
                      <a:r>
                        <a:rPr lang="en-CA" sz="800" dirty="0"/>
                        <a:t>The RKI solution can do the same as well as privacy zones and can be sued for evacuation management </a:t>
                      </a:r>
                    </a:p>
                  </a:txBody>
                  <a:tcPr/>
                </a:tc>
                <a:extLst>
                  <a:ext uri="{0D108BD9-81ED-4DB2-BD59-A6C34878D82A}">
                    <a16:rowId xmlns:a16="http://schemas.microsoft.com/office/drawing/2014/main" val="329522944"/>
                  </a:ext>
                </a:extLst>
              </a:tr>
              <a:tr h="370840">
                <a:tc>
                  <a:txBody>
                    <a:bodyPr/>
                    <a:lstStyle/>
                    <a:p>
                      <a:pPr algn="l"/>
                      <a:r>
                        <a:rPr lang="en-US" sz="800" dirty="0"/>
                        <a:t>Instantly verify worker status without burdening or distracting them with manual check-ins with zones</a:t>
                      </a:r>
                      <a:endParaRPr lang="en-CA" sz="800" dirty="0"/>
                    </a:p>
                  </a:txBody>
                  <a:tcPr/>
                </a:tc>
                <a:tc>
                  <a:txBody>
                    <a:bodyPr/>
                    <a:lstStyle/>
                    <a:p>
                      <a:pPr algn="l"/>
                      <a:r>
                        <a:rPr lang="en-CA" sz="800" dirty="0"/>
                        <a:t>Evacuation, blackout privacy, worker productivity and worker restriction zones are available. Soon PPE compliance with 3M </a:t>
                      </a:r>
                    </a:p>
                  </a:txBody>
                  <a:tcPr/>
                </a:tc>
                <a:extLst>
                  <a:ext uri="{0D108BD9-81ED-4DB2-BD59-A6C34878D82A}">
                    <a16:rowId xmlns:a16="http://schemas.microsoft.com/office/drawing/2014/main" val="1377235885"/>
                  </a:ext>
                </a:extLst>
              </a:tr>
              <a:tr h="370840">
                <a:tc>
                  <a:txBody>
                    <a:bodyPr/>
                    <a:lstStyle/>
                    <a:p>
                      <a:pPr algn="l"/>
                      <a:r>
                        <a:rPr lang="en-US" sz="800" dirty="0"/>
                        <a:t>See a visual summary of areas where gas alarms have occurred.</a:t>
                      </a:r>
                      <a:endParaRPr lang="en-CA" sz="800" dirty="0"/>
                    </a:p>
                  </a:txBody>
                  <a:tcPr/>
                </a:tc>
                <a:tc>
                  <a:txBody>
                    <a:bodyPr/>
                    <a:lstStyle/>
                    <a:p>
                      <a:pPr algn="l"/>
                      <a:r>
                        <a:rPr lang="en-CA" sz="800" dirty="0"/>
                        <a:t>Similar functionality with SCC </a:t>
                      </a:r>
                    </a:p>
                  </a:txBody>
                  <a:tcPr/>
                </a:tc>
                <a:extLst>
                  <a:ext uri="{0D108BD9-81ED-4DB2-BD59-A6C34878D82A}">
                    <a16:rowId xmlns:a16="http://schemas.microsoft.com/office/drawing/2014/main" val="1555645461"/>
                  </a:ext>
                </a:extLst>
              </a:tr>
              <a:tr h="370840">
                <a:tc>
                  <a:txBody>
                    <a:bodyPr/>
                    <a:lstStyle/>
                    <a:p>
                      <a:pPr algn="l"/>
                      <a:r>
                        <a:rPr lang="en-US" sz="800" dirty="0"/>
                        <a:t>Get real-time text and email alerts, so you know when and where you're needed.</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1041359074"/>
                  </a:ext>
                </a:extLst>
              </a:tr>
              <a:tr h="370840">
                <a:tc>
                  <a:txBody>
                    <a:bodyPr/>
                    <a:lstStyle/>
                    <a:p>
                      <a:pPr algn="l"/>
                      <a:r>
                        <a:rPr lang="en-CA" sz="800" dirty="0"/>
                        <a:t>Monitor contractors during a turn around and learn from their pattern to plan future turnarounds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826388975"/>
                  </a:ext>
                </a:extLst>
              </a:tr>
              <a:tr h="370840">
                <a:tc>
                  <a:txBody>
                    <a:bodyPr/>
                    <a:lstStyle/>
                    <a:p>
                      <a:pPr algn="l"/>
                      <a:r>
                        <a:rPr lang="en-CA" sz="800" dirty="0"/>
                        <a:t>Wi-Fi cellular, satellite, peer to peer ad-hoc networks </a:t>
                      </a:r>
                    </a:p>
                  </a:txBody>
                  <a:tcPr/>
                </a:tc>
                <a:tc>
                  <a:txBody>
                    <a:bodyPr/>
                    <a:lstStyle/>
                    <a:p>
                      <a:pPr algn="l"/>
                      <a:r>
                        <a:rPr lang="en-CA" sz="800" dirty="0"/>
                        <a:t>There has been minimal deployment for industrial Wi-Fi </a:t>
                      </a:r>
                    </a:p>
                  </a:txBody>
                  <a:tcPr/>
                </a:tc>
                <a:extLst>
                  <a:ext uri="{0D108BD9-81ED-4DB2-BD59-A6C34878D82A}">
                    <a16:rowId xmlns:a16="http://schemas.microsoft.com/office/drawing/2014/main" val="845103945"/>
                  </a:ext>
                </a:extLst>
              </a:tr>
              <a:tr h="370840">
                <a:tc>
                  <a:txBody>
                    <a:bodyPr/>
                    <a:lstStyle/>
                    <a:p>
                      <a:pPr algn="l"/>
                      <a:r>
                        <a:rPr lang="en-CA" sz="800" dirty="0"/>
                        <a:t>Proactive safety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977618475"/>
                  </a:ext>
                </a:extLst>
              </a:tr>
              <a:tr h="370840">
                <a:tc>
                  <a:txBody>
                    <a:bodyPr/>
                    <a:lstStyle/>
                    <a:p>
                      <a:pPr algn="l"/>
                      <a:r>
                        <a:rPr lang="en-US" sz="800" dirty="0"/>
                        <a:t>Establish work zones to gather real-time insights about occupancy and entry.</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995633482"/>
                  </a:ext>
                </a:extLst>
              </a:tr>
              <a:tr h="370840">
                <a:tc>
                  <a:txBody>
                    <a:bodyPr/>
                    <a:lstStyle/>
                    <a:p>
                      <a:pPr algn="l"/>
                      <a:r>
                        <a:rPr lang="en-CA" sz="800" dirty="0"/>
                        <a:t>Remote locations via satellite and Wi-Fi gateways </a:t>
                      </a:r>
                    </a:p>
                  </a:txBody>
                  <a:tcPr/>
                </a:tc>
                <a:tc>
                  <a:txBody>
                    <a:bodyPr/>
                    <a:lstStyle/>
                    <a:p>
                      <a:pPr algn="l"/>
                      <a:r>
                        <a:rPr lang="en-CA" sz="800" dirty="0"/>
                        <a:t>This is a very small market that is extremely remote applications   </a:t>
                      </a:r>
                    </a:p>
                  </a:txBody>
                  <a:tcPr/>
                </a:tc>
                <a:extLst>
                  <a:ext uri="{0D108BD9-81ED-4DB2-BD59-A6C34878D82A}">
                    <a16:rowId xmlns:a16="http://schemas.microsoft.com/office/drawing/2014/main" val="2482413651"/>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514454" y="366948"/>
            <a:ext cx="3923100" cy="646331"/>
          </a:xfrm>
          <a:prstGeom prst="rect">
            <a:avLst/>
          </a:prstGeom>
          <a:noFill/>
        </p:spPr>
        <p:txBody>
          <a:bodyPr wrap="square" rtlCol="0">
            <a:spAutoFit/>
          </a:bodyPr>
          <a:lstStyle/>
          <a:p>
            <a:pPr algn="ctr"/>
            <a:r>
              <a:rPr lang="en-CA" b="1" dirty="0"/>
              <a:t>Objection Handling  </a:t>
            </a:r>
          </a:p>
          <a:p>
            <a:pPr algn="ctr"/>
            <a:r>
              <a:rPr kumimoji="0" lang="en-CA" sz="1800" b="1" dirty="0"/>
              <a:t>ISC Ventis Pro 5 </a:t>
            </a:r>
            <a:endParaRPr lang="en-CA" dirty="0"/>
          </a:p>
        </p:txBody>
      </p:sp>
    </p:spTree>
    <p:extLst>
      <p:ext uri="{BB962C8B-B14F-4D97-AF65-F5344CB8AC3E}">
        <p14:creationId xmlns:p14="http://schemas.microsoft.com/office/powerpoint/2010/main" val="45615096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26982" y="49809"/>
            <a:ext cx="985274" cy="1467758"/>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1912791125"/>
              </p:ext>
            </p:extLst>
          </p:nvPr>
        </p:nvGraphicFramePr>
        <p:xfrm>
          <a:off x="333375" y="1683863"/>
          <a:ext cx="8610600" cy="4769938"/>
        </p:xfrm>
        <a:graphic>
          <a:graphicData uri="http://schemas.openxmlformats.org/drawingml/2006/table">
            <a:tbl>
              <a:tblPr firstRow="1" bandRow="1">
                <a:tableStyleId>{073A0DAA-6AF3-43AB-8588-CEC1D06C72B9}</a:tableStyleId>
              </a:tblPr>
              <a:tblGrid>
                <a:gridCol w="4305300">
                  <a:extLst>
                    <a:ext uri="{9D8B030D-6E8A-4147-A177-3AD203B41FA5}">
                      <a16:colId xmlns:a16="http://schemas.microsoft.com/office/drawing/2014/main" val="946727153"/>
                    </a:ext>
                  </a:extLst>
                </a:gridCol>
                <a:gridCol w="4305300">
                  <a:extLst>
                    <a:ext uri="{9D8B030D-6E8A-4147-A177-3AD203B41FA5}">
                      <a16:colId xmlns:a16="http://schemas.microsoft.com/office/drawing/2014/main" val="1908994730"/>
                    </a:ext>
                  </a:extLst>
                </a:gridCol>
              </a:tblGrid>
              <a:tr h="273578">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427231">
                <a:tc>
                  <a:txBody>
                    <a:bodyPr/>
                    <a:lstStyle/>
                    <a:p>
                      <a:pPr algn="l"/>
                      <a:r>
                        <a:rPr lang="en-US" sz="800" dirty="0"/>
                        <a:t>G7 multi-gas connects in seconds without the need for any expensive, intrinsically safe smart phones, apps, hidden subscription costs or added infrastructure.</a:t>
                      </a:r>
                      <a:endParaRPr lang="en-CA" sz="800" dirty="0"/>
                    </a:p>
                  </a:txBody>
                  <a:tcPr/>
                </a:tc>
                <a:tc>
                  <a:txBody>
                    <a:bodyPr/>
                    <a:lstStyle/>
                    <a:p>
                      <a:pPr algn="l"/>
                      <a:r>
                        <a:rPr lang="en-CA" sz="800" dirty="0"/>
                        <a:t>The price to roll out the G7 is quite expensive and the price is going up. If the customer already has a cell phone the cost is already there and with remote collaboration via video, more robust data integration at customer site, lower cost of ownership, expandable connected worker ecosystem RKI is the right approach </a:t>
                      </a:r>
                    </a:p>
                  </a:txBody>
                  <a:tcPr/>
                </a:tc>
                <a:extLst>
                  <a:ext uri="{0D108BD9-81ED-4DB2-BD59-A6C34878D82A}">
                    <a16:rowId xmlns:a16="http://schemas.microsoft.com/office/drawing/2014/main" val="3308037753"/>
                  </a:ext>
                </a:extLst>
              </a:tr>
              <a:tr h="273578">
                <a:tc>
                  <a:txBody>
                    <a:bodyPr/>
                    <a:lstStyle/>
                    <a:p>
                      <a:pPr algn="l"/>
                      <a:r>
                        <a:rPr lang="en-CA" sz="800" dirty="0"/>
                        <a:t>SOS latch </a:t>
                      </a:r>
                    </a:p>
                  </a:txBody>
                  <a:tcPr/>
                </a:tc>
                <a:tc>
                  <a:txBody>
                    <a:bodyPr/>
                    <a:lstStyle/>
                    <a:p>
                      <a:pPr algn="l"/>
                      <a:r>
                        <a:rPr lang="en-CA" sz="800" dirty="0"/>
                        <a:t>It is much harder to pull a latch vs double tapping the GX-3R Pro </a:t>
                      </a:r>
                    </a:p>
                  </a:txBody>
                  <a:tcPr/>
                </a:tc>
                <a:extLst>
                  <a:ext uri="{0D108BD9-81ED-4DB2-BD59-A6C34878D82A}">
                    <a16:rowId xmlns:a16="http://schemas.microsoft.com/office/drawing/2014/main" val="1063826873"/>
                  </a:ext>
                </a:extLst>
              </a:tr>
              <a:tr h="35330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Pre-calibrated sensors with scalable platform </a:t>
                      </a:r>
                    </a:p>
                    <a:p>
                      <a:pPr algn="l"/>
                      <a:endParaRPr lang="en-CA" sz="800" dirty="0"/>
                    </a:p>
                  </a:txBody>
                  <a:tcPr/>
                </a:tc>
                <a:tc>
                  <a:txBody>
                    <a:bodyPr/>
                    <a:lstStyle/>
                    <a:p>
                      <a:pPr algn="l"/>
                      <a:r>
                        <a:rPr lang="en-CA" sz="800" dirty="0"/>
                        <a:t>Sensors cannot be changed individually so large cost. Changing and calibrating a sensor on the GX-3r Pro is lower cost </a:t>
                      </a:r>
                    </a:p>
                  </a:txBody>
                  <a:tcPr/>
                </a:tc>
                <a:extLst>
                  <a:ext uri="{0D108BD9-81ED-4DB2-BD59-A6C34878D82A}">
                    <a16:rowId xmlns:a16="http://schemas.microsoft.com/office/drawing/2014/main" val="3192285983"/>
                  </a:ext>
                </a:extLst>
              </a:tr>
              <a:tr h="337287">
                <a:tc>
                  <a:txBody>
                    <a:bodyPr/>
                    <a:lstStyle/>
                    <a:p>
                      <a:pPr algn="l"/>
                      <a:r>
                        <a:rPr lang="en-CA" sz="800" dirty="0"/>
                        <a:t>Connected safety device – Single gas, multi gas and Area monitor </a:t>
                      </a:r>
                    </a:p>
                  </a:txBody>
                  <a:tcPr/>
                </a:tc>
                <a:tc>
                  <a:txBody>
                    <a:bodyPr/>
                    <a:lstStyle/>
                    <a:p>
                      <a:pPr algn="l"/>
                      <a:r>
                        <a:rPr lang="en-CA" sz="800" dirty="0"/>
                        <a:t>The RKI solution has the flexibility to offer multiple types of single gas, Multigas, compliance solutions to fit all the customers needs as well as connected safety devices </a:t>
                      </a:r>
                    </a:p>
                  </a:txBody>
                  <a:tcPr/>
                </a:tc>
                <a:extLst>
                  <a:ext uri="{0D108BD9-81ED-4DB2-BD59-A6C34878D82A}">
                    <a16:rowId xmlns:a16="http://schemas.microsoft.com/office/drawing/2014/main" val="3847927017"/>
                  </a:ext>
                </a:extLst>
              </a:tr>
              <a:tr h="337287">
                <a:tc>
                  <a:txBody>
                    <a:bodyPr/>
                    <a:lstStyle/>
                    <a:p>
                      <a:pPr algn="l"/>
                      <a:r>
                        <a:rPr lang="en-CA" sz="800" dirty="0"/>
                        <a:t>Find lost device </a:t>
                      </a:r>
                    </a:p>
                  </a:txBody>
                  <a:tcPr/>
                </a:tc>
                <a:tc>
                  <a:txBody>
                    <a:bodyPr/>
                    <a:lstStyle/>
                    <a:p>
                      <a:pPr algn="l"/>
                      <a:r>
                        <a:rPr lang="en-US" sz="800" dirty="0">
                          <a:solidFill>
                            <a:schemeClr val="tx1"/>
                          </a:solidFill>
                        </a:rPr>
                        <a:t>SCC app will notify when the GX-3R Pro is away from the phone. Approximately 10% of devices are lost each year but this is typically the standard single gas and 4 gas compliance models. Higher more costly solutions are not typically lost because of their value </a:t>
                      </a:r>
                    </a:p>
                  </a:txBody>
                  <a:tcPr/>
                </a:tc>
                <a:extLst>
                  <a:ext uri="{0D108BD9-81ED-4DB2-BD59-A6C34878D82A}">
                    <a16:rowId xmlns:a16="http://schemas.microsoft.com/office/drawing/2014/main" val="3804203031"/>
                  </a:ext>
                </a:extLst>
              </a:tr>
              <a:tr h="273578">
                <a:tc>
                  <a:txBody>
                    <a:bodyPr/>
                    <a:lstStyle/>
                    <a:p>
                      <a:pPr algn="l"/>
                      <a:r>
                        <a:rPr lang="en-CA" sz="800" dirty="0"/>
                        <a:t>Audio  push to talk feature </a:t>
                      </a:r>
                    </a:p>
                  </a:txBody>
                  <a:tcPr/>
                </a:tc>
                <a:tc>
                  <a:txBody>
                    <a:bodyPr/>
                    <a:lstStyle/>
                    <a:p>
                      <a:pPr algn="l"/>
                      <a:r>
                        <a:rPr lang="en-CA" sz="800" dirty="0"/>
                        <a:t>The push to talk feature is not equivalent to voice on a cell phone  </a:t>
                      </a:r>
                    </a:p>
                  </a:txBody>
                  <a:tcPr/>
                </a:tc>
                <a:extLst>
                  <a:ext uri="{0D108BD9-81ED-4DB2-BD59-A6C34878D82A}">
                    <a16:rowId xmlns:a16="http://schemas.microsoft.com/office/drawing/2014/main" val="3735651135"/>
                  </a:ext>
                </a:extLst>
              </a:tr>
              <a:tr h="3372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800" dirty="0"/>
                        <a:t>Built-in cellular connectivity, with optional satellite and portable bridge, for remote or hard-to access locations</a:t>
                      </a:r>
                      <a:endParaRPr lang="en-CA" sz="800" dirty="0"/>
                    </a:p>
                    <a:p>
                      <a:pPr algn="l"/>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Extremely remote locations are very small part of customers operations </a:t>
                      </a:r>
                    </a:p>
                    <a:p>
                      <a:pPr algn="l"/>
                      <a:endParaRPr lang="en-CA" sz="800" dirty="0"/>
                    </a:p>
                  </a:txBody>
                  <a:tcPr/>
                </a:tc>
                <a:extLst>
                  <a:ext uri="{0D108BD9-81ED-4DB2-BD59-A6C34878D82A}">
                    <a16:rowId xmlns:a16="http://schemas.microsoft.com/office/drawing/2014/main" val="2965161244"/>
                  </a:ext>
                </a:extLst>
              </a:tr>
              <a:tr h="273578">
                <a:tc>
                  <a:txBody>
                    <a:bodyPr/>
                    <a:lstStyle/>
                    <a:p>
                      <a:pPr algn="l"/>
                      <a:r>
                        <a:rPr lang="en-US" sz="800" dirty="0"/>
                        <a:t>Location technology including geo-stamped alert status from any Internet-connected device</a:t>
                      </a:r>
                      <a:endParaRPr lang="en-CA" sz="800" dirty="0"/>
                    </a:p>
                  </a:txBody>
                  <a:tcPr/>
                </a:tc>
                <a:tc>
                  <a:txBody>
                    <a:bodyPr/>
                    <a:lstStyle/>
                    <a:p>
                      <a:pPr algn="l"/>
                      <a:r>
                        <a:rPr lang="en-CA" sz="800" dirty="0">
                          <a:solidFill>
                            <a:schemeClr val="tx1"/>
                          </a:solidFill>
                        </a:rPr>
                        <a:t>Cellular location is +/- 10 feet location which is more precise </a:t>
                      </a:r>
                    </a:p>
                  </a:txBody>
                  <a:tcPr/>
                </a:tc>
                <a:extLst>
                  <a:ext uri="{0D108BD9-81ED-4DB2-BD59-A6C34878D82A}">
                    <a16:rowId xmlns:a16="http://schemas.microsoft.com/office/drawing/2014/main" val="1435099047"/>
                  </a:ext>
                </a:extLst>
              </a:tr>
              <a:tr h="273578">
                <a:tc>
                  <a:txBody>
                    <a:bodyPr/>
                    <a:lstStyle/>
                    <a:p>
                      <a:pPr algn="l"/>
                      <a:r>
                        <a:rPr lang="en-US" sz="800" dirty="0"/>
                        <a:t>Direct-to-cloud data streaming to Blackline Live software platform for real-time information at your fingertips</a:t>
                      </a:r>
                      <a:endParaRPr lang="en-CA" sz="800" dirty="0"/>
                    </a:p>
                  </a:txBody>
                  <a:tcPr/>
                </a:tc>
                <a:tc>
                  <a:txBody>
                    <a:bodyPr/>
                    <a:lstStyle/>
                    <a:p>
                      <a:pPr algn="l"/>
                      <a:r>
                        <a:rPr lang="en-CA" sz="800" dirty="0"/>
                        <a:t>Safety control center operates in the cloud with multiple instances as well as has on premise capabilities  </a:t>
                      </a:r>
                    </a:p>
                  </a:txBody>
                  <a:tcPr/>
                </a:tc>
                <a:extLst>
                  <a:ext uri="{0D108BD9-81ED-4DB2-BD59-A6C34878D82A}">
                    <a16:rowId xmlns:a16="http://schemas.microsoft.com/office/drawing/2014/main" val="849336711"/>
                  </a:ext>
                </a:extLst>
              </a:tr>
              <a:tr h="427231">
                <a:tc>
                  <a:txBody>
                    <a:bodyPr/>
                    <a:lstStyle/>
                    <a:p>
                      <a:pPr algn="l"/>
                      <a:r>
                        <a:rPr lang="en-US" sz="800" dirty="0"/>
                        <a:t>our cloud-connected G7 multi-gas detector has built-in layers of communication to send an alert during an incident. When paired with 24/7 live monitoring, it’s the critical lifeline to your people for the help they need during an emergency, health event, dangerous situation and more.</a:t>
                      </a:r>
                      <a:endParaRPr lang="en-CA" sz="800" dirty="0"/>
                    </a:p>
                  </a:txBody>
                  <a:tcPr/>
                </a:tc>
                <a:tc>
                  <a:txBody>
                    <a:bodyPr/>
                    <a:lstStyle/>
                    <a:p>
                      <a:pPr algn="l"/>
                      <a:r>
                        <a:rPr lang="en-CA" sz="800" dirty="0"/>
                        <a:t>RKI now offers monitoring solutions </a:t>
                      </a:r>
                    </a:p>
                  </a:txBody>
                  <a:tcPr/>
                </a:tc>
                <a:extLst>
                  <a:ext uri="{0D108BD9-81ED-4DB2-BD59-A6C34878D82A}">
                    <a16:rowId xmlns:a16="http://schemas.microsoft.com/office/drawing/2014/main" val="467454457"/>
                  </a:ext>
                </a:extLst>
              </a:tr>
              <a:tr h="273578">
                <a:tc>
                  <a:txBody>
                    <a:bodyPr/>
                    <a:lstStyle/>
                    <a:p>
                      <a:pPr algn="l"/>
                      <a:r>
                        <a:rPr lang="en-CA" sz="800" dirty="0"/>
                        <a:t>Data Analytics </a:t>
                      </a:r>
                    </a:p>
                  </a:txBody>
                  <a:tcPr/>
                </a:tc>
                <a:tc>
                  <a:txBody>
                    <a:bodyPr/>
                    <a:lstStyle/>
                    <a:p>
                      <a:pPr algn="l"/>
                      <a:r>
                        <a:rPr lang="en-CA" sz="800" dirty="0"/>
                        <a:t>Similar with SCC</a:t>
                      </a:r>
                    </a:p>
                  </a:txBody>
                  <a:tcPr/>
                </a:tc>
                <a:extLst>
                  <a:ext uri="{0D108BD9-81ED-4DB2-BD59-A6C34878D82A}">
                    <a16:rowId xmlns:a16="http://schemas.microsoft.com/office/drawing/2014/main" val="72628670"/>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648900" y="402507"/>
            <a:ext cx="3923100" cy="646331"/>
          </a:xfrm>
          <a:prstGeom prst="rect">
            <a:avLst/>
          </a:prstGeom>
          <a:noFill/>
        </p:spPr>
        <p:txBody>
          <a:bodyPr wrap="square" rtlCol="0">
            <a:spAutoFit/>
          </a:bodyPr>
          <a:lstStyle/>
          <a:p>
            <a:pPr algn="ctr"/>
            <a:r>
              <a:rPr lang="en-CA" b="1" dirty="0"/>
              <a:t>Objection Handling  </a:t>
            </a:r>
          </a:p>
          <a:p>
            <a:pPr algn="ctr"/>
            <a:r>
              <a:rPr kumimoji="0" lang="en-CA" sz="1800" b="1" dirty="0"/>
              <a:t>Blackline safety G7 </a:t>
            </a:r>
            <a:endParaRPr lang="en-CA" dirty="0"/>
          </a:p>
        </p:txBody>
      </p:sp>
    </p:spTree>
    <p:extLst>
      <p:ext uri="{BB962C8B-B14F-4D97-AF65-F5344CB8AC3E}">
        <p14:creationId xmlns:p14="http://schemas.microsoft.com/office/powerpoint/2010/main" val="133074043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6" name="TextBox 5">
            <a:extLst>
              <a:ext uri="{FF2B5EF4-FFF2-40B4-BE49-F238E27FC236}">
                <a16:creationId xmlns:a16="http://schemas.microsoft.com/office/drawing/2014/main" id="{5ACD9144-C8BA-3EE7-52A8-8E826C9B1A5B}"/>
              </a:ext>
            </a:extLst>
          </p:cNvPr>
          <p:cNvSpPr txBox="1"/>
          <p:nvPr/>
        </p:nvSpPr>
        <p:spPr>
          <a:xfrm>
            <a:off x="-162261" y="77577"/>
            <a:ext cx="2396642" cy="646331"/>
          </a:xfrm>
          <a:prstGeom prst="rect">
            <a:avLst/>
          </a:prstGeom>
          <a:noFill/>
        </p:spPr>
        <p:txBody>
          <a:bodyPr wrap="square" rtlCol="0">
            <a:spAutoFit/>
          </a:bodyPr>
          <a:lstStyle/>
          <a:p>
            <a:pPr algn="ctr"/>
            <a:r>
              <a:rPr lang="en-CA" b="1" dirty="0"/>
              <a:t>Pricing &amp; part numbers  </a:t>
            </a:r>
            <a:endParaRPr lang="en-CA" dirty="0"/>
          </a:p>
        </p:txBody>
      </p:sp>
      <p:pic>
        <p:nvPicPr>
          <p:cNvPr id="3" name="Picture 2">
            <a:extLst>
              <a:ext uri="{FF2B5EF4-FFF2-40B4-BE49-F238E27FC236}">
                <a16:creationId xmlns:a16="http://schemas.microsoft.com/office/drawing/2014/main" id="{935766B4-9DE5-E51E-76A0-EF7BF912A72A}"/>
              </a:ext>
            </a:extLst>
          </p:cNvPr>
          <p:cNvPicPr>
            <a:picLocks noChangeAspect="1"/>
          </p:cNvPicPr>
          <p:nvPr/>
        </p:nvPicPr>
        <p:blipFill rotWithShape="1">
          <a:blip r:embed="rId2"/>
          <a:srcRect l="62952" t="12071" r="16762" b="18640"/>
          <a:stretch/>
        </p:blipFill>
        <p:spPr>
          <a:xfrm>
            <a:off x="2222394" y="0"/>
            <a:ext cx="5889937" cy="6705964"/>
          </a:xfrm>
          <a:prstGeom prst="rect">
            <a:avLst/>
          </a:prstGeom>
        </p:spPr>
      </p:pic>
    </p:spTree>
    <p:extLst>
      <p:ext uri="{BB962C8B-B14F-4D97-AF65-F5344CB8AC3E}">
        <p14:creationId xmlns:p14="http://schemas.microsoft.com/office/powerpoint/2010/main" val="305763816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266378" y="1345071"/>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6" name="TextBox 5">
            <a:extLst>
              <a:ext uri="{FF2B5EF4-FFF2-40B4-BE49-F238E27FC236}">
                <a16:creationId xmlns:a16="http://schemas.microsoft.com/office/drawing/2014/main" id="{5ACD9144-C8BA-3EE7-52A8-8E826C9B1A5B}"/>
              </a:ext>
            </a:extLst>
          </p:cNvPr>
          <p:cNvSpPr txBox="1"/>
          <p:nvPr/>
        </p:nvSpPr>
        <p:spPr>
          <a:xfrm>
            <a:off x="77596" y="69838"/>
            <a:ext cx="3793208" cy="369332"/>
          </a:xfrm>
          <a:prstGeom prst="rect">
            <a:avLst/>
          </a:prstGeom>
          <a:noFill/>
        </p:spPr>
        <p:txBody>
          <a:bodyPr wrap="square" rtlCol="0">
            <a:spAutoFit/>
          </a:bodyPr>
          <a:lstStyle/>
          <a:p>
            <a:r>
              <a:rPr lang="en-CA" b="1" dirty="0"/>
              <a:t>Device Compatibility</a:t>
            </a:r>
          </a:p>
        </p:txBody>
      </p:sp>
      <p:pic>
        <p:nvPicPr>
          <p:cNvPr id="5" name="Picture 4">
            <a:extLst>
              <a:ext uri="{FF2B5EF4-FFF2-40B4-BE49-F238E27FC236}">
                <a16:creationId xmlns:a16="http://schemas.microsoft.com/office/drawing/2014/main" id="{96975B21-A0B2-342E-914B-72DACF5C06DD}"/>
              </a:ext>
            </a:extLst>
          </p:cNvPr>
          <p:cNvPicPr>
            <a:picLocks noChangeAspect="1"/>
          </p:cNvPicPr>
          <p:nvPr/>
        </p:nvPicPr>
        <p:blipFill>
          <a:blip r:embed="rId3"/>
          <a:stretch>
            <a:fillRect/>
          </a:stretch>
        </p:blipFill>
        <p:spPr>
          <a:xfrm>
            <a:off x="2399913" y="703278"/>
            <a:ext cx="1190149" cy="1400175"/>
          </a:xfrm>
          <a:prstGeom prst="rect">
            <a:avLst/>
          </a:prstGeom>
        </p:spPr>
      </p:pic>
      <p:pic>
        <p:nvPicPr>
          <p:cNvPr id="1026" name="Picture 2" descr="AppleiPhone 13">
            <a:extLst>
              <a:ext uri="{FF2B5EF4-FFF2-40B4-BE49-F238E27FC236}">
                <a16:creationId xmlns:a16="http://schemas.microsoft.com/office/drawing/2014/main" id="{3CD24559-A8FF-F29C-D513-CFC52FC7E3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8726" y="826433"/>
            <a:ext cx="822968" cy="12770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62E04C2-1FB9-7566-69E3-3E7405C0BF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267" y="761830"/>
            <a:ext cx="1276296" cy="127629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F959DB6-7B9B-8C79-E987-889CD833B3F0}"/>
              </a:ext>
            </a:extLst>
          </p:cNvPr>
          <p:cNvSpPr txBox="1"/>
          <p:nvPr/>
        </p:nvSpPr>
        <p:spPr>
          <a:xfrm>
            <a:off x="2539127" y="2038126"/>
            <a:ext cx="941109" cy="2031325"/>
          </a:xfrm>
          <a:prstGeom prst="rect">
            <a:avLst/>
          </a:prstGeom>
          <a:noFill/>
        </p:spPr>
        <p:txBody>
          <a:bodyPr wrap="square" rtlCol="0">
            <a:spAutoFit/>
          </a:bodyPr>
          <a:lstStyle/>
          <a:p>
            <a:r>
              <a:rPr lang="en-CA" sz="1000" dirty="0" err="1"/>
              <a:t>Sonim</a:t>
            </a:r>
            <a:r>
              <a:rPr lang="en-CA" sz="1000" dirty="0"/>
              <a:t> XP8 &amp; XP10</a:t>
            </a:r>
            <a:r>
              <a:rPr lang="en-CA" sz="1000" dirty="0">
                <a:solidFill>
                  <a:srgbClr val="FF0000"/>
                </a:solidFill>
              </a:rPr>
              <a:t> </a:t>
            </a:r>
          </a:p>
          <a:p>
            <a:r>
              <a:rPr lang="en-CA" sz="1000" dirty="0"/>
              <a:t>Android</a:t>
            </a:r>
          </a:p>
          <a:p>
            <a:r>
              <a:rPr lang="en-CA" sz="1000" dirty="0"/>
              <a:t>Intrinsically Safe Device  </a:t>
            </a:r>
          </a:p>
          <a:p>
            <a:endParaRPr lang="en-CA" sz="1200" dirty="0"/>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9" name="TextBox 8">
            <a:extLst>
              <a:ext uri="{FF2B5EF4-FFF2-40B4-BE49-F238E27FC236}">
                <a16:creationId xmlns:a16="http://schemas.microsoft.com/office/drawing/2014/main" id="{C94FF0F4-80F2-406B-ECD9-37F267E96077}"/>
              </a:ext>
            </a:extLst>
          </p:cNvPr>
          <p:cNvSpPr txBox="1"/>
          <p:nvPr/>
        </p:nvSpPr>
        <p:spPr>
          <a:xfrm>
            <a:off x="5075228" y="2038126"/>
            <a:ext cx="941109" cy="1384995"/>
          </a:xfrm>
          <a:prstGeom prst="rect">
            <a:avLst/>
          </a:prstGeom>
          <a:noFill/>
        </p:spPr>
        <p:txBody>
          <a:bodyPr wrap="square" rtlCol="0">
            <a:spAutoFit/>
          </a:bodyPr>
          <a:lstStyle/>
          <a:p>
            <a:r>
              <a:rPr lang="en-CA" sz="1000" dirty="0"/>
              <a:t>Nokia XR20 </a:t>
            </a:r>
          </a:p>
          <a:p>
            <a:r>
              <a:rPr lang="en-CA" sz="1000" dirty="0"/>
              <a:t>Android </a:t>
            </a:r>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10" name="TextBox 9">
            <a:extLst>
              <a:ext uri="{FF2B5EF4-FFF2-40B4-BE49-F238E27FC236}">
                <a16:creationId xmlns:a16="http://schemas.microsoft.com/office/drawing/2014/main" id="{A686B4CE-1B39-0864-DC74-2AA62BD3326A}"/>
              </a:ext>
            </a:extLst>
          </p:cNvPr>
          <p:cNvSpPr txBox="1"/>
          <p:nvPr/>
        </p:nvSpPr>
        <p:spPr>
          <a:xfrm>
            <a:off x="1291210" y="2038126"/>
            <a:ext cx="941109" cy="954107"/>
          </a:xfrm>
          <a:prstGeom prst="rect">
            <a:avLst/>
          </a:prstGeom>
          <a:noFill/>
        </p:spPr>
        <p:txBody>
          <a:bodyPr wrap="square" rtlCol="0">
            <a:spAutoFit/>
          </a:bodyPr>
          <a:lstStyle/>
          <a:p>
            <a:r>
              <a:rPr lang="en-CA" sz="1000" dirty="0" err="1"/>
              <a:t>Iphone</a:t>
            </a:r>
            <a:endParaRPr lang="en-CA" sz="1000" dirty="0"/>
          </a:p>
          <a:p>
            <a:r>
              <a:rPr lang="en-US" sz="1000" dirty="0"/>
              <a:t>11-13, and iOS 15.6 and up</a:t>
            </a:r>
            <a:endParaRPr lang="en-CA" sz="1000" dirty="0"/>
          </a:p>
          <a:p>
            <a:endParaRPr lang="en-CA" sz="1600" dirty="0"/>
          </a:p>
        </p:txBody>
      </p:sp>
      <p:pic>
        <p:nvPicPr>
          <p:cNvPr id="12" name="Picture 11">
            <a:extLst>
              <a:ext uri="{FF2B5EF4-FFF2-40B4-BE49-F238E27FC236}">
                <a16:creationId xmlns:a16="http://schemas.microsoft.com/office/drawing/2014/main" id="{47EB2626-1F5C-D958-D596-F6AB89CD0D0E}"/>
              </a:ext>
            </a:extLst>
          </p:cNvPr>
          <p:cNvPicPr>
            <a:picLocks noChangeAspect="1"/>
          </p:cNvPicPr>
          <p:nvPr/>
        </p:nvPicPr>
        <p:blipFill rotWithShape="1">
          <a:blip r:embed="rId6"/>
          <a:srcRect l="21254" t="27655" r="72262" b="43163"/>
          <a:stretch/>
        </p:blipFill>
        <p:spPr>
          <a:xfrm>
            <a:off x="3698196" y="807217"/>
            <a:ext cx="825497" cy="1238463"/>
          </a:xfrm>
          <a:prstGeom prst="rect">
            <a:avLst/>
          </a:prstGeom>
        </p:spPr>
      </p:pic>
      <p:sp>
        <p:nvSpPr>
          <p:cNvPr id="13" name="TextBox 12">
            <a:extLst>
              <a:ext uri="{FF2B5EF4-FFF2-40B4-BE49-F238E27FC236}">
                <a16:creationId xmlns:a16="http://schemas.microsoft.com/office/drawing/2014/main" id="{B4061360-6F7D-2E70-2271-5682E3C5FA51}"/>
              </a:ext>
            </a:extLst>
          </p:cNvPr>
          <p:cNvSpPr txBox="1"/>
          <p:nvPr/>
        </p:nvSpPr>
        <p:spPr>
          <a:xfrm>
            <a:off x="3698197" y="2090916"/>
            <a:ext cx="1056721" cy="1446550"/>
          </a:xfrm>
          <a:prstGeom prst="rect">
            <a:avLst/>
          </a:prstGeom>
          <a:noFill/>
        </p:spPr>
        <p:txBody>
          <a:bodyPr wrap="square" rtlCol="0">
            <a:spAutoFit/>
          </a:bodyPr>
          <a:lstStyle/>
          <a:p>
            <a:r>
              <a:rPr lang="en-CA" sz="1000" dirty="0" err="1"/>
              <a:t>i.Safe</a:t>
            </a:r>
            <a:r>
              <a:rPr lang="en-CA" sz="1000" dirty="0"/>
              <a:t> IS530 </a:t>
            </a:r>
          </a:p>
          <a:p>
            <a:r>
              <a:rPr lang="en-CA" sz="1000" dirty="0"/>
              <a:t>Android </a:t>
            </a:r>
          </a:p>
          <a:p>
            <a:r>
              <a:rPr lang="en-CA" sz="1000" dirty="0"/>
              <a:t>Intrinsically safe device </a:t>
            </a:r>
          </a:p>
          <a:p>
            <a:endParaRPr lang="en-CA" sz="1600" dirty="0"/>
          </a:p>
          <a:p>
            <a:endParaRPr lang="en-CA" sz="1600" dirty="0"/>
          </a:p>
          <a:p>
            <a:pPr marL="171450" indent="-171450">
              <a:buFont typeface="Arial" panose="020B0604020202020204" pitchFamily="34" charset="0"/>
              <a:buChar char="•"/>
            </a:pPr>
            <a:endParaRPr lang="en-CA" sz="1600" dirty="0"/>
          </a:p>
        </p:txBody>
      </p:sp>
      <p:sp>
        <p:nvSpPr>
          <p:cNvPr id="3" name="TextBox 2">
            <a:extLst>
              <a:ext uri="{FF2B5EF4-FFF2-40B4-BE49-F238E27FC236}">
                <a16:creationId xmlns:a16="http://schemas.microsoft.com/office/drawing/2014/main" id="{0384609B-5C9B-7F27-221C-3A4BEFFCDCEA}"/>
              </a:ext>
            </a:extLst>
          </p:cNvPr>
          <p:cNvSpPr txBox="1"/>
          <p:nvPr/>
        </p:nvSpPr>
        <p:spPr>
          <a:xfrm>
            <a:off x="6349910" y="2028936"/>
            <a:ext cx="941109" cy="1538883"/>
          </a:xfrm>
          <a:prstGeom prst="rect">
            <a:avLst/>
          </a:prstGeom>
          <a:noFill/>
        </p:spPr>
        <p:txBody>
          <a:bodyPr wrap="square" rtlCol="0">
            <a:spAutoFit/>
          </a:bodyPr>
          <a:lstStyle/>
          <a:p>
            <a:r>
              <a:rPr lang="en-CA" sz="1000" dirty="0"/>
              <a:t>Cat</a:t>
            </a:r>
          </a:p>
          <a:p>
            <a:r>
              <a:rPr lang="en-CA" sz="1000" dirty="0"/>
              <a:t>S62 Pro </a:t>
            </a:r>
          </a:p>
          <a:p>
            <a:r>
              <a:rPr lang="en-CA" sz="1000" dirty="0"/>
              <a:t>Android </a:t>
            </a:r>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4" name="TextBox 3">
            <a:extLst>
              <a:ext uri="{FF2B5EF4-FFF2-40B4-BE49-F238E27FC236}">
                <a16:creationId xmlns:a16="http://schemas.microsoft.com/office/drawing/2014/main" id="{ABBC5E93-683B-7809-F732-8F87A03E4BE1}"/>
              </a:ext>
            </a:extLst>
          </p:cNvPr>
          <p:cNvSpPr txBox="1"/>
          <p:nvPr/>
        </p:nvSpPr>
        <p:spPr>
          <a:xfrm>
            <a:off x="7369759" y="2028936"/>
            <a:ext cx="941109" cy="1446550"/>
          </a:xfrm>
          <a:prstGeom prst="rect">
            <a:avLst/>
          </a:prstGeom>
          <a:noFill/>
        </p:spPr>
        <p:txBody>
          <a:bodyPr wrap="square" rtlCol="0">
            <a:spAutoFit/>
          </a:bodyPr>
          <a:lstStyle/>
          <a:p>
            <a:r>
              <a:rPr lang="en-CA" sz="1000" dirty="0"/>
              <a:t>CAT</a:t>
            </a:r>
          </a:p>
          <a:p>
            <a:r>
              <a:rPr lang="en-CA" sz="1000" dirty="0"/>
              <a:t>S42 H+  </a:t>
            </a:r>
          </a:p>
          <a:p>
            <a:r>
              <a:rPr lang="en-CA" sz="1000" dirty="0"/>
              <a:t>Android </a:t>
            </a:r>
          </a:p>
          <a:p>
            <a:endParaRPr lang="en-CA" sz="1000" dirty="0"/>
          </a:p>
          <a:p>
            <a:endParaRPr lang="en-CA" sz="1600" dirty="0"/>
          </a:p>
          <a:p>
            <a:endParaRPr lang="en-CA" sz="1600" dirty="0"/>
          </a:p>
          <a:p>
            <a:pPr marL="171450" indent="-171450">
              <a:buFont typeface="Arial" panose="020B0604020202020204" pitchFamily="34" charset="0"/>
              <a:buChar char="•"/>
            </a:pPr>
            <a:endParaRPr lang="en-CA" sz="1600" dirty="0"/>
          </a:p>
        </p:txBody>
      </p:sp>
      <p:pic>
        <p:nvPicPr>
          <p:cNvPr id="7" name="Picture 6">
            <a:extLst>
              <a:ext uri="{FF2B5EF4-FFF2-40B4-BE49-F238E27FC236}">
                <a16:creationId xmlns:a16="http://schemas.microsoft.com/office/drawing/2014/main" id="{94B47B77-291F-C229-74FF-29EB359DBA7C}"/>
              </a:ext>
            </a:extLst>
          </p:cNvPr>
          <p:cNvPicPr>
            <a:picLocks noChangeAspect="1"/>
          </p:cNvPicPr>
          <p:nvPr/>
        </p:nvPicPr>
        <p:blipFill rotWithShape="1">
          <a:blip r:embed="rId7"/>
          <a:srcRect l="28036" t="5460" r="28435" b="6404"/>
          <a:stretch/>
        </p:blipFill>
        <p:spPr>
          <a:xfrm>
            <a:off x="7400768" y="752640"/>
            <a:ext cx="596200" cy="1207155"/>
          </a:xfrm>
          <a:prstGeom prst="rect">
            <a:avLst/>
          </a:prstGeom>
        </p:spPr>
      </p:pic>
      <p:pic>
        <p:nvPicPr>
          <p:cNvPr id="14" name="Picture 13">
            <a:extLst>
              <a:ext uri="{FF2B5EF4-FFF2-40B4-BE49-F238E27FC236}">
                <a16:creationId xmlns:a16="http://schemas.microsoft.com/office/drawing/2014/main" id="{CE6C7719-6745-2021-FB4D-42606A0E8276}"/>
              </a:ext>
            </a:extLst>
          </p:cNvPr>
          <p:cNvPicPr>
            <a:picLocks noChangeAspect="1"/>
          </p:cNvPicPr>
          <p:nvPr/>
        </p:nvPicPr>
        <p:blipFill rotWithShape="1">
          <a:blip r:embed="rId8"/>
          <a:srcRect l="26890" t="4651" r="27429" b="4651"/>
          <a:stretch/>
        </p:blipFill>
        <p:spPr>
          <a:xfrm>
            <a:off x="6369333" y="761830"/>
            <a:ext cx="627866" cy="1246598"/>
          </a:xfrm>
          <a:prstGeom prst="rect">
            <a:avLst/>
          </a:prstGeom>
        </p:spPr>
      </p:pic>
      <p:pic>
        <p:nvPicPr>
          <p:cNvPr id="11" name="Picture 10">
            <a:extLst>
              <a:ext uri="{FF2B5EF4-FFF2-40B4-BE49-F238E27FC236}">
                <a16:creationId xmlns:a16="http://schemas.microsoft.com/office/drawing/2014/main" id="{479B0FFB-1A7A-BF53-9146-A7B77803D77B}"/>
              </a:ext>
            </a:extLst>
          </p:cNvPr>
          <p:cNvPicPr>
            <a:picLocks noChangeAspect="1"/>
          </p:cNvPicPr>
          <p:nvPr/>
        </p:nvPicPr>
        <p:blipFill rotWithShape="1">
          <a:blip r:embed="rId9"/>
          <a:srcRect l="80733" t="37770" r="17767" b="54489"/>
          <a:stretch/>
        </p:blipFill>
        <p:spPr>
          <a:xfrm>
            <a:off x="1360066" y="3116786"/>
            <a:ext cx="721572" cy="1240780"/>
          </a:xfrm>
          <a:prstGeom prst="rect">
            <a:avLst/>
          </a:prstGeom>
        </p:spPr>
      </p:pic>
      <p:sp>
        <p:nvSpPr>
          <p:cNvPr id="16" name="TextBox 15">
            <a:extLst>
              <a:ext uri="{FF2B5EF4-FFF2-40B4-BE49-F238E27FC236}">
                <a16:creationId xmlns:a16="http://schemas.microsoft.com/office/drawing/2014/main" id="{3FBEC762-B194-DF72-C581-04808D7F7662}"/>
              </a:ext>
            </a:extLst>
          </p:cNvPr>
          <p:cNvSpPr txBox="1"/>
          <p:nvPr/>
        </p:nvSpPr>
        <p:spPr>
          <a:xfrm>
            <a:off x="1291210" y="4451825"/>
            <a:ext cx="1671909" cy="2492990"/>
          </a:xfrm>
          <a:prstGeom prst="rect">
            <a:avLst/>
          </a:prstGeom>
          <a:noFill/>
        </p:spPr>
        <p:txBody>
          <a:bodyPr wrap="square" rtlCol="0">
            <a:spAutoFit/>
          </a:bodyPr>
          <a:lstStyle/>
          <a:p>
            <a:r>
              <a:rPr lang="en-CA" sz="1200" dirty="0" err="1"/>
              <a:t>Iphone</a:t>
            </a:r>
            <a:endParaRPr lang="en-CA" sz="1200" dirty="0"/>
          </a:p>
          <a:p>
            <a:r>
              <a:rPr lang="en-US" sz="1200" dirty="0"/>
              <a:t>Intrinsically Safe cases </a:t>
            </a:r>
          </a:p>
          <a:p>
            <a:r>
              <a:rPr lang="en-US" sz="1200" dirty="0"/>
              <a:t>$700 -$850 </a:t>
            </a:r>
          </a:p>
          <a:p>
            <a:endParaRPr lang="en-US" sz="1200" dirty="0"/>
          </a:p>
          <a:p>
            <a:r>
              <a:rPr lang="en-CA" sz="800" dirty="0">
                <a:hlinkClick r:id="rId10"/>
              </a:rPr>
              <a:t>https://intrinsicallysafestore.com/product-category/mobility/intrinsically-safe-cases/</a:t>
            </a:r>
          </a:p>
          <a:p>
            <a:endParaRPr lang="en-CA" sz="800" dirty="0">
              <a:hlinkClick r:id="rId10"/>
            </a:endParaRPr>
          </a:p>
          <a:p>
            <a:r>
              <a:rPr lang="en-CA" sz="800" dirty="0">
                <a:hlinkClick r:id="rId10"/>
              </a:rPr>
              <a:t>https://www.xciel.com/rugged-iphones</a:t>
            </a:r>
            <a:endParaRPr lang="en-CA" sz="800" dirty="0"/>
          </a:p>
          <a:p>
            <a:endParaRPr lang="en-CA" sz="800" dirty="0"/>
          </a:p>
          <a:p>
            <a:r>
              <a:rPr lang="en-CA" sz="800" dirty="0">
                <a:hlinkClick r:id="rId11"/>
              </a:rPr>
              <a:t>https://www.orioncase.com/product-category/intrinsically-safe-mobile-device-cases</a:t>
            </a:r>
            <a:endParaRPr lang="en-CA" sz="800" dirty="0"/>
          </a:p>
          <a:p>
            <a:endParaRPr lang="en-CA" sz="800" dirty="0"/>
          </a:p>
        </p:txBody>
      </p:sp>
      <p:pic>
        <p:nvPicPr>
          <p:cNvPr id="17" name="Picture 16">
            <a:extLst>
              <a:ext uri="{FF2B5EF4-FFF2-40B4-BE49-F238E27FC236}">
                <a16:creationId xmlns:a16="http://schemas.microsoft.com/office/drawing/2014/main" id="{BFE4A625-8CD8-F04E-46A4-894949423D74}"/>
              </a:ext>
            </a:extLst>
          </p:cNvPr>
          <p:cNvPicPr>
            <a:picLocks noChangeAspect="1"/>
          </p:cNvPicPr>
          <p:nvPr/>
        </p:nvPicPr>
        <p:blipFill>
          <a:blip r:embed="rId12"/>
          <a:stretch>
            <a:fillRect/>
          </a:stretch>
        </p:blipFill>
        <p:spPr>
          <a:xfrm>
            <a:off x="3426763" y="3027563"/>
            <a:ext cx="1200150" cy="1419225"/>
          </a:xfrm>
          <a:prstGeom prst="rect">
            <a:avLst/>
          </a:prstGeom>
        </p:spPr>
      </p:pic>
      <p:sp>
        <p:nvSpPr>
          <p:cNvPr id="18" name="TextBox 17">
            <a:extLst>
              <a:ext uri="{FF2B5EF4-FFF2-40B4-BE49-F238E27FC236}">
                <a16:creationId xmlns:a16="http://schemas.microsoft.com/office/drawing/2014/main" id="{3126B5F8-EB6C-3897-A8AB-A9130B748F27}"/>
              </a:ext>
            </a:extLst>
          </p:cNvPr>
          <p:cNvSpPr txBox="1"/>
          <p:nvPr/>
        </p:nvSpPr>
        <p:spPr>
          <a:xfrm>
            <a:off x="3606273" y="4596821"/>
            <a:ext cx="1056722" cy="1323439"/>
          </a:xfrm>
          <a:prstGeom prst="rect">
            <a:avLst/>
          </a:prstGeom>
          <a:noFill/>
        </p:spPr>
        <p:txBody>
          <a:bodyPr wrap="square" rtlCol="0">
            <a:spAutoFit/>
          </a:bodyPr>
          <a:lstStyle/>
          <a:p>
            <a:r>
              <a:rPr lang="en-CA" sz="1200" dirty="0" err="1"/>
              <a:t>Iphone</a:t>
            </a:r>
            <a:r>
              <a:rPr lang="en-CA" sz="1200" dirty="0"/>
              <a:t> 12 IS case </a:t>
            </a:r>
          </a:p>
          <a:p>
            <a:r>
              <a:rPr lang="en-US" sz="1200" dirty="0"/>
              <a:t>$725 </a:t>
            </a:r>
          </a:p>
          <a:p>
            <a:endParaRPr lang="en-US" sz="1200" dirty="0"/>
          </a:p>
          <a:p>
            <a:r>
              <a:rPr lang="en-CA" sz="800" dirty="0"/>
              <a:t>https://www.orioncase.com/product/iphone-12-case-c1d2</a:t>
            </a:r>
          </a:p>
        </p:txBody>
      </p:sp>
      <p:sp>
        <p:nvSpPr>
          <p:cNvPr id="20" name="TextBox 19">
            <a:extLst>
              <a:ext uri="{FF2B5EF4-FFF2-40B4-BE49-F238E27FC236}">
                <a16:creationId xmlns:a16="http://schemas.microsoft.com/office/drawing/2014/main" id="{BBFF5AE0-31A2-397D-0D3C-C027C2CEBF58}"/>
              </a:ext>
            </a:extLst>
          </p:cNvPr>
          <p:cNvSpPr txBox="1"/>
          <p:nvPr/>
        </p:nvSpPr>
        <p:spPr>
          <a:xfrm>
            <a:off x="5112923" y="4596821"/>
            <a:ext cx="1056722" cy="1323439"/>
          </a:xfrm>
          <a:prstGeom prst="rect">
            <a:avLst/>
          </a:prstGeom>
          <a:noFill/>
        </p:spPr>
        <p:txBody>
          <a:bodyPr wrap="square" rtlCol="0">
            <a:spAutoFit/>
          </a:bodyPr>
          <a:lstStyle/>
          <a:p>
            <a:r>
              <a:rPr lang="en-CA" sz="1200" dirty="0" err="1"/>
              <a:t>Iphone</a:t>
            </a:r>
            <a:r>
              <a:rPr lang="en-CA" sz="1200" dirty="0"/>
              <a:t> XR IS case </a:t>
            </a:r>
          </a:p>
          <a:p>
            <a:r>
              <a:rPr lang="en-US" sz="1200" dirty="0"/>
              <a:t>$685 </a:t>
            </a:r>
          </a:p>
          <a:p>
            <a:endParaRPr lang="en-US" sz="1200" dirty="0"/>
          </a:p>
          <a:p>
            <a:r>
              <a:rPr lang="en-CA" sz="800" dirty="0"/>
              <a:t>https://www.orioncase.com/product/iphone-xr-case-c1d2</a:t>
            </a:r>
          </a:p>
        </p:txBody>
      </p:sp>
      <p:pic>
        <p:nvPicPr>
          <p:cNvPr id="21" name="Picture 20">
            <a:extLst>
              <a:ext uri="{FF2B5EF4-FFF2-40B4-BE49-F238E27FC236}">
                <a16:creationId xmlns:a16="http://schemas.microsoft.com/office/drawing/2014/main" id="{6E0C5032-32D1-CBF2-12AB-6BE28602E48D}"/>
              </a:ext>
            </a:extLst>
          </p:cNvPr>
          <p:cNvPicPr>
            <a:picLocks noChangeAspect="1"/>
          </p:cNvPicPr>
          <p:nvPr/>
        </p:nvPicPr>
        <p:blipFill rotWithShape="1">
          <a:blip r:embed="rId13"/>
          <a:srcRect l="5942" r="48248"/>
          <a:stretch/>
        </p:blipFill>
        <p:spPr>
          <a:xfrm>
            <a:off x="5190093" y="3103763"/>
            <a:ext cx="724641" cy="1370271"/>
          </a:xfrm>
          <a:prstGeom prst="rect">
            <a:avLst/>
          </a:prstGeom>
        </p:spPr>
      </p:pic>
      <p:pic>
        <p:nvPicPr>
          <p:cNvPr id="22" name="Picture 21">
            <a:extLst>
              <a:ext uri="{FF2B5EF4-FFF2-40B4-BE49-F238E27FC236}">
                <a16:creationId xmlns:a16="http://schemas.microsoft.com/office/drawing/2014/main" id="{1184CE5B-0BB5-21E3-3DFF-A7AAFBFB2D19}"/>
              </a:ext>
            </a:extLst>
          </p:cNvPr>
          <p:cNvPicPr>
            <a:picLocks noChangeAspect="1"/>
          </p:cNvPicPr>
          <p:nvPr/>
        </p:nvPicPr>
        <p:blipFill>
          <a:blip r:embed="rId12"/>
          <a:stretch>
            <a:fillRect/>
          </a:stretch>
        </p:blipFill>
        <p:spPr>
          <a:xfrm>
            <a:off x="6507974" y="3027563"/>
            <a:ext cx="1200150" cy="1419225"/>
          </a:xfrm>
          <a:prstGeom prst="rect">
            <a:avLst/>
          </a:prstGeom>
        </p:spPr>
      </p:pic>
      <p:sp>
        <p:nvSpPr>
          <p:cNvPr id="23" name="TextBox 22">
            <a:extLst>
              <a:ext uri="{FF2B5EF4-FFF2-40B4-BE49-F238E27FC236}">
                <a16:creationId xmlns:a16="http://schemas.microsoft.com/office/drawing/2014/main" id="{CA035E83-FF5B-C542-5554-B5D28FE72D26}"/>
              </a:ext>
            </a:extLst>
          </p:cNvPr>
          <p:cNvSpPr txBox="1"/>
          <p:nvPr/>
        </p:nvSpPr>
        <p:spPr>
          <a:xfrm>
            <a:off x="6687484" y="4596821"/>
            <a:ext cx="1056722" cy="1323439"/>
          </a:xfrm>
          <a:prstGeom prst="rect">
            <a:avLst/>
          </a:prstGeom>
          <a:noFill/>
        </p:spPr>
        <p:txBody>
          <a:bodyPr wrap="square" rtlCol="0">
            <a:spAutoFit/>
          </a:bodyPr>
          <a:lstStyle/>
          <a:p>
            <a:r>
              <a:rPr lang="en-CA" sz="1200" dirty="0" err="1"/>
              <a:t>Iphone</a:t>
            </a:r>
            <a:r>
              <a:rPr lang="en-CA" sz="1200" dirty="0"/>
              <a:t> 11 IS case </a:t>
            </a:r>
          </a:p>
          <a:p>
            <a:r>
              <a:rPr lang="en-US" sz="1200" dirty="0"/>
              <a:t>$725 </a:t>
            </a:r>
          </a:p>
          <a:p>
            <a:endParaRPr lang="en-US" sz="1200" dirty="0"/>
          </a:p>
          <a:p>
            <a:r>
              <a:rPr lang="en-CA" sz="800" dirty="0"/>
              <a:t>https://www.orioncase.com/product/iphone-11-case-c1d2</a:t>
            </a:r>
          </a:p>
        </p:txBody>
      </p:sp>
    </p:spTree>
    <p:extLst>
      <p:ext uri="{BB962C8B-B14F-4D97-AF65-F5344CB8AC3E}">
        <p14:creationId xmlns:p14="http://schemas.microsoft.com/office/powerpoint/2010/main" val="404181700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3FE9920-EE33-28BD-E9B5-5D3859541FC0}"/>
              </a:ext>
            </a:extLst>
          </p:cNvPr>
          <p:cNvGraphicFramePr>
            <a:graphicFrameLocks noChangeAspect="1"/>
          </p:cNvGraphicFramePr>
          <p:nvPr>
            <p:custDataLst>
              <p:tags r:id="rId1"/>
            </p:custDataLst>
          </p:nvPr>
        </p:nvGraphicFramePr>
        <p:xfrm>
          <a:off x="1192" y="858441"/>
          <a:ext cx="920" cy="1191"/>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4" name="Object 3" hidden="1">
                        <a:extLst>
                          <a:ext uri="{FF2B5EF4-FFF2-40B4-BE49-F238E27FC236}">
                            <a16:creationId xmlns:a16="http://schemas.microsoft.com/office/drawing/2014/main" id="{63FE9920-EE33-28BD-E9B5-5D3859541FC0}"/>
                          </a:ext>
                        </a:extLst>
                      </p:cNvPr>
                      <p:cNvPicPr/>
                      <p:nvPr/>
                    </p:nvPicPr>
                    <p:blipFill>
                      <a:blip r:embed="rId5"/>
                      <a:stretch>
                        <a:fillRect/>
                      </a:stretch>
                    </p:blipFill>
                    <p:spPr>
                      <a:xfrm>
                        <a:off x="1192" y="858441"/>
                        <a:ext cx="920" cy="1191"/>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5B3DDAF7-3643-8867-D2F9-0741878E2C07}"/>
              </a:ext>
            </a:extLst>
          </p:cNvPr>
          <p:cNvSpPr>
            <a:spLocks noGrp="1"/>
          </p:cNvSpPr>
          <p:nvPr>
            <p:ph type="sldNum" sz="quarter" idx="12"/>
          </p:nvPr>
        </p:nvSpPr>
        <p:spPr/>
        <p:txBody>
          <a:bodyPr/>
          <a:lstStyle/>
          <a:p>
            <a:fld id="{718787B9-B4F1-45D2-9C05-EBCAE653A4AD}" type="slidenum">
              <a:rPr lang="en-US" smtClean="0"/>
              <a:t>26</a:t>
            </a:fld>
            <a:endParaRPr lang="en-US"/>
          </a:p>
        </p:txBody>
      </p:sp>
      <p:grpSp>
        <p:nvGrpSpPr>
          <p:cNvPr id="53" name="Group 52">
            <a:extLst>
              <a:ext uri="{FF2B5EF4-FFF2-40B4-BE49-F238E27FC236}">
                <a16:creationId xmlns:a16="http://schemas.microsoft.com/office/drawing/2014/main" id="{7187FF77-79EA-112C-9585-4FEFCB941418}"/>
              </a:ext>
            </a:extLst>
          </p:cNvPr>
          <p:cNvGrpSpPr/>
          <p:nvPr/>
        </p:nvGrpSpPr>
        <p:grpSpPr>
          <a:xfrm>
            <a:off x="712419" y="1420140"/>
            <a:ext cx="1942696" cy="861463"/>
            <a:chOff x="921705" y="1859388"/>
            <a:chExt cx="2952463" cy="1439936"/>
          </a:xfrm>
        </p:grpSpPr>
        <p:sp>
          <p:nvSpPr>
            <p:cNvPr id="26" name="Rounded Rectangle 25">
              <a:extLst>
                <a:ext uri="{FF2B5EF4-FFF2-40B4-BE49-F238E27FC236}">
                  <a16:creationId xmlns:a16="http://schemas.microsoft.com/office/drawing/2014/main" id="{933D0FE7-C9B1-D150-3FF3-A05DB7B6B892}"/>
                </a:ext>
              </a:extLst>
            </p:cNvPr>
            <p:cNvSpPr/>
            <p:nvPr/>
          </p:nvSpPr>
          <p:spPr>
            <a:xfrm>
              <a:off x="921705" y="1859388"/>
              <a:ext cx="2952463"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28" name="Title 1">
              <a:extLst>
                <a:ext uri="{FF2B5EF4-FFF2-40B4-BE49-F238E27FC236}">
                  <a16:creationId xmlns:a16="http://schemas.microsoft.com/office/drawing/2014/main" id="{EAD00210-BAD5-E96C-7832-D4739624B96C}"/>
                </a:ext>
              </a:extLst>
            </p:cNvPr>
            <p:cNvSpPr txBox="1">
              <a:spLocks/>
            </p:cNvSpPr>
            <p:nvPr/>
          </p:nvSpPr>
          <p:spPr>
            <a:xfrm>
              <a:off x="1347919" y="2377320"/>
              <a:ext cx="2289956" cy="727144"/>
            </a:xfrm>
            <a:prstGeom prst="rect">
              <a:avLst/>
            </a:prstGeom>
          </p:spPr>
          <p:txBody>
            <a:bodyPr lIns="68580" tIns="34290" rIns="68580" bIns="34290" anchor="t"/>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Compliance</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sp>
        <p:nvSpPr>
          <p:cNvPr id="52" name="Rounded Rectangle 51">
            <a:extLst>
              <a:ext uri="{FF2B5EF4-FFF2-40B4-BE49-F238E27FC236}">
                <a16:creationId xmlns:a16="http://schemas.microsoft.com/office/drawing/2014/main" id="{5636B3AE-C408-6BB5-4552-52BDE5CC11F9}"/>
              </a:ext>
            </a:extLst>
          </p:cNvPr>
          <p:cNvSpPr/>
          <p:nvPr/>
        </p:nvSpPr>
        <p:spPr>
          <a:xfrm>
            <a:off x="2758941" y="1489471"/>
            <a:ext cx="5937976" cy="861463"/>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a:buFont typeface="Arial" panose="020B0604020202020204" pitchFamily="34" charset="0"/>
              <a:buChar char="•"/>
              <a:defRPr/>
            </a:pPr>
            <a:r>
              <a:rPr kumimoji="0" lang="en-US" sz="1100" b="1" kern="0" dirty="0">
                <a:latin typeface="Verdana" panose="020B0604030504040204" pitchFamily="34" charset="0"/>
                <a:ea typeface="Verdana" panose="020B0604030504040204" pitchFamily="34" charset="0"/>
                <a:sym typeface="Factoria W00 Bold"/>
              </a:rPr>
              <a:t>Designed for GDPR </a:t>
            </a:r>
            <a:r>
              <a:rPr lang="en-US" sz="1100" b="1" kern="0" dirty="0">
                <a:latin typeface="Verdana" panose="020B0604030504040204" pitchFamily="34" charset="0"/>
                <a:ea typeface="Verdana" panose="020B0604030504040204" pitchFamily="34" charset="0"/>
                <a:sym typeface="Factoria W00 Bold"/>
              </a:rPr>
              <a:t>compliance</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cs typeface="+mn-lt"/>
                <a:sym typeface="Factoria W00 Bold"/>
              </a:rPr>
              <a:t>Data localization and sovereignty: </a:t>
            </a:r>
            <a:r>
              <a:rPr lang="en-US" sz="1100" kern="0" dirty="0">
                <a:latin typeface="Verdana" panose="020B0604030504040204" pitchFamily="34" charset="0"/>
                <a:ea typeface="Verdana" panose="020B0604030504040204" pitchFamily="34" charset="0"/>
                <a:cs typeface="+mn-lt"/>
                <a:sym typeface="Factoria W00 Bold"/>
              </a:rPr>
              <a:t>Compliant with data localization requirements by leveraging dedicated instances, data lakes, and resources in every region we operate in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cs typeface="+mn-lt"/>
                <a:sym typeface="Factoria W00 Bold"/>
              </a:rPr>
              <a:t>Apple and Google Play store privacy requirements</a:t>
            </a:r>
            <a:endParaRPr lang="en-US" sz="1100" b="1" kern="0" dirty="0">
              <a:latin typeface="Verdana" panose="020B0604030504040204" pitchFamily="34" charset="0"/>
              <a:ea typeface="Verdana" panose="020B0604030504040204" pitchFamily="34" charset="0"/>
              <a:cs typeface="+mn-lt"/>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SOC II Type 1:</a:t>
            </a:r>
            <a:r>
              <a:rPr lang="en-US" sz="1100" b="1" i="1" kern="0" dirty="0">
                <a:latin typeface="Verdana" panose="020B0604030504040204" pitchFamily="34" charset="0"/>
                <a:ea typeface="Verdana" panose="020B0604030504040204" pitchFamily="34" charset="0"/>
                <a:sym typeface="Factoria W00 Bold"/>
              </a:rPr>
              <a:t> </a:t>
            </a:r>
            <a:r>
              <a:rPr lang="en-US" sz="1100" kern="0" dirty="0">
                <a:latin typeface="Verdana" panose="020B0604030504040204" pitchFamily="34" charset="0"/>
                <a:ea typeface="Verdana" panose="020B0604030504040204" pitchFamily="34" charset="0"/>
                <a:sym typeface="Factoria W00 Bold"/>
              </a:rPr>
              <a:t>achieved Dec. 2021</a:t>
            </a:r>
            <a:endParaRPr lang="en-US" sz="1100" kern="0" dirty="0">
              <a:latin typeface="Verdana" panose="020B0604030504040204" pitchFamily="34" charset="0"/>
              <a:ea typeface="Verdana" panose="020B0604030504040204" pitchFamily="34" charset="0"/>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SOC II Type 2</a:t>
            </a:r>
            <a:r>
              <a:rPr lang="en-US" sz="1100" kern="0" dirty="0">
                <a:latin typeface="Verdana" panose="020B0604030504040204" pitchFamily="34" charset="0"/>
                <a:ea typeface="Verdana" panose="020B0604030504040204" pitchFamily="34" charset="0"/>
                <a:sym typeface="Factoria W00 Bold"/>
              </a:rPr>
              <a:t>: achieved Dec. 2022</a:t>
            </a:r>
            <a:endParaRPr lang="en-US" sz="1100" kern="0" dirty="0">
              <a:latin typeface="Verdana" panose="020B0604030504040204" pitchFamily="34" charset="0"/>
              <a:ea typeface="Verdana" panose="020B0604030504040204" pitchFamily="34" charset="0"/>
            </a:endParaRPr>
          </a:p>
        </p:txBody>
      </p:sp>
      <p:grpSp>
        <p:nvGrpSpPr>
          <p:cNvPr id="50" name="Group 49">
            <a:extLst>
              <a:ext uri="{FF2B5EF4-FFF2-40B4-BE49-F238E27FC236}">
                <a16:creationId xmlns:a16="http://schemas.microsoft.com/office/drawing/2014/main" id="{C8D10BDF-4D63-391C-0F90-38350394B61B}"/>
              </a:ext>
            </a:extLst>
          </p:cNvPr>
          <p:cNvGrpSpPr/>
          <p:nvPr/>
        </p:nvGrpSpPr>
        <p:grpSpPr>
          <a:xfrm>
            <a:off x="691279" y="3168188"/>
            <a:ext cx="1942696" cy="1073615"/>
            <a:chOff x="921706" y="3533654"/>
            <a:chExt cx="3026214" cy="1439936"/>
          </a:xfrm>
        </p:grpSpPr>
        <p:sp>
          <p:nvSpPr>
            <p:cNvPr id="37" name="Rounded Rectangle 36">
              <a:extLst>
                <a:ext uri="{FF2B5EF4-FFF2-40B4-BE49-F238E27FC236}">
                  <a16:creationId xmlns:a16="http://schemas.microsoft.com/office/drawing/2014/main" id="{458302D2-8D59-7DC0-BB0C-E6333B39252E}"/>
                </a:ext>
              </a:extLst>
            </p:cNvPr>
            <p:cNvSpPr/>
            <p:nvPr/>
          </p:nvSpPr>
          <p:spPr>
            <a:xfrm>
              <a:off x="921706" y="3533654"/>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39" name="Title 1">
              <a:extLst>
                <a:ext uri="{FF2B5EF4-FFF2-40B4-BE49-F238E27FC236}">
                  <a16:creationId xmlns:a16="http://schemas.microsoft.com/office/drawing/2014/main" id="{5229D70B-D5C2-A05C-9FB9-720ADF7C6645}"/>
                </a:ext>
              </a:extLst>
            </p:cNvPr>
            <p:cNvSpPr txBox="1">
              <a:spLocks/>
            </p:cNvSpPr>
            <p:nvPr/>
          </p:nvSpPr>
          <p:spPr>
            <a:xfrm>
              <a:off x="1358568" y="3890049"/>
              <a:ext cx="2589352" cy="727145"/>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Platform design considerations</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grpSp>
        <p:nvGrpSpPr>
          <p:cNvPr id="51" name="Group 50">
            <a:extLst>
              <a:ext uri="{FF2B5EF4-FFF2-40B4-BE49-F238E27FC236}">
                <a16:creationId xmlns:a16="http://schemas.microsoft.com/office/drawing/2014/main" id="{37C279D1-7A72-3727-A689-D56D65D64BE2}"/>
              </a:ext>
            </a:extLst>
          </p:cNvPr>
          <p:cNvGrpSpPr/>
          <p:nvPr/>
        </p:nvGrpSpPr>
        <p:grpSpPr>
          <a:xfrm>
            <a:off x="734742" y="4957055"/>
            <a:ext cx="1942696" cy="1252502"/>
            <a:chOff x="921706" y="5072771"/>
            <a:chExt cx="3026214" cy="1439936"/>
          </a:xfrm>
        </p:grpSpPr>
        <p:sp>
          <p:nvSpPr>
            <p:cNvPr id="42" name="Rounded Rectangle 41">
              <a:extLst>
                <a:ext uri="{FF2B5EF4-FFF2-40B4-BE49-F238E27FC236}">
                  <a16:creationId xmlns:a16="http://schemas.microsoft.com/office/drawing/2014/main" id="{51B695B4-77E4-2C8A-5C11-1DEACBF29050}"/>
                </a:ext>
              </a:extLst>
            </p:cNvPr>
            <p:cNvSpPr/>
            <p:nvPr/>
          </p:nvSpPr>
          <p:spPr>
            <a:xfrm>
              <a:off x="921706" y="5072771"/>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44" name="Title 1">
              <a:extLst>
                <a:ext uri="{FF2B5EF4-FFF2-40B4-BE49-F238E27FC236}">
                  <a16:creationId xmlns:a16="http://schemas.microsoft.com/office/drawing/2014/main" id="{4B42D2EF-1E63-23F8-A311-478B04A2788C}"/>
                </a:ext>
              </a:extLst>
            </p:cNvPr>
            <p:cNvSpPr txBox="1">
              <a:spLocks/>
            </p:cNvSpPr>
            <p:nvPr/>
          </p:nvSpPr>
          <p:spPr>
            <a:xfrm>
              <a:off x="1353955" y="5568994"/>
              <a:ext cx="2347158" cy="457813"/>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User features and capabilities</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sp>
        <p:nvSpPr>
          <p:cNvPr id="54" name="Rounded Rectangle 53">
            <a:extLst>
              <a:ext uri="{FF2B5EF4-FFF2-40B4-BE49-F238E27FC236}">
                <a16:creationId xmlns:a16="http://schemas.microsoft.com/office/drawing/2014/main" id="{F13AB119-E646-FF5F-A418-EC58C7A4E1B6}"/>
              </a:ext>
            </a:extLst>
          </p:cNvPr>
          <p:cNvSpPr/>
          <p:nvPr/>
        </p:nvSpPr>
        <p:spPr>
          <a:xfrm>
            <a:off x="2748824" y="3229473"/>
            <a:ext cx="5937976" cy="1073615"/>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defTabSz="685800">
              <a:buFont typeface="Arial" panose="020B0604020202020204" pitchFamily="34" charset="0"/>
              <a:buChar char="•"/>
              <a:defRPr/>
            </a:pPr>
            <a:r>
              <a:rPr kumimoji="0" lang="en-US" sz="1100" b="1" kern="0" dirty="0">
                <a:latin typeface="Verdana" panose="020B0604030504040204" pitchFamily="34" charset="0"/>
                <a:ea typeface="Verdana" panose="020B0604030504040204" pitchFamily="34" charset="0"/>
                <a:sym typeface="Factoria W00 Bold"/>
              </a:rPr>
              <a:t>End-to-end encryption: </a:t>
            </a:r>
            <a:r>
              <a:rPr kumimoji="0" lang="en-US" sz="1100" i="1" kern="0" dirty="0">
                <a:latin typeface="Verdana" panose="020B0604030504040204" pitchFamily="34" charset="0"/>
                <a:ea typeface="Verdana" panose="020B0604030504040204" pitchFamily="34" charset="0"/>
                <a:sym typeface="Factoria W00 Bold"/>
              </a:rPr>
              <a:t>PSK on </a:t>
            </a:r>
            <a:r>
              <a:rPr kumimoji="0" lang="en-US" sz="1100" i="1" kern="0" dirty="0" err="1">
                <a:latin typeface="Verdana" panose="020B0604030504040204" pitchFamily="34" charset="0"/>
                <a:ea typeface="Verdana" panose="020B0604030504040204" pitchFamily="34" charset="0"/>
                <a:sym typeface="Factoria W00 Bold"/>
              </a:rPr>
              <a:t>Wifi</a:t>
            </a:r>
            <a:r>
              <a:rPr kumimoji="0" lang="en-US" sz="1100" i="1" kern="0" dirty="0">
                <a:latin typeface="Verdana" panose="020B0604030504040204" pitchFamily="34" charset="0"/>
                <a:ea typeface="Verdana" panose="020B0604030504040204" pitchFamily="34" charset="0"/>
                <a:sym typeface="Factoria W00 Bold"/>
              </a:rPr>
              <a:t>, LTE encryption, HTTPS encryption, SSL encryption, support a wide range enterprise encryption options (PEAP, MS-CHAPv2, </a:t>
            </a:r>
            <a:r>
              <a:rPr kumimoji="0" lang="en-US" sz="1100" i="1" kern="0" dirty="0" err="1">
                <a:latin typeface="Verdana" panose="020B0604030504040204" pitchFamily="34" charset="0"/>
                <a:ea typeface="Verdana" panose="020B0604030504040204" pitchFamily="34" charset="0"/>
                <a:sym typeface="Factoria W00 Bold"/>
              </a:rPr>
              <a:t>etc</a:t>
            </a:r>
            <a:r>
              <a:rPr kumimoji="0" lang="en-US" sz="1100" i="1" kern="0" dirty="0">
                <a:latin typeface="Verdana" panose="020B0604030504040204" pitchFamily="34" charset="0"/>
                <a:ea typeface="Verdana" panose="020B0604030504040204" pitchFamily="34" charset="0"/>
                <a:sym typeface="Factoria W00 Bold"/>
              </a:rPr>
              <a:t>)</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Single tenancy and/or on-prem: </a:t>
            </a:r>
            <a:r>
              <a:rPr lang="en-US" sz="1100" i="1" kern="0" dirty="0">
                <a:latin typeface="Verdana" panose="020B0604030504040204" pitchFamily="34" charset="0"/>
                <a:ea typeface="Verdana" panose="020B0604030504040204" pitchFamily="34" charset="0"/>
                <a:sym typeface="Factoria W00 Bold"/>
              </a:rPr>
              <a:t>Single tenant option for each customer and/or each site to enable full data isolation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Open-source monitoring: </a:t>
            </a:r>
            <a:r>
              <a:rPr lang="en-US" sz="1100" i="1" kern="0" dirty="0">
                <a:latin typeface="Verdana" panose="020B0604030504040204" pitchFamily="34" charset="0"/>
                <a:ea typeface="Verdana" panose="020B0604030504040204" pitchFamily="34" charset="0"/>
              </a:rPr>
              <a:t>Vulnerability Scanning integrated in CI/CD pipeline and dynamically at runtime</a:t>
            </a:r>
            <a:endParaRPr lang="en-US" sz="1100" i="1" kern="0" dirty="0">
              <a:latin typeface="Verdana" panose="020B0604030504040204" pitchFamily="34" charset="0"/>
              <a:ea typeface="Verdana" panose="020B0604030504040204" pitchFamily="34" charset="0"/>
              <a:sym typeface="Factoria W00 Bold"/>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Breach and uptime monitoring: </a:t>
            </a:r>
            <a:r>
              <a:rPr lang="en-US" sz="1100" i="1" kern="0" dirty="0">
                <a:latin typeface="Verdana" panose="020B0604030504040204" pitchFamily="34" charset="0"/>
                <a:ea typeface="Verdana" panose="020B0604030504040204" pitchFamily="34" charset="0"/>
                <a:sym typeface="Factoria W00 Bold"/>
              </a:rPr>
              <a:t>Real time SOC monitored by full time staff to monitor all live instances and react in real time to any security concerns</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Proxy ID assignments: </a:t>
            </a:r>
            <a:r>
              <a:rPr lang="en-US" sz="1100" i="1" kern="0" dirty="0">
                <a:latin typeface="Verdana" panose="020B0604030504040204" pitchFamily="34" charset="0"/>
                <a:ea typeface="Verdana" panose="020B0604030504040204" pitchFamily="34" charset="0"/>
                <a:sym typeface="Factoria W00 Bold"/>
              </a:rPr>
              <a:t>Ability to associate devices anonymously to individuals, roles, or pseudonyms</a:t>
            </a:r>
          </a:p>
        </p:txBody>
      </p:sp>
      <p:sp>
        <p:nvSpPr>
          <p:cNvPr id="55" name="Rounded Rectangle 54">
            <a:extLst>
              <a:ext uri="{FF2B5EF4-FFF2-40B4-BE49-F238E27FC236}">
                <a16:creationId xmlns:a16="http://schemas.microsoft.com/office/drawing/2014/main" id="{7A919549-071C-002C-E299-BC4AA296BCD6}"/>
              </a:ext>
            </a:extLst>
          </p:cNvPr>
          <p:cNvSpPr/>
          <p:nvPr/>
        </p:nvSpPr>
        <p:spPr>
          <a:xfrm>
            <a:off x="2780080" y="5160655"/>
            <a:ext cx="5937976" cy="1252502"/>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Role based access control: </a:t>
            </a:r>
            <a:r>
              <a:rPr lang="en-US" sz="1100" i="1" kern="0" dirty="0">
                <a:latin typeface="Verdana" panose="020B0604030504040204" pitchFamily="34" charset="0"/>
                <a:ea typeface="Verdana" panose="020B0604030504040204" pitchFamily="34" charset="0"/>
              </a:rPr>
              <a:t>Accessible via secure User ID, Password, and Encrypted Key as needed for higher levels of administration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Flexible consent process: </a:t>
            </a:r>
            <a:r>
              <a:rPr lang="en-US" sz="1100" kern="0" dirty="0">
                <a:latin typeface="Verdana" panose="020B0604030504040204" pitchFamily="34" charset="0"/>
                <a:ea typeface="Verdana" panose="020B0604030504040204" pitchFamily="34" charset="0"/>
                <a:sym typeface="Factoria W00 Bold"/>
              </a:rPr>
              <a:t>Customer driven with all data owned by customer, Guardhat exists as a processor only</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”Blackout” zone configuration: </a:t>
            </a:r>
            <a:r>
              <a:rPr lang="en-US" sz="1100" i="1" kern="0" dirty="0">
                <a:latin typeface="Verdana" panose="020B0604030504040204" pitchFamily="34" charset="0"/>
                <a:ea typeface="Verdana" panose="020B0604030504040204" pitchFamily="34" charset="0"/>
                <a:sym typeface="Factoria W00 Bold"/>
              </a:rPr>
              <a:t>Ability to set geo-fences that limit or restrict any data capture from devices or people inside them</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User controlled audio/video</a:t>
            </a:r>
            <a:r>
              <a:rPr lang="en-US" sz="1100" kern="0" dirty="0">
                <a:latin typeface="Verdana" panose="020B0604030504040204" pitchFamily="34" charset="0"/>
                <a:ea typeface="Verdana" panose="020B0604030504040204" pitchFamily="34" charset="0"/>
                <a:sym typeface="Factoria W00 Bold"/>
              </a:rPr>
              <a:t>: Only the worker can activate the microphone or video functionality</a:t>
            </a:r>
          </a:p>
        </p:txBody>
      </p:sp>
      <p:grpSp>
        <p:nvGrpSpPr>
          <p:cNvPr id="62" name="Group 61">
            <a:extLst>
              <a:ext uri="{FF2B5EF4-FFF2-40B4-BE49-F238E27FC236}">
                <a16:creationId xmlns:a16="http://schemas.microsoft.com/office/drawing/2014/main" id="{A793E296-CA1B-1CEC-53F1-66DAEC18305A}"/>
              </a:ext>
            </a:extLst>
          </p:cNvPr>
          <p:cNvGrpSpPr/>
          <p:nvPr/>
        </p:nvGrpSpPr>
        <p:grpSpPr>
          <a:xfrm>
            <a:off x="447084" y="1614002"/>
            <a:ext cx="530670" cy="530670"/>
            <a:chOff x="567925" y="1919005"/>
            <a:chExt cx="707560" cy="707560"/>
          </a:xfrm>
        </p:grpSpPr>
        <p:sp>
          <p:nvSpPr>
            <p:cNvPr id="27" name="Oval 26">
              <a:extLst>
                <a:ext uri="{FF2B5EF4-FFF2-40B4-BE49-F238E27FC236}">
                  <a16:creationId xmlns:a16="http://schemas.microsoft.com/office/drawing/2014/main" id="{C9FE2887-501B-7D52-DA00-166D4111A3EC}"/>
                </a:ext>
              </a:extLst>
            </p:cNvPr>
            <p:cNvSpPr/>
            <p:nvPr/>
          </p:nvSpPr>
          <p:spPr>
            <a:xfrm>
              <a:off x="567925" y="1919005"/>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57" name="Graphic 56" descr="Clipboard Badge outline">
              <a:extLst>
                <a:ext uri="{FF2B5EF4-FFF2-40B4-BE49-F238E27FC236}">
                  <a16:creationId xmlns:a16="http://schemas.microsoft.com/office/drawing/2014/main" id="{142C7EBE-8DA0-B974-5F0B-FD12948181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4373" y="1978668"/>
              <a:ext cx="594664" cy="594664"/>
            </a:xfrm>
            <a:prstGeom prst="rect">
              <a:avLst/>
            </a:prstGeom>
          </p:spPr>
        </p:pic>
      </p:grpSp>
      <p:grpSp>
        <p:nvGrpSpPr>
          <p:cNvPr id="63" name="Group 62">
            <a:extLst>
              <a:ext uri="{FF2B5EF4-FFF2-40B4-BE49-F238E27FC236}">
                <a16:creationId xmlns:a16="http://schemas.microsoft.com/office/drawing/2014/main" id="{45279BBE-3158-B0A0-5151-55DCB02A5709}"/>
              </a:ext>
            </a:extLst>
          </p:cNvPr>
          <p:cNvGrpSpPr/>
          <p:nvPr/>
        </p:nvGrpSpPr>
        <p:grpSpPr>
          <a:xfrm>
            <a:off x="425944" y="3425174"/>
            <a:ext cx="530670" cy="530670"/>
            <a:chOff x="567925" y="3126228"/>
            <a:chExt cx="707560" cy="707560"/>
          </a:xfrm>
        </p:grpSpPr>
        <p:sp>
          <p:nvSpPr>
            <p:cNvPr id="38" name="Oval 37">
              <a:extLst>
                <a:ext uri="{FF2B5EF4-FFF2-40B4-BE49-F238E27FC236}">
                  <a16:creationId xmlns:a16="http://schemas.microsoft.com/office/drawing/2014/main" id="{08D44B44-9C7E-3D38-0A9D-23C2EFF6F4C2}"/>
                </a:ext>
              </a:extLst>
            </p:cNvPr>
            <p:cNvSpPr/>
            <p:nvPr/>
          </p:nvSpPr>
          <p:spPr>
            <a:xfrm>
              <a:off x="567925" y="3126228"/>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59" name="Graphic 58" descr="Layers Design outline">
              <a:extLst>
                <a:ext uri="{FF2B5EF4-FFF2-40B4-BE49-F238E27FC236}">
                  <a16:creationId xmlns:a16="http://schemas.microsoft.com/office/drawing/2014/main" id="{6FEA579D-451C-2F5A-C148-FD7BD003CD0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5876" y="3186986"/>
              <a:ext cx="588835" cy="588835"/>
            </a:xfrm>
            <a:prstGeom prst="rect">
              <a:avLst/>
            </a:prstGeom>
          </p:spPr>
        </p:pic>
      </p:grpSp>
      <p:grpSp>
        <p:nvGrpSpPr>
          <p:cNvPr id="64" name="Group 63">
            <a:extLst>
              <a:ext uri="{FF2B5EF4-FFF2-40B4-BE49-F238E27FC236}">
                <a16:creationId xmlns:a16="http://schemas.microsoft.com/office/drawing/2014/main" id="{C9AFE970-7816-1DAC-7715-F5440AB3F5C6}"/>
              </a:ext>
            </a:extLst>
          </p:cNvPr>
          <p:cNvGrpSpPr/>
          <p:nvPr/>
        </p:nvGrpSpPr>
        <p:grpSpPr>
          <a:xfrm>
            <a:off x="469407" y="5317971"/>
            <a:ext cx="530670" cy="530670"/>
            <a:chOff x="567925" y="5004412"/>
            <a:chExt cx="707560" cy="707560"/>
          </a:xfrm>
        </p:grpSpPr>
        <p:sp>
          <p:nvSpPr>
            <p:cNvPr id="43" name="Oval 42">
              <a:extLst>
                <a:ext uri="{FF2B5EF4-FFF2-40B4-BE49-F238E27FC236}">
                  <a16:creationId xmlns:a16="http://schemas.microsoft.com/office/drawing/2014/main" id="{D11E7CDB-C5C3-2817-E769-08C71CAFD8B8}"/>
                </a:ext>
              </a:extLst>
            </p:cNvPr>
            <p:cNvSpPr/>
            <p:nvPr/>
          </p:nvSpPr>
          <p:spPr>
            <a:xfrm>
              <a:off x="567925" y="5004412"/>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61" name="Graphic 60" descr="Shield Tick outline">
              <a:extLst>
                <a:ext uri="{FF2B5EF4-FFF2-40B4-BE49-F238E27FC236}">
                  <a16:creationId xmlns:a16="http://schemas.microsoft.com/office/drawing/2014/main" id="{6B39C03F-22F3-5C79-73F9-017BA7659B3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6111" y="5041812"/>
              <a:ext cx="648363" cy="648363"/>
            </a:xfrm>
            <a:prstGeom prst="rect">
              <a:avLst/>
            </a:prstGeom>
          </p:spPr>
        </p:pic>
      </p:grpSp>
      <p:sp>
        <p:nvSpPr>
          <p:cNvPr id="2" name="TextBox 1">
            <a:extLst>
              <a:ext uri="{FF2B5EF4-FFF2-40B4-BE49-F238E27FC236}">
                <a16:creationId xmlns:a16="http://schemas.microsoft.com/office/drawing/2014/main" id="{CE0E670F-0154-F849-4F0C-5CB40FAA1551}"/>
              </a:ext>
            </a:extLst>
          </p:cNvPr>
          <p:cNvSpPr txBox="1"/>
          <p:nvPr/>
        </p:nvSpPr>
        <p:spPr>
          <a:xfrm>
            <a:off x="89264" y="43971"/>
            <a:ext cx="4242210" cy="369332"/>
          </a:xfrm>
          <a:prstGeom prst="rect">
            <a:avLst/>
          </a:prstGeom>
          <a:noFill/>
        </p:spPr>
        <p:txBody>
          <a:bodyPr wrap="square" rtlCol="0">
            <a:spAutoFit/>
          </a:bodyPr>
          <a:lstStyle/>
          <a:p>
            <a:r>
              <a:rPr lang="en-CA" b="1" dirty="0" err="1">
                <a:latin typeface="Verdana" panose="020B0604030504040204" pitchFamily="34" charset="0"/>
                <a:ea typeface="Verdana" panose="020B0604030504040204" pitchFamily="34" charset="0"/>
              </a:rPr>
              <a:t>IIoP</a:t>
            </a:r>
            <a:r>
              <a:rPr lang="en-CA" b="1" dirty="0">
                <a:latin typeface="Verdana" panose="020B0604030504040204" pitchFamily="34" charset="0"/>
                <a:ea typeface="Verdana" panose="020B0604030504040204" pitchFamily="34" charset="0"/>
              </a:rPr>
              <a:t> Privacy &amp; Security</a:t>
            </a:r>
          </a:p>
        </p:txBody>
      </p:sp>
    </p:spTree>
    <p:extLst>
      <p:ext uri="{BB962C8B-B14F-4D97-AF65-F5344CB8AC3E}">
        <p14:creationId xmlns:p14="http://schemas.microsoft.com/office/powerpoint/2010/main" val="7819441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1">
            <a:extLst>
              <a:ext uri="{FF2B5EF4-FFF2-40B4-BE49-F238E27FC236}">
                <a16:creationId xmlns:a16="http://schemas.microsoft.com/office/drawing/2014/main" id="{CF4252F1-B55D-1C52-403F-94B2FD0498EB}"/>
              </a:ext>
            </a:extLst>
          </p:cNvPr>
          <p:cNvPicPr>
            <a:picLocks noChangeAspect="1"/>
          </p:cNvPicPr>
          <p:nvPr/>
        </p:nvPicPr>
        <p:blipFill>
          <a:blip r:embed="rId2">
            <a:grayscl/>
          </a:blip>
          <a:stretch>
            <a:fillRect/>
          </a:stretch>
        </p:blipFill>
        <p:spPr>
          <a:xfrm>
            <a:off x="1350889" y="4021679"/>
            <a:ext cx="705332" cy="423199"/>
          </a:xfrm>
          <a:prstGeom prst="rect">
            <a:avLst/>
          </a:prstGeom>
        </p:spPr>
      </p:pic>
      <p:pic>
        <p:nvPicPr>
          <p:cNvPr id="30" name="Content Placeholder 71">
            <a:extLst>
              <a:ext uri="{FF2B5EF4-FFF2-40B4-BE49-F238E27FC236}">
                <a16:creationId xmlns:a16="http://schemas.microsoft.com/office/drawing/2014/main" id="{B51EC11F-F279-3C84-0BB8-3715014F3F70}"/>
              </a:ext>
            </a:extLst>
          </p:cNvPr>
          <p:cNvPicPr>
            <a:picLocks noChangeAspect="1"/>
          </p:cNvPicPr>
          <p:nvPr/>
        </p:nvPicPr>
        <p:blipFill>
          <a:blip r:embed="rId3">
            <a:grayscl/>
          </a:blip>
          <a:stretch>
            <a:fillRect/>
          </a:stretch>
        </p:blipFill>
        <p:spPr>
          <a:xfrm>
            <a:off x="5397421" y="3064232"/>
            <a:ext cx="1483947" cy="420821"/>
          </a:xfrm>
          <a:prstGeom prst="rect">
            <a:avLst/>
          </a:prstGeom>
        </p:spPr>
      </p:pic>
      <p:pic>
        <p:nvPicPr>
          <p:cNvPr id="42" name="Picture 41">
            <a:extLst>
              <a:ext uri="{FF2B5EF4-FFF2-40B4-BE49-F238E27FC236}">
                <a16:creationId xmlns:a16="http://schemas.microsoft.com/office/drawing/2014/main" id="{6D4E7160-3509-91B9-1BB5-FB8FCE2F56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63755" y="5712466"/>
            <a:ext cx="928003" cy="381641"/>
          </a:xfrm>
          <a:prstGeom prst="rect">
            <a:avLst/>
          </a:prstGeom>
        </p:spPr>
      </p:pic>
      <p:pic>
        <p:nvPicPr>
          <p:cNvPr id="44" name="Picture 43">
            <a:extLst>
              <a:ext uri="{FF2B5EF4-FFF2-40B4-BE49-F238E27FC236}">
                <a16:creationId xmlns:a16="http://schemas.microsoft.com/office/drawing/2014/main" id="{1E492724-0645-F726-64ED-7D48248CE51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41695" y="892124"/>
            <a:ext cx="1099653" cy="1270856"/>
          </a:xfrm>
          <a:prstGeom prst="rect">
            <a:avLst/>
          </a:prstGeom>
        </p:spPr>
      </p:pic>
      <p:pic>
        <p:nvPicPr>
          <p:cNvPr id="45" name="Picture 44">
            <a:extLst>
              <a:ext uri="{FF2B5EF4-FFF2-40B4-BE49-F238E27FC236}">
                <a16:creationId xmlns:a16="http://schemas.microsoft.com/office/drawing/2014/main" id="{1686EBFF-FC68-A423-A9E4-24BD37F59D1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4" t="21568" r="54" b="31187"/>
          <a:stretch/>
        </p:blipFill>
        <p:spPr>
          <a:xfrm>
            <a:off x="4992032" y="1738259"/>
            <a:ext cx="2523816" cy="1192390"/>
          </a:xfrm>
          <a:prstGeom prst="rect">
            <a:avLst/>
          </a:prstGeom>
        </p:spPr>
      </p:pic>
      <p:pic>
        <p:nvPicPr>
          <p:cNvPr id="46" name="Picture 45">
            <a:extLst>
              <a:ext uri="{FF2B5EF4-FFF2-40B4-BE49-F238E27FC236}">
                <a16:creationId xmlns:a16="http://schemas.microsoft.com/office/drawing/2014/main" id="{C2C344F5-67D2-C031-65A5-F9D73B6F5AA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18285" y="4952195"/>
            <a:ext cx="1426332" cy="718738"/>
          </a:xfrm>
          <a:prstGeom prst="rect">
            <a:avLst/>
          </a:prstGeom>
        </p:spPr>
      </p:pic>
      <p:pic>
        <p:nvPicPr>
          <p:cNvPr id="47" name="Picture 46">
            <a:extLst>
              <a:ext uri="{FF2B5EF4-FFF2-40B4-BE49-F238E27FC236}">
                <a16:creationId xmlns:a16="http://schemas.microsoft.com/office/drawing/2014/main" id="{CDA8E127-D12A-CC10-B8B4-075FFB48F22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378" t="29546" r="-378" b="32671"/>
          <a:stretch/>
        </p:blipFill>
        <p:spPr>
          <a:xfrm>
            <a:off x="4971228" y="4308797"/>
            <a:ext cx="1864620" cy="704518"/>
          </a:xfrm>
          <a:prstGeom prst="rect">
            <a:avLst/>
          </a:prstGeom>
        </p:spPr>
      </p:pic>
      <p:pic>
        <p:nvPicPr>
          <p:cNvPr id="48" name="Picture 47">
            <a:extLst>
              <a:ext uri="{FF2B5EF4-FFF2-40B4-BE49-F238E27FC236}">
                <a16:creationId xmlns:a16="http://schemas.microsoft.com/office/drawing/2014/main" id="{32F95A68-FC83-DCF9-EA10-A5A56192E49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445218" y="5814415"/>
            <a:ext cx="1712211" cy="524146"/>
          </a:xfrm>
          <a:prstGeom prst="rect">
            <a:avLst/>
          </a:prstGeom>
        </p:spPr>
      </p:pic>
      <p:pic>
        <p:nvPicPr>
          <p:cNvPr id="49" name="Picture 48">
            <a:extLst>
              <a:ext uri="{FF2B5EF4-FFF2-40B4-BE49-F238E27FC236}">
                <a16:creationId xmlns:a16="http://schemas.microsoft.com/office/drawing/2014/main" id="{95623AFC-A64C-6C63-7D3A-CE7295F4454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851415" y="5299589"/>
            <a:ext cx="1216003" cy="362285"/>
          </a:xfrm>
          <a:prstGeom prst="rect">
            <a:avLst/>
          </a:prstGeom>
        </p:spPr>
      </p:pic>
      <p:pic>
        <p:nvPicPr>
          <p:cNvPr id="50" name="Picture 49">
            <a:extLst>
              <a:ext uri="{FF2B5EF4-FFF2-40B4-BE49-F238E27FC236}">
                <a16:creationId xmlns:a16="http://schemas.microsoft.com/office/drawing/2014/main" id="{CEBC9CF0-EB25-219D-2D38-A593752B2A9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074378" y="5096897"/>
            <a:ext cx="995242" cy="289981"/>
          </a:xfrm>
          <a:prstGeom prst="rect">
            <a:avLst/>
          </a:prstGeom>
        </p:spPr>
      </p:pic>
      <p:pic>
        <p:nvPicPr>
          <p:cNvPr id="51" name="Picture 50">
            <a:extLst>
              <a:ext uri="{FF2B5EF4-FFF2-40B4-BE49-F238E27FC236}">
                <a16:creationId xmlns:a16="http://schemas.microsoft.com/office/drawing/2014/main" id="{FEB51800-0048-8493-79E4-D458FE107122}"/>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855893" y="3117533"/>
            <a:ext cx="2436970" cy="853454"/>
          </a:xfrm>
          <a:prstGeom prst="rect">
            <a:avLst/>
          </a:prstGeom>
        </p:spPr>
      </p:pic>
      <p:pic>
        <p:nvPicPr>
          <p:cNvPr id="52" name="Picture 51">
            <a:extLst>
              <a:ext uri="{FF2B5EF4-FFF2-40B4-BE49-F238E27FC236}">
                <a16:creationId xmlns:a16="http://schemas.microsoft.com/office/drawing/2014/main" id="{A48D8E82-876A-A6B5-F38D-77F7F7AD6CE6}"/>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1052" y="3172695"/>
            <a:ext cx="2066763" cy="826705"/>
          </a:xfrm>
          <a:prstGeom prst="rect">
            <a:avLst/>
          </a:prstGeom>
        </p:spPr>
      </p:pic>
      <p:pic>
        <p:nvPicPr>
          <p:cNvPr id="53" name="Picture 52">
            <a:extLst>
              <a:ext uri="{FF2B5EF4-FFF2-40B4-BE49-F238E27FC236}">
                <a16:creationId xmlns:a16="http://schemas.microsoft.com/office/drawing/2014/main" id="{A850C5CA-EC47-21E3-547E-1D07FD4239E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163729" y="3710487"/>
            <a:ext cx="1807806" cy="469334"/>
          </a:xfrm>
          <a:prstGeom prst="rect">
            <a:avLst/>
          </a:prstGeom>
        </p:spPr>
      </p:pic>
      <p:pic>
        <p:nvPicPr>
          <p:cNvPr id="54" name="Picture 53">
            <a:extLst>
              <a:ext uri="{FF2B5EF4-FFF2-40B4-BE49-F238E27FC236}">
                <a16:creationId xmlns:a16="http://schemas.microsoft.com/office/drawing/2014/main" id="{F4110332-0724-ABBE-3EB7-C219DD63B157}"/>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95055" y="5540500"/>
            <a:ext cx="1153271" cy="510973"/>
          </a:xfrm>
          <a:prstGeom prst="rect">
            <a:avLst/>
          </a:prstGeom>
        </p:spPr>
      </p:pic>
      <p:pic>
        <p:nvPicPr>
          <p:cNvPr id="55" name="Picture 54">
            <a:extLst>
              <a:ext uri="{FF2B5EF4-FFF2-40B4-BE49-F238E27FC236}">
                <a16:creationId xmlns:a16="http://schemas.microsoft.com/office/drawing/2014/main" id="{8A0B0477-7D31-EA05-FB49-762767B4ED58}"/>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639599" y="2441281"/>
            <a:ext cx="2337752" cy="550671"/>
          </a:xfrm>
          <a:prstGeom prst="rect">
            <a:avLst/>
          </a:prstGeom>
        </p:spPr>
      </p:pic>
      <p:pic>
        <p:nvPicPr>
          <p:cNvPr id="56" name="Picture 55">
            <a:extLst>
              <a:ext uri="{FF2B5EF4-FFF2-40B4-BE49-F238E27FC236}">
                <a16:creationId xmlns:a16="http://schemas.microsoft.com/office/drawing/2014/main" id="{C45CCF5D-5732-F875-037F-4EE6B86DD0CD}"/>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3719977" y="1410579"/>
            <a:ext cx="2125454" cy="602577"/>
          </a:xfrm>
          <a:prstGeom prst="rect">
            <a:avLst/>
          </a:prstGeom>
        </p:spPr>
      </p:pic>
      <p:pic>
        <p:nvPicPr>
          <p:cNvPr id="57" name="Picture 56">
            <a:extLst>
              <a:ext uri="{FF2B5EF4-FFF2-40B4-BE49-F238E27FC236}">
                <a16:creationId xmlns:a16="http://schemas.microsoft.com/office/drawing/2014/main" id="{6F5F85D0-A055-A897-2077-54BD43A1313E}"/>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265609" y="4354186"/>
            <a:ext cx="1525582" cy="350516"/>
          </a:xfrm>
          <a:prstGeom prst="rect">
            <a:avLst/>
          </a:prstGeom>
        </p:spPr>
      </p:pic>
      <p:pic>
        <p:nvPicPr>
          <p:cNvPr id="58" name="Picture 57">
            <a:extLst>
              <a:ext uri="{FF2B5EF4-FFF2-40B4-BE49-F238E27FC236}">
                <a16:creationId xmlns:a16="http://schemas.microsoft.com/office/drawing/2014/main" id="{42CA7457-B581-326B-9597-2D9703EDB4B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2385757" y="3984073"/>
            <a:ext cx="2125454" cy="577013"/>
          </a:xfrm>
          <a:prstGeom prst="rect">
            <a:avLst/>
          </a:prstGeom>
        </p:spPr>
      </p:pic>
      <p:pic>
        <p:nvPicPr>
          <p:cNvPr id="59" name="Picture 58">
            <a:extLst>
              <a:ext uri="{FF2B5EF4-FFF2-40B4-BE49-F238E27FC236}">
                <a16:creationId xmlns:a16="http://schemas.microsoft.com/office/drawing/2014/main" id="{74FEE3AE-C3E0-D210-678D-C34476414DFE}"/>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565008" y="739987"/>
            <a:ext cx="1613782" cy="345556"/>
          </a:xfrm>
          <a:prstGeom prst="rect">
            <a:avLst/>
          </a:prstGeom>
        </p:spPr>
      </p:pic>
      <p:pic>
        <p:nvPicPr>
          <p:cNvPr id="60" name="Picture 59">
            <a:extLst>
              <a:ext uri="{FF2B5EF4-FFF2-40B4-BE49-F238E27FC236}">
                <a16:creationId xmlns:a16="http://schemas.microsoft.com/office/drawing/2014/main" id="{72972096-F369-13E0-9301-65F3E46AAA0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504512" y="2626402"/>
            <a:ext cx="1202600" cy="1296483"/>
          </a:xfrm>
          <a:prstGeom prst="rect">
            <a:avLst/>
          </a:prstGeom>
        </p:spPr>
      </p:pic>
      <p:pic>
        <p:nvPicPr>
          <p:cNvPr id="61" name="Picture 2">
            <a:extLst>
              <a:ext uri="{FF2B5EF4-FFF2-40B4-BE49-F238E27FC236}">
                <a16:creationId xmlns:a16="http://schemas.microsoft.com/office/drawing/2014/main" id="{319E8E72-421B-9D48-BC96-7230C5DF42BE}"/>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0398" t="9325" r="10534" b="10108"/>
          <a:stretch/>
        </p:blipFill>
        <p:spPr bwMode="auto">
          <a:xfrm>
            <a:off x="742227" y="1514988"/>
            <a:ext cx="1812198" cy="802753"/>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1">
            <a:extLst>
              <a:ext uri="{FF2B5EF4-FFF2-40B4-BE49-F238E27FC236}">
                <a16:creationId xmlns:a16="http://schemas.microsoft.com/office/drawing/2014/main" id="{190A3045-A976-2477-34B4-281B06610268}"/>
              </a:ext>
            </a:extLst>
          </p:cNvPr>
          <p:cNvPicPr>
            <a:picLocks noChangeAspect="1"/>
          </p:cNvPicPr>
          <p:nvPr/>
        </p:nvPicPr>
        <p:blipFill rotWithShape="1">
          <a:blip r:embed="rId23" cstate="email">
            <a:extLst>
              <a:ext uri="{28A0092B-C50C-407E-A947-70E740481C1C}">
                <a14:useLocalDpi xmlns:a14="http://schemas.microsoft.com/office/drawing/2010/main"/>
              </a:ext>
            </a:extLst>
          </a:blip>
          <a:srcRect t="9690" b="10059"/>
          <a:stretch/>
        </p:blipFill>
        <p:spPr>
          <a:xfrm>
            <a:off x="339697" y="4180348"/>
            <a:ext cx="917866" cy="736596"/>
          </a:xfrm>
          <a:prstGeom prst="rect">
            <a:avLst/>
          </a:prstGeom>
        </p:spPr>
      </p:pic>
      <p:pic>
        <p:nvPicPr>
          <p:cNvPr id="63" name="Picture 2" descr="CenterPoint Energy - Natural Gas Service, Electric Transmission">
            <a:extLst>
              <a:ext uri="{FF2B5EF4-FFF2-40B4-BE49-F238E27FC236}">
                <a16:creationId xmlns:a16="http://schemas.microsoft.com/office/drawing/2014/main" id="{8F350D1D-EEEE-D646-2A03-78739F10152B}"/>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69084" y="294260"/>
            <a:ext cx="2066763" cy="832562"/>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AA8D6108-FEA1-BD75-9A29-0723DA940B4E}"/>
              </a:ext>
            </a:extLst>
          </p:cNvPr>
          <p:cNvPicPr>
            <a:picLocks noChangeAspect="1"/>
          </p:cNvPicPr>
          <p:nvPr/>
        </p:nvPicPr>
        <p:blipFill>
          <a:blip r:embed="rId25"/>
          <a:stretch>
            <a:fillRect/>
          </a:stretch>
        </p:blipFill>
        <p:spPr>
          <a:xfrm>
            <a:off x="6509903" y="972904"/>
            <a:ext cx="859433" cy="452545"/>
          </a:xfrm>
          <a:prstGeom prst="rect">
            <a:avLst/>
          </a:prstGeom>
        </p:spPr>
      </p:pic>
      <p:pic>
        <p:nvPicPr>
          <p:cNvPr id="65" name="Picture 64">
            <a:extLst>
              <a:ext uri="{FF2B5EF4-FFF2-40B4-BE49-F238E27FC236}">
                <a16:creationId xmlns:a16="http://schemas.microsoft.com/office/drawing/2014/main" id="{CBF0CFD9-E814-F42F-25EF-D7AC41B5B7B9}"/>
              </a:ext>
            </a:extLst>
          </p:cNvPr>
          <p:cNvPicPr>
            <a:picLocks noChangeAspect="1"/>
          </p:cNvPicPr>
          <p:nvPr/>
        </p:nvPicPr>
        <p:blipFill>
          <a:blip r:embed="rId26"/>
          <a:stretch>
            <a:fillRect/>
          </a:stretch>
        </p:blipFill>
        <p:spPr>
          <a:xfrm>
            <a:off x="3843834" y="5959453"/>
            <a:ext cx="1456331" cy="819186"/>
          </a:xfrm>
          <a:prstGeom prst="rect">
            <a:avLst/>
          </a:prstGeom>
        </p:spPr>
      </p:pic>
      <p:pic>
        <p:nvPicPr>
          <p:cNvPr id="66" name="Picture 65">
            <a:extLst>
              <a:ext uri="{FF2B5EF4-FFF2-40B4-BE49-F238E27FC236}">
                <a16:creationId xmlns:a16="http://schemas.microsoft.com/office/drawing/2014/main" id="{BD403787-6AEC-E894-EAF0-D0FAF1889251}"/>
              </a:ext>
            </a:extLst>
          </p:cNvPr>
          <p:cNvPicPr>
            <a:picLocks noChangeAspect="1"/>
          </p:cNvPicPr>
          <p:nvPr/>
        </p:nvPicPr>
        <p:blipFill rotWithShape="1">
          <a:blip r:embed="rId27"/>
          <a:srcRect t="25086" b="24427"/>
          <a:stretch/>
        </p:blipFill>
        <p:spPr>
          <a:xfrm>
            <a:off x="7202502" y="311176"/>
            <a:ext cx="1533115" cy="430017"/>
          </a:xfrm>
          <a:prstGeom prst="rect">
            <a:avLst/>
          </a:prstGeom>
        </p:spPr>
      </p:pic>
      <p:pic>
        <p:nvPicPr>
          <p:cNvPr id="67" name="Picture 66">
            <a:extLst>
              <a:ext uri="{FF2B5EF4-FFF2-40B4-BE49-F238E27FC236}">
                <a16:creationId xmlns:a16="http://schemas.microsoft.com/office/drawing/2014/main" id="{65951798-9889-D5C2-0117-A7A3180EEE19}"/>
              </a:ext>
            </a:extLst>
          </p:cNvPr>
          <p:cNvPicPr>
            <a:picLocks noChangeAspect="1"/>
          </p:cNvPicPr>
          <p:nvPr/>
        </p:nvPicPr>
        <p:blipFill>
          <a:blip r:embed="rId28"/>
          <a:stretch>
            <a:fillRect/>
          </a:stretch>
        </p:blipFill>
        <p:spPr>
          <a:xfrm>
            <a:off x="3551149" y="561110"/>
            <a:ext cx="859434" cy="515661"/>
          </a:xfrm>
          <a:prstGeom prst="rect">
            <a:avLst/>
          </a:prstGeom>
        </p:spPr>
      </p:pic>
      <p:pic>
        <p:nvPicPr>
          <p:cNvPr id="68" name="Picture 67">
            <a:extLst>
              <a:ext uri="{FF2B5EF4-FFF2-40B4-BE49-F238E27FC236}">
                <a16:creationId xmlns:a16="http://schemas.microsoft.com/office/drawing/2014/main" id="{ACA38AEC-A36A-A252-3CCF-A7ECCC02F055}"/>
              </a:ext>
            </a:extLst>
          </p:cNvPr>
          <p:cNvPicPr>
            <a:picLocks noChangeAspect="1"/>
          </p:cNvPicPr>
          <p:nvPr/>
        </p:nvPicPr>
        <p:blipFill>
          <a:blip r:embed="rId29"/>
          <a:stretch>
            <a:fillRect/>
          </a:stretch>
        </p:blipFill>
        <p:spPr>
          <a:xfrm>
            <a:off x="2031247" y="5973394"/>
            <a:ext cx="1562100" cy="413068"/>
          </a:xfrm>
          <a:prstGeom prst="rect">
            <a:avLst/>
          </a:prstGeom>
        </p:spPr>
      </p:pic>
      <p:pic>
        <p:nvPicPr>
          <p:cNvPr id="69" name="Picture 68">
            <a:extLst>
              <a:ext uri="{FF2B5EF4-FFF2-40B4-BE49-F238E27FC236}">
                <a16:creationId xmlns:a16="http://schemas.microsoft.com/office/drawing/2014/main" id="{D3F46739-7A7A-84B2-A0EC-B14061ED4056}"/>
              </a:ext>
            </a:extLst>
          </p:cNvPr>
          <p:cNvPicPr>
            <a:picLocks noChangeAspect="1"/>
          </p:cNvPicPr>
          <p:nvPr/>
        </p:nvPicPr>
        <p:blipFill>
          <a:blip r:embed="rId30"/>
          <a:stretch>
            <a:fillRect/>
          </a:stretch>
        </p:blipFill>
        <p:spPr>
          <a:xfrm>
            <a:off x="328790" y="6176332"/>
            <a:ext cx="1111961" cy="624922"/>
          </a:xfrm>
          <a:prstGeom prst="rect">
            <a:avLst/>
          </a:prstGeom>
        </p:spPr>
      </p:pic>
      <p:pic>
        <p:nvPicPr>
          <p:cNvPr id="70" name="Picture 69">
            <a:extLst>
              <a:ext uri="{FF2B5EF4-FFF2-40B4-BE49-F238E27FC236}">
                <a16:creationId xmlns:a16="http://schemas.microsoft.com/office/drawing/2014/main" id="{F3C387A5-AC3A-66D1-F0EC-454E5FF12011}"/>
              </a:ext>
            </a:extLst>
          </p:cNvPr>
          <p:cNvPicPr>
            <a:picLocks noChangeAspect="1"/>
          </p:cNvPicPr>
          <p:nvPr/>
        </p:nvPicPr>
        <p:blipFill>
          <a:blip r:embed="rId31"/>
          <a:stretch>
            <a:fillRect/>
          </a:stretch>
        </p:blipFill>
        <p:spPr>
          <a:xfrm>
            <a:off x="3497856" y="2486902"/>
            <a:ext cx="1162050" cy="352489"/>
          </a:xfrm>
          <a:prstGeom prst="rect">
            <a:avLst/>
          </a:prstGeom>
        </p:spPr>
      </p:pic>
      <p:pic>
        <p:nvPicPr>
          <p:cNvPr id="71" name="Picture 70">
            <a:extLst>
              <a:ext uri="{FF2B5EF4-FFF2-40B4-BE49-F238E27FC236}">
                <a16:creationId xmlns:a16="http://schemas.microsoft.com/office/drawing/2014/main" id="{C2A16E19-A652-7449-98C9-FEB51C5E56DD}"/>
              </a:ext>
            </a:extLst>
          </p:cNvPr>
          <p:cNvPicPr>
            <a:picLocks noChangeAspect="1"/>
          </p:cNvPicPr>
          <p:nvPr/>
        </p:nvPicPr>
        <p:blipFill>
          <a:blip r:embed="rId32"/>
          <a:stretch>
            <a:fillRect/>
          </a:stretch>
        </p:blipFill>
        <p:spPr>
          <a:xfrm>
            <a:off x="2734190" y="1726879"/>
            <a:ext cx="705332" cy="347555"/>
          </a:xfrm>
          <a:prstGeom prst="rect">
            <a:avLst/>
          </a:prstGeom>
        </p:spPr>
      </p:pic>
      <p:pic>
        <p:nvPicPr>
          <p:cNvPr id="72" name="Picture 71">
            <a:extLst>
              <a:ext uri="{FF2B5EF4-FFF2-40B4-BE49-F238E27FC236}">
                <a16:creationId xmlns:a16="http://schemas.microsoft.com/office/drawing/2014/main" id="{0A4E5F2A-6F37-C362-26B1-AD20E74F0491}"/>
              </a:ext>
            </a:extLst>
          </p:cNvPr>
          <p:cNvPicPr>
            <a:picLocks noChangeAspect="1"/>
          </p:cNvPicPr>
          <p:nvPr/>
        </p:nvPicPr>
        <p:blipFill>
          <a:blip r:embed="rId33"/>
          <a:stretch>
            <a:fillRect/>
          </a:stretch>
        </p:blipFill>
        <p:spPr>
          <a:xfrm>
            <a:off x="339697" y="1140506"/>
            <a:ext cx="733573" cy="382118"/>
          </a:xfrm>
          <a:prstGeom prst="rect">
            <a:avLst/>
          </a:prstGeom>
        </p:spPr>
      </p:pic>
      <p:sp>
        <p:nvSpPr>
          <p:cNvPr id="2" name="TextBox 1">
            <a:extLst>
              <a:ext uri="{FF2B5EF4-FFF2-40B4-BE49-F238E27FC236}">
                <a16:creationId xmlns:a16="http://schemas.microsoft.com/office/drawing/2014/main" id="{5749E867-08FF-A9A8-9A2D-0986B73D0A7F}"/>
              </a:ext>
            </a:extLst>
          </p:cNvPr>
          <p:cNvSpPr txBox="1"/>
          <p:nvPr/>
        </p:nvSpPr>
        <p:spPr>
          <a:xfrm>
            <a:off x="89264" y="43971"/>
            <a:ext cx="4242210" cy="369332"/>
          </a:xfrm>
          <a:prstGeom prst="rect">
            <a:avLst/>
          </a:prstGeom>
          <a:noFill/>
        </p:spPr>
        <p:txBody>
          <a:bodyPr wrap="square" rtlCol="0">
            <a:spAutoFit/>
          </a:bodyPr>
          <a:lstStyle/>
          <a:p>
            <a:r>
              <a:rPr lang="en-CA" b="1" dirty="0">
                <a:latin typeface="Verdana" panose="020B0604030504040204" pitchFamily="34" charset="0"/>
                <a:ea typeface="Verdana" panose="020B0604030504040204" pitchFamily="34" charset="0"/>
              </a:rPr>
              <a:t>Customers </a:t>
            </a:r>
          </a:p>
        </p:txBody>
      </p:sp>
    </p:spTree>
    <p:extLst>
      <p:ext uri="{BB962C8B-B14F-4D97-AF65-F5344CB8AC3E}">
        <p14:creationId xmlns:p14="http://schemas.microsoft.com/office/powerpoint/2010/main" val="20146188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ACD9144-C8BA-3EE7-52A8-8E826C9B1A5B}"/>
              </a:ext>
            </a:extLst>
          </p:cNvPr>
          <p:cNvSpPr txBox="1"/>
          <p:nvPr/>
        </p:nvSpPr>
        <p:spPr>
          <a:xfrm>
            <a:off x="-703953" y="58299"/>
            <a:ext cx="3923100" cy="369332"/>
          </a:xfrm>
          <a:prstGeom prst="rect">
            <a:avLst/>
          </a:prstGeom>
          <a:noFill/>
        </p:spPr>
        <p:txBody>
          <a:bodyPr wrap="square" rtlCol="0">
            <a:spAutoFit/>
          </a:bodyPr>
          <a:lstStyle/>
          <a:p>
            <a:pPr algn="ctr"/>
            <a:r>
              <a:rPr lang="en-CA" b="1" dirty="0"/>
              <a:t>Awards:2019-2022</a:t>
            </a:r>
            <a:endParaRPr lang="en-CA" dirty="0"/>
          </a:p>
        </p:txBody>
      </p:sp>
      <p:pic>
        <p:nvPicPr>
          <p:cNvPr id="23" name="Picture 22">
            <a:extLst>
              <a:ext uri="{FF2B5EF4-FFF2-40B4-BE49-F238E27FC236}">
                <a16:creationId xmlns:a16="http://schemas.microsoft.com/office/drawing/2014/main" id="{2A587F42-652B-83F0-2220-A981AAE4B5B7}"/>
              </a:ext>
            </a:extLst>
          </p:cNvPr>
          <p:cNvPicPr>
            <a:picLocks noChangeAspect="1"/>
          </p:cNvPicPr>
          <p:nvPr/>
        </p:nvPicPr>
        <p:blipFill>
          <a:blip r:embed="rId2"/>
          <a:stretch>
            <a:fillRect/>
          </a:stretch>
        </p:blipFill>
        <p:spPr>
          <a:xfrm>
            <a:off x="3005888" y="58299"/>
            <a:ext cx="1023831" cy="533314"/>
          </a:xfrm>
          <a:prstGeom prst="rect">
            <a:avLst/>
          </a:prstGeom>
        </p:spPr>
      </p:pic>
      <p:pic>
        <p:nvPicPr>
          <p:cNvPr id="7" name="Content Placeholder 22" descr="A picture containing text&#10;&#10;Description automatically generated">
            <a:extLst>
              <a:ext uri="{FF2B5EF4-FFF2-40B4-BE49-F238E27FC236}">
                <a16:creationId xmlns:a16="http://schemas.microsoft.com/office/drawing/2014/main" id="{085F6370-1096-74E1-808B-83A8961C70EB}"/>
              </a:ext>
            </a:extLst>
          </p:cNvPr>
          <p:cNvPicPr>
            <a:picLocks noChangeAspect="1"/>
          </p:cNvPicPr>
          <p:nvPr/>
        </p:nvPicPr>
        <p:blipFill>
          <a:blip r:embed="rId3"/>
          <a:stretch>
            <a:fillRect/>
          </a:stretch>
        </p:blipFill>
        <p:spPr>
          <a:xfrm>
            <a:off x="6652508" y="2184735"/>
            <a:ext cx="725995" cy="654587"/>
          </a:xfrm>
          <a:prstGeom prst="rect">
            <a:avLst/>
          </a:prstGeom>
        </p:spPr>
      </p:pic>
      <p:grpSp>
        <p:nvGrpSpPr>
          <p:cNvPr id="21" name="Group 20">
            <a:extLst>
              <a:ext uri="{FF2B5EF4-FFF2-40B4-BE49-F238E27FC236}">
                <a16:creationId xmlns:a16="http://schemas.microsoft.com/office/drawing/2014/main" id="{2589F1ED-8AD9-67CE-8A32-188A8E8EF0F8}"/>
              </a:ext>
            </a:extLst>
          </p:cNvPr>
          <p:cNvGrpSpPr/>
          <p:nvPr/>
        </p:nvGrpSpPr>
        <p:grpSpPr>
          <a:xfrm>
            <a:off x="1589807" y="1997571"/>
            <a:ext cx="4532455" cy="1065010"/>
            <a:chOff x="748540" y="1092337"/>
            <a:chExt cx="8658109" cy="2034431"/>
          </a:xfrm>
        </p:grpSpPr>
        <p:pic>
          <p:nvPicPr>
            <p:cNvPr id="24" name="Picture 23" descr="Logo&#10;&#10;Description automatically generated">
              <a:extLst>
                <a:ext uri="{FF2B5EF4-FFF2-40B4-BE49-F238E27FC236}">
                  <a16:creationId xmlns:a16="http://schemas.microsoft.com/office/drawing/2014/main" id="{279B1947-A126-9B79-6401-7F145B3B93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540" y="1388441"/>
              <a:ext cx="1171355" cy="1442223"/>
            </a:xfrm>
            <a:prstGeom prst="rect">
              <a:avLst/>
            </a:prstGeom>
          </p:spPr>
        </p:pic>
        <p:pic>
          <p:nvPicPr>
            <p:cNvPr id="25" name="Picture 2">
              <a:extLst>
                <a:ext uri="{FF2B5EF4-FFF2-40B4-BE49-F238E27FC236}">
                  <a16:creationId xmlns:a16="http://schemas.microsoft.com/office/drawing/2014/main" id="{76C89D73-ABE3-F6EC-0F66-898AEE6BA64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5678" y="1395441"/>
              <a:ext cx="1428223" cy="1428223"/>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World Changing Ideas - Standard Logo">
              <a:extLst>
                <a:ext uri="{FF2B5EF4-FFF2-40B4-BE49-F238E27FC236}">
                  <a16:creationId xmlns:a16="http://schemas.microsoft.com/office/drawing/2014/main" id="{E903BFF9-DB27-0FCE-9635-6FFCC43BA10A}"/>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6806" r="17181"/>
            <a:stretch/>
          </p:blipFill>
          <p:spPr bwMode="auto">
            <a:xfrm>
              <a:off x="5946192" y="1219030"/>
              <a:ext cx="1171355" cy="178104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4" descr="Veo Robotics Named to the 2022 CB Insights' Advanced Manufacturing 50 List">
              <a:extLst>
                <a:ext uri="{FF2B5EF4-FFF2-40B4-BE49-F238E27FC236}">
                  <a16:creationId xmlns:a16="http://schemas.microsoft.com/office/drawing/2014/main" id="{3159BA1F-8CA5-0895-3451-7B47DA9E638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99684" y="1472260"/>
              <a:ext cx="1320725" cy="127458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8">
              <a:extLst>
                <a:ext uri="{FF2B5EF4-FFF2-40B4-BE49-F238E27FC236}">
                  <a16:creationId xmlns:a16="http://schemas.microsoft.com/office/drawing/2014/main" id="{25CA7B9A-8E7B-DB00-645F-AF51F2CEC4B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4916" r="3495"/>
            <a:stretch/>
          </p:blipFill>
          <p:spPr bwMode="auto">
            <a:xfrm>
              <a:off x="7543330" y="1092337"/>
              <a:ext cx="1863319" cy="20344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a:extLst>
              <a:ext uri="{FF2B5EF4-FFF2-40B4-BE49-F238E27FC236}">
                <a16:creationId xmlns:a16="http://schemas.microsoft.com/office/drawing/2014/main" id="{F2562BBE-6744-5785-F4C6-69986216346B}"/>
              </a:ext>
            </a:extLst>
          </p:cNvPr>
          <p:cNvGrpSpPr/>
          <p:nvPr/>
        </p:nvGrpSpPr>
        <p:grpSpPr>
          <a:xfrm>
            <a:off x="3020702" y="4594184"/>
            <a:ext cx="4725117" cy="1009017"/>
            <a:chOff x="1614384" y="4849393"/>
            <a:chExt cx="9026141" cy="1927472"/>
          </a:xfrm>
        </p:grpSpPr>
        <p:pic>
          <p:nvPicPr>
            <p:cNvPr id="30" name="Picture 29" descr="A red sign with white text&#10;&#10;Description automatically generated with low confidence">
              <a:extLst>
                <a:ext uri="{FF2B5EF4-FFF2-40B4-BE49-F238E27FC236}">
                  <a16:creationId xmlns:a16="http://schemas.microsoft.com/office/drawing/2014/main" id="{9566BA86-EE2D-DDB0-A461-B939961B882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37149" y="5019889"/>
              <a:ext cx="1192934" cy="1586480"/>
            </a:xfrm>
            <a:prstGeom prst="rect">
              <a:avLst/>
            </a:prstGeom>
          </p:spPr>
        </p:pic>
        <p:pic>
          <p:nvPicPr>
            <p:cNvPr id="31" name="Picture 4">
              <a:extLst>
                <a:ext uri="{FF2B5EF4-FFF2-40B4-BE49-F238E27FC236}">
                  <a16:creationId xmlns:a16="http://schemas.microsoft.com/office/drawing/2014/main" id="{B94BA31E-EFB2-BB92-FD11-4415FCC1256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14384" y="4849393"/>
              <a:ext cx="1927472" cy="192747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a:extLst>
                <a:ext uri="{FF2B5EF4-FFF2-40B4-BE49-F238E27FC236}">
                  <a16:creationId xmlns:a16="http://schemas.microsoft.com/office/drawing/2014/main" id="{5B943E8B-0410-C1C2-8ADB-1E578601898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739963" y="4862848"/>
              <a:ext cx="1900562" cy="190056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0" descr="Double win for Bluewater in Fast Company's 2019 World Changing Ideas Awards  | Bluewater US">
              <a:extLst>
                <a:ext uri="{FF2B5EF4-FFF2-40B4-BE49-F238E27FC236}">
                  <a16:creationId xmlns:a16="http://schemas.microsoft.com/office/drawing/2014/main" id="{FF51237C-9063-502C-9FA5-A7D99B7DAF9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51737" y="5019889"/>
              <a:ext cx="1275531" cy="1586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4" name="Group 33">
            <a:extLst>
              <a:ext uri="{FF2B5EF4-FFF2-40B4-BE49-F238E27FC236}">
                <a16:creationId xmlns:a16="http://schemas.microsoft.com/office/drawing/2014/main" id="{CD0AB409-3D03-CE87-FCC1-DC9FA34ECAD3}"/>
              </a:ext>
            </a:extLst>
          </p:cNvPr>
          <p:cNvGrpSpPr/>
          <p:nvPr/>
        </p:nvGrpSpPr>
        <p:grpSpPr>
          <a:xfrm>
            <a:off x="2789778" y="3410072"/>
            <a:ext cx="5189617" cy="656551"/>
            <a:chOff x="1139011" y="3281812"/>
            <a:chExt cx="9913450" cy="1254175"/>
          </a:xfrm>
        </p:grpSpPr>
        <p:pic>
          <p:nvPicPr>
            <p:cNvPr id="35" name="Picture 34" descr="A picture containing text&#10;&#10;Description automatically generated">
              <a:extLst>
                <a:ext uri="{FF2B5EF4-FFF2-40B4-BE49-F238E27FC236}">
                  <a16:creationId xmlns:a16="http://schemas.microsoft.com/office/drawing/2014/main" id="{8DD16394-3A16-AE9C-6601-B99F179146C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39011" y="3314177"/>
              <a:ext cx="1809746" cy="1189444"/>
            </a:xfrm>
            <a:prstGeom prst="rect">
              <a:avLst/>
            </a:prstGeom>
          </p:spPr>
        </p:pic>
        <p:pic>
          <p:nvPicPr>
            <p:cNvPr id="36" name="Picture 35">
              <a:extLst>
                <a:ext uri="{FF2B5EF4-FFF2-40B4-BE49-F238E27FC236}">
                  <a16:creationId xmlns:a16="http://schemas.microsoft.com/office/drawing/2014/main" id="{9A30346D-09C0-2E40-BC59-68208EA2BCB7}"/>
                </a:ext>
              </a:extLst>
            </p:cNvPr>
            <p:cNvPicPr>
              <a:picLocks noChangeAspect="1"/>
            </p:cNvPicPr>
            <p:nvPr/>
          </p:nvPicPr>
          <p:blipFill>
            <a:blip r:embed="rId14"/>
            <a:stretch>
              <a:fillRect/>
            </a:stretch>
          </p:blipFill>
          <p:spPr>
            <a:xfrm>
              <a:off x="3625627" y="3526864"/>
              <a:ext cx="1925458" cy="764071"/>
            </a:xfrm>
            <a:prstGeom prst="rect">
              <a:avLst/>
            </a:prstGeom>
          </p:spPr>
        </p:pic>
        <p:pic>
          <p:nvPicPr>
            <p:cNvPr id="37" name="Picture 12">
              <a:extLst>
                <a:ext uri="{FF2B5EF4-FFF2-40B4-BE49-F238E27FC236}">
                  <a16:creationId xmlns:a16="http://schemas.microsoft.com/office/drawing/2014/main" id="{5AD1E0F1-DC86-5267-CBE9-4F2A44B29C9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27955" y="3281812"/>
              <a:ext cx="1254175" cy="1254175"/>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Graphical user interface&#10;&#10;Description automatically generated with medium confidence">
              <a:extLst>
                <a:ext uri="{FF2B5EF4-FFF2-40B4-BE49-F238E27FC236}">
                  <a16:creationId xmlns:a16="http://schemas.microsoft.com/office/drawing/2014/main" id="{65C41D9E-5359-8281-6909-29860E37809A}"/>
                </a:ext>
              </a:extLst>
            </p:cNvPr>
            <p:cNvPicPr>
              <a:picLocks noChangeAspect="1"/>
            </p:cNvPicPr>
            <p:nvPr/>
          </p:nvPicPr>
          <p:blipFill>
            <a:blip r:embed="rId16"/>
            <a:stretch>
              <a:fillRect/>
            </a:stretch>
          </p:blipFill>
          <p:spPr>
            <a:xfrm>
              <a:off x="8081453" y="3556949"/>
              <a:ext cx="2971008" cy="703900"/>
            </a:xfrm>
            <a:prstGeom prst="rect">
              <a:avLst/>
            </a:prstGeom>
          </p:spPr>
        </p:pic>
      </p:grpSp>
      <p:pic>
        <p:nvPicPr>
          <p:cNvPr id="39" name="Picture 38">
            <a:extLst>
              <a:ext uri="{FF2B5EF4-FFF2-40B4-BE49-F238E27FC236}">
                <a16:creationId xmlns:a16="http://schemas.microsoft.com/office/drawing/2014/main" id="{566C68CD-149A-DD8D-E3F3-C9524E798028}"/>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l="3709" t="5328" r="49829" b="22988"/>
          <a:stretch/>
        </p:blipFill>
        <p:spPr>
          <a:xfrm>
            <a:off x="1295726" y="3408744"/>
            <a:ext cx="1065357" cy="669347"/>
          </a:xfrm>
          <a:prstGeom prst="rect">
            <a:avLst/>
          </a:prstGeom>
          <a:ln>
            <a:noFill/>
          </a:ln>
          <a:effectLst>
            <a:outerShdw blurRad="292100" dist="139700" dir="2700000" algn="tl" rotWithShape="0">
              <a:srgbClr val="333333">
                <a:alpha val="65000"/>
              </a:srgbClr>
            </a:outerShdw>
          </a:effectLst>
        </p:spPr>
      </p:pic>
      <p:pic>
        <p:nvPicPr>
          <p:cNvPr id="40" name="Picture 39">
            <a:extLst>
              <a:ext uri="{FF2B5EF4-FFF2-40B4-BE49-F238E27FC236}">
                <a16:creationId xmlns:a16="http://schemas.microsoft.com/office/drawing/2014/main" id="{679C036D-01CB-495A-CD7B-E85D05C4021B}"/>
              </a:ext>
            </a:extLst>
          </p:cNvPr>
          <p:cNvPicPr>
            <a:picLocks noChangeAspect="1"/>
          </p:cNvPicPr>
          <p:nvPr/>
        </p:nvPicPr>
        <p:blipFill rotWithShape="1">
          <a:blip r:embed="rId18" cstate="email">
            <a:extLst>
              <a:ext uri="{28A0092B-C50C-407E-A947-70E740481C1C}">
                <a14:useLocalDpi xmlns:a14="http://schemas.microsoft.com/office/drawing/2010/main"/>
              </a:ext>
            </a:extLst>
          </a:blip>
          <a:srcRect t="22844" r="55153" b="17208"/>
          <a:stretch/>
        </p:blipFill>
        <p:spPr>
          <a:xfrm>
            <a:off x="1295725" y="4668351"/>
            <a:ext cx="1152870" cy="774542"/>
          </a:xfrm>
          <a:prstGeom prst="rect">
            <a:avLst/>
          </a:prstGeom>
          <a:ln>
            <a:noFill/>
          </a:ln>
          <a:effectLst>
            <a:outerShdw blurRad="292100" dist="139700" dir="2700000" algn="tl" rotWithShape="0">
              <a:srgbClr val="333333">
                <a:alpha val="65000"/>
              </a:srgbClr>
            </a:outerShdw>
          </a:effectLst>
        </p:spPr>
      </p:pic>
      <p:pic>
        <p:nvPicPr>
          <p:cNvPr id="2" name="Picture 7">
            <a:extLst>
              <a:ext uri="{FF2B5EF4-FFF2-40B4-BE49-F238E27FC236}">
                <a16:creationId xmlns:a16="http://schemas.microsoft.com/office/drawing/2014/main" id="{0E293A39-9508-ABC9-736D-14EDB4451102}"/>
              </a:ext>
            </a:extLst>
          </p:cNvPr>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2425897" y="58299"/>
            <a:ext cx="478562" cy="465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8688798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857250"/>
            <a:ext cx="7273230" cy="1628964"/>
          </a:xfrm>
          <a:prstGeom prst="rect">
            <a:avLst/>
          </a:prstGeom>
        </p:spPr>
      </p:pic>
      <p:grpSp>
        <p:nvGrpSpPr>
          <p:cNvPr id="7" name="Group 6">
            <a:extLst>
              <a:ext uri="{FF2B5EF4-FFF2-40B4-BE49-F238E27FC236}">
                <a16:creationId xmlns:a16="http://schemas.microsoft.com/office/drawing/2014/main" id="{F64CBBDD-E5E2-2244-8BA6-218B85555502}"/>
              </a:ext>
            </a:extLst>
          </p:cNvPr>
          <p:cNvGrpSpPr/>
          <p:nvPr/>
        </p:nvGrpSpPr>
        <p:grpSpPr>
          <a:xfrm>
            <a:off x="1071460" y="2427911"/>
            <a:ext cx="6177129" cy="3530449"/>
            <a:chOff x="1071459" y="1570660"/>
            <a:chExt cx="6177129" cy="3530449"/>
          </a:xfrm>
        </p:grpSpPr>
        <p:pic>
          <p:nvPicPr>
            <p:cNvPr id="4" name="Picture 3" descr="A picture containing text, monitor, screenshot, screen&#10;&#10;Description automatically generated">
              <a:extLst>
                <a:ext uri="{FF2B5EF4-FFF2-40B4-BE49-F238E27FC236}">
                  <a16:creationId xmlns:a16="http://schemas.microsoft.com/office/drawing/2014/main" id="{D2BBFF30-038F-B841-B1BA-FC4E72805B86}"/>
                </a:ext>
              </a:extLst>
            </p:cNvPr>
            <p:cNvPicPr>
              <a:picLocks noChangeAspect="1"/>
            </p:cNvPicPr>
            <p:nvPr/>
          </p:nvPicPr>
          <p:blipFill>
            <a:blip r:embed="rId3"/>
            <a:stretch>
              <a:fillRect/>
            </a:stretch>
          </p:blipFill>
          <p:spPr>
            <a:xfrm>
              <a:off x="1071459" y="1570660"/>
              <a:ext cx="6177129" cy="3530449"/>
            </a:xfrm>
            <a:prstGeom prst="rect">
              <a:avLst/>
            </a:prstGeom>
          </p:spPr>
        </p:pic>
        <p:pic>
          <p:nvPicPr>
            <p:cNvPr id="5" name="Picture 4">
              <a:extLst>
                <a:ext uri="{FF2B5EF4-FFF2-40B4-BE49-F238E27FC236}">
                  <a16:creationId xmlns:a16="http://schemas.microsoft.com/office/drawing/2014/main" id="{8BFDEDA9-4935-DB4A-9DB1-CA50B1442123}"/>
                </a:ext>
              </a:extLst>
            </p:cNvPr>
            <p:cNvPicPr>
              <a:picLocks noChangeAspect="1"/>
            </p:cNvPicPr>
            <p:nvPr/>
          </p:nvPicPr>
          <p:blipFill>
            <a:blip r:embed="rId4"/>
            <a:stretch>
              <a:fillRect/>
            </a:stretch>
          </p:blipFill>
          <p:spPr>
            <a:xfrm>
              <a:off x="2171285" y="1981656"/>
              <a:ext cx="392568" cy="352210"/>
            </a:xfrm>
            <a:prstGeom prst="rect">
              <a:avLst/>
            </a:prstGeom>
          </p:spPr>
        </p:pic>
      </p:grpSp>
      <p:pic>
        <p:nvPicPr>
          <p:cNvPr id="6" name="Picture 5" descr="Graphical user interface&#10;&#10;Description automatically generated">
            <a:extLst>
              <a:ext uri="{FF2B5EF4-FFF2-40B4-BE49-F238E27FC236}">
                <a16:creationId xmlns:a16="http://schemas.microsoft.com/office/drawing/2014/main" id="{44B35D90-5341-5043-8AB9-85C523B5D328}"/>
              </a:ext>
            </a:extLst>
          </p:cNvPr>
          <p:cNvPicPr>
            <a:picLocks noChangeAspect="1"/>
          </p:cNvPicPr>
          <p:nvPr/>
        </p:nvPicPr>
        <p:blipFill>
          <a:blip r:embed="rId5"/>
          <a:stretch>
            <a:fillRect/>
          </a:stretch>
        </p:blipFill>
        <p:spPr>
          <a:xfrm>
            <a:off x="6186975" y="3558062"/>
            <a:ext cx="1585920" cy="1413231"/>
          </a:xfrm>
          <a:prstGeom prst="rect">
            <a:avLst/>
          </a:prstGeom>
        </p:spPr>
      </p:pic>
    </p:spTree>
    <p:extLst>
      <p:ext uri="{BB962C8B-B14F-4D97-AF65-F5344CB8AC3E}">
        <p14:creationId xmlns:p14="http://schemas.microsoft.com/office/powerpoint/2010/main" val="390103441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F1DD24-4416-8A57-214E-E4E906DF8FBE}"/>
              </a:ext>
            </a:extLst>
          </p:cNvPr>
          <p:cNvSpPr txBox="1"/>
          <p:nvPr/>
        </p:nvSpPr>
        <p:spPr>
          <a:xfrm>
            <a:off x="161017" y="101474"/>
            <a:ext cx="6173415" cy="646331"/>
          </a:xfrm>
          <a:prstGeom prst="rect">
            <a:avLst/>
          </a:prstGeom>
          <a:noFill/>
        </p:spPr>
        <p:txBody>
          <a:bodyPr wrap="square" rtlCol="0">
            <a:spAutoFit/>
          </a:bodyPr>
          <a:lstStyle/>
          <a:p>
            <a:r>
              <a:rPr lang="en-CA" b="1" dirty="0"/>
              <a:t>Connected Worker Market -  productivity drivers  </a:t>
            </a:r>
          </a:p>
          <a:p>
            <a:endParaRPr lang="en-CA" dirty="0"/>
          </a:p>
        </p:txBody>
      </p:sp>
      <p:sp>
        <p:nvSpPr>
          <p:cNvPr id="2" name="TextBox 1">
            <a:extLst>
              <a:ext uri="{FF2B5EF4-FFF2-40B4-BE49-F238E27FC236}">
                <a16:creationId xmlns:a16="http://schemas.microsoft.com/office/drawing/2014/main" id="{F7C81E29-1266-371D-DDBB-EB76BAEBCECA}"/>
              </a:ext>
            </a:extLst>
          </p:cNvPr>
          <p:cNvSpPr txBox="1"/>
          <p:nvPr/>
        </p:nvSpPr>
        <p:spPr>
          <a:xfrm>
            <a:off x="593511" y="1071532"/>
            <a:ext cx="7331289" cy="1477328"/>
          </a:xfrm>
          <a:prstGeom prst="rect">
            <a:avLst/>
          </a:prstGeom>
          <a:noFill/>
        </p:spPr>
        <p:txBody>
          <a:bodyPr wrap="square">
            <a:spAutoFit/>
          </a:bodyPr>
          <a:lstStyle/>
          <a:p>
            <a:r>
              <a:rPr lang="en-US" dirty="0"/>
              <a:t>Referred to as the “manufacturing skills gap”, this issue boils down to the manufacturing sector being unable to find workers who have the proper skills, knowledge, or expertise to take the open positions. The need to close the skills gap is perhaps one of the most pressing challenges for the manufacturing sector.</a:t>
            </a:r>
            <a:endParaRPr lang="en-CA" dirty="0"/>
          </a:p>
        </p:txBody>
      </p:sp>
    </p:spTree>
    <p:extLst>
      <p:ext uri="{BB962C8B-B14F-4D97-AF65-F5344CB8AC3E}">
        <p14:creationId xmlns:p14="http://schemas.microsoft.com/office/powerpoint/2010/main" val="19538185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5879476" y="291717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Light" panose="020B0402020203020204" pitchFamily="34" charset="77"/>
              </a:rPr>
              <a:t>Centralize </a:t>
            </a:r>
            <a:br>
              <a:rPr lang="en-US" sz="1200" dirty="0">
                <a:solidFill>
                  <a:schemeClr val="tx2"/>
                </a:solidFill>
                <a:latin typeface="Avenir Light" panose="020B0402020203020204" pitchFamily="34" charset="77"/>
              </a:rPr>
            </a:br>
            <a:r>
              <a:rPr lang="en-US" sz="1200" dirty="0">
                <a:solidFill>
                  <a:schemeClr val="tx2"/>
                </a:solidFill>
                <a:latin typeface="Avenir Light" panose="020B0402020203020204" pitchFamily="34" charset="77"/>
              </a:rPr>
              <a:t>instrument data</a:t>
            </a:r>
          </a:p>
        </p:txBody>
      </p:sp>
      <p:grpSp>
        <p:nvGrpSpPr>
          <p:cNvPr id="12" name="Group 11">
            <a:extLst>
              <a:ext uri="{FF2B5EF4-FFF2-40B4-BE49-F238E27FC236}">
                <a16:creationId xmlns:a16="http://schemas.microsoft.com/office/drawing/2014/main" id="{F8F45F56-7F1C-BD40-87AA-C9C5D1C57507}"/>
              </a:ext>
            </a:extLst>
          </p:cNvPr>
          <p:cNvGrpSpPr/>
          <p:nvPr/>
        </p:nvGrpSpPr>
        <p:grpSpPr>
          <a:xfrm>
            <a:off x="5315104" y="2967845"/>
            <a:ext cx="785655" cy="785655"/>
            <a:chOff x="7074569" y="4518246"/>
            <a:chExt cx="1047540" cy="1047540"/>
          </a:xfrm>
        </p:grpSpPr>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65377" y="4714190"/>
              <a:ext cx="662482" cy="662482"/>
            </a:xfrm>
            <a:prstGeom prst="rect">
              <a:avLst/>
            </a:prstGeom>
          </p:spPr>
        </p:pic>
      </p:gr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377790" y="4177275"/>
            <a:ext cx="3973546" cy="769327"/>
          </a:xfrm>
        </p:spPr>
        <p:txBody>
          <a:bodyPr/>
          <a:lstStyle/>
          <a:p>
            <a:r>
              <a:rPr lang="en-US" sz="1800" dirty="0">
                <a:solidFill>
                  <a:schemeClr val="tx2"/>
                </a:solidFill>
                <a:latin typeface="Avenir Book" panose="02000503020000020003" pitchFamily="2" charset="0"/>
              </a:rPr>
              <a:t>Live gas readings and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p:txBody>
          <a:bodyPr/>
          <a:lstStyle/>
          <a:p>
            <a:fld id="{718787B9-B4F1-45D2-9C05-EBCAE653A4AD}" type="slidenum">
              <a:rPr lang="en-US" smtClean="0"/>
              <a:pPr/>
              <a:t>30</a:t>
            </a:fld>
            <a:endParaRPr lang="en-US"/>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98535" y="3510199"/>
            <a:ext cx="4730097" cy="819395"/>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sz="2400" dirty="0"/>
              <a:t>RKI Connected Worker solution</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5801203" y="1652425"/>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1200" dirty="0">
                <a:solidFill>
                  <a:schemeClr val="tx2"/>
                </a:solidFill>
                <a:latin typeface="Avenir Book" panose="02000503020000020003" pitchFamily="2" charset="0"/>
              </a:rPr>
              <a:t>Automate critical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safety alerts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5910532" y="417727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Book" panose="02000503020000020003" pitchFamily="2" charset="0"/>
              </a:rPr>
              <a:t>Stay connected to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keep workers safe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work moving</a:t>
            </a:r>
          </a:p>
        </p:txBody>
      </p:sp>
      <p:grpSp>
        <p:nvGrpSpPr>
          <p:cNvPr id="6" name="Group 5">
            <a:extLst>
              <a:ext uri="{FF2B5EF4-FFF2-40B4-BE49-F238E27FC236}">
                <a16:creationId xmlns:a16="http://schemas.microsoft.com/office/drawing/2014/main" id="{49A8D62E-1BF1-B74E-BF4B-35844DFC7A1C}"/>
              </a:ext>
            </a:extLst>
          </p:cNvPr>
          <p:cNvGrpSpPr/>
          <p:nvPr/>
        </p:nvGrpSpPr>
        <p:grpSpPr>
          <a:xfrm>
            <a:off x="5305928" y="4239449"/>
            <a:ext cx="785655" cy="785655"/>
            <a:chOff x="7074569" y="962246"/>
            <a:chExt cx="1047540" cy="1047540"/>
          </a:xfrm>
        </p:grpSpPr>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24908" y="1188581"/>
              <a:ext cx="543676" cy="652411"/>
            </a:xfrm>
            <a:prstGeom prst="rect">
              <a:avLst/>
            </a:prstGeom>
          </p:spPr>
        </p:pic>
      </p:grpSp>
      <p:grpSp>
        <p:nvGrpSpPr>
          <p:cNvPr id="10" name="Group 9">
            <a:extLst>
              <a:ext uri="{FF2B5EF4-FFF2-40B4-BE49-F238E27FC236}">
                <a16:creationId xmlns:a16="http://schemas.microsoft.com/office/drawing/2014/main" id="{0E40CB26-E957-CA4A-B6DD-7A51D24B68AB}"/>
              </a:ext>
            </a:extLst>
          </p:cNvPr>
          <p:cNvGrpSpPr/>
          <p:nvPr/>
        </p:nvGrpSpPr>
        <p:grpSpPr>
          <a:xfrm>
            <a:off x="5196598" y="1707474"/>
            <a:ext cx="785655" cy="785655"/>
            <a:chOff x="7074569" y="2725861"/>
            <a:chExt cx="1047540" cy="1047540"/>
          </a:xfrm>
        </p:grpSpPr>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09208" y="2957636"/>
              <a:ext cx="579628" cy="579628"/>
            </a:xfrm>
            <a:prstGeom prst="rect">
              <a:avLst/>
            </a:prstGeom>
          </p:spPr>
        </p:pic>
      </p:grpSp>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8667582" y="5649922"/>
            <a:ext cx="208630" cy="220220"/>
          </a:xfrm>
          <a:prstGeom prst="rect">
            <a:avLst/>
          </a:prstGeom>
        </p:spPr>
      </p:pic>
      <p:grpSp>
        <p:nvGrpSpPr>
          <p:cNvPr id="28" name="Group 27">
            <a:extLst>
              <a:ext uri="{FF2B5EF4-FFF2-40B4-BE49-F238E27FC236}">
                <a16:creationId xmlns:a16="http://schemas.microsoft.com/office/drawing/2014/main" id="{4BC6291B-0FC3-A34E-ABC5-B120F299C889}"/>
              </a:ext>
            </a:extLst>
          </p:cNvPr>
          <p:cNvGrpSpPr/>
          <p:nvPr/>
        </p:nvGrpSpPr>
        <p:grpSpPr>
          <a:xfrm>
            <a:off x="848689" y="1344763"/>
            <a:ext cx="3597757" cy="2342539"/>
            <a:chOff x="356856" y="655510"/>
            <a:chExt cx="4152286" cy="2703599"/>
          </a:xfrm>
        </p:grpSpPr>
        <p:pic>
          <p:nvPicPr>
            <p:cNvPr id="29" name="Picture 28" descr="A picture containing text, screenshot, monitor, screen&#10;&#10;Description automatically generated">
              <a:extLst>
                <a:ext uri="{FF2B5EF4-FFF2-40B4-BE49-F238E27FC236}">
                  <a16:creationId xmlns:a16="http://schemas.microsoft.com/office/drawing/2014/main" id="{B6C46E8D-8FC7-6349-A6A2-45EAA639C4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856" y="655510"/>
              <a:ext cx="4152286" cy="2703599"/>
            </a:xfrm>
            <a:prstGeom prst="rect">
              <a:avLst/>
            </a:prstGeom>
          </p:spPr>
        </p:pic>
        <p:pic>
          <p:nvPicPr>
            <p:cNvPr id="30" name="Picture 29" descr="Graphical user interface&#10;&#10;Description automatically generated">
              <a:extLst>
                <a:ext uri="{FF2B5EF4-FFF2-40B4-BE49-F238E27FC236}">
                  <a16:creationId xmlns:a16="http://schemas.microsoft.com/office/drawing/2014/main" id="{178D767B-4499-8549-A46D-63841150BCE8}"/>
                </a:ext>
              </a:extLst>
            </p:cNvPr>
            <p:cNvPicPr>
              <a:picLocks noChangeAspect="1"/>
            </p:cNvPicPr>
            <p:nvPr/>
          </p:nvPicPr>
          <p:blipFill rotWithShape="1">
            <a:blip r:embed="rId11">
              <a:extLst>
                <a:ext uri="{28A0092B-C50C-407E-A947-70E740481C1C}">
                  <a14:useLocalDpi xmlns:a14="http://schemas.microsoft.com/office/drawing/2010/main" val="0"/>
                </a:ext>
              </a:extLst>
            </a:blip>
            <a:srcRect t="718" r="350" b="15169"/>
            <a:stretch/>
          </p:blipFill>
          <p:spPr>
            <a:xfrm>
              <a:off x="1007315" y="953790"/>
              <a:ext cx="2887630" cy="1814620"/>
            </a:xfrm>
            <a:prstGeom prst="rect">
              <a:avLst/>
            </a:prstGeom>
          </p:spPr>
        </p:pic>
      </p:grpSp>
      <p:pic>
        <p:nvPicPr>
          <p:cNvPr id="14" name="Picture 13" descr="Graphical user interface&#10;&#10;Description automatically generated">
            <a:extLst>
              <a:ext uri="{FF2B5EF4-FFF2-40B4-BE49-F238E27FC236}">
                <a16:creationId xmlns:a16="http://schemas.microsoft.com/office/drawing/2014/main" id="{57D79DBC-52B3-3E48-BFF6-8C1AEB9F348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3892" y="1868805"/>
            <a:ext cx="1319621" cy="1331840"/>
          </a:xfrm>
          <a:prstGeom prst="rect">
            <a:avLst/>
          </a:prstGeom>
        </p:spPr>
      </p:pic>
    </p:spTree>
    <p:extLst>
      <p:ext uri="{BB962C8B-B14F-4D97-AF65-F5344CB8AC3E}">
        <p14:creationId xmlns:p14="http://schemas.microsoft.com/office/powerpoint/2010/main" val="3341717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857250"/>
            <a:ext cx="7273230" cy="1366788"/>
          </a:xfrm>
          <a:prstGeom prst="rect">
            <a:avLst/>
          </a:prstGeom>
        </p:spPr>
      </p:pic>
      <p:pic>
        <p:nvPicPr>
          <p:cNvPr id="7" name="Picture 6">
            <a:extLst>
              <a:ext uri="{FF2B5EF4-FFF2-40B4-BE49-F238E27FC236}">
                <a16:creationId xmlns:a16="http://schemas.microsoft.com/office/drawing/2014/main" id="{8188719B-2CE7-6D47-9823-7E543CE5BF82}"/>
              </a:ext>
            </a:extLst>
          </p:cNvPr>
          <p:cNvPicPr>
            <a:picLocks noChangeAspect="1"/>
          </p:cNvPicPr>
          <p:nvPr/>
        </p:nvPicPr>
        <p:blipFill>
          <a:blip r:embed="rId3"/>
          <a:stretch>
            <a:fillRect/>
          </a:stretch>
        </p:blipFill>
        <p:spPr>
          <a:xfrm>
            <a:off x="83676" y="2463480"/>
            <a:ext cx="8976648" cy="3209610"/>
          </a:xfrm>
          <a:prstGeom prst="rect">
            <a:avLst/>
          </a:prstGeom>
        </p:spPr>
      </p:pic>
    </p:spTree>
    <p:extLst>
      <p:ext uri="{BB962C8B-B14F-4D97-AF65-F5344CB8AC3E}">
        <p14:creationId xmlns:p14="http://schemas.microsoft.com/office/powerpoint/2010/main" val="173152652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GuardHat App</a:t>
            </a:r>
          </a:p>
        </p:txBody>
      </p:sp>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4283639" y="2537789"/>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Settings</a:t>
            </a:r>
          </a:p>
        </p:txBody>
      </p:sp>
      <p:pic>
        <p:nvPicPr>
          <p:cNvPr id="9" name="Picture 8" descr="Icon&#10;&#10;Description automatically generated">
            <a:extLst>
              <a:ext uri="{FF2B5EF4-FFF2-40B4-BE49-F238E27FC236}">
                <a16:creationId xmlns:a16="http://schemas.microsoft.com/office/drawing/2014/main" id="{FE65433D-DAC6-154A-8D38-ABE2A01CE6E6}"/>
              </a:ext>
            </a:extLst>
          </p:cNvPr>
          <p:cNvPicPr>
            <a:picLocks noChangeAspect="1"/>
          </p:cNvPicPr>
          <p:nvPr/>
        </p:nvPicPr>
        <p:blipFill>
          <a:blip r:embed="rId2"/>
          <a:stretch>
            <a:fillRect/>
          </a:stretch>
        </p:blipFill>
        <p:spPr>
          <a:xfrm>
            <a:off x="1998266" y="4902124"/>
            <a:ext cx="829466" cy="511799"/>
          </a:xfrm>
          <a:prstGeom prst="rect">
            <a:avLst/>
          </a:prstGeom>
        </p:spPr>
      </p:pic>
      <p:pic>
        <p:nvPicPr>
          <p:cNvPr id="11" name="Picture 10">
            <a:extLst>
              <a:ext uri="{FF2B5EF4-FFF2-40B4-BE49-F238E27FC236}">
                <a16:creationId xmlns:a16="http://schemas.microsoft.com/office/drawing/2014/main" id="{ADC24145-57E8-D847-90EE-E7FF5B72B0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1410"/>
          <a:stretch/>
        </p:blipFill>
        <p:spPr bwMode="auto">
          <a:xfrm>
            <a:off x="1233488" y="2245256"/>
            <a:ext cx="2359025" cy="2486025"/>
          </a:xfrm>
          <a:prstGeom prst="rect">
            <a:avLst/>
          </a:prstGeom>
          <a:ln>
            <a:noFill/>
          </a:ln>
          <a:extLst>
            <a:ext uri="{53640926-AAD7-44D8-BBD7-CCE9431645EC}">
              <a14:shadowObscured xmlns:a14="http://schemas.microsoft.com/office/drawing/2010/main"/>
            </a:ext>
          </a:extLst>
        </p:spPr>
      </p:pic>
      <p:pic>
        <p:nvPicPr>
          <p:cNvPr id="13" name="Picture 12" descr="A screenshot of a cell phone&#10;&#10;Description automatically generated with medium confidence">
            <a:extLst>
              <a:ext uri="{FF2B5EF4-FFF2-40B4-BE49-F238E27FC236}">
                <a16:creationId xmlns:a16="http://schemas.microsoft.com/office/drawing/2014/main" id="{0437B7FF-429A-F446-8C9B-5C3EA4238078}"/>
              </a:ext>
            </a:extLst>
          </p:cNvPr>
          <p:cNvPicPr>
            <a:picLocks noChangeAspect="1"/>
          </p:cNvPicPr>
          <p:nvPr/>
        </p:nvPicPr>
        <p:blipFill>
          <a:blip r:embed="rId4"/>
          <a:stretch>
            <a:fillRect/>
          </a:stretch>
        </p:blipFill>
        <p:spPr>
          <a:xfrm>
            <a:off x="5277212" y="1664625"/>
            <a:ext cx="2078117" cy="3889167"/>
          </a:xfrm>
          <a:prstGeom prst="rect">
            <a:avLst/>
          </a:prstGeom>
        </p:spPr>
      </p:pic>
      <p:sp>
        <p:nvSpPr>
          <p:cNvPr id="14" name="Inhaltsplatzhalter 4">
            <a:extLst>
              <a:ext uri="{FF2B5EF4-FFF2-40B4-BE49-F238E27FC236}">
                <a16:creationId xmlns:a16="http://schemas.microsoft.com/office/drawing/2014/main" id="{24E710D4-5AB7-C245-9946-FC677B7C79B5}"/>
              </a:ext>
            </a:extLst>
          </p:cNvPr>
          <p:cNvSpPr txBox="1">
            <a:spLocks/>
          </p:cNvSpPr>
          <p:nvPr/>
        </p:nvSpPr>
        <p:spPr>
          <a:xfrm>
            <a:off x="5863369" y="5661061"/>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3 modes</a:t>
            </a:r>
          </a:p>
        </p:txBody>
      </p:sp>
      <p:sp>
        <p:nvSpPr>
          <p:cNvPr id="16" name="Inhaltsplatzhalter 4">
            <a:extLst>
              <a:ext uri="{FF2B5EF4-FFF2-40B4-BE49-F238E27FC236}">
                <a16:creationId xmlns:a16="http://schemas.microsoft.com/office/drawing/2014/main" id="{75989809-6F33-6740-AB8C-6CBEBFDDFA4F}"/>
              </a:ext>
            </a:extLst>
          </p:cNvPr>
          <p:cNvSpPr txBox="1">
            <a:spLocks/>
          </p:cNvSpPr>
          <p:nvPr/>
        </p:nvSpPr>
        <p:spPr>
          <a:xfrm>
            <a:off x="4228927" y="4239683"/>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Push-to-talk</a:t>
            </a:r>
          </a:p>
        </p:txBody>
      </p:sp>
      <p:sp>
        <p:nvSpPr>
          <p:cNvPr id="18" name="Inhaltsplatzhalter 4">
            <a:extLst>
              <a:ext uri="{FF2B5EF4-FFF2-40B4-BE49-F238E27FC236}">
                <a16:creationId xmlns:a16="http://schemas.microsoft.com/office/drawing/2014/main" id="{DAEA409A-7626-3448-8FF7-41A160ED0F59}"/>
              </a:ext>
            </a:extLst>
          </p:cNvPr>
          <p:cNvSpPr txBox="1">
            <a:spLocks/>
          </p:cNvSpPr>
          <p:nvPr/>
        </p:nvSpPr>
        <p:spPr>
          <a:xfrm>
            <a:off x="7497812" y="3451350"/>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Lone Worker Check in</a:t>
            </a:r>
          </a:p>
        </p:txBody>
      </p:sp>
      <p:sp>
        <p:nvSpPr>
          <p:cNvPr id="19" name="Inhaltsplatzhalter 4">
            <a:extLst>
              <a:ext uri="{FF2B5EF4-FFF2-40B4-BE49-F238E27FC236}">
                <a16:creationId xmlns:a16="http://schemas.microsoft.com/office/drawing/2014/main" id="{9901BEF4-D2FE-DA4F-BAEE-E8B2F8862F08}"/>
              </a:ext>
            </a:extLst>
          </p:cNvPr>
          <p:cNvSpPr txBox="1">
            <a:spLocks/>
          </p:cNvSpPr>
          <p:nvPr/>
        </p:nvSpPr>
        <p:spPr>
          <a:xfrm>
            <a:off x="7291968" y="5246142"/>
            <a:ext cx="1847939"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Customize PTP Channels</a:t>
            </a:r>
          </a:p>
        </p:txBody>
      </p:sp>
      <p:sp>
        <p:nvSpPr>
          <p:cNvPr id="20" name="Inhaltsplatzhalter 4">
            <a:extLst>
              <a:ext uri="{FF2B5EF4-FFF2-40B4-BE49-F238E27FC236}">
                <a16:creationId xmlns:a16="http://schemas.microsoft.com/office/drawing/2014/main" id="{AF549BDA-DDC5-BF4C-AE37-DD0B191D49B9}"/>
              </a:ext>
            </a:extLst>
          </p:cNvPr>
          <p:cNvSpPr txBox="1">
            <a:spLocks/>
          </p:cNvSpPr>
          <p:nvPr/>
        </p:nvSpPr>
        <p:spPr>
          <a:xfrm>
            <a:off x="7476548" y="2464429"/>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SOS Alert</a:t>
            </a:r>
          </a:p>
        </p:txBody>
      </p:sp>
      <p:cxnSp>
        <p:nvCxnSpPr>
          <p:cNvPr id="33" name="Straight Arrow Connector 32">
            <a:extLst>
              <a:ext uri="{FF2B5EF4-FFF2-40B4-BE49-F238E27FC236}">
                <a16:creationId xmlns:a16="http://schemas.microsoft.com/office/drawing/2014/main" id="{C1BC79C1-22BE-204C-828F-5BC2E7857405}"/>
              </a:ext>
            </a:extLst>
          </p:cNvPr>
          <p:cNvCxnSpPr>
            <a:cxnSpLocks/>
          </p:cNvCxnSpPr>
          <p:nvPr/>
        </p:nvCxnSpPr>
        <p:spPr>
          <a:xfrm>
            <a:off x="5192785" y="209325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5CA88BB7-5DE7-5C42-9AEE-3941CA0CC8FC}"/>
              </a:ext>
            </a:extLst>
          </p:cNvPr>
          <p:cNvCxnSpPr>
            <a:cxnSpLocks/>
            <a:stCxn id="10" idx="0"/>
          </p:cNvCxnSpPr>
          <p:nvPr/>
        </p:nvCxnSpPr>
        <p:spPr>
          <a:xfrm flipV="1">
            <a:off x="4736539" y="2093255"/>
            <a:ext cx="463914" cy="44453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7EDCD8A5-F910-F34A-BF34-09794DE1FF4A}"/>
              </a:ext>
            </a:extLst>
          </p:cNvPr>
          <p:cNvCxnSpPr>
            <a:cxnSpLocks/>
          </p:cNvCxnSpPr>
          <p:nvPr/>
        </p:nvCxnSpPr>
        <p:spPr>
          <a:xfrm>
            <a:off x="5241423" y="483645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712D7313-00B5-3342-ABFD-249D697D93C3}"/>
              </a:ext>
            </a:extLst>
          </p:cNvPr>
          <p:cNvCxnSpPr>
            <a:cxnSpLocks/>
            <a:stCxn id="16" idx="2"/>
          </p:cNvCxnSpPr>
          <p:nvPr/>
        </p:nvCxnSpPr>
        <p:spPr>
          <a:xfrm>
            <a:off x="4681827" y="4393571"/>
            <a:ext cx="567264" cy="442884"/>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86CF3911-A53E-8646-89F0-9DFF7851294E}"/>
              </a:ext>
            </a:extLst>
          </p:cNvPr>
          <p:cNvCxnSpPr>
            <a:cxnSpLocks/>
          </p:cNvCxnSpPr>
          <p:nvPr/>
        </p:nvCxnSpPr>
        <p:spPr>
          <a:xfrm flipH="1">
            <a:off x="7107994" y="2080206"/>
            <a:ext cx="531186"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2C095A90-2AB9-5B4E-A891-0D027E1E71FB}"/>
              </a:ext>
            </a:extLst>
          </p:cNvPr>
          <p:cNvCxnSpPr>
            <a:cxnSpLocks/>
          </p:cNvCxnSpPr>
          <p:nvPr/>
        </p:nvCxnSpPr>
        <p:spPr>
          <a:xfrm>
            <a:off x="7628846" y="2080205"/>
            <a:ext cx="558497" cy="301832"/>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A0F69F8F-9A31-E34C-BAFD-CA45BCEFB4A6}"/>
              </a:ext>
            </a:extLst>
          </p:cNvPr>
          <p:cNvCxnSpPr>
            <a:cxnSpLocks/>
          </p:cNvCxnSpPr>
          <p:nvPr/>
        </p:nvCxnSpPr>
        <p:spPr>
          <a:xfrm flipH="1">
            <a:off x="7107994" y="4861763"/>
            <a:ext cx="368554"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F320C0C1-B7A4-A54D-AF6C-319E4E3F15F3}"/>
              </a:ext>
            </a:extLst>
          </p:cNvPr>
          <p:cNvCxnSpPr>
            <a:cxnSpLocks/>
          </p:cNvCxnSpPr>
          <p:nvPr/>
        </p:nvCxnSpPr>
        <p:spPr>
          <a:xfrm>
            <a:off x="7466212" y="4861762"/>
            <a:ext cx="639510" cy="30198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216AA248-1BE4-964B-9E71-0E6AA963317A}"/>
              </a:ext>
            </a:extLst>
          </p:cNvPr>
          <p:cNvCxnSpPr>
            <a:cxnSpLocks/>
          </p:cNvCxnSpPr>
          <p:nvPr/>
        </p:nvCxnSpPr>
        <p:spPr>
          <a:xfrm flipV="1">
            <a:off x="7497812" y="3654815"/>
            <a:ext cx="629174" cy="584869"/>
          </a:xfrm>
          <a:prstGeom prst="line">
            <a:avLst/>
          </a:prstGeom>
        </p:spPr>
        <p:style>
          <a:lnRef idx="2">
            <a:schemeClr val="accent1"/>
          </a:lnRef>
          <a:fillRef idx="0">
            <a:schemeClr val="accent1"/>
          </a:fillRef>
          <a:effectRef idx="1">
            <a:schemeClr val="accent1"/>
          </a:effectRef>
          <a:fontRef idx="minor">
            <a:schemeClr val="tx1"/>
          </a:fontRef>
        </p:style>
      </p:cxnSp>
      <p:cxnSp>
        <p:nvCxnSpPr>
          <p:cNvPr id="4" name="Straight Arrow Connector 3">
            <a:extLst>
              <a:ext uri="{FF2B5EF4-FFF2-40B4-BE49-F238E27FC236}">
                <a16:creationId xmlns:a16="http://schemas.microsoft.com/office/drawing/2014/main" id="{99B879F3-5D32-7A46-B4F6-79808BD70CA9}"/>
              </a:ext>
            </a:extLst>
          </p:cNvPr>
          <p:cNvCxnSpPr>
            <a:cxnSpLocks/>
          </p:cNvCxnSpPr>
          <p:nvPr/>
        </p:nvCxnSpPr>
        <p:spPr>
          <a:xfrm flipH="1">
            <a:off x="6927507" y="4239683"/>
            <a:ext cx="58064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4816884"/>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Callout 5">
            <a:extLst>
              <a:ext uri="{FF2B5EF4-FFF2-40B4-BE49-F238E27FC236}">
                <a16:creationId xmlns:a16="http://schemas.microsoft.com/office/drawing/2014/main" id="{B38AC7FB-D3E4-004A-90FA-0D762B4EFBB9}"/>
              </a:ext>
            </a:extLst>
          </p:cNvPr>
          <p:cNvSpPr/>
          <p:nvPr/>
        </p:nvSpPr>
        <p:spPr>
          <a:xfrm rot="1604512">
            <a:off x="7583463" y="2815698"/>
            <a:ext cx="1308728" cy="767002"/>
          </a:xfrm>
          <a:prstGeom prst="wedgeEllipseCallout">
            <a:avLst>
              <a:gd name="adj1" fmla="val -36947"/>
              <a:gd name="adj2" fmla="val 84273"/>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Simple Instrument Pairing </a:t>
            </a:r>
          </a:p>
        </p:txBody>
      </p:sp>
      <p:sp>
        <p:nvSpPr>
          <p:cNvPr id="5" name="Inhaltsplatzhalter 4">
            <a:extLst>
              <a:ext uri="{FF2B5EF4-FFF2-40B4-BE49-F238E27FC236}">
                <a16:creationId xmlns:a16="http://schemas.microsoft.com/office/drawing/2014/main" id="{47F03D50-1298-E147-96E0-C91F038C971D}"/>
              </a:ext>
            </a:extLst>
          </p:cNvPr>
          <p:cNvSpPr txBox="1">
            <a:spLocks/>
          </p:cNvSpPr>
          <p:nvPr/>
        </p:nvSpPr>
        <p:spPr>
          <a:xfrm rot="2201143">
            <a:off x="7403131" y="3123956"/>
            <a:ext cx="1713420"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“GAS DETECTOR CONNECTED”</a:t>
            </a:r>
          </a:p>
        </p:txBody>
      </p:sp>
      <p:pic>
        <p:nvPicPr>
          <p:cNvPr id="12" name="Picture 11" descr="Graphical user interface, text, application&#10;&#10;Description automatically generated">
            <a:extLst>
              <a:ext uri="{FF2B5EF4-FFF2-40B4-BE49-F238E27FC236}">
                <a16:creationId xmlns:a16="http://schemas.microsoft.com/office/drawing/2014/main" id="{80A6FD68-A9F7-BB4C-95B3-F6E62E12462A}"/>
              </a:ext>
            </a:extLst>
          </p:cNvPr>
          <p:cNvPicPr>
            <a:picLocks noChangeAspect="1"/>
          </p:cNvPicPr>
          <p:nvPr/>
        </p:nvPicPr>
        <p:blipFill>
          <a:blip r:embed="rId2"/>
          <a:stretch>
            <a:fillRect/>
          </a:stretch>
        </p:blipFill>
        <p:spPr>
          <a:xfrm>
            <a:off x="1663114" y="1873438"/>
            <a:ext cx="2140075" cy="4005120"/>
          </a:xfrm>
          <a:prstGeom prst="rect">
            <a:avLst/>
          </a:prstGeom>
        </p:spPr>
      </p:pic>
      <p:sp>
        <p:nvSpPr>
          <p:cNvPr id="15" name="Inhaltsplatzhalter 4">
            <a:extLst>
              <a:ext uri="{FF2B5EF4-FFF2-40B4-BE49-F238E27FC236}">
                <a16:creationId xmlns:a16="http://schemas.microsoft.com/office/drawing/2014/main" id="{4F9E7DBC-88F0-8349-B3B3-5A3D583C6782}"/>
              </a:ext>
            </a:extLst>
          </p:cNvPr>
          <p:cNvSpPr txBox="1">
            <a:spLocks/>
          </p:cNvSpPr>
          <p:nvPr/>
        </p:nvSpPr>
        <p:spPr>
          <a:xfrm>
            <a:off x="5245727" y="1664624"/>
            <a:ext cx="2403303"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Instrument auto-connects after pairing</a:t>
            </a:r>
          </a:p>
        </p:txBody>
      </p:sp>
      <p:pic>
        <p:nvPicPr>
          <p:cNvPr id="17" name="Picture 16" descr="Graphical user interface, text, application&#10;&#10;Description automatically generated">
            <a:extLst>
              <a:ext uri="{FF2B5EF4-FFF2-40B4-BE49-F238E27FC236}">
                <a16:creationId xmlns:a16="http://schemas.microsoft.com/office/drawing/2014/main" id="{807E162F-955B-7542-BA4D-944E950657F4}"/>
              </a:ext>
            </a:extLst>
          </p:cNvPr>
          <p:cNvPicPr>
            <a:picLocks noChangeAspect="1"/>
          </p:cNvPicPr>
          <p:nvPr/>
        </p:nvPicPr>
        <p:blipFill>
          <a:blip r:embed="rId3"/>
          <a:stretch>
            <a:fillRect/>
          </a:stretch>
        </p:blipFill>
        <p:spPr>
          <a:xfrm>
            <a:off x="5340813" y="1858909"/>
            <a:ext cx="2140075" cy="4005121"/>
          </a:xfrm>
          <a:prstGeom prst="rect">
            <a:avLst/>
          </a:prstGeom>
        </p:spPr>
      </p:pic>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1438204" y="1664624"/>
            <a:ext cx="258989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Scan instrument QR code to Pair</a:t>
            </a:r>
          </a:p>
        </p:txBody>
      </p:sp>
    </p:spTree>
    <p:extLst>
      <p:ext uri="{BB962C8B-B14F-4D97-AF65-F5344CB8AC3E}">
        <p14:creationId xmlns:p14="http://schemas.microsoft.com/office/powerpoint/2010/main" val="378390165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uardhat is a Patented Ecosystem…">
            <a:extLst>
              <a:ext uri="{FF2B5EF4-FFF2-40B4-BE49-F238E27FC236}">
                <a16:creationId xmlns:a16="http://schemas.microsoft.com/office/drawing/2014/main" id="{D82486C2-67ED-D64D-AA45-1AB623D37384}"/>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Subscriptions are User Based</a:t>
            </a:r>
          </a:p>
        </p:txBody>
      </p:sp>
      <p:pic>
        <p:nvPicPr>
          <p:cNvPr id="9" name="Picture 8" descr="A screenshot of a phone&#10;&#10;Description automatically generated with medium confidence">
            <a:extLst>
              <a:ext uri="{FF2B5EF4-FFF2-40B4-BE49-F238E27FC236}">
                <a16:creationId xmlns:a16="http://schemas.microsoft.com/office/drawing/2014/main" id="{1B95878D-7A80-6B40-8520-E556FF87AA50}"/>
              </a:ext>
            </a:extLst>
          </p:cNvPr>
          <p:cNvPicPr>
            <a:picLocks noChangeAspect="1"/>
          </p:cNvPicPr>
          <p:nvPr/>
        </p:nvPicPr>
        <p:blipFill>
          <a:blip r:embed="rId2"/>
          <a:stretch>
            <a:fillRect/>
          </a:stretch>
        </p:blipFill>
        <p:spPr>
          <a:xfrm>
            <a:off x="1286796" y="2242413"/>
            <a:ext cx="1754596" cy="3283702"/>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7B1D1F8F-E0A0-3542-BDAE-B08F6BEAB8C8}"/>
              </a:ext>
            </a:extLst>
          </p:cNvPr>
          <p:cNvPicPr>
            <a:picLocks noChangeAspect="1"/>
          </p:cNvPicPr>
          <p:nvPr/>
        </p:nvPicPr>
        <p:blipFill>
          <a:blip r:embed="rId3"/>
          <a:stretch>
            <a:fillRect/>
          </a:stretch>
        </p:blipFill>
        <p:spPr>
          <a:xfrm>
            <a:off x="3242297" y="4112885"/>
            <a:ext cx="1585920" cy="1413231"/>
          </a:xfrm>
          <a:prstGeom prst="rect">
            <a:avLst/>
          </a:prstGeom>
        </p:spPr>
      </p:pic>
      <p:sp>
        <p:nvSpPr>
          <p:cNvPr id="11" name="TextBox 10">
            <a:extLst>
              <a:ext uri="{FF2B5EF4-FFF2-40B4-BE49-F238E27FC236}">
                <a16:creationId xmlns:a16="http://schemas.microsoft.com/office/drawing/2014/main" id="{F79B01C3-52DA-5D4F-AE20-CC0728C2D22A}"/>
              </a:ext>
            </a:extLst>
          </p:cNvPr>
          <p:cNvSpPr txBox="1"/>
          <p:nvPr/>
        </p:nvSpPr>
        <p:spPr>
          <a:xfrm>
            <a:off x="1690027" y="1578884"/>
            <a:ext cx="5289908" cy="3078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Connect to any GX-3R Pro with a User Account </a:t>
            </a:r>
            <a:endParaRPr lang="en-US" sz="1200" kern="0" dirty="0">
              <a:latin typeface="Avenir Next LT Pro"/>
              <a:sym typeface="Factoria W00 Bold"/>
            </a:endParaRPr>
          </a:p>
        </p:txBody>
      </p:sp>
      <p:pic>
        <p:nvPicPr>
          <p:cNvPr id="15" name="Picture 14" descr="Graphical user interface&#10;&#10;Description automatically generated">
            <a:extLst>
              <a:ext uri="{FF2B5EF4-FFF2-40B4-BE49-F238E27FC236}">
                <a16:creationId xmlns:a16="http://schemas.microsoft.com/office/drawing/2014/main" id="{C56F3E4E-3E29-9544-928A-A93DE9DCBED6}"/>
              </a:ext>
            </a:extLst>
          </p:cNvPr>
          <p:cNvPicPr>
            <a:picLocks noChangeAspect="1"/>
          </p:cNvPicPr>
          <p:nvPr/>
        </p:nvPicPr>
        <p:blipFill>
          <a:blip r:embed="rId3"/>
          <a:stretch>
            <a:fillRect/>
          </a:stretch>
        </p:blipFill>
        <p:spPr>
          <a:xfrm>
            <a:off x="4877368" y="4112885"/>
            <a:ext cx="1585920" cy="1413231"/>
          </a:xfrm>
          <a:prstGeom prst="rect">
            <a:avLst/>
          </a:prstGeom>
        </p:spPr>
      </p:pic>
      <p:pic>
        <p:nvPicPr>
          <p:cNvPr id="16" name="Picture 15" descr="Graphical user interface&#10;&#10;Description automatically generated">
            <a:extLst>
              <a:ext uri="{FF2B5EF4-FFF2-40B4-BE49-F238E27FC236}">
                <a16:creationId xmlns:a16="http://schemas.microsoft.com/office/drawing/2014/main" id="{079C32A9-3F9D-F04F-87B1-393AE1AF006B}"/>
              </a:ext>
            </a:extLst>
          </p:cNvPr>
          <p:cNvPicPr>
            <a:picLocks noChangeAspect="1"/>
          </p:cNvPicPr>
          <p:nvPr/>
        </p:nvPicPr>
        <p:blipFill>
          <a:blip r:embed="rId3"/>
          <a:stretch>
            <a:fillRect/>
          </a:stretch>
        </p:blipFill>
        <p:spPr>
          <a:xfrm>
            <a:off x="6512439" y="4112885"/>
            <a:ext cx="1585920" cy="1413231"/>
          </a:xfrm>
          <a:prstGeom prst="rect">
            <a:avLst/>
          </a:prstGeom>
        </p:spPr>
      </p:pic>
    </p:spTree>
    <p:extLst>
      <p:ext uri="{BB962C8B-B14F-4D97-AF65-F5344CB8AC3E}">
        <p14:creationId xmlns:p14="http://schemas.microsoft.com/office/powerpoint/2010/main" val="3487166446"/>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Lone worker with or without gas detection</a:t>
            </a:r>
          </a:p>
        </p:txBody>
      </p:sp>
      <p:sp>
        <p:nvSpPr>
          <p:cNvPr id="8" name="Inhaltsplatzhalter 4">
            <a:extLst>
              <a:ext uri="{FF2B5EF4-FFF2-40B4-BE49-F238E27FC236}">
                <a16:creationId xmlns:a16="http://schemas.microsoft.com/office/drawing/2014/main" id="{991A8D7C-3079-854E-AE3F-A33493E99025}"/>
              </a:ext>
            </a:extLst>
          </p:cNvPr>
          <p:cNvSpPr txBox="1">
            <a:spLocks/>
          </p:cNvSpPr>
          <p:nvPr/>
        </p:nvSpPr>
        <p:spPr>
          <a:xfrm>
            <a:off x="3724562" y="1711897"/>
            <a:ext cx="1694875" cy="16158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50" kern="0" dirty="0">
                <a:solidFill>
                  <a:schemeClr val="tx1"/>
                </a:solidFill>
                <a:latin typeface="Rockwell"/>
                <a:sym typeface="Factoria W00 Bold"/>
              </a:rPr>
              <a:t>Monitored check-in</a:t>
            </a:r>
            <a:endParaRPr lang="en-US" sz="1050" kern="0" dirty="0">
              <a:solidFill>
                <a:schemeClr val="tx1"/>
              </a:solidFill>
              <a:latin typeface="Avenir Next LT Pro"/>
              <a:sym typeface="Factoria W00 Bold"/>
            </a:endParaRPr>
          </a:p>
        </p:txBody>
      </p:sp>
      <p:pic>
        <p:nvPicPr>
          <p:cNvPr id="9" name="Picture 8" descr="A screenshot of a cell phone&#10;&#10;Description automatically generated with medium confidence">
            <a:extLst>
              <a:ext uri="{FF2B5EF4-FFF2-40B4-BE49-F238E27FC236}">
                <a16:creationId xmlns:a16="http://schemas.microsoft.com/office/drawing/2014/main" id="{2BA2C1C6-9BA1-6C4E-9877-24FBBE207400}"/>
              </a:ext>
            </a:extLst>
          </p:cNvPr>
          <p:cNvPicPr>
            <a:picLocks noChangeAspect="1"/>
          </p:cNvPicPr>
          <p:nvPr/>
        </p:nvPicPr>
        <p:blipFill>
          <a:blip r:embed="rId2"/>
          <a:stretch>
            <a:fillRect/>
          </a:stretch>
        </p:blipFill>
        <p:spPr>
          <a:xfrm>
            <a:off x="4880113" y="1953251"/>
            <a:ext cx="2078117" cy="3889167"/>
          </a:xfrm>
          <a:prstGeom prst="rect">
            <a:avLst/>
          </a:prstGeom>
        </p:spPr>
      </p:pic>
      <p:pic>
        <p:nvPicPr>
          <p:cNvPr id="11" name="Picture 10" descr="A screenshot of a cell phone&#10;&#10;Description automatically generated with medium confidence">
            <a:extLst>
              <a:ext uri="{FF2B5EF4-FFF2-40B4-BE49-F238E27FC236}">
                <a16:creationId xmlns:a16="http://schemas.microsoft.com/office/drawing/2014/main" id="{14EAB691-86BF-CE41-AEF0-CF6B09E8C3BD}"/>
              </a:ext>
            </a:extLst>
          </p:cNvPr>
          <p:cNvPicPr>
            <a:picLocks noChangeAspect="1"/>
          </p:cNvPicPr>
          <p:nvPr/>
        </p:nvPicPr>
        <p:blipFill>
          <a:blip r:embed="rId3"/>
          <a:stretch>
            <a:fillRect/>
          </a:stretch>
        </p:blipFill>
        <p:spPr>
          <a:xfrm>
            <a:off x="2409280" y="1968845"/>
            <a:ext cx="2078117" cy="3889167"/>
          </a:xfrm>
          <a:prstGeom prst="rect">
            <a:avLst/>
          </a:prstGeom>
        </p:spPr>
      </p:pic>
    </p:spTree>
    <p:extLst>
      <p:ext uri="{BB962C8B-B14F-4D97-AF65-F5344CB8AC3E}">
        <p14:creationId xmlns:p14="http://schemas.microsoft.com/office/powerpoint/2010/main" val="3492454912"/>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Simple Interface</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Home</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Events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People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Equipment Compliance</a:t>
            </a:r>
            <a:endParaRPr kumimoji="0"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Geofencing</a:t>
            </a:r>
          </a:p>
          <a:p>
            <a:pPr algn="ctr" defTabSz="412750" hangingPunct="0">
              <a:defRPr/>
            </a:pPr>
            <a:endParaRPr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Multimedia Gallery</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Analytics</a:t>
            </a: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115520" y="1508180"/>
            <a:ext cx="410705" cy="192082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E876D27-839D-D843-8626-ED1926F907C0}"/>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89118672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Dashboard</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Active Operators</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Out of Compliance Instruments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Current Critical Events</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Current Geofences</a:t>
            </a:r>
          </a:p>
          <a:p>
            <a:pPr algn="ctr" defTabSz="412750" hangingPunct="0">
              <a:defRPr/>
            </a:pPr>
            <a:endParaRPr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510725" y="2297342"/>
            <a:ext cx="2123268" cy="205477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4F4EF03-3C85-AE4D-9700-F06A2541ADFD}"/>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9604374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Default Map Locations</a:t>
            </a:r>
          </a:p>
          <a:p>
            <a:pPr algn="ctr" defTabSz="412750" hangingPunct="0">
              <a:defRPr/>
            </a:pPr>
            <a:endParaRPr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11" name="Picture 10">
            <a:extLst>
              <a:ext uri="{FF2B5EF4-FFF2-40B4-BE49-F238E27FC236}">
                <a16:creationId xmlns:a16="http://schemas.microsoft.com/office/drawing/2014/main" id="{26960859-E62B-234D-BDF0-ACF8B694F880}"/>
              </a:ext>
            </a:extLst>
          </p:cNvPr>
          <p:cNvPicPr>
            <a:picLocks noChangeAspect="1"/>
          </p:cNvPicPr>
          <p:nvPr/>
        </p:nvPicPr>
        <p:blipFill>
          <a:blip r:embed="rId3"/>
          <a:stretch>
            <a:fillRect/>
          </a:stretch>
        </p:blipFill>
        <p:spPr>
          <a:xfrm>
            <a:off x="2203704" y="1588770"/>
            <a:ext cx="6940296" cy="4412970"/>
          </a:xfrm>
          <a:prstGeom prst="rect">
            <a:avLst/>
          </a:prstGeom>
        </p:spPr>
      </p:pic>
      <p:pic>
        <p:nvPicPr>
          <p:cNvPr id="7" name="Picture 6">
            <a:extLst>
              <a:ext uri="{FF2B5EF4-FFF2-40B4-BE49-F238E27FC236}">
                <a16:creationId xmlns:a16="http://schemas.microsoft.com/office/drawing/2014/main" id="{E96AB5EF-5189-5D4B-825A-E053CCD4DCFF}"/>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98221560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Facility Floor Plans</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Street View</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Evacuation Geofence</a:t>
            </a:r>
          </a:p>
          <a:p>
            <a:pPr algn="ctr" defTabSz="412750" hangingPunct="0">
              <a:defRPr/>
            </a:pP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p:txBody>
      </p:sp>
      <p:pic>
        <p:nvPicPr>
          <p:cNvPr id="10" name="Picture 9">
            <a:extLst>
              <a:ext uri="{FF2B5EF4-FFF2-40B4-BE49-F238E27FC236}">
                <a16:creationId xmlns:a16="http://schemas.microsoft.com/office/drawing/2014/main" id="{B0197EF3-AC1F-B249-A3B0-032BFCEB198A}"/>
              </a:ext>
            </a:extLst>
          </p:cNvPr>
          <p:cNvPicPr>
            <a:picLocks noChangeAspect="1"/>
          </p:cNvPicPr>
          <p:nvPr/>
        </p:nvPicPr>
        <p:blipFill>
          <a:blip r:embed="rId2"/>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8551027F-D7A7-6A45-8D92-245464320096}"/>
              </a:ext>
            </a:extLst>
          </p:cNvPr>
          <p:cNvSpPr/>
          <p:nvPr/>
        </p:nvSpPr>
        <p:spPr>
          <a:xfrm>
            <a:off x="5669280" y="2007892"/>
            <a:ext cx="2123268" cy="295429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951B2A4-3A98-B845-A5E9-DCFCB7AEC06B}"/>
              </a:ext>
            </a:extLst>
          </p:cNvPr>
          <p:cNvPicPr>
            <a:picLocks noChangeAspect="1"/>
          </p:cNvPicPr>
          <p:nvPr/>
        </p:nvPicPr>
        <p:blipFill>
          <a:blip r:embed="rId3"/>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325983790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Rounded Corners 70">
            <a:extLst>
              <a:ext uri="{FF2B5EF4-FFF2-40B4-BE49-F238E27FC236}">
                <a16:creationId xmlns:a16="http://schemas.microsoft.com/office/drawing/2014/main" id="{C3690448-894F-EFEF-F17A-707075E4241A}"/>
              </a:ext>
            </a:extLst>
          </p:cNvPr>
          <p:cNvSpPr/>
          <p:nvPr/>
        </p:nvSpPr>
        <p:spPr>
          <a:xfrm>
            <a:off x="7137412" y="1409880"/>
            <a:ext cx="1697395" cy="4434846"/>
          </a:xfrm>
          <a:prstGeom prst="round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a:extLst>
              <a:ext uri="{FF2B5EF4-FFF2-40B4-BE49-F238E27FC236}">
                <a16:creationId xmlns:a16="http://schemas.microsoft.com/office/drawing/2014/main" id="{29CF2A79-83D1-D614-A527-12723946C37A}"/>
              </a:ext>
            </a:extLst>
          </p:cNvPr>
          <p:cNvSpPr>
            <a:spLocks noChangeAspect="1"/>
          </p:cNvSpPr>
          <p:nvPr/>
        </p:nvSpPr>
        <p:spPr>
          <a:xfrm>
            <a:off x="268337" y="103491"/>
            <a:ext cx="6555600" cy="6555600"/>
          </a:xfrm>
          <a:prstGeom prst="ellipse">
            <a:avLst/>
          </a:prstGeom>
          <a:solidFill>
            <a:schemeClr val="bg1">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a:extLst>
              <a:ext uri="{FF2B5EF4-FFF2-40B4-BE49-F238E27FC236}">
                <a16:creationId xmlns:a16="http://schemas.microsoft.com/office/drawing/2014/main" id="{C332986C-8E06-14C2-9F67-D9F642FB7135}"/>
              </a:ext>
            </a:extLst>
          </p:cNvPr>
          <p:cNvSpPr>
            <a:spLocks noChangeAspect="1"/>
          </p:cNvSpPr>
          <p:nvPr/>
        </p:nvSpPr>
        <p:spPr>
          <a:xfrm>
            <a:off x="1158117" y="1002447"/>
            <a:ext cx="4755600" cy="4755600"/>
          </a:xfrm>
          <a:prstGeom prst="ellipse">
            <a:avLst/>
          </a:prstGeom>
          <a:solidFill>
            <a:schemeClr val="bg1">
              <a:lumMod val="6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nvGrpSpPr>
          <p:cNvPr id="35" name="Group 34">
            <a:extLst>
              <a:ext uri="{FF2B5EF4-FFF2-40B4-BE49-F238E27FC236}">
                <a16:creationId xmlns:a16="http://schemas.microsoft.com/office/drawing/2014/main" id="{11C9862F-9FD1-8252-A367-9752D25FAF83}"/>
              </a:ext>
            </a:extLst>
          </p:cNvPr>
          <p:cNvGrpSpPr>
            <a:grpSpLocks noChangeAspect="1"/>
          </p:cNvGrpSpPr>
          <p:nvPr/>
        </p:nvGrpSpPr>
        <p:grpSpPr>
          <a:xfrm>
            <a:off x="1911148" y="5579100"/>
            <a:ext cx="453600" cy="394098"/>
            <a:chOff x="2283377" y="10473722"/>
            <a:chExt cx="664620" cy="577438"/>
          </a:xfrm>
        </p:grpSpPr>
        <p:pic>
          <p:nvPicPr>
            <p:cNvPr id="112" name="Graphic 111" descr="Run outline">
              <a:extLst>
                <a:ext uri="{FF2B5EF4-FFF2-40B4-BE49-F238E27FC236}">
                  <a16:creationId xmlns:a16="http://schemas.microsoft.com/office/drawing/2014/main" id="{CF49493F-8EE4-1F7D-AC9E-698F19ACE8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7693814">
              <a:off x="2400891" y="10560961"/>
              <a:ext cx="433270" cy="433270"/>
            </a:xfrm>
            <a:prstGeom prst="rect">
              <a:avLst/>
            </a:prstGeom>
          </p:spPr>
        </p:pic>
        <p:sp>
          <p:nvSpPr>
            <p:cNvPr id="122" name="Hexagon 121">
              <a:extLst>
                <a:ext uri="{FF2B5EF4-FFF2-40B4-BE49-F238E27FC236}">
                  <a16:creationId xmlns:a16="http://schemas.microsoft.com/office/drawing/2014/main" id="{34245237-E816-E267-AE55-4C0ABC93BE0F}"/>
                </a:ext>
              </a:extLst>
            </p:cNvPr>
            <p:cNvSpPr/>
            <p:nvPr/>
          </p:nvSpPr>
          <p:spPr>
            <a:xfrm>
              <a:off x="2283377" y="10473722"/>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5" name="Group 44">
            <a:extLst>
              <a:ext uri="{FF2B5EF4-FFF2-40B4-BE49-F238E27FC236}">
                <a16:creationId xmlns:a16="http://schemas.microsoft.com/office/drawing/2014/main" id="{0DD83437-7E92-28B3-C524-4D1C8318915C}"/>
              </a:ext>
            </a:extLst>
          </p:cNvPr>
          <p:cNvGrpSpPr>
            <a:grpSpLocks noChangeAspect="1"/>
          </p:cNvGrpSpPr>
          <p:nvPr/>
        </p:nvGrpSpPr>
        <p:grpSpPr>
          <a:xfrm>
            <a:off x="2388744" y="5788430"/>
            <a:ext cx="453600" cy="394099"/>
            <a:chOff x="4009629" y="9405356"/>
            <a:chExt cx="664620" cy="577438"/>
          </a:xfrm>
        </p:grpSpPr>
        <p:pic>
          <p:nvPicPr>
            <p:cNvPr id="119" name="Graphic 118" descr="Radioactive outline">
              <a:extLst>
                <a:ext uri="{FF2B5EF4-FFF2-40B4-BE49-F238E27FC236}">
                  <a16:creationId xmlns:a16="http://schemas.microsoft.com/office/drawing/2014/main" id="{99C8A85E-C9EB-CB6F-830F-723C1D636E2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131329" y="9487841"/>
              <a:ext cx="433270" cy="433270"/>
            </a:xfrm>
            <a:prstGeom prst="rect">
              <a:avLst/>
            </a:prstGeom>
          </p:spPr>
        </p:pic>
        <p:sp>
          <p:nvSpPr>
            <p:cNvPr id="124" name="Hexagon 123">
              <a:extLst>
                <a:ext uri="{FF2B5EF4-FFF2-40B4-BE49-F238E27FC236}">
                  <a16:creationId xmlns:a16="http://schemas.microsoft.com/office/drawing/2014/main" id="{65437855-0F8D-895F-A5C9-945BCFCD0C08}"/>
                </a:ext>
              </a:extLst>
            </p:cNvPr>
            <p:cNvSpPr/>
            <p:nvPr/>
          </p:nvSpPr>
          <p:spPr>
            <a:xfrm>
              <a:off x="4009629" y="9405356"/>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3" name="Group 42">
            <a:extLst>
              <a:ext uri="{FF2B5EF4-FFF2-40B4-BE49-F238E27FC236}">
                <a16:creationId xmlns:a16="http://schemas.microsoft.com/office/drawing/2014/main" id="{B1F06448-C355-80D1-B60F-D9049659CDD6}"/>
              </a:ext>
            </a:extLst>
          </p:cNvPr>
          <p:cNvGrpSpPr>
            <a:grpSpLocks noChangeAspect="1"/>
          </p:cNvGrpSpPr>
          <p:nvPr/>
        </p:nvGrpSpPr>
        <p:grpSpPr>
          <a:xfrm>
            <a:off x="2880615" y="5907708"/>
            <a:ext cx="453600" cy="394099"/>
            <a:chOff x="3686482" y="8065416"/>
            <a:chExt cx="664620" cy="577438"/>
          </a:xfrm>
        </p:grpSpPr>
        <p:pic>
          <p:nvPicPr>
            <p:cNvPr id="113" name="Graphic 112" descr="Deaf outline">
              <a:extLst>
                <a:ext uri="{FF2B5EF4-FFF2-40B4-BE49-F238E27FC236}">
                  <a16:creationId xmlns:a16="http://schemas.microsoft.com/office/drawing/2014/main" id="{6332DFE9-F874-5943-B040-2F32CB779A4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856315" y="8216234"/>
              <a:ext cx="324952" cy="324952"/>
            </a:xfrm>
            <a:prstGeom prst="rect">
              <a:avLst/>
            </a:prstGeom>
          </p:spPr>
        </p:pic>
        <p:sp>
          <p:nvSpPr>
            <p:cNvPr id="127" name="Hexagon 126">
              <a:extLst>
                <a:ext uri="{FF2B5EF4-FFF2-40B4-BE49-F238E27FC236}">
                  <a16:creationId xmlns:a16="http://schemas.microsoft.com/office/drawing/2014/main" id="{2F99AB2E-F690-B162-FC29-FA0FC2EE6976}"/>
                </a:ext>
              </a:extLst>
            </p:cNvPr>
            <p:cNvSpPr/>
            <p:nvPr/>
          </p:nvSpPr>
          <p:spPr>
            <a:xfrm>
              <a:off x="3686482" y="8065416"/>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39" name="Group 38">
            <a:extLst>
              <a:ext uri="{FF2B5EF4-FFF2-40B4-BE49-F238E27FC236}">
                <a16:creationId xmlns:a16="http://schemas.microsoft.com/office/drawing/2014/main" id="{C20CC995-1F8D-0D4A-88AE-17E265DA08D2}"/>
              </a:ext>
            </a:extLst>
          </p:cNvPr>
          <p:cNvGrpSpPr/>
          <p:nvPr/>
        </p:nvGrpSpPr>
        <p:grpSpPr>
          <a:xfrm>
            <a:off x="858366" y="4394759"/>
            <a:ext cx="453347" cy="393878"/>
            <a:chOff x="1308192" y="9448665"/>
            <a:chExt cx="664620" cy="577438"/>
          </a:xfrm>
        </p:grpSpPr>
        <p:pic>
          <p:nvPicPr>
            <p:cNvPr id="114" name="Graphic 113" descr="Heart with pulse outline">
              <a:extLst>
                <a:ext uri="{FF2B5EF4-FFF2-40B4-BE49-F238E27FC236}">
                  <a16:creationId xmlns:a16="http://schemas.microsoft.com/office/drawing/2014/main" id="{7012BD4B-31C1-A850-FC49-4FFDA662E0C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430977" y="9546762"/>
              <a:ext cx="433270" cy="433270"/>
            </a:xfrm>
            <a:prstGeom prst="rect">
              <a:avLst/>
            </a:prstGeom>
          </p:spPr>
        </p:pic>
        <p:sp>
          <p:nvSpPr>
            <p:cNvPr id="129" name="Hexagon 128">
              <a:extLst>
                <a:ext uri="{FF2B5EF4-FFF2-40B4-BE49-F238E27FC236}">
                  <a16:creationId xmlns:a16="http://schemas.microsoft.com/office/drawing/2014/main" id="{B5067F63-5B6C-3CEA-F8FB-BB661955C08E}"/>
                </a:ext>
              </a:extLst>
            </p:cNvPr>
            <p:cNvSpPr/>
            <p:nvPr/>
          </p:nvSpPr>
          <p:spPr>
            <a:xfrm>
              <a:off x="1308192" y="9448665"/>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1" name="Group 40">
            <a:extLst>
              <a:ext uri="{FF2B5EF4-FFF2-40B4-BE49-F238E27FC236}">
                <a16:creationId xmlns:a16="http://schemas.microsoft.com/office/drawing/2014/main" id="{F8D65461-4582-90EA-E39B-2F9F926D3186}"/>
              </a:ext>
            </a:extLst>
          </p:cNvPr>
          <p:cNvGrpSpPr>
            <a:grpSpLocks noChangeAspect="1"/>
          </p:cNvGrpSpPr>
          <p:nvPr/>
        </p:nvGrpSpPr>
        <p:grpSpPr>
          <a:xfrm>
            <a:off x="556208" y="3385190"/>
            <a:ext cx="493200" cy="428504"/>
            <a:chOff x="1653362" y="8037154"/>
            <a:chExt cx="664620" cy="577438"/>
          </a:xfrm>
        </p:grpSpPr>
        <p:pic>
          <p:nvPicPr>
            <p:cNvPr id="117" name="Picture 116">
              <a:extLst>
                <a:ext uri="{FF2B5EF4-FFF2-40B4-BE49-F238E27FC236}">
                  <a16:creationId xmlns:a16="http://schemas.microsoft.com/office/drawing/2014/main" id="{D1B7926A-CCD0-37C1-9809-3F55CDB930B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784876" y="8068664"/>
              <a:ext cx="479828" cy="479827"/>
            </a:xfrm>
            <a:prstGeom prst="rect">
              <a:avLst/>
            </a:prstGeom>
          </p:spPr>
        </p:pic>
        <p:sp>
          <p:nvSpPr>
            <p:cNvPr id="132" name="Hexagon 131">
              <a:extLst>
                <a:ext uri="{FF2B5EF4-FFF2-40B4-BE49-F238E27FC236}">
                  <a16:creationId xmlns:a16="http://schemas.microsoft.com/office/drawing/2014/main" id="{002F8F14-EAF1-5840-E79A-AA84721D6175}"/>
                </a:ext>
              </a:extLst>
            </p:cNvPr>
            <p:cNvSpPr/>
            <p:nvPr/>
          </p:nvSpPr>
          <p:spPr>
            <a:xfrm>
              <a:off x="1653362" y="8037154"/>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sp>
        <p:nvSpPr>
          <p:cNvPr id="5" name="TextBox 4">
            <a:extLst>
              <a:ext uri="{FF2B5EF4-FFF2-40B4-BE49-F238E27FC236}">
                <a16:creationId xmlns:a16="http://schemas.microsoft.com/office/drawing/2014/main" id="{BADC5DFB-7348-B7FE-3392-2CA2F61D6F4B}"/>
              </a:ext>
            </a:extLst>
          </p:cNvPr>
          <p:cNvSpPr txBox="1"/>
          <p:nvPr/>
        </p:nvSpPr>
        <p:spPr>
          <a:xfrm>
            <a:off x="5989843" y="373426"/>
            <a:ext cx="2673058" cy="923330"/>
          </a:xfrm>
          <a:prstGeom prst="rect">
            <a:avLst/>
          </a:prstGeom>
          <a:noFill/>
        </p:spPr>
        <p:txBody>
          <a:bodyPr wrap="square" rtlCol="0">
            <a:spAutoFit/>
          </a:bodyPr>
          <a:lstStyle/>
          <a:p>
            <a:pPr algn="ctr"/>
            <a:r>
              <a:rPr lang="en-CA" b="1" dirty="0"/>
              <a:t>Key Decision maker &amp; and Influencers  </a:t>
            </a:r>
          </a:p>
          <a:p>
            <a:endParaRPr lang="en-CA" dirty="0"/>
          </a:p>
        </p:txBody>
      </p:sp>
      <p:sp>
        <p:nvSpPr>
          <p:cNvPr id="13" name="Oval 12">
            <a:extLst>
              <a:ext uri="{FF2B5EF4-FFF2-40B4-BE49-F238E27FC236}">
                <a16:creationId xmlns:a16="http://schemas.microsoft.com/office/drawing/2014/main" id="{C98142B0-1BF8-A17C-5FF7-5F69FCAE6B4C}"/>
              </a:ext>
            </a:extLst>
          </p:cNvPr>
          <p:cNvSpPr/>
          <p:nvPr/>
        </p:nvSpPr>
        <p:spPr>
          <a:xfrm>
            <a:off x="2057111" y="1908038"/>
            <a:ext cx="2955784" cy="2955784"/>
          </a:xfrm>
          <a:prstGeom prst="ellipse">
            <a:avLst/>
          </a:prstGeom>
          <a:solidFill>
            <a:schemeClr val="bg1">
              <a:lumMod val="5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cxnSp>
        <p:nvCxnSpPr>
          <p:cNvPr id="17" name="Straight Connector 16">
            <a:extLst>
              <a:ext uri="{FF2B5EF4-FFF2-40B4-BE49-F238E27FC236}">
                <a16:creationId xmlns:a16="http://schemas.microsoft.com/office/drawing/2014/main" id="{F35DA1E7-58F6-86B4-5FF7-4BE7806C4C0D}"/>
              </a:ext>
            </a:extLst>
          </p:cNvPr>
          <p:cNvCxnSpPr>
            <a:cxnSpLocks/>
            <a:endCxn id="15" idx="4"/>
          </p:cNvCxnSpPr>
          <p:nvPr/>
        </p:nvCxnSpPr>
        <p:spPr>
          <a:xfrm>
            <a:off x="3542755" y="125924"/>
            <a:ext cx="3382" cy="65331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2C18A1F1-7157-DCC2-D7F6-DC37B5251A69}"/>
              </a:ext>
            </a:extLst>
          </p:cNvPr>
          <p:cNvSpPr txBox="1"/>
          <p:nvPr/>
        </p:nvSpPr>
        <p:spPr>
          <a:xfrm>
            <a:off x="2587231" y="2090710"/>
            <a:ext cx="969649" cy="2646878"/>
          </a:xfrm>
          <a:prstGeom prst="rect">
            <a:avLst/>
          </a:prstGeom>
          <a:noFill/>
        </p:spPr>
        <p:txBody>
          <a:bodyPr wrap="square" rtlCol="0">
            <a:spAutoFit/>
          </a:bodyPr>
          <a:lstStyle/>
          <a:p>
            <a:pPr algn="r"/>
            <a:r>
              <a:rPr lang="en-CA" sz="1100" b="1" dirty="0"/>
              <a:t>Safety</a:t>
            </a:r>
            <a:r>
              <a:rPr lang="en-CA" sz="1200" dirty="0"/>
              <a:t> </a:t>
            </a:r>
          </a:p>
          <a:p>
            <a:pPr algn="r"/>
            <a:endParaRPr lang="en-CA" sz="900" b="1" dirty="0"/>
          </a:p>
          <a:p>
            <a:pPr algn="r"/>
            <a:r>
              <a:rPr lang="en-CA" sz="900" b="1" dirty="0"/>
              <a:t>Safety Manager </a:t>
            </a:r>
          </a:p>
          <a:p>
            <a:pPr algn="r"/>
            <a:r>
              <a:rPr lang="en-CA" sz="900" b="1" dirty="0"/>
              <a:t>IH </a:t>
            </a:r>
          </a:p>
          <a:p>
            <a:pPr algn="r"/>
            <a:r>
              <a:rPr lang="en-CA" sz="900" b="1" dirty="0"/>
              <a:t>Safety officer</a:t>
            </a:r>
          </a:p>
          <a:p>
            <a:pPr algn="r"/>
            <a:r>
              <a:rPr lang="en-CA" sz="900" b="1" dirty="0"/>
              <a:t>Emergency Response manager </a:t>
            </a:r>
          </a:p>
          <a:p>
            <a:pPr algn="r"/>
            <a:r>
              <a:rPr lang="en-US" sz="800" dirty="0"/>
              <a:t>Safe Operations</a:t>
            </a:r>
          </a:p>
          <a:p>
            <a:pPr algn="r"/>
            <a:r>
              <a:rPr lang="en-US" sz="800" dirty="0"/>
              <a:t>Public and worker welfare</a:t>
            </a:r>
          </a:p>
          <a:p>
            <a:pPr algn="r"/>
            <a:r>
              <a:rPr lang="en-US" sz="800" dirty="0"/>
              <a:t>Safety compliance</a:t>
            </a:r>
          </a:p>
          <a:p>
            <a:pPr algn="r"/>
            <a:r>
              <a:rPr lang="en-US" sz="800" dirty="0"/>
              <a:t>Report of findings or events</a:t>
            </a:r>
            <a:endParaRPr lang="en-CA" sz="800" dirty="0"/>
          </a:p>
          <a:p>
            <a:pPr algn="r"/>
            <a:r>
              <a:rPr lang="en-CA" sz="1000" dirty="0"/>
              <a:t> </a:t>
            </a:r>
          </a:p>
        </p:txBody>
      </p:sp>
      <p:sp>
        <p:nvSpPr>
          <p:cNvPr id="18" name="TextBox 17">
            <a:extLst>
              <a:ext uri="{FF2B5EF4-FFF2-40B4-BE49-F238E27FC236}">
                <a16:creationId xmlns:a16="http://schemas.microsoft.com/office/drawing/2014/main" id="{C37C3B28-C3F2-6E12-D0CF-C1F80FBE90B1}"/>
              </a:ext>
            </a:extLst>
          </p:cNvPr>
          <p:cNvSpPr txBox="1"/>
          <p:nvPr/>
        </p:nvSpPr>
        <p:spPr>
          <a:xfrm>
            <a:off x="3495531" y="2099845"/>
            <a:ext cx="1126143" cy="2862322"/>
          </a:xfrm>
          <a:prstGeom prst="rect">
            <a:avLst/>
          </a:prstGeom>
          <a:noFill/>
        </p:spPr>
        <p:txBody>
          <a:bodyPr wrap="square" rtlCol="0">
            <a:spAutoFit/>
          </a:bodyPr>
          <a:lstStyle/>
          <a:p>
            <a:r>
              <a:rPr lang="en-CA" sz="1100" b="1" dirty="0"/>
              <a:t>Productivity</a:t>
            </a:r>
            <a:r>
              <a:rPr lang="en-CA" sz="1000" dirty="0"/>
              <a:t>  </a:t>
            </a:r>
          </a:p>
          <a:p>
            <a:endParaRPr lang="en-CA" sz="900" b="1" dirty="0"/>
          </a:p>
          <a:p>
            <a:r>
              <a:rPr lang="en-CA" sz="900" b="1" dirty="0"/>
              <a:t>Operations Manager </a:t>
            </a:r>
          </a:p>
          <a:p>
            <a:r>
              <a:rPr lang="en-CA" sz="900" b="1" dirty="0"/>
              <a:t>Facility manager</a:t>
            </a:r>
          </a:p>
          <a:p>
            <a:r>
              <a:rPr lang="en-CA" sz="900" b="1" dirty="0"/>
              <a:t>COO </a:t>
            </a:r>
          </a:p>
          <a:p>
            <a:r>
              <a:rPr lang="en-CA" sz="900" b="1" dirty="0"/>
              <a:t>Digital Transformation </a:t>
            </a:r>
          </a:p>
          <a:p>
            <a:r>
              <a:rPr lang="en-US" sz="800" dirty="0"/>
              <a:t>Efficient operations and Cost savings</a:t>
            </a:r>
            <a:r>
              <a:rPr lang="en-CA" sz="800" dirty="0"/>
              <a:t> </a:t>
            </a:r>
          </a:p>
          <a:p>
            <a:r>
              <a:rPr lang="en-US" sz="800" dirty="0"/>
              <a:t>Efficient operation/no downtime</a:t>
            </a:r>
          </a:p>
          <a:p>
            <a:r>
              <a:rPr lang="en-US" sz="800" dirty="0"/>
              <a:t>Low cost of ownership</a:t>
            </a:r>
          </a:p>
          <a:p>
            <a:r>
              <a:rPr lang="en-US" sz="800" dirty="0"/>
              <a:t>Safely operate and maintain plant</a:t>
            </a:r>
          </a:p>
          <a:p>
            <a:r>
              <a:rPr lang="en-US" sz="800" dirty="0"/>
              <a:t>Compliance to permits</a:t>
            </a:r>
          </a:p>
          <a:p>
            <a:endParaRPr lang="en-CA" sz="1000" dirty="0"/>
          </a:p>
        </p:txBody>
      </p:sp>
      <p:pic>
        <p:nvPicPr>
          <p:cNvPr id="9" name="Picture 8" descr="Businessman thinking">
            <a:extLst>
              <a:ext uri="{FF2B5EF4-FFF2-40B4-BE49-F238E27FC236}">
                <a16:creationId xmlns:a16="http://schemas.microsoft.com/office/drawing/2014/main" id="{BDD02354-4271-AF58-854C-98DA58BABB6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280367" y="2935069"/>
            <a:ext cx="361566" cy="1079592"/>
          </a:xfrm>
          <a:prstGeom prst="rect">
            <a:avLst/>
          </a:prstGeom>
        </p:spPr>
      </p:pic>
      <p:sp>
        <p:nvSpPr>
          <p:cNvPr id="23" name="TextBox 22">
            <a:extLst>
              <a:ext uri="{FF2B5EF4-FFF2-40B4-BE49-F238E27FC236}">
                <a16:creationId xmlns:a16="http://schemas.microsoft.com/office/drawing/2014/main" id="{E193109E-91E9-CF9A-769C-4A38ECBDD01E}"/>
              </a:ext>
            </a:extLst>
          </p:cNvPr>
          <p:cNvSpPr txBox="1"/>
          <p:nvPr/>
        </p:nvSpPr>
        <p:spPr>
          <a:xfrm rot="8083498">
            <a:off x="1766264" y="1397233"/>
            <a:ext cx="3309438" cy="3671968"/>
          </a:xfrm>
          <a:prstGeom prst="rect">
            <a:avLst/>
          </a:prstGeom>
          <a:noFill/>
        </p:spPr>
        <p:txBody>
          <a:bodyPr wrap="square" rtlCol="0">
            <a:prstTxWarp prst="textCircle">
              <a:avLst/>
            </a:prstTxWarp>
            <a:spAutoFit/>
          </a:bodyPr>
          <a:lstStyle/>
          <a:p>
            <a:r>
              <a:rPr lang="en-CA" sz="1500" b="1" dirty="0"/>
              <a:t>Technology to productivity ROI   </a:t>
            </a:r>
          </a:p>
          <a:p>
            <a:endParaRPr lang="en-CA" dirty="0"/>
          </a:p>
        </p:txBody>
      </p:sp>
      <p:pic>
        <p:nvPicPr>
          <p:cNvPr id="25" name="Picture 24" descr="Young businessman arms crossed">
            <a:extLst>
              <a:ext uri="{FF2B5EF4-FFF2-40B4-BE49-F238E27FC236}">
                <a16:creationId xmlns:a16="http://schemas.microsoft.com/office/drawing/2014/main" id="{FAEF71A9-2DBF-468B-8F64-054AD2F8E9B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578492" y="2789747"/>
            <a:ext cx="303782" cy="1025592"/>
          </a:xfrm>
          <a:prstGeom prst="rect">
            <a:avLst/>
          </a:prstGeom>
        </p:spPr>
      </p:pic>
      <p:sp>
        <p:nvSpPr>
          <p:cNvPr id="31" name="TextBox 30">
            <a:extLst>
              <a:ext uri="{FF2B5EF4-FFF2-40B4-BE49-F238E27FC236}">
                <a16:creationId xmlns:a16="http://schemas.microsoft.com/office/drawing/2014/main" id="{A1765EA4-BF66-FBE6-15D5-6822FB3CB767}"/>
              </a:ext>
            </a:extLst>
          </p:cNvPr>
          <p:cNvSpPr txBox="1"/>
          <p:nvPr/>
        </p:nvSpPr>
        <p:spPr>
          <a:xfrm rot="2267876">
            <a:off x="2157049" y="1570414"/>
            <a:ext cx="2771413" cy="2205903"/>
          </a:xfrm>
          <a:prstGeom prst="rect">
            <a:avLst/>
          </a:prstGeom>
          <a:noFill/>
        </p:spPr>
        <p:txBody>
          <a:bodyPr wrap="square" rtlCol="0">
            <a:prstTxWarp prst="textCircle">
              <a:avLst/>
            </a:prstTxWarp>
            <a:noAutofit/>
          </a:bodyPr>
          <a:lstStyle/>
          <a:p>
            <a:r>
              <a:rPr lang="en-CA" sz="1500" b="1" dirty="0"/>
              <a:t>Safety Plus </a:t>
            </a:r>
          </a:p>
        </p:txBody>
      </p:sp>
      <p:sp>
        <p:nvSpPr>
          <p:cNvPr id="32" name="TextBox 31">
            <a:extLst>
              <a:ext uri="{FF2B5EF4-FFF2-40B4-BE49-F238E27FC236}">
                <a16:creationId xmlns:a16="http://schemas.microsoft.com/office/drawing/2014/main" id="{272D8CE6-6C03-E65D-2C09-5F40DF76EE82}"/>
              </a:ext>
            </a:extLst>
          </p:cNvPr>
          <p:cNvSpPr txBox="1"/>
          <p:nvPr/>
        </p:nvSpPr>
        <p:spPr>
          <a:xfrm rot="7363648" flipH="1" flipV="1">
            <a:off x="1949262" y="3206383"/>
            <a:ext cx="1566949" cy="1942660"/>
          </a:xfrm>
          <a:prstGeom prst="rect">
            <a:avLst/>
          </a:prstGeom>
          <a:noFill/>
        </p:spPr>
        <p:txBody>
          <a:bodyPr wrap="square" rtlCol="0">
            <a:prstTxWarp prst="textCircle">
              <a:avLst/>
            </a:prstTxWarp>
            <a:noAutofit/>
          </a:bodyPr>
          <a:lstStyle/>
          <a:p>
            <a:r>
              <a:rPr lang="en-CA" sz="1500" b="1" dirty="0"/>
              <a:t>Compliance </a:t>
            </a:r>
          </a:p>
        </p:txBody>
      </p:sp>
      <p:sp>
        <p:nvSpPr>
          <p:cNvPr id="33" name="TextBox 32">
            <a:extLst>
              <a:ext uri="{FF2B5EF4-FFF2-40B4-BE49-F238E27FC236}">
                <a16:creationId xmlns:a16="http://schemas.microsoft.com/office/drawing/2014/main" id="{7F5141E5-DB85-F79B-BBDD-6F99AF751422}"/>
              </a:ext>
            </a:extLst>
          </p:cNvPr>
          <p:cNvSpPr txBox="1"/>
          <p:nvPr/>
        </p:nvSpPr>
        <p:spPr>
          <a:xfrm rot="21419675">
            <a:off x="807387" y="365032"/>
            <a:ext cx="6609095" cy="5078188"/>
          </a:xfrm>
          <a:prstGeom prst="rect">
            <a:avLst/>
          </a:prstGeom>
          <a:noFill/>
        </p:spPr>
        <p:txBody>
          <a:bodyPr wrap="square" rtlCol="0">
            <a:prstTxWarp prst="textCircle">
              <a:avLst/>
            </a:prstTxWarp>
            <a:noAutofit/>
          </a:bodyPr>
          <a:lstStyle/>
          <a:p>
            <a:r>
              <a:rPr lang="en-CA" sz="1500" b="1" dirty="0"/>
              <a:t>Near Miss - Incident - High risk environment  </a:t>
            </a:r>
          </a:p>
        </p:txBody>
      </p:sp>
      <p:pic>
        <p:nvPicPr>
          <p:cNvPr id="66" name="Picture 65" descr="Shape&#10;&#10;Description automatically generated with low confidence">
            <a:extLst>
              <a:ext uri="{FF2B5EF4-FFF2-40B4-BE49-F238E27FC236}">
                <a16:creationId xmlns:a16="http://schemas.microsoft.com/office/drawing/2014/main" id="{01EF42B0-2DA4-0326-D4D3-C9D722E1F8E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02774" y="3896406"/>
            <a:ext cx="494233" cy="437905"/>
          </a:xfrm>
          <a:prstGeom prst="rect">
            <a:avLst/>
          </a:prstGeom>
        </p:spPr>
      </p:pic>
      <p:grpSp>
        <p:nvGrpSpPr>
          <p:cNvPr id="50" name="Group 49">
            <a:extLst>
              <a:ext uri="{FF2B5EF4-FFF2-40B4-BE49-F238E27FC236}">
                <a16:creationId xmlns:a16="http://schemas.microsoft.com/office/drawing/2014/main" id="{33C314FA-95E6-00F6-8E3B-4A325FFC4ADF}"/>
              </a:ext>
            </a:extLst>
          </p:cNvPr>
          <p:cNvGrpSpPr/>
          <p:nvPr/>
        </p:nvGrpSpPr>
        <p:grpSpPr>
          <a:xfrm>
            <a:off x="1127504" y="4862705"/>
            <a:ext cx="453347" cy="393878"/>
            <a:chOff x="577989" y="5614218"/>
            <a:chExt cx="453347" cy="393878"/>
          </a:xfrm>
        </p:grpSpPr>
        <p:sp>
          <p:nvSpPr>
            <p:cNvPr id="16" name="Hexagon 15">
              <a:extLst>
                <a:ext uri="{FF2B5EF4-FFF2-40B4-BE49-F238E27FC236}">
                  <a16:creationId xmlns:a16="http://schemas.microsoft.com/office/drawing/2014/main" id="{C45DFBE3-B02F-278C-1C10-7D0883318D08}"/>
                </a:ext>
              </a:extLst>
            </p:cNvPr>
            <p:cNvSpPr/>
            <p:nvPr/>
          </p:nvSpPr>
          <p:spPr>
            <a:xfrm>
              <a:off x="577989" y="5614218"/>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22" name="Graphic 21" descr="Man outline">
              <a:extLst>
                <a:ext uri="{FF2B5EF4-FFF2-40B4-BE49-F238E27FC236}">
                  <a16:creationId xmlns:a16="http://schemas.microsoft.com/office/drawing/2014/main" id="{3071E800-F3A0-C484-1034-A8CB5B192E8F}"/>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670258" y="5698468"/>
              <a:ext cx="276967" cy="276967"/>
            </a:xfrm>
            <a:prstGeom prst="rect">
              <a:avLst/>
            </a:prstGeom>
          </p:spPr>
        </p:pic>
      </p:grpSp>
      <p:sp>
        <p:nvSpPr>
          <p:cNvPr id="29" name="Hexagon 28">
            <a:extLst>
              <a:ext uri="{FF2B5EF4-FFF2-40B4-BE49-F238E27FC236}">
                <a16:creationId xmlns:a16="http://schemas.microsoft.com/office/drawing/2014/main" id="{26664539-467B-310C-AC38-981AD9DF80F2}"/>
              </a:ext>
            </a:extLst>
          </p:cNvPr>
          <p:cNvSpPr/>
          <p:nvPr/>
        </p:nvSpPr>
        <p:spPr>
          <a:xfrm>
            <a:off x="3790728" y="5949854"/>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nvGrpSpPr>
          <p:cNvPr id="51" name="Group 50">
            <a:extLst>
              <a:ext uri="{FF2B5EF4-FFF2-40B4-BE49-F238E27FC236}">
                <a16:creationId xmlns:a16="http://schemas.microsoft.com/office/drawing/2014/main" id="{009AC23E-C2A6-DB98-0CF3-AAE2D224433D}"/>
              </a:ext>
            </a:extLst>
          </p:cNvPr>
          <p:cNvGrpSpPr/>
          <p:nvPr/>
        </p:nvGrpSpPr>
        <p:grpSpPr>
          <a:xfrm>
            <a:off x="1489730" y="5263372"/>
            <a:ext cx="453347" cy="393878"/>
            <a:chOff x="113150" y="6686710"/>
            <a:chExt cx="453347" cy="393878"/>
          </a:xfrm>
        </p:grpSpPr>
        <p:pic>
          <p:nvPicPr>
            <p:cNvPr id="28" name="Graphic 27" descr="Yoga outline">
              <a:extLst>
                <a:ext uri="{FF2B5EF4-FFF2-40B4-BE49-F238E27FC236}">
                  <a16:creationId xmlns:a16="http://schemas.microsoft.com/office/drawing/2014/main" id="{87696013-AF95-8ACC-6DD5-B97080C524F6}"/>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204271" y="6741697"/>
              <a:ext cx="257441" cy="257441"/>
            </a:xfrm>
            <a:prstGeom prst="rect">
              <a:avLst/>
            </a:prstGeom>
          </p:spPr>
        </p:pic>
        <p:sp>
          <p:nvSpPr>
            <p:cNvPr id="37" name="Hexagon 36">
              <a:extLst>
                <a:ext uri="{FF2B5EF4-FFF2-40B4-BE49-F238E27FC236}">
                  <a16:creationId xmlns:a16="http://schemas.microsoft.com/office/drawing/2014/main" id="{0489C2FF-05A2-2EBD-2F6D-716C6DA6D191}"/>
                </a:ext>
              </a:extLst>
            </p:cNvPr>
            <p:cNvSpPr/>
            <p:nvPr/>
          </p:nvSpPr>
          <p:spPr>
            <a:xfrm>
              <a:off x="113150" y="6686710"/>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sp>
        <p:nvSpPr>
          <p:cNvPr id="57" name="TextBox 56">
            <a:extLst>
              <a:ext uri="{FF2B5EF4-FFF2-40B4-BE49-F238E27FC236}">
                <a16:creationId xmlns:a16="http://schemas.microsoft.com/office/drawing/2014/main" id="{E34DC0FD-532A-3A0E-6177-A577F2575E33}"/>
              </a:ext>
            </a:extLst>
          </p:cNvPr>
          <p:cNvSpPr txBox="1"/>
          <p:nvPr/>
        </p:nvSpPr>
        <p:spPr>
          <a:xfrm>
            <a:off x="7253888" y="1453816"/>
            <a:ext cx="1499257" cy="4447371"/>
          </a:xfrm>
          <a:prstGeom prst="rect">
            <a:avLst/>
          </a:prstGeom>
          <a:noFill/>
        </p:spPr>
        <p:txBody>
          <a:bodyPr wrap="square" rtlCol="0">
            <a:spAutoFit/>
          </a:bodyPr>
          <a:lstStyle/>
          <a:p>
            <a:r>
              <a:rPr lang="en-CA" sz="1200" b="1" dirty="0"/>
              <a:t>Ideal Connected Worker customer </a:t>
            </a:r>
          </a:p>
          <a:p>
            <a:endParaRPr lang="en-CA" sz="1400" dirty="0"/>
          </a:p>
          <a:p>
            <a:pPr marL="171450" indent="-171450">
              <a:buFont typeface="Arial" panose="020B0604020202020204" pitchFamily="34" charset="0"/>
              <a:buChar char="•"/>
            </a:pPr>
            <a:r>
              <a:rPr lang="en-CA" sz="1100" dirty="0"/>
              <a:t>Extremely safety focused </a:t>
            </a:r>
          </a:p>
          <a:p>
            <a:pPr marL="171450" indent="-171450">
              <a:buFont typeface="Arial" panose="020B0604020202020204" pitchFamily="34" charset="0"/>
              <a:buChar char="•"/>
            </a:pPr>
            <a:r>
              <a:rPr lang="en-CA" sz="1100" dirty="0"/>
              <a:t>ASSP membership </a:t>
            </a:r>
          </a:p>
          <a:p>
            <a:pPr marL="171450" indent="-171450">
              <a:buFont typeface="Arial" panose="020B0604020202020204" pitchFamily="34" charset="0"/>
              <a:buChar char="•"/>
            </a:pPr>
            <a:r>
              <a:rPr lang="en-CA" sz="1100" dirty="0"/>
              <a:t>Understands increased safety leads to higher productivity </a:t>
            </a:r>
          </a:p>
          <a:p>
            <a:pPr marL="171450" indent="-171450">
              <a:buFont typeface="Arial" panose="020B0604020202020204" pitchFamily="34" charset="0"/>
              <a:buChar char="•"/>
            </a:pPr>
            <a:r>
              <a:rPr lang="en-CA" sz="1100" dirty="0"/>
              <a:t>Has Digital Transformation group </a:t>
            </a:r>
          </a:p>
          <a:p>
            <a:pPr marL="171450" indent="-171450">
              <a:buFont typeface="Arial" panose="020B0604020202020204" pitchFamily="34" charset="0"/>
              <a:buChar char="•"/>
            </a:pPr>
            <a:r>
              <a:rPr lang="en-CA" sz="1100" dirty="0"/>
              <a:t>Experienced near miss or fatality </a:t>
            </a:r>
          </a:p>
          <a:p>
            <a:pPr marL="171450" indent="-171450">
              <a:buFont typeface="Arial" panose="020B0604020202020204" pitchFamily="34" charset="0"/>
              <a:buChar char="•"/>
            </a:pPr>
            <a:r>
              <a:rPr lang="en-CA" sz="1100" dirty="0"/>
              <a:t>Increased insurance premium</a:t>
            </a:r>
          </a:p>
          <a:p>
            <a:pPr marL="171450" indent="-171450">
              <a:buFont typeface="Arial" panose="020B0604020202020204" pitchFamily="34" charset="0"/>
              <a:buChar char="•"/>
            </a:pPr>
            <a:r>
              <a:rPr lang="en-CA" sz="1100" dirty="0"/>
              <a:t>Values productivity through technology</a:t>
            </a:r>
          </a:p>
          <a:p>
            <a:endParaRPr lang="en-CA" sz="1400" dirty="0"/>
          </a:p>
        </p:txBody>
      </p:sp>
      <p:sp>
        <p:nvSpPr>
          <p:cNvPr id="59" name="TextBox 58">
            <a:extLst>
              <a:ext uri="{FF2B5EF4-FFF2-40B4-BE49-F238E27FC236}">
                <a16:creationId xmlns:a16="http://schemas.microsoft.com/office/drawing/2014/main" id="{4B66830A-78FC-EDD7-BC46-12CA9287A275}"/>
              </a:ext>
            </a:extLst>
          </p:cNvPr>
          <p:cNvSpPr txBox="1">
            <a:spLocks/>
          </p:cNvSpPr>
          <p:nvPr/>
        </p:nvSpPr>
        <p:spPr>
          <a:xfrm rot="6384000">
            <a:off x="1445058" y="723101"/>
            <a:ext cx="4966487" cy="4818006"/>
          </a:xfrm>
          <a:prstGeom prst="rect">
            <a:avLst/>
          </a:prstGeom>
          <a:noFill/>
        </p:spPr>
        <p:txBody>
          <a:bodyPr wrap="square" rtlCol="0">
            <a:prstTxWarp prst="textCircle">
              <a:avLst/>
            </a:prstTxWarp>
            <a:noAutofit/>
          </a:bodyPr>
          <a:lstStyle/>
          <a:p>
            <a:r>
              <a:rPr lang="en-CA" sz="1500" b="1" dirty="0"/>
              <a:t>Worker Productivity – Process efficiency </a:t>
            </a:r>
          </a:p>
        </p:txBody>
      </p:sp>
      <p:grpSp>
        <p:nvGrpSpPr>
          <p:cNvPr id="8" name="Group 7">
            <a:extLst>
              <a:ext uri="{FF2B5EF4-FFF2-40B4-BE49-F238E27FC236}">
                <a16:creationId xmlns:a16="http://schemas.microsoft.com/office/drawing/2014/main" id="{B254645B-03F4-BBC9-7DE8-178F25E35887}"/>
              </a:ext>
            </a:extLst>
          </p:cNvPr>
          <p:cNvGrpSpPr/>
          <p:nvPr/>
        </p:nvGrpSpPr>
        <p:grpSpPr>
          <a:xfrm>
            <a:off x="4301514" y="5813591"/>
            <a:ext cx="453600" cy="394099"/>
            <a:chOff x="-2061585" y="2792242"/>
            <a:chExt cx="453600" cy="394099"/>
          </a:xfrm>
        </p:grpSpPr>
        <p:pic>
          <p:nvPicPr>
            <p:cNvPr id="2" name="Graphic 1" descr="Security camera outline">
              <a:extLst>
                <a:ext uri="{FF2B5EF4-FFF2-40B4-BE49-F238E27FC236}">
                  <a16:creationId xmlns:a16="http://schemas.microsoft.com/office/drawing/2014/main" id="{00EE7AC5-C961-ABD1-0747-B59D4CA49BA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966821" y="2865498"/>
              <a:ext cx="296950" cy="296950"/>
            </a:xfrm>
            <a:prstGeom prst="rect">
              <a:avLst/>
            </a:prstGeom>
          </p:spPr>
        </p:pic>
        <p:sp>
          <p:nvSpPr>
            <p:cNvPr id="4" name="Hexagon 3">
              <a:extLst>
                <a:ext uri="{FF2B5EF4-FFF2-40B4-BE49-F238E27FC236}">
                  <a16:creationId xmlns:a16="http://schemas.microsoft.com/office/drawing/2014/main" id="{BCDAE176-2E4E-6E03-52F6-1B32982D02CB}"/>
                </a:ext>
              </a:extLst>
            </p:cNvPr>
            <p:cNvSpPr>
              <a:spLocks noChangeAspect="1"/>
            </p:cNvSpPr>
            <p:nvPr/>
          </p:nvSpPr>
          <p:spPr>
            <a:xfrm>
              <a:off x="-2061585" y="2792242"/>
              <a:ext cx="453600" cy="394099"/>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20" name="Group 19">
            <a:extLst>
              <a:ext uri="{FF2B5EF4-FFF2-40B4-BE49-F238E27FC236}">
                <a16:creationId xmlns:a16="http://schemas.microsoft.com/office/drawing/2014/main" id="{52E9A646-586D-4C8B-F7EA-049271F03F1D}"/>
              </a:ext>
            </a:extLst>
          </p:cNvPr>
          <p:cNvGrpSpPr/>
          <p:nvPr/>
        </p:nvGrpSpPr>
        <p:grpSpPr>
          <a:xfrm>
            <a:off x="4773391" y="5602639"/>
            <a:ext cx="455510" cy="395758"/>
            <a:chOff x="-1780755" y="2721499"/>
            <a:chExt cx="455510" cy="395758"/>
          </a:xfrm>
        </p:grpSpPr>
        <p:pic>
          <p:nvPicPr>
            <p:cNvPr id="11" name="Graphic 10" descr="Internet Of Things outline">
              <a:extLst>
                <a:ext uri="{FF2B5EF4-FFF2-40B4-BE49-F238E27FC236}">
                  <a16:creationId xmlns:a16="http://schemas.microsoft.com/office/drawing/2014/main" id="{0E6F0CD9-5A82-2E25-E2F1-3AD74BD44C89}"/>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690851" y="2786594"/>
              <a:ext cx="296950" cy="296950"/>
            </a:xfrm>
            <a:prstGeom prst="rect">
              <a:avLst/>
            </a:prstGeom>
          </p:spPr>
        </p:pic>
        <p:sp>
          <p:nvSpPr>
            <p:cNvPr id="12" name="Hexagon 11">
              <a:extLst>
                <a:ext uri="{FF2B5EF4-FFF2-40B4-BE49-F238E27FC236}">
                  <a16:creationId xmlns:a16="http://schemas.microsoft.com/office/drawing/2014/main" id="{ABFF1C5B-719C-FE60-1515-9F317F5E0168}"/>
                </a:ext>
              </a:extLst>
            </p:cNvPr>
            <p:cNvSpPr/>
            <p:nvPr/>
          </p:nvSpPr>
          <p:spPr>
            <a:xfrm>
              <a:off x="-1780755" y="2721499"/>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27" name="Group 26">
            <a:extLst>
              <a:ext uri="{FF2B5EF4-FFF2-40B4-BE49-F238E27FC236}">
                <a16:creationId xmlns:a16="http://schemas.microsoft.com/office/drawing/2014/main" id="{A69947BC-35C3-FD6C-D66C-D5E709C5AB5E}"/>
              </a:ext>
            </a:extLst>
          </p:cNvPr>
          <p:cNvGrpSpPr/>
          <p:nvPr/>
        </p:nvGrpSpPr>
        <p:grpSpPr>
          <a:xfrm>
            <a:off x="5215916" y="5330667"/>
            <a:ext cx="455510" cy="395758"/>
            <a:chOff x="-1595177" y="3546436"/>
            <a:chExt cx="455510" cy="395758"/>
          </a:xfrm>
        </p:grpSpPr>
        <p:pic>
          <p:nvPicPr>
            <p:cNvPr id="21" name="Graphic 20" descr="Radio microphone outline">
              <a:extLst>
                <a:ext uri="{FF2B5EF4-FFF2-40B4-BE49-F238E27FC236}">
                  <a16:creationId xmlns:a16="http://schemas.microsoft.com/office/drawing/2014/main" id="{EA77825A-D8CD-59C4-E315-CA55C15AD991}"/>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508716" y="3594140"/>
              <a:ext cx="296950" cy="296950"/>
            </a:xfrm>
            <a:prstGeom prst="rect">
              <a:avLst/>
            </a:prstGeom>
          </p:spPr>
        </p:pic>
        <p:sp>
          <p:nvSpPr>
            <p:cNvPr id="24" name="Hexagon 23">
              <a:extLst>
                <a:ext uri="{FF2B5EF4-FFF2-40B4-BE49-F238E27FC236}">
                  <a16:creationId xmlns:a16="http://schemas.microsoft.com/office/drawing/2014/main" id="{7CCEFADA-50E7-8063-10E3-E6C8763B1B8B}"/>
                </a:ext>
              </a:extLst>
            </p:cNvPr>
            <p:cNvSpPr/>
            <p:nvPr/>
          </p:nvSpPr>
          <p:spPr>
            <a:xfrm>
              <a:off x="-1595177" y="3546436"/>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53" name="Group 52">
            <a:extLst>
              <a:ext uri="{FF2B5EF4-FFF2-40B4-BE49-F238E27FC236}">
                <a16:creationId xmlns:a16="http://schemas.microsoft.com/office/drawing/2014/main" id="{8E59EE00-1ACA-C434-BF82-C0D76ED74D62}"/>
              </a:ext>
            </a:extLst>
          </p:cNvPr>
          <p:cNvGrpSpPr/>
          <p:nvPr/>
        </p:nvGrpSpPr>
        <p:grpSpPr>
          <a:xfrm>
            <a:off x="5620042" y="4930450"/>
            <a:ext cx="455510" cy="395758"/>
            <a:chOff x="-1597055" y="2378629"/>
            <a:chExt cx="455510" cy="395758"/>
          </a:xfrm>
        </p:grpSpPr>
        <p:pic>
          <p:nvPicPr>
            <p:cNvPr id="30" name="Graphic 29" descr="Database outline">
              <a:extLst>
                <a:ext uri="{FF2B5EF4-FFF2-40B4-BE49-F238E27FC236}">
                  <a16:creationId xmlns:a16="http://schemas.microsoft.com/office/drawing/2014/main" id="{CAD8019E-8EEB-941F-A142-83F387901EBC}"/>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524204" y="2420799"/>
              <a:ext cx="296950" cy="296950"/>
            </a:xfrm>
            <a:prstGeom prst="rect">
              <a:avLst/>
            </a:prstGeom>
          </p:spPr>
        </p:pic>
        <p:sp>
          <p:nvSpPr>
            <p:cNvPr id="47" name="Hexagon 46">
              <a:extLst>
                <a:ext uri="{FF2B5EF4-FFF2-40B4-BE49-F238E27FC236}">
                  <a16:creationId xmlns:a16="http://schemas.microsoft.com/office/drawing/2014/main" id="{17A53C1A-B809-5549-4990-027BB4BE3AA4}"/>
                </a:ext>
              </a:extLst>
            </p:cNvPr>
            <p:cNvSpPr/>
            <p:nvPr/>
          </p:nvSpPr>
          <p:spPr>
            <a:xfrm>
              <a:off x="-1597055" y="2378629"/>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cxnSp>
        <p:nvCxnSpPr>
          <p:cNvPr id="55" name="Straight Connector 54">
            <a:extLst>
              <a:ext uri="{FF2B5EF4-FFF2-40B4-BE49-F238E27FC236}">
                <a16:creationId xmlns:a16="http://schemas.microsoft.com/office/drawing/2014/main" id="{A4B1085C-46A8-B401-48B1-514084CAEB31}"/>
              </a:ext>
            </a:extLst>
          </p:cNvPr>
          <p:cNvCxnSpPr>
            <a:cxnSpLocks/>
          </p:cNvCxnSpPr>
          <p:nvPr/>
        </p:nvCxnSpPr>
        <p:spPr>
          <a:xfrm flipH="1" flipV="1">
            <a:off x="1850442" y="1713765"/>
            <a:ext cx="677584" cy="60815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65" name="Graphic 64" descr="Vlog outline">
            <a:extLst>
              <a:ext uri="{FF2B5EF4-FFF2-40B4-BE49-F238E27FC236}">
                <a16:creationId xmlns:a16="http://schemas.microsoft.com/office/drawing/2014/main" id="{D9209556-6F3C-08EF-8FF5-2F5A7012051B}"/>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3878423" y="6008879"/>
            <a:ext cx="296950" cy="296950"/>
          </a:xfrm>
          <a:prstGeom prst="rect">
            <a:avLst/>
          </a:prstGeom>
        </p:spPr>
      </p:pic>
    </p:spTree>
    <p:extLst>
      <p:ext uri="{BB962C8B-B14F-4D97-AF65-F5344CB8AC3E}">
        <p14:creationId xmlns:p14="http://schemas.microsoft.com/office/powerpoint/2010/main" val="384064344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Satellite View</a:t>
            </a:r>
          </a:p>
          <a:p>
            <a:pPr algn="ctr" defTabSz="412750" hangingPunct="0">
              <a:defRPr/>
            </a:pPr>
            <a:endParaRPr kumimoji="0" lang="en-US" sz="1200" kern="0" dirty="0">
              <a:latin typeface="Avenir Next LT Pro"/>
              <a:sym typeface="Factoria W00 Bold"/>
            </a:endParaRPr>
          </a:p>
        </p:txBody>
      </p:sp>
      <p:pic>
        <p:nvPicPr>
          <p:cNvPr id="4" name="Picture 3">
            <a:extLst>
              <a:ext uri="{FF2B5EF4-FFF2-40B4-BE49-F238E27FC236}">
                <a16:creationId xmlns:a16="http://schemas.microsoft.com/office/drawing/2014/main" id="{7DA4BFF8-8A69-7746-8F4C-E05DA411FD0A}"/>
              </a:ext>
            </a:extLst>
          </p:cNvPr>
          <p:cNvPicPr>
            <a:picLocks noChangeAspect="1"/>
          </p:cNvPicPr>
          <p:nvPr/>
        </p:nvPicPr>
        <p:blipFill>
          <a:blip r:embed="rId2"/>
          <a:stretch>
            <a:fillRect/>
          </a:stretch>
        </p:blipFill>
        <p:spPr>
          <a:xfrm>
            <a:off x="2203704" y="1588770"/>
            <a:ext cx="6931152" cy="4407156"/>
          </a:xfrm>
          <a:prstGeom prst="rect">
            <a:avLst/>
          </a:prstGeom>
        </p:spPr>
      </p:pic>
      <p:pic>
        <p:nvPicPr>
          <p:cNvPr id="7" name="Picture 6">
            <a:extLst>
              <a:ext uri="{FF2B5EF4-FFF2-40B4-BE49-F238E27FC236}">
                <a16:creationId xmlns:a16="http://schemas.microsoft.com/office/drawing/2014/main" id="{CD5EB928-C89A-7E4C-AC25-475A2F393E65}"/>
              </a:ext>
            </a:extLst>
          </p:cNvPr>
          <p:cNvPicPr>
            <a:picLocks noChangeAspect="1"/>
          </p:cNvPicPr>
          <p:nvPr/>
        </p:nvPicPr>
        <p:blipFill>
          <a:blip r:embed="rId3"/>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397597068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Operator Detail</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Live Geographic Location</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Live Gas Sensor Readings </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Audio / Video Calling</a:t>
            </a:r>
          </a:p>
          <a:p>
            <a:pPr algn="ctr" defTabSz="412750" hangingPunct="0">
              <a:defRPr/>
            </a:pPr>
            <a:endParaRPr kumimoji="0" lang="en-US" sz="1200" kern="0" dirty="0">
              <a:latin typeface="Avenir Next LT Pro"/>
              <a:sym typeface="Factoria W00 Bold"/>
            </a:endParaRPr>
          </a:p>
        </p:txBody>
      </p:sp>
      <p:pic>
        <p:nvPicPr>
          <p:cNvPr id="8" name="Picture 7">
            <a:extLst>
              <a:ext uri="{FF2B5EF4-FFF2-40B4-BE49-F238E27FC236}">
                <a16:creationId xmlns:a16="http://schemas.microsoft.com/office/drawing/2014/main" id="{C3F16B99-2CAD-CE4C-B7A3-2FFA714631F6}"/>
              </a:ext>
            </a:extLst>
          </p:cNvPr>
          <p:cNvPicPr>
            <a:picLocks noChangeAspect="1"/>
          </p:cNvPicPr>
          <p:nvPr/>
        </p:nvPicPr>
        <p:blipFill>
          <a:blip r:embed="rId3"/>
          <a:stretch>
            <a:fillRect/>
          </a:stretch>
        </p:blipFill>
        <p:spPr>
          <a:xfrm>
            <a:off x="2203704" y="1588770"/>
            <a:ext cx="6931152" cy="4407156"/>
          </a:xfrm>
          <a:prstGeom prst="rect">
            <a:avLst/>
          </a:prstGeom>
        </p:spPr>
      </p:pic>
      <p:pic>
        <p:nvPicPr>
          <p:cNvPr id="7" name="Picture 6">
            <a:extLst>
              <a:ext uri="{FF2B5EF4-FFF2-40B4-BE49-F238E27FC236}">
                <a16:creationId xmlns:a16="http://schemas.microsoft.com/office/drawing/2014/main" id="{14823C47-54AD-6D46-9089-B4FC50C2DF34}"/>
              </a:ext>
            </a:extLst>
          </p:cNvPr>
          <p:cNvPicPr>
            <a:picLocks noChangeAspect="1"/>
          </p:cNvPicPr>
          <p:nvPr/>
        </p:nvPicPr>
        <p:blipFill>
          <a:blip r:embed="rId4"/>
          <a:stretch>
            <a:fillRect/>
          </a:stretch>
        </p:blipFill>
        <p:spPr>
          <a:xfrm>
            <a:off x="2654171" y="1725916"/>
            <a:ext cx="628180" cy="619391"/>
          </a:xfrm>
          <a:prstGeom prst="rect">
            <a:avLst/>
          </a:prstGeom>
        </p:spPr>
      </p:pic>
    </p:spTree>
    <p:extLst>
      <p:ext uri="{BB962C8B-B14F-4D97-AF65-F5344CB8AC3E}">
        <p14:creationId xmlns:p14="http://schemas.microsoft.com/office/powerpoint/2010/main" val="14407768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Critical Alert Highlights</a:t>
            </a:r>
          </a:p>
          <a:p>
            <a:pPr algn="ctr" defTabSz="412750" hangingPunct="0">
              <a:defRPr/>
            </a:pP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p:txBody>
      </p:sp>
      <p:pic>
        <p:nvPicPr>
          <p:cNvPr id="4" name="Picture 3">
            <a:extLst>
              <a:ext uri="{FF2B5EF4-FFF2-40B4-BE49-F238E27FC236}">
                <a16:creationId xmlns:a16="http://schemas.microsoft.com/office/drawing/2014/main" id="{6CC2C348-AF44-124A-BBE1-7497F491B3C6}"/>
              </a:ext>
            </a:extLst>
          </p:cNvPr>
          <p:cNvPicPr>
            <a:picLocks noChangeAspect="1"/>
          </p:cNvPicPr>
          <p:nvPr/>
        </p:nvPicPr>
        <p:blipFill>
          <a:blip r:embed="rId2"/>
          <a:stretch>
            <a:fillRect/>
          </a:stretch>
        </p:blipFill>
        <p:spPr>
          <a:xfrm>
            <a:off x="2203704" y="1588770"/>
            <a:ext cx="6931152" cy="4407156"/>
          </a:xfrm>
          <a:prstGeom prst="rect">
            <a:avLst/>
          </a:prstGeom>
        </p:spPr>
      </p:pic>
      <p:grpSp>
        <p:nvGrpSpPr>
          <p:cNvPr id="5" name="Group 4">
            <a:extLst>
              <a:ext uri="{FF2B5EF4-FFF2-40B4-BE49-F238E27FC236}">
                <a16:creationId xmlns:a16="http://schemas.microsoft.com/office/drawing/2014/main" id="{0AFF70B8-5EF0-0F49-B4A9-664FB4D7ADCC}"/>
              </a:ext>
            </a:extLst>
          </p:cNvPr>
          <p:cNvGrpSpPr/>
          <p:nvPr/>
        </p:nvGrpSpPr>
        <p:grpSpPr>
          <a:xfrm>
            <a:off x="2062566" y="1832392"/>
            <a:ext cx="4996912" cy="2535225"/>
            <a:chOff x="2062566" y="975141"/>
            <a:chExt cx="4996912" cy="2535225"/>
          </a:xfrm>
        </p:grpSpPr>
        <p:sp>
          <p:nvSpPr>
            <p:cNvPr id="7" name="Rectangle 6">
              <a:extLst>
                <a:ext uri="{FF2B5EF4-FFF2-40B4-BE49-F238E27FC236}">
                  <a16:creationId xmlns:a16="http://schemas.microsoft.com/office/drawing/2014/main" id="{7CFDB6E5-4023-FD43-874D-DBE8E95101CC}"/>
                </a:ext>
              </a:extLst>
            </p:cNvPr>
            <p:cNvSpPr/>
            <p:nvPr/>
          </p:nvSpPr>
          <p:spPr>
            <a:xfrm>
              <a:off x="2062566" y="975141"/>
              <a:ext cx="517902" cy="32671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DEE710E-5620-0E4D-A7E5-E9820A8E1FDC}"/>
                </a:ext>
              </a:extLst>
            </p:cNvPr>
            <p:cNvSpPr/>
            <p:nvPr/>
          </p:nvSpPr>
          <p:spPr>
            <a:xfrm>
              <a:off x="2519765" y="2935098"/>
              <a:ext cx="1137835" cy="57526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FC8488A-CF6F-6A4A-875A-260D4F5DE953}"/>
                </a:ext>
              </a:extLst>
            </p:cNvPr>
            <p:cNvSpPr/>
            <p:nvPr/>
          </p:nvSpPr>
          <p:spPr>
            <a:xfrm>
              <a:off x="6859291" y="2935098"/>
              <a:ext cx="200187" cy="28080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24C20702-4CA9-CD46-B854-4BA95372893B}"/>
              </a:ext>
            </a:extLst>
          </p:cNvPr>
          <p:cNvPicPr>
            <a:picLocks noChangeAspect="1"/>
          </p:cNvPicPr>
          <p:nvPr/>
        </p:nvPicPr>
        <p:blipFill>
          <a:blip r:embed="rId3"/>
          <a:stretch>
            <a:fillRect/>
          </a:stretch>
        </p:blipFill>
        <p:spPr>
          <a:xfrm>
            <a:off x="2643240" y="1711917"/>
            <a:ext cx="641219" cy="641997"/>
          </a:xfrm>
          <a:prstGeom prst="rect">
            <a:avLst/>
          </a:prstGeom>
        </p:spPr>
      </p:pic>
    </p:spTree>
    <p:extLst>
      <p:ext uri="{BB962C8B-B14F-4D97-AF65-F5344CB8AC3E}">
        <p14:creationId xmlns:p14="http://schemas.microsoft.com/office/powerpoint/2010/main" val="126139490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Alert Types</a:t>
            </a:r>
          </a:p>
          <a:p>
            <a:pPr algn="ctr" defTabSz="412750" hangingPunct="0">
              <a:defRPr/>
            </a:pPr>
            <a:endParaRPr lang="en-US" sz="1200" kern="0" dirty="0">
              <a:latin typeface="Avenir Next LT Pro"/>
              <a:sym typeface="Factoria W00 Bold"/>
            </a:endParaRPr>
          </a:p>
          <a:p>
            <a:pPr algn="ctr" defTabSz="412750" hangingPunct="0">
              <a:defRPr/>
            </a:pPr>
            <a:r>
              <a:rPr kumimoji="0" lang="en-US" sz="1050" kern="0" dirty="0">
                <a:latin typeface="Avenir Next LT Pro"/>
                <a:sym typeface="Factoria W00 Bold"/>
              </a:rPr>
              <a:t>Gas Alarms</a:t>
            </a:r>
          </a:p>
          <a:p>
            <a:pPr algn="ctr" defTabSz="412750" hangingPunct="0">
              <a:defRPr/>
            </a:pPr>
            <a:r>
              <a:rPr lang="en-US" sz="1050" kern="0" dirty="0">
                <a:latin typeface="Avenir Next LT Pro"/>
                <a:sym typeface="Factoria W00 Bold"/>
              </a:rPr>
              <a:t>Panic Alarms</a:t>
            </a:r>
          </a:p>
          <a:p>
            <a:pPr algn="ctr" defTabSz="412750" hangingPunct="0">
              <a:defRPr/>
            </a:pPr>
            <a:r>
              <a:rPr lang="en-US" sz="1050" kern="0" dirty="0">
                <a:latin typeface="Avenir Next LT Pro"/>
                <a:sym typeface="Factoria W00 Bold"/>
              </a:rPr>
              <a:t>No Motion Alarms</a:t>
            </a:r>
          </a:p>
          <a:p>
            <a:pPr algn="ctr" defTabSz="412750" hangingPunct="0">
              <a:defRPr/>
            </a:pPr>
            <a:r>
              <a:rPr lang="en-US" sz="1050" kern="0" dirty="0">
                <a:latin typeface="Avenir Next LT Pro"/>
                <a:sym typeface="Factoria W00 Bold"/>
              </a:rPr>
              <a:t>Fall Detection</a:t>
            </a:r>
          </a:p>
          <a:p>
            <a:pPr algn="ctr" defTabSz="412750" hangingPunct="0">
              <a:defRPr/>
            </a:pPr>
            <a:r>
              <a:rPr lang="en-US" sz="1050" kern="0" dirty="0">
                <a:latin typeface="Avenir Next LT Pro"/>
                <a:sym typeface="Factoria W00 Bold"/>
              </a:rPr>
              <a:t>Lone worker missed check-in</a:t>
            </a:r>
          </a:p>
          <a:p>
            <a:pPr algn="ctr" defTabSz="412750" hangingPunct="0">
              <a:defRPr/>
            </a:pPr>
            <a:r>
              <a:rPr kumimoji="0" lang="en-US" sz="1050" kern="0" dirty="0">
                <a:latin typeface="Avenir Next LT Pro"/>
                <a:sym typeface="Factoria W00 Bold"/>
              </a:rPr>
              <a:t>SOS Alerts</a:t>
            </a:r>
          </a:p>
          <a:p>
            <a:pPr algn="ctr" defTabSz="412750" hangingPunct="0">
              <a:defRPr/>
            </a:pPr>
            <a:endParaRPr kumimoji="0" lang="en-US" sz="1200" kern="0" dirty="0">
              <a:latin typeface="Avenir Next LT Pro"/>
              <a:sym typeface="Factoria W00 Bold"/>
            </a:endParaRP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Tree>
    <p:extLst>
      <p:ext uri="{BB962C8B-B14F-4D97-AF65-F5344CB8AC3E}">
        <p14:creationId xmlns:p14="http://schemas.microsoft.com/office/powerpoint/2010/main" val="21716752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Geographic location</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2" y="1824789"/>
            <a:ext cx="2510726" cy="189189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98663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Audio/Video Comms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1537102"/>
            <a:ext cx="4014654" cy="3972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28117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Identify, alert, or contact nearby workers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3604489"/>
            <a:ext cx="2518476" cy="7398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713180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Custom Incident Management Protocols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1" y="4261089"/>
            <a:ext cx="2518476" cy="11914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18296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Incident comments from operators or SCC administrators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79875" y="5390504"/>
            <a:ext cx="2518476" cy="60958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161110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Current sensor readings.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7315200" y="2819420"/>
            <a:ext cx="1828800" cy="161793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855525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7806-73BE-CB03-9B11-1BF3F4BE176E}"/>
              </a:ext>
            </a:extLst>
          </p:cNvPr>
          <p:cNvSpPr>
            <a:spLocks noGrp="1"/>
          </p:cNvSpPr>
          <p:nvPr>
            <p:ph type="title"/>
          </p:nvPr>
        </p:nvSpPr>
        <p:spPr>
          <a:xfrm>
            <a:off x="1087784" y="388906"/>
            <a:ext cx="3902075" cy="507206"/>
          </a:xfrm>
        </p:spPr>
        <p:txBody>
          <a:bodyPr/>
          <a:lstStyle/>
          <a:p>
            <a:r>
              <a:rPr lang="en-CA" sz="1800" b="1" dirty="0"/>
              <a:t>Decision Maker and Influencer </a:t>
            </a:r>
          </a:p>
        </p:txBody>
      </p:sp>
      <p:sp>
        <p:nvSpPr>
          <p:cNvPr id="9" name="TextBox 8">
            <a:extLst>
              <a:ext uri="{FF2B5EF4-FFF2-40B4-BE49-F238E27FC236}">
                <a16:creationId xmlns:a16="http://schemas.microsoft.com/office/drawing/2014/main" id="{6FA32E70-3D10-EBC9-2748-360908B8CC91}"/>
              </a:ext>
            </a:extLst>
          </p:cNvPr>
          <p:cNvSpPr txBox="1"/>
          <p:nvPr/>
        </p:nvSpPr>
        <p:spPr>
          <a:xfrm>
            <a:off x="279400" y="1281215"/>
            <a:ext cx="3492500" cy="2092881"/>
          </a:xfrm>
          <a:prstGeom prst="rect">
            <a:avLst/>
          </a:prstGeom>
          <a:noFill/>
        </p:spPr>
        <p:txBody>
          <a:bodyPr wrap="square" rtlCol="0">
            <a:spAutoFit/>
          </a:bodyPr>
          <a:lstStyle/>
          <a:p>
            <a:r>
              <a:rPr lang="en-CA" b="1" dirty="0"/>
              <a:t>Operations manager / COO </a:t>
            </a:r>
          </a:p>
          <a:p>
            <a:r>
              <a:rPr lang="en-US" sz="1400" dirty="0"/>
              <a:t>Key Decision Maker</a:t>
            </a:r>
          </a:p>
          <a:p>
            <a:r>
              <a:rPr lang="en-US" sz="1400" b="1" dirty="0"/>
              <a:t>Focus:</a:t>
            </a:r>
            <a:r>
              <a:rPr lang="en-US" sz="1400" dirty="0"/>
              <a:t> Efficient operations and Cost savings</a:t>
            </a:r>
          </a:p>
          <a:p>
            <a:r>
              <a:rPr lang="en-US" sz="1400" b="1" dirty="0"/>
              <a:t>What they value:</a:t>
            </a:r>
          </a:p>
          <a:p>
            <a:r>
              <a:rPr lang="en-US" sz="1400" dirty="0"/>
              <a:t>-Efficient operation/no downtime</a:t>
            </a:r>
          </a:p>
          <a:p>
            <a:r>
              <a:rPr lang="en-US" sz="1400" dirty="0"/>
              <a:t>-Low cost of ownership</a:t>
            </a:r>
          </a:p>
          <a:p>
            <a:r>
              <a:rPr lang="en-US" sz="1400" dirty="0"/>
              <a:t>-Safely operate and maintain plant</a:t>
            </a:r>
          </a:p>
          <a:p>
            <a:r>
              <a:rPr lang="en-US" sz="1400" dirty="0"/>
              <a:t>-Compliance to permits</a:t>
            </a:r>
            <a:endParaRPr lang="en-CA" sz="1400" dirty="0"/>
          </a:p>
        </p:txBody>
      </p:sp>
      <p:sp>
        <p:nvSpPr>
          <p:cNvPr id="10" name="TextBox 9">
            <a:extLst>
              <a:ext uri="{FF2B5EF4-FFF2-40B4-BE49-F238E27FC236}">
                <a16:creationId xmlns:a16="http://schemas.microsoft.com/office/drawing/2014/main" id="{676C169E-F474-E58D-B458-A794807C49FF}"/>
              </a:ext>
            </a:extLst>
          </p:cNvPr>
          <p:cNvSpPr txBox="1"/>
          <p:nvPr/>
        </p:nvSpPr>
        <p:spPr>
          <a:xfrm>
            <a:off x="250008" y="3884267"/>
            <a:ext cx="3800475" cy="2893100"/>
          </a:xfrm>
          <a:prstGeom prst="rect">
            <a:avLst/>
          </a:prstGeom>
          <a:noFill/>
        </p:spPr>
        <p:txBody>
          <a:bodyPr wrap="square" rtlCol="0">
            <a:spAutoFit/>
          </a:bodyPr>
          <a:lstStyle/>
          <a:p>
            <a:r>
              <a:rPr lang="en-CA" b="1" dirty="0"/>
              <a:t>Digital Transformation / IT  </a:t>
            </a:r>
          </a:p>
          <a:p>
            <a:r>
              <a:rPr lang="en-US" sz="1400" dirty="0"/>
              <a:t>Key influencer: </a:t>
            </a:r>
          </a:p>
          <a:p>
            <a:r>
              <a:rPr lang="en-US" sz="1400" b="1" dirty="0"/>
              <a:t>Focus:</a:t>
            </a:r>
            <a:r>
              <a:rPr lang="en-US" sz="1400" dirty="0"/>
              <a:t> Utilizing digital technologies to improve efficiency, productivity, customer experience, and competitiveness.</a:t>
            </a:r>
          </a:p>
          <a:p>
            <a:r>
              <a:rPr lang="en-US" sz="1400" b="1" dirty="0"/>
              <a:t>What they value:</a:t>
            </a:r>
          </a:p>
          <a:p>
            <a:r>
              <a:rPr lang="en-US" sz="1400" dirty="0"/>
              <a:t>They are extremely concerned about data ingestion and that the data is encrypted. </a:t>
            </a:r>
          </a:p>
          <a:p>
            <a:r>
              <a:rPr lang="en-US" sz="1400" dirty="0"/>
              <a:t>They would like a flexible structure that can be expanded with minimal changes </a:t>
            </a:r>
          </a:p>
          <a:p>
            <a:endParaRPr lang="en-US" sz="1000" dirty="0"/>
          </a:p>
        </p:txBody>
      </p:sp>
      <p:sp>
        <p:nvSpPr>
          <p:cNvPr id="11" name="TextBox 10">
            <a:extLst>
              <a:ext uri="{FF2B5EF4-FFF2-40B4-BE49-F238E27FC236}">
                <a16:creationId xmlns:a16="http://schemas.microsoft.com/office/drawing/2014/main" id="{5220AC75-204E-68DC-8639-5BE448E4E678}"/>
              </a:ext>
            </a:extLst>
          </p:cNvPr>
          <p:cNvSpPr txBox="1"/>
          <p:nvPr/>
        </p:nvSpPr>
        <p:spPr>
          <a:xfrm>
            <a:off x="4260849" y="1249229"/>
            <a:ext cx="3971923" cy="2308324"/>
          </a:xfrm>
          <a:prstGeom prst="rect">
            <a:avLst/>
          </a:prstGeom>
          <a:noFill/>
        </p:spPr>
        <p:txBody>
          <a:bodyPr wrap="square" rtlCol="0">
            <a:spAutoFit/>
          </a:bodyPr>
          <a:lstStyle/>
          <a:p>
            <a:r>
              <a:rPr lang="en-CA" b="1" dirty="0"/>
              <a:t>HSE Manager / Safety Officer / IH  </a:t>
            </a:r>
          </a:p>
          <a:p>
            <a:r>
              <a:rPr lang="en-US" sz="1400" dirty="0"/>
              <a:t>Key Influencer</a:t>
            </a:r>
          </a:p>
          <a:p>
            <a:r>
              <a:rPr lang="en-US" sz="1400" b="1" dirty="0"/>
              <a:t>Focus:</a:t>
            </a:r>
            <a:r>
              <a:rPr lang="en-US" sz="1400" dirty="0"/>
              <a:t> Safe Operations</a:t>
            </a:r>
          </a:p>
          <a:p>
            <a:r>
              <a:rPr lang="en-US" sz="1400" b="1" dirty="0"/>
              <a:t>What they value:</a:t>
            </a:r>
          </a:p>
          <a:p>
            <a:r>
              <a:rPr lang="en-US" sz="1400" dirty="0"/>
              <a:t>-proactive approach driving to zero incidents </a:t>
            </a:r>
          </a:p>
          <a:p>
            <a:r>
              <a:rPr lang="en-US" sz="1400" dirty="0"/>
              <a:t>-Public and worker welfare</a:t>
            </a:r>
          </a:p>
          <a:p>
            <a:r>
              <a:rPr lang="en-US" sz="1400" dirty="0"/>
              <a:t>-Plant safety </a:t>
            </a:r>
          </a:p>
          <a:p>
            <a:r>
              <a:rPr lang="en-US" sz="1400" dirty="0"/>
              <a:t>-Safety compliance</a:t>
            </a:r>
          </a:p>
          <a:p>
            <a:r>
              <a:rPr lang="en-US" sz="1400" dirty="0"/>
              <a:t>-Report of findings or events</a:t>
            </a:r>
            <a:endParaRPr lang="en-CA" sz="1400" dirty="0"/>
          </a:p>
        </p:txBody>
      </p:sp>
      <p:cxnSp>
        <p:nvCxnSpPr>
          <p:cNvPr id="14" name="Straight Connector 13">
            <a:extLst>
              <a:ext uri="{FF2B5EF4-FFF2-40B4-BE49-F238E27FC236}">
                <a16:creationId xmlns:a16="http://schemas.microsoft.com/office/drawing/2014/main" id="{09322D55-BF08-9700-4E89-E37C68CCD236}"/>
              </a:ext>
            </a:extLst>
          </p:cNvPr>
          <p:cNvCxnSpPr>
            <a:cxnSpLocks/>
          </p:cNvCxnSpPr>
          <p:nvPr/>
        </p:nvCxnSpPr>
        <p:spPr>
          <a:xfrm>
            <a:off x="4159250" y="1249229"/>
            <a:ext cx="0" cy="5380171"/>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B77F9083-432C-1669-666D-697227A8CD63}"/>
              </a:ext>
            </a:extLst>
          </p:cNvPr>
          <p:cNvCxnSpPr>
            <a:cxnSpLocks/>
          </p:cNvCxnSpPr>
          <p:nvPr/>
        </p:nvCxnSpPr>
        <p:spPr>
          <a:xfrm flipH="1">
            <a:off x="279400" y="3759200"/>
            <a:ext cx="8750300" cy="0"/>
          </a:xfrm>
          <a:prstGeom prst="line">
            <a:avLst/>
          </a:prstGeom>
        </p:spPr>
        <p:style>
          <a:lnRef idx="2">
            <a:schemeClr val="dk1"/>
          </a:lnRef>
          <a:fillRef idx="0">
            <a:schemeClr val="dk1"/>
          </a:fillRef>
          <a:effectRef idx="1">
            <a:schemeClr val="dk1"/>
          </a:effectRef>
          <a:fontRef idx="minor">
            <a:schemeClr val="tx1"/>
          </a:fontRef>
        </p:style>
      </p:cxnSp>
      <p:sp>
        <p:nvSpPr>
          <p:cNvPr id="4" name="TextBox 3">
            <a:extLst>
              <a:ext uri="{FF2B5EF4-FFF2-40B4-BE49-F238E27FC236}">
                <a16:creationId xmlns:a16="http://schemas.microsoft.com/office/drawing/2014/main" id="{D1D4BE1F-91F3-DB0C-FB17-9FE99EB2A73D}"/>
              </a:ext>
            </a:extLst>
          </p:cNvPr>
          <p:cNvSpPr txBox="1"/>
          <p:nvPr/>
        </p:nvSpPr>
        <p:spPr>
          <a:xfrm>
            <a:off x="4260849" y="3832105"/>
            <a:ext cx="3282950" cy="2092881"/>
          </a:xfrm>
          <a:prstGeom prst="rect">
            <a:avLst/>
          </a:prstGeom>
          <a:noFill/>
        </p:spPr>
        <p:txBody>
          <a:bodyPr wrap="square" rtlCol="0">
            <a:spAutoFit/>
          </a:bodyPr>
          <a:lstStyle/>
          <a:p>
            <a:r>
              <a:rPr lang="en-CA" b="1" dirty="0"/>
              <a:t>Union / HR   </a:t>
            </a:r>
          </a:p>
          <a:p>
            <a:r>
              <a:rPr lang="en-US" sz="1400" dirty="0"/>
              <a:t>Key influencer: </a:t>
            </a:r>
          </a:p>
          <a:p>
            <a:r>
              <a:rPr lang="en-US" sz="1400" b="1" dirty="0"/>
              <a:t>Focus:</a:t>
            </a:r>
            <a:r>
              <a:rPr lang="en-US" sz="1400" dirty="0"/>
              <a:t> Concerned about worker safety and privacy .</a:t>
            </a:r>
          </a:p>
          <a:p>
            <a:r>
              <a:rPr lang="en-US" sz="1400" b="1" dirty="0"/>
              <a:t>What they value:</a:t>
            </a:r>
          </a:p>
          <a:p>
            <a:r>
              <a:rPr lang="en-US" sz="1400" dirty="0"/>
              <a:t>A solution that will protect workers and will not jeopardize their privacy </a:t>
            </a:r>
          </a:p>
          <a:p>
            <a:r>
              <a:rPr lang="en-US" sz="1400" dirty="0"/>
              <a:t>A safer solution will encourage new workers to come to the corporation </a:t>
            </a:r>
          </a:p>
        </p:txBody>
      </p:sp>
    </p:spTree>
    <p:extLst>
      <p:ext uri="{BB962C8B-B14F-4D97-AF65-F5344CB8AC3E}">
        <p14:creationId xmlns:p14="http://schemas.microsoft.com/office/powerpoint/2010/main" val="160662558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Instrument Compliance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Quickly identify instruments out of compliance</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9" name="Rectangle 8">
            <a:extLst>
              <a:ext uri="{FF2B5EF4-FFF2-40B4-BE49-F238E27FC236}">
                <a16:creationId xmlns:a16="http://schemas.microsoft.com/office/drawing/2014/main" id="{D6383178-2867-874A-A996-2D2537BBD091}"/>
              </a:ext>
            </a:extLst>
          </p:cNvPr>
          <p:cNvSpPr/>
          <p:nvPr/>
        </p:nvSpPr>
        <p:spPr>
          <a:xfrm>
            <a:off x="2203705" y="2464907"/>
            <a:ext cx="296095" cy="30008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70473C8-75DC-544D-BADC-B3EFD2EAD280}"/>
              </a:ext>
            </a:extLst>
          </p:cNvPr>
          <p:cNvSpPr/>
          <p:nvPr/>
        </p:nvSpPr>
        <p:spPr>
          <a:xfrm>
            <a:off x="6249431" y="1945934"/>
            <a:ext cx="1874914" cy="332329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19394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animBg="1"/>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Instrument Compliance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Filter or search records</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12" name="Rectangle 11">
            <a:extLst>
              <a:ext uri="{FF2B5EF4-FFF2-40B4-BE49-F238E27FC236}">
                <a16:creationId xmlns:a16="http://schemas.microsoft.com/office/drawing/2014/main" id="{470473C8-75DC-544D-BADC-B3EFD2EAD280}"/>
              </a:ext>
            </a:extLst>
          </p:cNvPr>
          <p:cNvSpPr/>
          <p:nvPr/>
        </p:nvSpPr>
        <p:spPr>
          <a:xfrm>
            <a:off x="2499733" y="1590675"/>
            <a:ext cx="6342642" cy="35201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7915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Create on Demand</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3985583" y="2307025"/>
            <a:ext cx="658781"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6383178-2867-874A-A996-2D2537BBD091}"/>
              </a:ext>
            </a:extLst>
          </p:cNvPr>
          <p:cNvSpPr/>
          <p:nvPr/>
        </p:nvSpPr>
        <p:spPr>
          <a:xfrm>
            <a:off x="2189675" y="2747779"/>
            <a:ext cx="329860"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4238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2"/>
      <p:bldP spid="8"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Easily draw fence</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6564322" y="3622708"/>
            <a:ext cx="2557378" cy="95792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9319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Multiple Zone Types</a:t>
            </a:r>
          </a:p>
        </p:txBody>
      </p:sp>
      <p:pic>
        <p:nvPicPr>
          <p:cNvPr id="14" name="Picture 13">
            <a:extLst>
              <a:ext uri="{FF2B5EF4-FFF2-40B4-BE49-F238E27FC236}">
                <a16:creationId xmlns:a16="http://schemas.microsoft.com/office/drawing/2014/main" id="{4BB13999-CB22-0745-85B8-43D90ABD45D9}"/>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15" name="Rectangle 14">
            <a:extLst>
              <a:ext uri="{FF2B5EF4-FFF2-40B4-BE49-F238E27FC236}">
                <a16:creationId xmlns:a16="http://schemas.microsoft.com/office/drawing/2014/main" id="{A174F725-A492-5745-9369-ECC46157B0B6}"/>
              </a:ext>
            </a:extLst>
          </p:cNvPr>
          <p:cNvSpPr/>
          <p:nvPr/>
        </p:nvSpPr>
        <p:spPr>
          <a:xfrm>
            <a:off x="4767342" y="1991535"/>
            <a:ext cx="1692664" cy="13063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571389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Specify Start/Stop Times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53985" y="3274327"/>
            <a:ext cx="1725757" cy="4313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210259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PPE Compliance Zones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60563" y="3991375"/>
            <a:ext cx="1725757" cy="78661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435830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Media Gallery</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Operators can upload field images / videos</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30762" y="1590676"/>
            <a:ext cx="2228329"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10C95A-2E90-7E4F-97FB-B5800DD19623}"/>
              </a:ext>
            </a:extLst>
          </p:cNvPr>
          <p:cNvSpPr/>
          <p:nvPr/>
        </p:nvSpPr>
        <p:spPr>
          <a:xfrm>
            <a:off x="2198071" y="3051085"/>
            <a:ext cx="308307" cy="27384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588526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Media Gallery</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Stored by operator with location info</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6999436" y="1932754"/>
            <a:ext cx="2144564"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103617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7ABDD0E6-5323-5942-B008-3866EA9AABEE}"/>
              </a:ext>
            </a:extLst>
          </p:cNvPr>
          <p:cNvPicPr>
            <a:picLocks noChangeAspect="1"/>
          </p:cNvPicPr>
          <p:nvPr/>
        </p:nvPicPr>
        <p:blipFill>
          <a:blip r:embed="rId3"/>
          <a:stretch>
            <a:fillRect/>
          </a:stretch>
        </p:blipFill>
        <p:spPr>
          <a:xfrm>
            <a:off x="2203704" y="1588771"/>
            <a:ext cx="6940296" cy="4407341"/>
          </a:xfrm>
          <a:prstGeom prst="rect">
            <a:avLst/>
          </a:prstGeom>
        </p:spPr>
      </p:pic>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Wide range of reports &amp; filters</a:t>
            </a:r>
          </a:p>
        </p:txBody>
      </p:sp>
      <p:sp>
        <p:nvSpPr>
          <p:cNvPr id="7" name="Rectangle 6">
            <a:extLst>
              <a:ext uri="{FF2B5EF4-FFF2-40B4-BE49-F238E27FC236}">
                <a16:creationId xmlns:a16="http://schemas.microsoft.com/office/drawing/2014/main" id="{AAFAB756-44EF-2144-9436-4EE655B823C2}"/>
              </a:ext>
            </a:extLst>
          </p:cNvPr>
          <p:cNvSpPr/>
          <p:nvPr/>
        </p:nvSpPr>
        <p:spPr>
          <a:xfrm>
            <a:off x="2197127" y="3337221"/>
            <a:ext cx="302673" cy="3092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538F5F4-F254-D746-984E-89E6ADCD969A}"/>
              </a:ext>
            </a:extLst>
          </p:cNvPr>
          <p:cNvSpPr/>
          <p:nvPr/>
        </p:nvSpPr>
        <p:spPr>
          <a:xfrm>
            <a:off x="2499734" y="1593939"/>
            <a:ext cx="4526016" cy="74345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337645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301472" y="1329729"/>
            <a:ext cx="1977532" cy="443198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Safety</a:t>
            </a:r>
            <a:r>
              <a:rPr lang="en-CA" sz="1200" dirty="0"/>
              <a:t> </a:t>
            </a:r>
          </a:p>
          <a:p>
            <a:pPr marL="171450" indent="-171450">
              <a:buFont typeface="Arial" panose="020B0604020202020204" pitchFamily="34" charset="0"/>
              <a:buChar char="•"/>
            </a:pPr>
            <a:r>
              <a:rPr lang="en-US" sz="1200" dirty="0"/>
              <a:t>Proactive safety management </a:t>
            </a:r>
          </a:p>
          <a:p>
            <a:pPr marL="171450" indent="-171450">
              <a:buFont typeface="Arial" panose="020B0604020202020204" pitchFamily="34" charset="0"/>
              <a:buChar char="•"/>
            </a:pPr>
            <a:r>
              <a:rPr lang="en-US" sz="1200" dirty="0"/>
              <a:t>Worker incident management (gas, fall, Panic, Biometric Collision Avoidance) with location </a:t>
            </a:r>
          </a:p>
          <a:p>
            <a:pPr marL="171450" indent="-171450">
              <a:buFont typeface="Arial" panose="020B0604020202020204" pitchFamily="34" charset="0"/>
              <a:buChar char="•"/>
            </a:pPr>
            <a:r>
              <a:rPr lang="en-US" sz="1200" dirty="0"/>
              <a:t>Worker incident local awareness </a:t>
            </a:r>
          </a:p>
          <a:p>
            <a:pPr marL="171450" indent="-171450">
              <a:buFont typeface="Arial" panose="020B0604020202020204" pitchFamily="34" charset="0"/>
              <a:buChar char="•"/>
            </a:pPr>
            <a:r>
              <a:rPr lang="en-CA" sz="1200" dirty="0"/>
              <a:t>Lone worker monitoring </a:t>
            </a:r>
          </a:p>
          <a:p>
            <a:pPr marL="171450" indent="-171450">
              <a:buFont typeface="Arial" panose="020B0604020202020204" pitchFamily="34" charset="0"/>
              <a:buChar char="•"/>
            </a:pPr>
            <a:r>
              <a:rPr lang="en-CA" sz="1200" dirty="0"/>
              <a:t>Evacuation Management </a:t>
            </a:r>
          </a:p>
          <a:p>
            <a:pPr marL="171450" indent="-171450">
              <a:buFont typeface="Arial" panose="020B0604020202020204" pitchFamily="34" charset="0"/>
              <a:buChar char="•"/>
            </a:pPr>
            <a:r>
              <a:rPr lang="en-CA" sz="1200" dirty="0"/>
              <a:t>Worker area restriction </a:t>
            </a:r>
          </a:p>
          <a:p>
            <a:pPr marL="171450" indent="-171450">
              <a:buFont typeface="Arial" panose="020B0604020202020204" pitchFamily="34" charset="0"/>
              <a:buChar char="•"/>
            </a:pPr>
            <a:r>
              <a:rPr lang="en-CA" sz="1200" dirty="0"/>
              <a:t>Quick incident investigation </a:t>
            </a:r>
          </a:p>
          <a:p>
            <a:pPr marL="171450" indent="-171450">
              <a:buFont typeface="Arial" panose="020B0604020202020204" pitchFamily="34" charset="0"/>
              <a:buChar char="•"/>
            </a:pPr>
            <a:r>
              <a:rPr lang="en-CA" sz="1200" dirty="0"/>
              <a:t>Compliance auditing </a:t>
            </a:r>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p:txBody>
      </p:sp>
      <p:sp>
        <p:nvSpPr>
          <p:cNvPr id="26" name="TextBox 25">
            <a:extLst>
              <a:ext uri="{FF2B5EF4-FFF2-40B4-BE49-F238E27FC236}">
                <a16:creationId xmlns:a16="http://schemas.microsoft.com/office/drawing/2014/main" id="{09CEC1FD-8F1F-FBAD-7FB4-EDC3411C7123}"/>
              </a:ext>
            </a:extLst>
          </p:cNvPr>
          <p:cNvSpPr txBox="1"/>
          <p:nvPr/>
        </p:nvSpPr>
        <p:spPr>
          <a:xfrm>
            <a:off x="2878843" y="1329729"/>
            <a:ext cx="3289964" cy="258532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Productivity</a:t>
            </a:r>
            <a:r>
              <a:rPr lang="en-CA" sz="1200" dirty="0"/>
              <a:t> </a:t>
            </a:r>
            <a:r>
              <a:rPr lang="en-CA" b="1" dirty="0"/>
              <a:t>  </a:t>
            </a:r>
          </a:p>
          <a:p>
            <a:pPr marL="171450" indent="-171450">
              <a:buFont typeface="Arial" panose="020B0604020202020204" pitchFamily="34" charset="0"/>
              <a:buChar char="•"/>
            </a:pPr>
            <a:r>
              <a:rPr lang="en-CA" sz="1200" dirty="0"/>
              <a:t>Low cost of operation  </a:t>
            </a:r>
          </a:p>
          <a:p>
            <a:pPr marL="171450" indent="-171450">
              <a:buFont typeface="Arial" panose="020B0604020202020204" pitchFamily="34" charset="0"/>
              <a:buChar char="•"/>
            </a:pPr>
            <a:r>
              <a:rPr lang="en-US" sz="1200" dirty="0"/>
              <a:t>Remote collaboration with video, audio &amp; text </a:t>
            </a:r>
          </a:p>
          <a:p>
            <a:pPr marL="171450" indent="-171450">
              <a:buFont typeface="Arial" panose="020B0604020202020204" pitchFamily="34" charset="0"/>
              <a:buChar char="•"/>
            </a:pPr>
            <a:r>
              <a:rPr lang="en-US" sz="1200" dirty="0"/>
              <a:t>Work process management </a:t>
            </a:r>
          </a:p>
          <a:p>
            <a:pPr marL="171450" indent="-171450">
              <a:buFont typeface="Arial" panose="020B0604020202020204" pitchFamily="34" charset="0"/>
              <a:buChar char="•"/>
            </a:pPr>
            <a:r>
              <a:rPr lang="en-US" sz="1200" dirty="0"/>
              <a:t>Real time information &amp; documentation </a:t>
            </a:r>
          </a:p>
          <a:p>
            <a:pPr marL="171450" indent="-171450">
              <a:buFont typeface="Arial" panose="020B0604020202020204" pitchFamily="34" charset="0"/>
              <a:buChar char="•"/>
            </a:pPr>
            <a:r>
              <a:rPr lang="en-CA" sz="1200" dirty="0"/>
              <a:t>Worker efficiency management </a:t>
            </a:r>
          </a:p>
          <a:p>
            <a:pPr marL="171450" indent="-171450">
              <a:buFont typeface="Arial" panose="020B0604020202020204" pitchFamily="34" charset="0"/>
              <a:buChar char="•"/>
            </a:pPr>
            <a:r>
              <a:rPr lang="en-CA" sz="1200" dirty="0"/>
              <a:t>False alarm reduction </a:t>
            </a:r>
          </a:p>
          <a:p>
            <a:pPr marL="171450" indent="-171450">
              <a:buFont typeface="Arial" panose="020B0604020202020204" pitchFamily="34" charset="0"/>
              <a:buChar char="•"/>
            </a:pPr>
            <a:r>
              <a:rPr lang="en-CA" sz="1200" dirty="0"/>
              <a:t>Remote CSE </a:t>
            </a:r>
          </a:p>
          <a:p>
            <a:pPr marL="171450" indent="-171450">
              <a:buFont typeface="Arial" panose="020B0604020202020204" pitchFamily="34" charset="0"/>
              <a:buChar char="•"/>
            </a:pPr>
            <a:r>
              <a:rPr lang="en-CA" sz="1200" dirty="0"/>
              <a:t>Lower downtime from improved product design  </a:t>
            </a:r>
          </a:p>
          <a:p>
            <a:pPr marL="171450" indent="-171450">
              <a:buFont typeface="Arial" panose="020B0604020202020204" pitchFamily="34" charset="0"/>
              <a:buChar char="•"/>
            </a:pPr>
            <a:endParaRPr lang="en-CA" sz="1200" dirty="0"/>
          </a:p>
        </p:txBody>
      </p:sp>
      <p:sp>
        <p:nvSpPr>
          <p:cNvPr id="33" name="TextBox 32">
            <a:extLst>
              <a:ext uri="{FF2B5EF4-FFF2-40B4-BE49-F238E27FC236}">
                <a16:creationId xmlns:a16="http://schemas.microsoft.com/office/drawing/2014/main" id="{26DA07B3-919F-8709-A49B-93860BBB23A1}"/>
              </a:ext>
            </a:extLst>
          </p:cNvPr>
          <p:cNvSpPr txBox="1"/>
          <p:nvPr/>
        </p:nvSpPr>
        <p:spPr>
          <a:xfrm>
            <a:off x="6690418" y="1329729"/>
            <a:ext cx="2104696" cy="443198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Data </a:t>
            </a:r>
            <a:r>
              <a:rPr lang="en-CA" sz="1200" dirty="0"/>
              <a:t>  </a:t>
            </a:r>
          </a:p>
          <a:p>
            <a:pPr marL="171450" indent="-171450">
              <a:buFont typeface="Arial" panose="020B0604020202020204" pitchFamily="34" charset="0"/>
              <a:buChar char="•"/>
            </a:pPr>
            <a:r>
              <a:rPr lang="en-US" sz="1200" dirty="0"/>
              <a:t>Data Encryption </a:t>
            </a:r>
          </a:p>
          <a:p>
            <a:pPr marL="171450" indent="-171450">
              <a:buFont typeface="Arial" panose="020B0604020202020204" pitchFamily="34" charset="0"/>
              <a:buChar char="•"/>
            </a:pPr>
            <a:r>
              <a:rPr lang="en-US" sz="1200" dirty="0"/>
              <a:t>Cybersecurity compliance </a:t>
            </a:r>
          </a:p>
          <a:p>
            <a:pPr marL="628650" lvl="1" indent="-171450">
              <a:buFont typeface="Arial" panose="020B0604020202020204" pitchFamily="34" charset="0"/>
              <a:buChar char="•"/>
            </a:pPr>
            <a:r>
              <a:rPr lang="en-US" sz="1200" dirty="0"/>
              <a:t>SOC II Type 1 </a:t>
            </a:r>
          </a:p>
          <a:p>
            <a:pPr marL="628650" lvl="1" indent="-171450">
              <a:buFont typeface="Arial" panose="020B0604020202020204" pitchFamily="34" charset="0"/>
              <a:buChar char="•"/>
            </a:pPr>
            <a:r>
              <a:rPr lang="en-US" sz="1200" dirty="0"/>
              <a:t>SOC II Type 2</a:t>
            </a:r>
          </a:p>
          <a:p>
            <a:pPr marL="171450" indent="-171450">
              <a:buFont typeface="Arial" panose="020B0604020202020204" pitchFamily="34" charset="0"/>
              <a:buChar char="•"/>
            </a:pPr>
            <a:r>
              <a:rPr lang="en-US" sz="1200" dirty="0"/>
              <a:t>Audio, Visual, text, Gas, fall, worker location data Integration </a:t>
            </a:r>
          </a:p>
          <a:p>
            <a:pPr marL="171450" indent="-171450">
              <a:buFont typeface="Arial" panose="020B0604020202020204" pitchFamily="34" charset="0"/>
              <a:buChar char="•"/>
            </a:pPr>
            <a:r>
              <a:rPr lang="en-US" sz="1200" dirty="0"/>
              <a:t>Data Analytics </a:t>
            </a:r>
          </a:p>
          <a:p>
            <a:pPr marL="171450" indent="-171450">
              <a:buFont typeface="Arial" panose="020B0604020202020204" pitchFamily="34" charset="0"/>
              <a:buChar char="•"/>
            </a:pPr>
            <a:r>
              <a:rPr lang="en-US" sz="1200" dirty="0"/>
              <a:t>Worker privacy </a:t>
            </a:r>
          </a:p>
          <a:p>
            <a:pPr marL="171450" indent="-171450">
              <a:buFont typeface="Arial" panose="020B0604020202020204" pitchFamily="34" charset="0"/>
              <a:buChar char="•"/>
            </a:pPr>
            <a:r>
              <a:rPr lang="en-US" sz="1200" dirty="0"/>
              <a:t>Flexible data center options (cloud / on premise)  </a:t>
            </a:r>
          </a:p>
          <a:p>
            <a:pPr marL="171450" indent="-171450">
              <a:buFont typeface="Arial" panose="020B0604020202020204" pitchFamily="34" charset="0"/>
              <a:buChar char="•"/>
            </a:pPr>
            <a:r>
              <a:rPr lang="en-US" sz="1200" dirty="0"/>
              <a:t>Application Programming interface integration </a:t>
            </a:r>
          </a:p>
          <a:p>
            <a:pPr marL="171450" indent="-171450">
              <a:buFont typeface="Arial" panose="020B0604020202020204" pitchFamily="34" charset="0"/>
              <a:buChar char="•"/>
            </a:pPr>
            <a:r>
              <a:rPr lang="en-US" sz="1200" dirty="0"/>
              <a:t>Software Development kit </a:t>
            </a:r>
          </a:p>
          <a:p>
            <a:pPr marL="171450" indent="-171450">
              <a:buFont typeface="Arial" panose="020B0604020202020204" pitchFamily="34" charset="0"/>
              <a:buChar char="•"/>
            </a:pPr>
            <a:r>
              <a:rPr lang="en-US" sz="1200" dirty="0"/>
              <a:t>Connected safety solution expansion  </a:t>
            </a:r>
          </a:p>
          <a:p>
            <a:pPr marL="171450" indent="-171450">
              <a:buFont typeface="Arial" panose="020B0604020202020204" pitchFamily="34" charset="0"/>
              <a:buChar char="•"/>
            </a:pPr>
            <a:endParaRPr lang="en-US" sz="1200" dirty="0"/>
          </a:p>
          <a:p>
            <a:endParaRPr lang="en-CA" sz="12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1255217" y="449961"/>
            <a:ext cx="2047574" cy="646331"/>
          </a:xfrm>
          <a:prstGeom prst="rect">
            <a:avLst/>
          </a:prstGeom>
          <a:noFill/>
        </p:spPr>
        <p:txBody>
          <a:bodyPr wrap="square" rtlCol="0">
            <a:spAutoFit/>
          </a:bodyPr>
          <a:lstStyle/>
          <a:p>
            <a:pPr algn="ctr"/>
            <a:r>
              <a:rPr lang="en-CA" b="1" dirty="0"/>
              <a:t>Solution Value </a:t>
            </a:r>
          </a:p>
          <a:p>
            <a:endParaRPr lang="en-CA" dirty="0"/>
          </a:p>
        </p:txBody>
      </p:sp>
      <p:pic>
        <p:nvPicPr>
          <p:cNvPr id="55" name="Picture 54">
            <a:extLst>
              <a:ext uri="{FF2B5EF4-FFF2-40B4-BE49-F238E27FC236}">
                <a16:creationId xmlns:a16="http://schemas.microsoft.com/office/drawing/2014/main" id="{BE1416F0-93B4-CB01-6EEF-FFD99DB19C83}"/>
              </a:ext>
            </a:extLst>
          </p:cNvPr>
          <p:cNvPicPr>
            <a:picLocks noChangeAspect="1"/>
          </p:cNvPicPr>
          <p:nvPr/>
        </p:nvPicPr>
        <p:blipFill>
          <a:blip r:embed="rId3"/>
          <a:stretch>
            <a:fillRect/>
          </a:stretch>
        </p:blipFill>
        <p:spPr>
          <a:xfrm>
            <a:off x="3362310" y="4137535"/>
            <a:ext cx="2244802" cy="2587146"/>
          </a:xfrm>
          <a:prstGeom prst="rect">
            <a:avLst/>
          </a:prstGeom>
        </p:spPr>
      </p:pic>
    </p:spTree>
    <p:extLst>
      <p:ext uri="{BB962C8B-B14F-4D97-AF65-F5344CB8AC3E}">
        <p14:creationId xmlns:p14="http://schemas.microsoft.com/office/powerpoint/2010/main" val="385180703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Zoom in to get detail data points</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2519534" y="2376865"/>
            <a:ext cx="3354993" cy="171696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40243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Download spreadsheets or screen shots of data</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7012593" y="1936111"/>
            <a:ext cx="493382" cy="32234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60356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Automated Text / Email notifications with alarm and location info</a:t>
            </a:r>
          </a:p>
        </p:txBody>
      </p:sp>
      <p:sp>
        <p:nvSpPr>
          <p:cNvPr id="13" name="TextBox 12">
            <a:extLst>
              <a:ext uri="{FF2B5EF4-FFF2-40B4-BE49-F238E27FC236}">
                <a16:creationId xmlns:a16="http://schemas.microsoft.com/office/drawing/2014/main" id="{CF4BD23F-0148-A543-92F9-DC4E453F4E96}"/>
              </a:ext>
            </a:extLst>
          </p:cNvPr>
          <p:cNvSpPr txBox="1"/>
          <p:nvPr/>
        </p:nvSpPr>
        <p:spPr>
          <a:xfrm>
            <a:off x="2595393" y="1860454"/>
            <a:ext cx="6006884" cy="1384995"/>
          </a:xfrm>
          <a:prstGeom prst="rect">
            <a:avLst/>
          </a:prstGeom>
          <a:solidFill>
            <a:schemeClr val="bg1"/>
          </a:solidFill>
          <a:ln>
            <a:solidFill>
              <a:schemeClr val="tx2">
                <a:lumMod val="60000"/>
                <a:lumOff val="40000"/>
              </a:schemeClr>
            </a:solidFill>
          </a:ln>
          <a:effectLst>
            <a:outerShdw blurRad="50800" dist="38100" dir="2700000" algn="tl" rotWithShape="0">
              <a:prstClr val="black">
                <a:alpha val="40000"/>
              </a:prstClr>
            </a:outerShdw>
          </a:effectLst>
        </p:spPr>
        <p:txBody>
          <a:bodyPr wrap="square">
            <a:spAutoFit/>
          </a:bodyPr>
          <a:lstStyle/>
          <a:p>
            <a:r>
              <a:rPr lang="en-US" sz="1200" dirty="0">
                <a:latin typeface="Helvetica" pitchFamily="2" charset="0"/>
              </a:rPr>
              <a:t>Critical Event at </a:t>
            </a:r>
            <a:r>
              <a:rPr lang="en-US" sz="1200" dirty="0">
                <a:latin typeface="Helvetica" pitchFamily="2" charset="0"/>
                <a:hlinkClick r:id="rId2"/>
              </a:rPr>
              <a:t>rki-demo.guardhat.net</a:t>
            </a:r>
            <a:r>
              <a:rPr lang="en-US" sz="1200" dirty="0">
                <a:latin typeface="Helvetica" pitchFamily="2" charset="0"/>
              </a:rPr>
              <a:t> instance:</a:t>
            </a:r>
          </a:p>
          <a:p>
            <a:r>
              <a:rPr lang="en-US" sz="1200" dirty="0">
                <a:latin typeface="Helvetica" pitchFamily="2" charset="0"/>
              </a:rPr>
              <a:t>Event Summary:</a:t>
            </a:r>
          </a:p>
          <a:p>
            <a:r>
              <a:rPr lang="en-US" sz="1200" dirty="0">
                <a:latin typeface="Helvetica" pitchFamily="2" charset="0"/>
              </a:rPr>
              <a:t>Type: Gas 2nd Alarm</a:t>
            </a:r>
          </a:p>
          <a:p>
            <a:r>
              <a:rPr lang="en-US" sz="1200" dirty="0">
                <a:latin typeface="Helvetica" pitchFamily="2" charset="0"/>
              </a:rPr>
              <a:t>Device: Mike Johnson iPhone</a:t>
            </a:r>
          </a:p>
          <a:p>
            <a:r>
              <a:rPr lang="en-US" sz="1200" dirty="0">
                <a:latin typeface="Helvetica" pitchFamily="2" charset="0"/>
              </a:rPr>
              <a:t>Event Time: 2022-11-15 17:24:25.654000Z PST</a:t>
            </a:r>
          </a:p>
          <a:p>
            <a:r>
              <a:rPr lang="en-US" sz="1200" dirty="0">
                <a:latin typeface="Helvetica" pitchFamily="2" charset="0"/>
              </a:rPr>
              <a:t>Event Status: ACTIVE</a:t>
            </a:r>
          </a:p>
          <a:p>
            <a:r>
              <a:rPr lang="en-US" sz="1200" dirty="0">
                <a:latin typeface="Helvetica" pitchFamily="2" charset="0"/>
              </a:rPr>
              <a:t>Location: </a:t>
            </a:r>
            <a:r>
              <a:rPr lang="en-US" sz="1200" dirty="0">
                <a:latin typeface="Helvetica" pitchFamily="2" charset="0"/>
                <a:hlinkClick r:id="rId3"/>
              </a:rPr>
              <a:t>https://www.google.com/maps/dir//37.599365234375,-122.03602482195842</a:t>
            </a:r>
            <a:endParaRPr lang="en-US" sz="1200" dirty="0">
              <a:latin typeface="Helvetica" pitchFamily="2" charset="0"/>
            </a:endParaRPr>
          </a:p>
        </p:txBody>
      </p:sp>
      <p:pic>
        <p:nvPicPr>
          <p:cNvPr id="9" name="Picture 8">
            <a:extLst>
              <a:ext uri="{FF2B5EF4-FFF2-40B4-BE49-F238E27FC236}">
                <a16:creationId xmlns:a16="http://schemas.microsoft.com/office/drawing/2014/main" id="{81B53FD1-AEC6-3742-9F18-D8BCB5E1E68D}"/>
              </a:ext>
            </a:extLst>
          </p:cNvPr>
          <p:cNvPicPr>
            <a:picLocks noChangeAspect="1"/>
          </p:cNvPicPr>
          <p:nvPr/>
        </p:nvPicPr>
        <p:blipFill>
          <a:blip r:embed="rId4"/>
          <a:stretch>
            <a:fillRect/>
          </a:stretch>
        </p:blipFill>
        <p:spPr>
          <a:xfrm>
            <a:off x="3759200" y="3429001"/>
            <a:ext cx="4308351" cy="2095769"/>
          </a:xfrm>
          <a:prstGeom prst="rect">
            <a:avLst/>
          </a:prstGeom>
        </p:spPr>
      </p:pic>
    </p:spTree>
    <p:extLst>
      <p:ext uri="{BB962C8B-B14F-4D97-AF65-F5344CB8AC3E}">
        <p14:creationId xmlns:p14="http://schemas.microsoft.com/office/powerpoint/2010/main" val="406339166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1466" y="2057930"/>
            <a:ext cx="5829300" cy="507206"/>
          </a:xfrm>
          <a:effectLst>
            <a:outerShdw blurRad="50800" dist="38100" dir="8100000" algn="tr" rotWithShape="0">
              <a:prstClr val="black">
                <a:alpha val="40000"/>
              </a:prstClr>
            </a:outerShdw>
          </a:effectLst>
        </p:spPr>
        <p:txBody>
          <a:bodyPr>
            <a:normAutofit fontScale="90000"/>
          </a:bodyPr>
          <a:lstStyle/>
          <a:p>
            <a:r>
              <a:rPr lang="en-US" b="1" dirty="0"/>
              <a:t>Questions?</a:t>
            </a:r>
          </a:p>
        </p:txBody>
      </p:sp>
      <p:pic>
        <p:nvPicPr>
          <p:cNvPr id="5" name="Picture 4" descr="question-mark-guy.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61152" y="2691473"/>
            <a:ext cx="2569838" cy="2224516"/>
          </a:xfrm>
          <a:prstGeom prst="rect">
            <a:avLst/>
          </a:prstGeom>
        </p:spPr>
      </p:pic>
    </p:spTree>
    <p:extLst>
      <p:ext uri="{BB962C8B-B14F-4D97-AF65-F5344CB8AC3E}">
        <p14:creationId xmlns:p14="http://schemas.microsoft.com/office/powerpoint/2010/main" val="10360789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2463624-6D1D-304A-B7A3-FDD81DB382F6}"/>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115329707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73643909-567F-0B48-52D9-5133DE16EC7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562" r="-1" b="5569"/>
          <a:stretch/>
        </p:blipFill>
        <p:spPr>
          <a:xfrm>
            <a:off x="6938393" y="1438376"/>
            <a:ext cx="1164759" cy="795496"/>
          </a:xfrm>
          <a:prstGeom prst="rect">
            <a:avLst/>
          </a:prstGeom>
          <a:ln w="38100">
            <a:solidFill>
              <a:schemeClr val="tx1"/>
            </a:solidFill>
          </a:ln>
        </p:spPr>
      </p:pic>
      <p:sp>
        <p:nvSpPr>
          <p:cNvPr id="3" name="TextBox 2">
            <a:extLst>
              <a:ext uri="{FF2B5EF4-FFF2-40B4-BE49-F238E27FC236}">
                <a16:creationId xmlns:a16="http://schemas.microsoft.com/office/drawing/2014/main" id="{2C18A1F1-7157-DCC2-D7F6-DC37B5251A69}"/>
              </a:ext>
            </a:extLst>
          </p:cNvPr>
          <p:cNvSpPr txBox="1"/>
          <p:nvPr/>
        </p:nvSpPr>
        <p:spPr>
          <a:xfrm>
            <a:off x="1343939" y="428054"/>
            <a:ext cx="5197776" cy="646331"/>
          </a:xfrm>
          <a:prstGeom prst="rect">
            <a:avLst/>
          </a:prstGeom>
          <a:noFill/>
        </p:spPr>
        <p:txBody>
          <a:bodyPr wrap="square" rtlCol="0">
            <a:spAutoFit/>
          </a:bodyPr>
          <a:lstStyle/>
          <a:p>
            <a:r>
              <a:rPr lang="en-CA" b="1" dirty="0"/>
              <a:t>Target Industries and Applications</a:t>
            </a:r>
          </a:p>
          <a:p>
            <a:endParaRPr lang="en-CA" dirty="0"/>
          </a:p>
        </p:txBody>
      </p:sp>
      <p:sp>
        <p:nvSpPr>
          <p:cNvPr id="4" name="TextBox 3">
            <a:extLst>
              <a:ext uri="{FF2B5EF4-FFF2-40B4-BE49-F238E27FC236}">
                <a16:creationId xmlns:a16="http://schemas.microsoft.com/office/drawing/2014/main" id="{50FF7F68-51B2-8706-AD25-0EEF3A2070B1}"/>
              </a:ext>
            </a:extLst>
          </p:cNvPr>
          <p:cNvSpPr txBox="1"/>
          <p:nvPr/>
        </p:nvSpPr>
        <p:spPr>
          <a:xfrm>
            <a:off x="859259" y="1417380"/>
            <a:ext cx="5312690" cy="5170646"/>
          </a:xfrm>
          <a:prstGeom prst="rect">
            <a:avLst/>
          </a:prstGeom>
          <a:noFill/>
        </p:spPr>
        <p:txBody>
          <a:bodyPr wrap="square" rtlCol="0">
            <a:spAutoFit/>
          </a:bodyPr>
          <a:lstStyle/>
          <a:p>
            <a:pPr marL="285750" indent="-285750">
              <a:buFont typeface="Arial" panose="020B0604020202020204" pitchFamily="34" charset="0"/>
              <a:buChar char="•"/>
            </a:pPr>
            <a:r>
              <a:rPr lang="en-CA" sz="1400" dirty="0"/>
              <a:t>Companies that use the most cell phones for their employees for productivity &amp; communications like transportation and construction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Corporations with industrial Wi-Fi network on site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Remote areas with good cell phone coverage like outdoors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Industries or Applications with most common releases of gas and highest gas dangers like Oil &amp; Gas, Utilities, Steel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Lone workers like in Oil &amp; Gas, Utilities, Transportation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Workers at height in Oil &amp; Gas &amp; Steel plants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Industries with highest safety incidents Construction, transportation &amp; manufacturing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Markets with lowest productivity Metal manufacturing, Gas Utilities, Chemicals </a:t>
            </a:r>
          </a:p>
          <a:p>
            <a:pPr marL="285750" indent="-285750">
              <a:buFont typeface="Arial" panose="020B0604020202020204" pitchFamily="34" charset="0"/>
              <a:buChar char="•"/>
            </a:pPr>
            <a:endParaRPr lang="en-CA" dirty="0"/>
          </a:p>
          <a:p>
            <a:pPr marL="285750" indent="-285750">
              <a:buFont typeface="Arial" panose="020B0604020202020204" pitchFamily="34" charset="0"/>
              <a:buChar char="•"/>
            </a:pPr>
            <a:endParaRPr lang="en-CA" dirty="0"/>
          </a:p>
        </p:txBody>
      </p:sp>
      <p:pic>
        <p:nvPicPr>
          <p:cNvPr id="21" name="Picture 20" descr="A construction site with cranes&#10;&#10;Description automatically generated with low confidence">
            <a:extLst>
              <a:ext uri="{FF2B5EF4-FFF2-40B4-BE49-F238E27FC236}">
                <a16:creationId xmlns:a16="http://schemas.microsoft.com/office/drawing/2014/main" id="{8EEAE8AE-B54E-634D-6762-EF71D834B83E}"/>
              </a:ext>
            </a:extLst>
          </p:cNvPr>
          <p:cNvPicPr>
            <a:picLocks noChangeAspect="1"/>
          </p:cNvPicPr>
          <p:nvPr/>
        </p:nvPicPr>
        <p:blipFill>
          <a:blip r:embed="rId4" cstate="print">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6954920" y="2717962"/>
            <a:ext cx="1156574" cy="781844"/>
          </a:xfrm>
          <a:prstGeom prst="rect">
            <a:avLst/>
          </a:prstGeom>
          <a:ln w="38100">
            <a:solidFill>
              <a:schemeClr val="tx1"/>
            </a:solidFill>
          </a:ln>
        </p:spPr>
      </p:pic>
      <p:pic>
        <p:nvPicPr>
          <p:cNvPr id="34" name="Picture 33">
            <a:extLst>
              <a:ext uri="{FF2B5EF4-FFF2-40B4-BE49-F238E27FC236}">
                <a16:creationId xmlns:a16="http://schemas.microsoft.com/office/drawing/2014/main" id="{7031D7A3-1E9E-2DDD-1CAD-3517D51FC1C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973394" y="3927223"/>
            <a:ext cx="1152000" cy="789314"/>
          </a:xfrm>
          <a:prstGeom prst="rect">
            <a:avLst/>
          </a:prstGeom>
          <a:ln w="38100">
            <a:solidFill>
              <a:schemeClr val="tx1"/>
            </a:solidFill>
          </a:ln>
        </p:spPr>
      </p:pic>
      <p:sp>
        <p:nvSpPr>
          <p:cNvPr id="28" name="TextBox 27">
            <a:extLst>
              <a:ext uri="{FF2B5EF4-FFF2-40B4-BE49-F238E27FC236}">
                <a16:creationId xmlns:a16="http://schemas.microsoft.com/office/drawing/2014/main" id="{61DF5C63-EB65-1C9F-8F6E-AD6BFBFB425D}"/>
              </a:ext>
            </a:extLst>
          </p:cNvPr>
          <p:cNvSpPr txBox="1"/>
          <p:nvPr/>
        </p:nvSpPr>
        <p:spPr>
          <a:xfrm>
            <a:off x="6981580" y="3526942"/>
            <a:ext cx="1227232" cy="276999"/>
          </a:xfrm>
          <a:prstGeom prst="rect">
            <a:avLst/>
          </a:prstGeom>
          <a:noFill/>
        </p:spPr>
        <p:txBody>
          <a:bodyPr wrap="square" rtlCol="0">
            <a:spAutoFit/>
          </a:bodyPr>
          <a:lstStyle/>
          <a:p>
            <a:pPr algn="ctr"/>
            <a:r>
              <a:rPr lang="en-CA" sz="1200" dirty="0"/>
              <a:t>Construction </a:t>
            </a:r>
            <a:endParaRPr lang="en-CA" dirty="0"/>
          </a:p>
        </p:txBody>
      </p:sp>
      <p:sp>
        <p:nvSpPr>
          <p:cNvPr id="30" name="TextBox 29">
            <a:extLst>
              <a:ext uri="{FF2B5EF4-FFF2-40B4-BE49-F238E27FC236}">
                <a16:creationId xmlns:a16="http://schemas.microsoft.com/office/drawing/2014/main" id="{B2D044EE-4228-6F0C-6588-3085A0598FCA}"/>
              </a:ext>
            </a:extLst>
          </p:cNvPr>
          <p:cNvSpPr txBox="1"/>
          <p:nvPr/>
        </p:nvSpPr>
        <p:spPr>
          <a:xfrm>
            <a:off x="6910097" y="4723795"/>
            <a:ext cx="1313990" cy="276999"/>
          </a:xfrm>
          <a:prstGeom prst="rect">
            <a:avLst/>
          </a:prstGeom>
          <a:noFill/>
        </p:spPr>
        <p:txBody>
          <a:bodyPr wrap="square" rtlCol="0">
            <a:spAutoFit/>
          </a:bodyPr>
          <a:lstStyle/>
          <a:p>
            <a:pPr algn="ctr"/>
            <a:r>
              <a:rPr lang="en-CA" sz="1200" dirty="0"/>
              <a:t>Transportation  </a:t>
            </a:r>
            <a:endParaRPr lang="en-CA" dirty="0"/>
          </a:p>
        </p:txBody>
      </p:sp>
      <p:pic>
        <p:nvPicPr>
          <p:cNvPr id="35" name="Picture 34">
            <a:extLst>
              <a:ext uri="{FF2B5EF4-FFF2-40B4-BE49-F238E27FC236}">
                <a16:creationId xmlns:a16="http://schemas.microsoft.com/office/drawing/2014/main" id="{7EB992B8-5A5B-132F-34B1-68E4B9A1B95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976696" y="5159189"/>
            <a:ext cx="1152000" cy="785996"/>
          </a:xfrm>
          <a:prstGeom prst="rect">
            <a:avLst/>
          </a:prstGeom>
          <a:ln w="38100">
            <a:solidFill>
              <a:schemeClr val="tx1"/>
            </a:solidFill>
          </a:ln>
        </p:spPr>
      </p:pic>
      <p:sp>
        <p:nvSpPr>
          <p:cNvPr id="32" name="TextBox 31">
            <a:extLst>
              <a:ext uri="{FF2B5EF4-FFF2-40B4-BE49-F238E27FC236}">
                <a16:creationId xmlns:a16="http://schemas.microsoft.com/office/drawing/2014/main" id="{69A57D37-82DC-D991-B7A1-B4BBDDB7ADC5}"/>
              </a:ext>
            </a:extLst>
          </p:cNvPr>
          <p:cNvSpPr txBox="1"/>
          <p:nvPr/>
        </p:nvSpPr>
        <p:spPr>
          <a:xfrm>
            <a:off x="6976696" y="6013557"/>
            <a:ext cx="1284028" cy="276999"/>
          </a:xfrm>
          <a:prstGeom prst="rect">
            <a:avLst/>
          </a:prstGeom>
          <a:noFill/>
        </p:spPr>
        <p:txBody>
          <a:bodyPr wrap="square" rtlCol="0">
            <a:spAutoFit/>
          </a:bodyPr>
          <a:lstStyle/>
          <a:p>
            <a:pPr algn="ctr"/>
            <a:r>
              <a:rPr lang="en-CA" sz="1200" dirty="0"/>
              <a:t>Manufacturing  </a:t>
            </a:r>
            <a:endParaRPr lang="en-CA" dirty="0"/>
          </a:p>
        </p:txBody>
      </p:sp>
      <p:sp>
        <p:nvSpPr>
          <p:cNvPr id="44" name="TextBox 43">
            <a:extLst>
              <a:ext uri="{FF2B5EF4-FFF2-40B4-BE49-F238E27FC236}">
                <a16:creationId xmlns:a16="http://schemas.microsoft.com/office/drawing/2014/main" id="{CCDDB1B4-3B62-8D50-B05E-0F3CCE8C702D}"/>
              </a:ext>
            </a:extLst>
          </p:cNvPr>
          <p:cNvSpPr txBox="1"/>
          <p:nvPr/>
        </p:nvSpPr>
        <p:spPr>
          <a:xfrm>
            <a:off x="6953476" y="2281762"/>
            <a:ext cx="1227232" cy="276999"/>
          </a:xfrm>
          <a:prstGeom prst="rect">
            <a:avLst/>
          </a:prstGeom>
          <a:noFill/>
        </p:spPr>
        <p:txBody>
          <a:bodyPr wrap="square" rtlCol="0">
            <a:spAutoFit/>
          </a:bodyPr>
          <a:lstStyle/>
          <a:p>
            <a:pPr algn="ctr"/>
            <a:r>
              <a:rPr lang="en-CA" sz="1200" dirty="0"/>
              <a:t>Oil &amp; Gas</a:t>
            </a:r>
            <a:endParaRPr lang="en-CA" dirty="0"/>
          </a:p>
        </p:txBody>
      </p:sp>
    </p:spTree>
    <p:extLst>
      <p:ext uri="{BB962C8B-B14F-4D97-AF65-F5344CB8AC3E}">
        <p14:creationId xmlns:p14="http://schemas.microsoft.com/office/powerpoint/2010/main" val="104786244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9A1D5B-3499-1ECE-1E60-134710DB2504}"/>
              </a:ext>
            </a:extLst>
          </p:cNvPr>
          <p:cNvSpPr txBox="1"/>
          <p:nvPr/>
        </p:nvSpPr>
        <p:spPr>
          <a:xfrm>
            <a:off x="1255216" y="449961"/>
            <a:ext cx="2559137" cy="646331"/>
          </a:xfrm>
          <a:prstGeom prst="rect">
            <a:avLst/>
          </a:prstGeom>
          <a:noFill/>
        </p:spPr>
        <p:txBody>
          <a:bodyPr wrap="square" rtlCol="0">
            <a:spAutoFit/>
          </a:bodyPr>
          <a:lstStyle/>
          <a:p>
            <a:pPr algn="ctr"/>
            <a:r>
              <a:rPr lang="en-CA" b="1" dirty="0"/>
              <a:t>End to end solution </a:t>
            </a:r>
          </a:p>
          <a:p>
            <a:endParaRPr lang="en-CA" dirty="0"/>
          </a:p>
        </p:txBody>
      </p:sp>
      <p:pic>
        <p:nvPicPr>
          <p:cNvPr id="2" name="Picture 1" descr="A picture containing text, screenshot, monitor, screen&#10;&#10;Description automatically generated">
            <a:extLst>
              <a:ext uri="{FF2B5EF4-FFF2-40B4-BE49-F238E27FC236}">
                <a16:creationId xmlns:a16="http://schemas.microsoft.com/office/drawing/2014/main" id="{49E2E7BF-78AA-07A5-93DF-4ED24B921E81}"/>
              </a:ext>
            </a:extLst>
          </p:cNvPr>
          <p:cNvPicPr>
            <a:picLocks noChangeAspect="1"/>
          </p:cNvPicPr>
          <p:nvPr/>
        </p:nvPicPr>
        <p:blipFill rotWithShape="1">
          <a:blip r:embed="rId3">
            <a:extLst>
              <a:ext uri="{28A0092B-C50C-407E-A947-70E740481C1C}">
                <a14:useLocalDpi xmlns:a14="http://schemas.microsoft.com/office/drawing/2010/main" val="0"/>
              </a:ext>
            </a:extLst>
          </a:blip>
          <a:srcRect t="-1" r="31992" b="-6852"/>
          <a:stretch/>
        </p:blipFill>
        <p:spPr>
          <a:xfrm>
            <a:off x="7343576" y="2270260"/>
            <a:ext cx="1800424" cy="1841874"/>
          </a:xfrm>
          <a:prstGeom prst="rect">
            <a:avLst/>
          </a:prstGeom>
        </p:spPr>
      </p:pic>
      <p:pic>
        <p:nvPicPr>
          <p:cNvPr id="6" name="Picture 5">
            <a:extLst>
              <a:ext uri="{FF2B5EF4-FFF2-40B4-BE49-F238E27FC236}">
                <a16:creationId xmlns:a16="http://schemas.microsoft.com/office/drawing/2014/main" id="{5FF61CFF-833B-37F6-C383-FA5397F58C0A}"/>
              </a:ext>
            </a:extLst>
          </p:cNvPr>
          <p:cNvPicPr>
            <a:picLocks noChangeAspect="1"/>
          </p:cNvPicPr>
          <p:nvPr/>
        </p:nvPicPr>
        <p:blipFill rotWithShape="1">
          <a:blip r:embed="rId4">
            <a:alphaModFix amt="34000"/>
          </a:blip>
          <a:srcRect l="7067" r="-4258"/>
          <a:stretch/>
        </p:blipFill>
        <p:spPr>
          <a:xfrm>
            <a:off x="-2563" y="2102171"/>
            <a:ext cx="1014262" cy="1941079"/>
          </a:xfrm>
          <a:prstGeom prst="rect">
            <a:avLst/>
          </a:prstGeom>
          <a:noFill/>
        </p:spPr>
      </p:pic>
      <p:sp>
        <p:nvSpPr>
          <p:cNvPr id="14" name="TextBox 13">
            <a:extLst>
              <a:ext uri="{FF2B5EF4-FFF2-40B4-BE49-F238E27FC236}">
                <a16:creationId xmlns:a16="http://schemas.microsoft.com/office/drawing/2014/main" id="{1F85FCAE-6126-9CA9-A374-3740D2804DB0}"/>
              </a:ext>
            </a:extLst>
          </p:cNvPr>
          <p:cNvSpPr txBox="1"/>
          <p:nvPr/>
        </p:nvSpPr>
        <p:spPr>
          <a:xfrm>
            <a:off x="525263" y="5045179"/>
            <a:ext cx="1513292" cy="707886"/>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Frontline worker wearing a RKI device and SCC App </a:t>
            </a:r>
            <a:br>
              <a:rPr lang="en-US" sz="1000" dirty="0">
                <a:latin typeface="Avenir Next LT Pro"/>
                <a:cs typeface="Helvetica"/>
                <a:sym typeface="Factoria W00 Bold"/>
              </a:rPr>
            </a:br>
            <a:endParaRPr lang="en-US" sz="1000" dirty="0">
              <a:latin typeface="Avenir Next LT Pro"/>
              <a:sym typeface="Factoria W00 Bold"/>
            </a:endParaRPr>
          </a:p>
        </p:txBody>
      </p:sp>
      <p:sp>
        <p:nvSpPr>
          <p:cNvPr id="15" name="Oval 14">
            <a:extLst>
              <a:ext uri="{FF2B5EF4-FFF2-40B4-BE49-F238E27FC236}">
                <a16:creationId xmlns:a16="http://schemas.microsoft.com/office/drawing/2014/main" id="{5D6D3D81-4E5F-71E4-A3E5-DCBF00BA0763}"/>
              </a:ext>
            </a:extLst>
          </p:cNvPr>
          <p:cNvSpPr/>
          <p:nvPr/>
        </p:nvSpPr>
        <p:spPr>
          <a:xfrm>
            <a:off x="1071928" y="4679576"/>
            <a:ext cx="288184" cy="2884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1</a:t>
            </a:r>
          </a:p>
        </p:txBody>
      </p:sp>
      <p:grpSp>
        <p:nvGrpSpPr>
          <p:cNvPr id="23" name="Group 22">
            <a:extLst>
              <a:ext uri="{FF2B5EF4-FFF2-40B4-BE49-F238E27FC236}">
                <a16:creationId xmlns:a16="http://schemas.microsoft.com/office/drawing/2014/main" id="{8A324DE9-CC8F-A6C9-16B1-ED2B135AD93F}"/>
              </a:ext>
            </a:extLst>
          </p:cNvPr>
          <p:cNvGrpSpPr/>
          <p:nvPr/>
        </p:nvGrpSpPr>
        <p:grpSpPr>
          <a:xfrm>
            <a:off x="1979140" y="4683492"/>
            <a:ext cx="1455963" cy="920760"/>
            <a:chOff x="2622275" y="5066373"/>
            <a:chExt cx="1455963" cy="920760"/>
          </a:xfrm>
        </p:grpSpPr>
        <p:sp>
          <p:nvSpPr>
            <p:cNvPr id="24" name="TextBox 23">
              <a:extLst>
                <a:ext uri="{FF2B5EF4-FFF2-40B4-BE49-F238E27FC236}">
                  <a16:creationId xmlns:a16="http://schemas.microsoft.com/office/drawing/2014/main" id="{F8D6904E-C1FD-4198-05BC-D324D3311B1C}"/>
                </a:ext>
              </a:extLst>
            </p:cNvPr>
            <p:cNvSpPr txBox="1"/>
            <p:nvPr/>
          </p:nvSpPr>
          <p:spPr>
            <a:xfrm>
              <a:off x="2622275" y="5433135"/>
              <a:ext cx="1455963" cy="553998"/>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Data shared over </a:t>
              </a:r>
            </a:p>
            <a:p>
              <a:pPr algn="ctr">
                <a:defRPr/>
              </a:pPr>
              <a:r>
                <a:rPr lang="en-US" sz="1000" dirty="0">
                  <a:latin typeface="Avenir Next LT Pro"/>
                  <a:cs typeface="Helvetica"/>
                  <a:sym typeface="Factoria W00 Bold"/>
                </a:rPr>
                <a:t>Cellular or WIFI network</a:t>
              </a:r>
            </a:p>
          </p:txBody>
        </p:sp>
        <p:sp>
          <p:nvSpPr>
            <p:cNvPr id="25" name="Oval 24">
              <a:extLst>
                <a:ext uri="{FF2B5EF4-FFF2-40B4-BE49-F238E27FC236}">
                  <a16:creationId xmlns:a16="http://schemas.microsoft.com/office/drawing/2014/main" id="{AAFEEEA8-C842-9AEF-FAAC-558C15C6DDE0}"/>
                </a:ext>
              </a:extLst>
            </p:cNvPr>
            <p:cNvSpPr>
              <a:spLocks noChangeAspect="1"/>
            </p:cNvSpPr>
            <p:nvPr/>
          </p:nvSpPr>
          <p:spPr>
            <a:xfrm>
              <a:off x="3207482" y="5066373"/>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2</a:t>
              </a:r>
            </a:p>
          </p:txBody>
        </p:sp>
      </p:grpSp>
      <p:grpSp>
        <p:nvGrpSpPr>
          <p:cNvPr id="56" name="Group 55">
            <a:extLst>
              <a:ext uri="{FF2B5EF4-FFF2-40B4-BE49-F238E27FC236}">
                <a16:creationId xmlns:a16="http://schemas.microsoft.com/office/drawing/2014/main" id="{CC4AD0D0-9E58-F049-D1D9-48BF914A43BF}"/>
              </a:ext>
            </a:extLst>
          </p:cNvPr>
          <p:cNvGrpSpPr/>
          <p:nvPr/>
        </p:nvGrpSpPr>
        <p:grpSpPr>
          <a:xfrm>
            <a:off x="3476042" y="2174676"/>
            <a:ext cx="2031881" cy="1531832"/>
            <a:chOff x="3914822" y="2128470"/>
            <a:chExt cx="2333749" cy="1829402"/>
          </a:xfrm>
        </p:grpSpPr>
        <p:pic>
          <p:nvPicPr>
            <p:cNvPr id="5" name="Graphic 4" descr="Server with solid fill">
              <a:extLst>
                <a:ext uri="{FF2B5EF4-FFF2-40B4-BE49-F238E27FC236}">
                  <a16:creationId xmlns:a16="http://schemas.microsoft.com/office/drawing/2014/main" id="{38F8528D-BDB3-6BB6-1B24-3A83D38F0EE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14822" y="3015640"/>
              <a:ext cx="809925" cy="809925"/>
            </a:xfrm>
            <a:prstGeom prst="rect">
              <a:avLst/>
            </a:prstGeom>
          </p:spPr>
        </p:pic>
        <p:pic>
          <p:nvPicPr>
            <p:cNvPr id="27" name="Graphic 26" descr="Cloud outline">
              <a:extLst>
                <a:ext uri="{FF2B5EF4-FFF2-40B4-BE49-F238E27FC236}">
                  <a16:creationId xmlns:a16="http://schemas.microsoft.com/office/drawing/2014/main" id="{60AEB594-191D-2EE3-4086-7A8E0997AC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19170" y="2128470"/>
              <a:ext cx="1829401" cy="1829402"/>
            </a:xfrm>
            <a:prstGeom prst="rect">
              <a:avLst/>
            </a:prstGeom>
          </p:spPr>
        </p:pic>
        <p:grpSp>
          <p:nvGrpSpPr>
            <p:cNvPr id="29" name="Group 28">
              <a:extLst>
                <a:ext uri="{FF2B5EF4-FFF2-40B4-BE49-F238E27FC236}">
                  <a16:creationId xmlns:a16="http://schemas.microsoft.com/office/drawing/2014/main" id="{55C80465-99A8-C225-9823-1B8ED5DCF6C7}"/>
                </a:ext>
              </a:extLst>
            </p:cNvPr>
            <p:cNvGrpSpPr/>
            <p:nvPr/>
          </p:nvGrpSpPr>
          <p:grpSpPr>
            <a:xfrm>
              <a:off x="4435053" y="2808267"/>
              <a:ext cx="990588" cy="991644"/>
              <a:chOff x="5480280" y="2499502"/>
              <a:chExt cx="1118367" cy="1119559"/>
            </a:xfrm>
          </p:grpSpPr>
          <p:sp>
            <p:nvSpPr>
              <p:cNvPr id="32" name="Oval 31">
                <a:extLst>
                  <a:ext uri="{FF2B5EF4-FFF2-40B4-BE49-F238E27FC236}">
                    <a16:creationId xmlns:a16="http://schemas.microsoft.com/office/drawing/2014/main" id="{8E2B0586-0A09-654B-EB13-C9657AF6A203}"/>
                  </a:ext>
                </a:extLst>
              </p:cNvPr>
              <p:cNvSpPr/>
              <p:nvPr/>
            </p:nvSpPr>
            <p:spPr>
              <a:xfrm>
                <a:off x="5480280" y="2499502"/>
                <a:ext cx="1118367" cy="111955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venir Next LT Pro"/>
                  <a:sym typeface="Factoria W00 Bold"/>
                </a:endParaRPr>
              </a:p>
            </p:txBody>
          </p:sp>
          <p:pic>
            <p:nvPicPr>
              <p:cNvPr id="33" name="Picture 32">
                <a:extLst>
                  <a:ext uri="{FF2B5EF4-FFF2-40B4-BE49-F238E27FC236}">
                    <a16:creationId xmlns:a16="http://schemas.microsoft.com/office/drawing/2014/main" id="{DF1F06E6-D689-6690-99CE-26662F9C5307}"/>
                  </a:ext>
                </a:extLst>
              </p:cNvPr>
              <p:cNvPicPr>
                <a:picLocks noChangeAspect="1"/>
              </p:cNvPicPr>
              <p:nvPr/>
            </p:nvPicPr>
            <p:blipFill>
              <a:blip r:embed="rId9"/>
              <a:stretch>
                <a:fillRect/>
              </a:stretch>
            </p:blipFill>
            <p:spPr>
              <a:xfrm>
                <a:off x="5775173" y="2806395"/>
                <a:ext cx="479151" cy="505771"/>
              </a:xfrm>
              <a:prstGeom prst="rect">
                <a:avLst/>
              </a:prstGeom>
            </p:spPr>
          </p:pic>
        </p:grpSp>
      </p:grpSp>
      <p:sp>
        <p:nvSpPr>
          <p:cNvPr id="30" name="TextBox 29">
            <a:extLst>
              <a:ext uri="{FF2B5EF4-FFF2-40B4-BE49-F238E27FC236}">
                <a16:creationId xmlns:a16="http://schemas.microsoft.com/office/drawing/2014/main" id="{2D6CFB79-723F-E5BF-379E-D8D3BC82840D}"/>
              </a:ext>
            </a:extLst>
          </p:cNvPr>
          <p:cNvSpPr txBox="1"/>
          <p:nvPr/>
        </p:nvSpPr>
        <p:spPr>
          <a:xfrm>
            <a:off x="3494165" y="4991758"/>
            <a:ext cx="1703063" cy="861774"/>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Aggregated, contextualized, analyzed in the </a:t>
            </a:r>
            <a:r>
              <a:rPr lang="en-US" sz="1000" b="1" dirty="0" err="1">
                <a:latin typeface="Avenir Next LT Pro"/>
                <a:cs typeface="Helvetica"/>
                <a:sym typeface="Factoria W00 Bold"/>
              </a:rPr>
              <a:t>Guardhat</a:t>
            </a:r>
            <a:r>
              <a:rPr lang="en-US" sz="1000" dirty="0">
                <a:latin typeface="Avenir Next LT Pro"/>
                <a:cs typeface="Helvetica"/>
                <a:sym typeface="Factoria W00 Bold"/>
              </a:rPr>
              <a:t> platform</a:t>
            </a:r>
          </a:p>
          <a:p>
            <a:pPr algn="ctr">
              <a:defRPr/>
            </a:pPr>
            <a:r>
              <a:rPr lang="en-US" sz="1000" dirty="0">
                <a:latin typeface="Avenir Next LT Pro"/>
                <a:cs typeface="Helvetica"/>
                <a:sym typeface="Factoria W00 Bold"/>
              </a:rPr>
              <a:t>On premise or in the cloud </a:t>
            </a:r>
          </a:p>
        </p:txBody>
      </p:sp>
      <p:sp>
        <p:nvSpPr>
          <p:cNvPr id="31" name="Oval 30">
            <a:extLst>
              <a:ext uri="{FF2B5EF4-FFF2-40B4-BE49-F238E27FC236}">
                <a16:creationId xmlns:a16="http://schemas.microsoft.com/office/drawing/2014/main" id="{4FAEC107-96EB-7676-1AA8-BECDD4F774C3}"/>
              </a:ext>
            </a:extLst>
          </p:cNvPr>
          <p:cNvSpPr>
            <a:spLocks noChangeAspect="1"/>
          </p:cNvSpPr>
          <p:nvPr/>
        </p:nvSpPr>
        <p:spPr>
          <a:xfrm>
            <a:off x="4148945" y="4679760"/>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3</a:t>
            </a:r>
          </a:p>
        </p:txBody>
      </p:sp>
      <p:grpSp>
        <p:nvGrpSpPr>
          <p:cNvPr id="34" name="Group 33">
            <a:extLst>
              <a:ext uri="{FF2B5EF4-FFF2-40B4-BE49-F238E27FC236}">
                <a16:creationId xmlns:a16="http://schemas.microsoft.com/office/drawing/2014/main" id="{4F2B2C17-C4F9-A26F-CA41-B5ACE5E1CDD3}"/>
              </a:ext>
            </a:extLst>
          </p:cNvPr>
          <p:cNvGrpSpPr/>
          <p:nvPr/>
        </p:nvGrpSpPr>
        <p:grpSpPr>
          <a:xfrm>
            <a:off x="5535503" y="4679576"/>
            <a:ext cx="1569942" cy="907371"/>
            <a:chOff x="5377007" y="5023616"/>
            <a:chExt cx="1569942" cy="907371"/>
          </a:xfrm>
        </p:grpSpPr>
        <p:sp>
          <p:nvSpPr>
            <p:cNvPr id="35" name="TextBox 34">
              <a:extLst>
                <a:ext uri="{FF2B5EF4-FFF2-40B4-BE49-F238E27FC236}">
                  <a16:creationId xmlns:a16="http://schemas.microsoft.com/office/drawing/2014/main" id="{D9FAC602-2EE4-0D5D-4F82-779FAFD7F27A}"/>
                </a:ext>
              </a:extLst>
            </p:cNvPr>
            <p:cNvSpPr txBox="1"/>
            <p:nvPr/>
          </p:nvSpPr>
          <p:spPr>
            <a:xfrm>
              <a:off x="5377007" y="5376989"/>
              <a:ext cx="1569942" cy="553998"/>
            </a:xfrm>
            <a:prstGeom prst="rect">
              <a:avLst/>
            </a:prstGeom>
            <a:solidFill>
              <a:schemeClr val="bg1"/>
            </a:solidFill>
          </p:spPr>
          <p:txBody>
            <a:bodyPr wrap="square" lIns="91440" tIns="45720" rIns="91440" bIns="45720" rtlCol="0" anchor="t">
              <a:spAutoFit/>
            </a:bodyPr>
            <a:lstStyle/>
            <a:p>
              <a:pPr algn="ctr">
                <a:defRPr/>
              </a:pPr>
              <a:r>
                <a:rPr lang="en-US" sz="1000" dirty="0">
                  <a:latin typeface="Avenir Next LT Pro"/>
                  <a:cs typeface="Helvetica"/>
                  <a:sym typeface="Factoria W00 Bold"/>
                </a:rPr>
                <a:t>Aggregated data and alerts shared via</a:t>
              </a:r>
            </a:p>
            <a:p>
              <a:pPr algn="ctr">
                <a:defRPr/>
              </a:pPr>
              <a:r>
                <a:rPr lang="en-US" sz="1000" dirty="0">
                  <a:latin typeface="Avenir Next LT Pro"/>
                  <a:cs typeface="Helvetica"/>
                  <a:sym typeface="Factoria W00 Bold"/>
                </a:rPr>
                <a:t>Intranet or Internet</a:t>
              </a:r>
            </a:p>
          </p:txBody>
        </p:sp>
        <p:sp>
          <p:nvSpPr>
            <p:cNvPr id="36" name="Oval 35">
              <a:extLst>
                <a:ext uri="{FF2B5EF4-FFF2-40B4-BE49-F238E27FC236}">
                  <a16:creationId xmlns:a16="http://schemas.microsoft.com/office/drawing/2014/main" id="{2ACBCA5C-0936-EC94-513A-3A4E8A56F863}"/>
                </a:ext>
              </a:extLst>
            </p:cNvPr>
            <p:cNvSpPr>
              <a:spLocks noChangeAspect="1"/>
            </p:cNvSpPr>
            <p:nvPr/>
          </p:nvSpPr>
          <p:spPr>
            <a:xfrm>
              <a:off x="6034597" y="5023616"/>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4</a:t>
              </a:r>
            </a:p>
          </p:txBody>
        </p:sp>
      </p:grpSp>
      <p:grpSp>
        <p:nvGrpSpPr>
          <p:cNvPr id="37" name="Group 36">
            <a:extLst>
              <a:ext uri="{FF2B5EF4-FFF2-40B4-BE49-F238E27FC236}">
                <a16:creationId xmlns:a16="http://schemas.microsoft.com/office/drawing/2014/main" id="{44DB7EF0-3F14-D91F-97CB-C408E94FC2F7}"/>
              </a:ext>
            </a:extLst>
          </p:cNvPr>
          <p:cNvGrpSpPr/>
          <p:nvPr/>
        </p:nvGrpSpPr>
        <p:grpSpPr>
          <a:xfrm>
            <a:off x="7163938" y="2478128"/>
            <a:ext cx="189139" cy="997394"/>
            <a:chOff x="9673343" y="2062024"/>
            <a:chExt cx="254325" cy="1341143"/>
          </a:xfrm>
          <a:solidFill>
            <a:schemeClr val="bg1">
              <a:lumMod val="50000"/>
            </a:schemeClr>
          </a:solidFill>
        </p:grpSpPr>
        <p:pic>
          <p:nvPicPr>
            <p:cNvPr id="38" name="Picture 51">
              <a:extLst>
                <a:ext uri="{FF2B5EF4-FFF2-40B4-BE49-F238E27FC236}">
                  <a16:creationId xmlns:a16="http://schemas.microsoft.com/office/drawing/2014/main" id="{9C1F8BFF-145C-4D3C-ACD9-4AE2169D60C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9682055" y="2062024"/>
              <a:ext cx="236900" cy="276383"/>
            </a:xfrm>
            <a:prstGeom prst="rect">
              <a:avLst/>
            </a:prstGeom>
          </p:spPr>
        </p:pic>
        <p:pic>
          <p:nvPicPr>
            <p:cNvPr id="39" name="Picture 52">
              <a:extLst>
                <a:ext uri="{FF2B5EF4-FFF2-40B4-BE49-F238E27FC236}">
                  <a16:creationId xmlns:a16="http://schemas.microsoft.com/office/drawing/2014/main" id="{93EEA417-0FEB-C9B6-76B5-808A3CFC26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9676969" y="2495343"/>
              <a:ext cx="247072" cy="411788"/>
            </a:xfrm>
            <a:prstGeom prst="rect">
              <a:avLst/>
            </a:prstGeom>
          </p:spPr>
        </p:pic>
        <p:pic>
          <p:nvPicPr>
            <p:cNvPr id="40" name="Picture 53">
              <a:extLst>
                <a:ext uri="{FF2B5EF4-FFF2-40B4-BE49-F238E27FC236}">
                  <a16:creationId xmlns:a16="http://schemas.microsoft.com/office/drawing/2014/main" id="{33A13716-F60B-0BED-3017-62B1D5B997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9673343" y="3064067"/>
              <a:ext cx="254325" cy="339100"/>
            </a:xfrm>
            <a:prstGeom prst="rect">
              <a:avLst/>
            </a:prstGeom>
          </p:spPr>
        </p:pic>
      </p:grpSp>
      <p:sp>
        <p:nvSpPr>
          <p:cNvPr id="41" name="TextBox 40">
            <a:extLst>
              <a:ext uri="{FF2B5EF4-FFF2-40B4-BE49-F238E27FC236}">
                <a16:creationId xmlns:a16="http://schemas.microsoft.com/office/drawing/2014/main" id="{6DB766ED-0BAC-2265-14B9-4C1DD5D0AC3D}"/>
              </a:ext>
            </a:extLst>
          </p:cNvPr>
          <p:cNvSpPr txBox="1"/>
          <p:nvPr/>
        </p:nvSpPr>
        <p:spPr>
          <a:xfrm>
            <a:off x="7488369" y="5021266"/>
            <a:ext cx="1513291" cy="553998"/>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Notification received via SCC, Email, SMS, Phone</a:t>
            </a:r>
          </a:p>
        </p:txBody>
      </p:sp>
      <p:sp>
        <p:nvSpPr>
          <p:cNvPr id="42" name="Oval 41">
            <a:extLst>
              <a:ext uri="{FF2B5EF4-FFF2-40B4-BE49-F238E27FC236}">
                <a16:creationId xmlns:a16="http://schemas.microsoft.com/office/drawing/2014/main" id="{63755DC3-51F2-DE73-400D-1D7624BD4369}"/>
              </a:ext>
            </a:extLst>
          </p:cNvPr>
          <p:cNvSpPr>
            <a:spLocks noChangeAspect="1"/>
          </p:cNvSpPr>
          <p:nvPr/>
        </p:nvSpPr>
        <p:spPr>
          <a:xfrm>
            <a:off x="7995912" y="4674856"/>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5</a:t>
            </a:r>
          </a:p>
        </p:txBody>
      </p:sp>
      <p:grpSp>
        <p:nvGrpSpPr>
          <p:cNvPr id="50" name="Group 49">
            <a:extLst>
              <a:ext uri="{FF2B5EF4-FFF2-40B4-BE49-F238E27FC236}">
                <a16:creationId xmlns:a16="http://schemas.microsoft.com/office/drawing/2014/main" id="{293EF9C2-EA11-9CC2-0FDB-03D1049A0E2C}"/>
              </a:ext>
            </a:extLst>
          </p:cNvPr>
          <p:cNvGrpSpPr/>
          <p:nvPr/>
        </p:nvGrpSpPr>
        <p:grpSpPr>
          <a:xfrm>
            <a:off x="526953" y="2990359"/>
            <a:ext cx="767002" cy="1345177"/>
            <a:chOff x="7758064" y="250652"/>
            <a:chExt cx="3481391" cy="6105698"/>
          </a:xfrm>
        </p:grpSpPr>
        <p:pic>
          <p:nvPicPr>
            <p:cNvPr id="51" name="Picture 50">
              <a:extLst>
                <a:ext uri="{FF2B5EF4-FFF2-40B4-BE49-F238E27FC236}">
                  <a16:creationId xmlns:a16="http://schemas.microsoft.com/office/drawing/2014/main" id="{67980574-79F0-32B7-25FA-8580D2258F92}"/>
                </a:ext>
              </a:extLst>
            </p:cNvPr>
            <p:cNvPicPr>
              <a:picLocks noChangeAspect="1"/>
            </p:cNvPicPr>
            <p:nvPr/>
          </p:nvPicPr>
          <p:blipFill rotWithShape="1">
            <a:blip r:embed="rId16">
              <a:extLst>
                <a:ext uri="{28A0092B-C50C-407E-A947-70E740481C1C}">
                  <a14:useLocalDpi xmlns:a14="http://schemas.microsoft.com/office/drawing/2010/main" val="0"/>
                </a:ext>
              </a:extLst>
            </a:blip>
            <a:srcRect l="-7910" r="-7910"/>
            <a:stretch/>
          </p:blipFill>
          <p:spPr>
            <a:xfrm>
              <a:off x="7758064" y="250652"/>
              <a:ext cx="3481391" cy="6105698"/>
            </a:xfrm>
            <a:prstGeom prst="rect">
              <a:avLst/>
            </a:prstGeom>
          </p:spPr>
        </p:pic>
        <p:pic>
          <p:nvPicPr>
            <p:cNvPr id="52" name="Content Placeholder 3" descr="Graphical user interface, application&#10;&#10;Description automatically generated">
              <a:extLst>
                <a:ext uri="{FF2B5EF4-FFF2-40B4-BE49-F238E27FC236}">
                  <a16:creationId xmlns:a16="http://schemas.microsoft.com/office/drawing/2014/main" id="{B92EC19C-3ADF-BC8E-5BD1-3EBB8EA84A33}"/>
                </a:ext>
              </a:extLst>
            </p:cNvPr>
            <p:cNvPicPr>
              <a:picLocks noChangeAspect="1"/>
            </p:cNvPicPr>
            <p:nvPr/>
          </p:nvPicPr>
          <p:blipFill rotWithShape="1">
            <a:blip r:embed="rId17">
              <a:extLst>
                <a:ext uri="{28A0092B-C50C-407E-A947-70E740481C1C}">
                  <a14:useLocalDpi xmlns:a14="http://schemas.microsoft.com/office/drawing/2010/main" val="0"/>
                </a:ext>
              </a:extLst>
            </a:blip>
            <a:srcRect l="44884" t="21324" r="42213" b="22918"/>
            <a:stretch/>
          </p:blipFill>
          <p:spPr>
            <a:xfrm>
              <a:off x="8172921" y="538646"/>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grpSp>
        <p:nvGrpSpPr>
          <p:cNvPr id="80" name="Group 79">
            <a:extLst>
              <a:ext uri="{FF2B5EF4-FFF2-40B4-BE49-F238E27FC236}">
                <a16:creationId xmlns:a16="http://schemas.microsoft.com/office/drawing/2014/main" id="{0C2F0A83-C99C-E3B7-446D-30E170FC3A4A}"/>
              </a:ext>
            </a:extLst>
          </p:cNvPr>
          <p:cNvGrpSpPr/>
          <p:nvPr/>
        </p:nvGrpSpPr>
        <p:grpSpPr>
          <a:xfrm>
            <a:off x="1422442" y="2089855"/>
            <a:ext cx="296812" cy="1896957"/>
            <a:chOff x="-1039166" y="1440891"/>
            <a:chExt cx="296812" cy="1896957"/>
          </a:xfrm>
        </p:grpSpPr>
        <p:pic>
          <p:nvPicPr>
            <p:cNvPr id="70" name="Picture 22">
              <a:extLst>
                <a:ext uri="{FF2B5EF4-FFF2-40B4-BE49-F238E27FC236}">
                  <a16:creationId xmlns:a16="http://schemas.microsoft.com/office/drawing/2014/main" id="{AF3538CD-6CB5-10F0-D4E8-3880D53AD38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p:blipFill>
          <p:spPr>
            <a:xfrm>
              <a:off x="-1039166" y="1847451"/>
              <a:ext cx="296812" cy="158300"/>
            </a:xfrm>
            <a:prstGeom prst="rect">
              <a:avLst/>
            </a:prstGeom>
          </p:spPr>
        </p:pic>
        <p:grpSp>
          <p:nvGrpSpPr>
            <p:cNvPr id="79" name="Group 78">
              <a:extLst>
                <a:ext uri="{FF2B5EF4-FFF2-40B4-BE49-F238E27FC236}">
                  <a16:creationId xmlns:a16="http://schemas.microsoft.com/office/drawing/2014/main" id="{FC57F939-AD27-9D3B-EAEA-4F101F23D018}"/>
                </a:ext>
              </a:extLst>
            </p:cNvPr>
            <p:cNvGrpSpPr/>
            <p:nvPr/>
          </p:nvGrpSpPr>
          <p:grpSpPr>
            <a:xfrm>
              <a:off x="-1021821" y="1440891"/>
              <a:ext cx="254955" cy="1896957"/>
              <a:chOff x="-1021821" y="1440891"/>
              <a:chExt cx="254955" cy="1896957"/>
            </a:xfrm>
          </p:grpSpPr>
          <p:pic>
            <p:nvPicPr>
              <p:cNvPr id="64" name="Picture 63">
                <a:extLst>
                  <a:ext uri="{FF2B5EF4-FFF2-40B4-BE49-F238E27FC236}">
                    <a16:creationId xmlns:a16="http://schemas.microsoft.com/office/drawing/2014/main" id="{A2BACE54-7727-3F1E-975B-EBDFCD15CD02}"/>
                  </a:ext>
                </a:extLst>
              </p:cNvPr>
              <p:cNvPicPr>
                <a:picLocks noChangeAspect="1"/>
              </p:cNvPicPr>
              <p:nvPr/>
            </p:nvPicPr>
            <p:blipFill>
              <a:blip r:embed="rId20"/>
              <a:stretch>
                <a:fillRect/>
              </a:stretch>
            </p:blipFill>
            <p:spPr>
              <a:xfrm>
                <a:off x="-1021821" y="2118133"/>
                <a:ext cx="254955" cy="294179"/>
              </a:xfrm>
              <a:prstGeom prst="rect">
                <a:avLst/>
              </a:prstGeom>
            </p:spPr>
          </p:pic>
          <p:pic>
            <p:nvPicPr>
              <p:cNvPr id="66" name="Picture 18">
                <a:extLst>
                  <a:ext uri="{FF2B5EF4-FFF2-40B4-BE49-F238E27FC236}">
                    <a16:creationId xmlns:a16="http://schemas.microsoft.com/office/drawing/2014/main" id="{3510EB07-AB84-5934-DF36-DC67913CAB8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1011033" y="3148847"/>
                <a:ext cx="240547" cy="189001"/>
              </a:xfrm>
              <a:prstGeom prst="rect">
                <a:avLst/>
              </a:prstGeom>
            </p:spPr>
          </p:pic>
          <p:pic>
            <p:nvPicPr>
              <p:cNvPr id="67" name="Picture 19">
                <a:extLst>
                  <a:ext uri="{FF2B5EF4-FFF2-40B4-BE49-F238E27FC236}">
                    <a16:creationId xmlns:a16="http://schemas.microsoft.com/office/drawing/2014/main" id="{6AC8CFCB-23EF-D938-5C2A-C9A073A7B84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1007663" y="2802658"/>
                <a:ext cx="233806" cy="233807"/>
              </a:xfrm>
              <a:prstGeom prst="rect">
                <a:avLst/>
              </a:prstGeom>
            </p:spPr>
          </p:pic>
          <p:pic>
            <p:nvPicPr>
              <p:cNvPr id="68" name="Picture 20">
                <a:extLst>
                  <a:ext uri="{FF2B5EF4-FFF2-40B4-BE49-F238E27FC236}">
                    <a16:creationId xmlns:a16="http://schemas.microsoft.com/office/drawing/2014/main" id="{C33D60D7-EC65-8BEC-7579-81A44371B9BD}"/>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p:blipFill>
            <p:spPr>
              <a:xfrm>
                <a:off x="-1014654" y="2518731"/>
                <a:ext cx="247788" cy="171546"/>
              </a:xfrm>
              <a:prstGeom prst="rect">
                <a:avLst/>
              </a:prstGeom>
            </p:spPr>
          </p:pic>
          <p:pic>
            <p:nvPicPr>
              <p:cNvPr id="71" name="Picture 23">
                <a:extLst>
                  <a:ext uri="{FF2B5EF4-FFF2-40B4-BE49-F238E27FC236}">
                    <a16:creationId xmlns:a16="http://schemas.microsoft.com/office/drawing/2014/main" id="{9A2CDD23-7FB7-EA48-2B0A-51F95C051926}"/>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p:blipFill>
            <p:spPr>
              <a:xfrm>
                <a:off x="-964304" y="1440891"/>
                <a:ext cx="147089" cy="294179"/>
              </a:xfrm>
              <a:prstGeom prst="rect">
                <a:avLst/>
              </a:prstGeom>
            </p:spPr>
          </p:pic>
        </p:grpSp>
      </p:grpSp>
      <p:pic>
        <p:nvPicPr>
          <p:cNvPr id="102" name="Picture 30">
            <a:extLst>
              <a:ext uri="{FF2B5EF4-FFF2-40B4-BE49-F238E27FC236}">
                <a16:creationId xmlns:a16="http://schemas.microsoft.com/office/drawing/2014/main" id="{EC3320ED-9162-EF3B-36FF-AC2FC0018825}"/>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2228346" y="3119485"/>
            <a:ext cx="232884" cy="299423"/>
          </a:xfrm>
          <a:prstGeom prst="rect">
            <a:avLst/>
          </a:prstGeom>
        </p:spPr>
      </p:pic>
      <p:sp>
        <p:nvSpPr>
          <p:cNvPr id="103" name="Rectangle 102">
            <a:extLst>
              <a:ext uri="{FF2B5EF4-FFF2-40B4-BE49-F238E27FC236}">
                <a16:creationId xmlns:a16="http://schemas.microsoft.com/office/drawing/2014/main" id="{6E97DBC3-5DE7-336B-AC48-EC8949BEDF1A}"/>
              </a:ext>
            </a:extLst>
          </p:cNvPr>
          <p:cNvSpPr/>
          <p:nvPr/>
        </p:nvSpPr>
        <p:spPr>
          <a:xfrm>
            <a:off x="2790461" y="2892775"/>
            <a:ext cx="463588" cy="215444"/>
          </a:xfrm>
          <a:prstGeom prst="rect">
            <a:avLst/>
          </a:prstGeom>
        </p:spPr>
        <p:txBody>
          <a:bodyPr wrap="none">
            <a:spAutoFit/>
          </a:bodyPr>
          <a:lstStyle/>
          <a:p>
            <a:r>
              <a:rPr lang="en-US" sz="800" dirty="0">
                <a:solidFill>
                  <a:srgbClr val="595959"/>
                </a:solidFill>
                <a:latin typeface="Avenir Next LT Pro"/>
                <a:sym typeface="Factoria W00 Bold"/>
              </a:rPr>
              <a:t>DATA</a:t>
            </a:r>
            <a:endParaRPr lang="en-US" sz="800" dirty="0">
              <a:solidFill>
                <a:srgbClr val="000000"/>
              </a:solidFill>
              <a:latin typeface="Avenir Next LT Pro"/>
              <a:sym typeface="Factoria W00 Bold"/>
            </a:endParaRPr>
          </a:p>
        </p:txBody>
      </p:sp>
      <p:cxnSp>
        <p:nvCxnSpPr>
          <p:cNvPr id="104" name="Straight Connector 103">
            <a:extLst>
              <a:ext uri="{FF2B5EF4-FFF2-40B4-BE49-F238E27FC236}">
                <a16:creationId xmlns:a16="http://schemas.microsoft.com/office/drawing/2014/main" id="{ECD9D949-205C-5BCD-69A1-4DB6E2392C24}"/>
              </a:ext>
            </a:extLst>
          </p:cNvPr>
          <p:cNvCxnSpPr>
            <a:cxnSpLocks/>
          </p:cNvCxnSpPr>
          <p:nvPr/>
        </p:nvCxnSpPr>
        <p:spPr>
          <a:xfrm>
            <a:off x="2558866" y="3193764"/>
            <a:ext cx="231595"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05" name="Picture 31">
            <a:extLst>
              <a:ext uri="{FF2B5EF4-FFF2-40B4-BE49-F238E27FC236}">
                <a16:creationId xmlns:a16="http://schemas.microsoft.com/office/drawing/2014/main" id="{08B20B2D-A96B-2DE6-84C9-AE2FE72A7495}"/>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2890460" y="3119485"/>
            <a:ext cx="285199" cy="285199"/>
          </a:xfrm>
          <a:prstGeom prst="rect">
            <a:avLst/>
          </a:prstGeom>
        </p:spPr>
      </p:pic>
      <p:cxnSp>
        <p:nvCxnSpPr>
          <p:cNvPr id="106" name="Straight Connector 105">
            <a:extLst>
              <a:ext uri="{FF2B5EF4-FFF2-40B4-BE49-F238E27FC236}">
                <a16:creationId xmlns:a16="http://schemas.microsoft.com/office/drawing/2014/main" id="{20CE31C4-9B91-0457-36B5-36EA0FD7BB59}"/>
              </a:ext>
            </a:extLst>
          </p:cNvPr>
          <p:cNvCxnSpPr>
            <a:cxnSpLocks/>
          </p:cNvCxnSpPr>
          <p:nvPr/>
        </p:nvCxnSpPr>
        <p:spPr>
          <a:xfrm>
            <a:off x="2558866" y="3343992"/>
            <a:ext cx="227998"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07" name="Rectangle 106">
            <a:extLst>
              <a:ext uri="{FF2B5EF4-FFF2-40B4-BE49-F238E27FC236}">
                <a16:creationId xmlns:a16="http://schemas.microsoft.com/office/drawing/2014/main" id="{703CD90A-AAC0-C9A1-CEE3-CC7526854935}"/>
              </a:ext>
            </a:extLst>
          </p:cNvPr>
          <p:cNvSpPr/>
          <p:nvPr/>
        </p:nvSpPr>
        <p:spPr>
          <a:xfrm>
            <a:off x="2134038" y="2898850"/>
            <a:ext cx="489236" cy="215444"/>
          </a:xfrm>
          <a:prstGeom prst="rect">
            <a:avLst/>
          </a:prstGeom>
        </p:spPr>
        <p:txBody>
          <a:bodyPr wrap="none">
            <a:spAutoFit/>
          </a:bodyPr>
          <a:lstStyle/>
          <a:p>
            <a:r>
              <a:rPr lang="en-US" sz="800" dirty="0">
                <a:solidFill>
                  <a:srgbClr val="595959"/>
                </a:solidFill>
                <a:latin typeface="Avenir Next LT Pro"/>
                <a:sym typeface="Factoria W00 Bold"/>
              </a:rPr>
              <a:t>ALERT</a:t>
            </a:r>
            <a:endParaRPr lang="en-US" sz="800" dirty="0">
              <a:solidFill>
                <a:srgbClr val="000000"/>
              </a:solidFill>
              <a:latin typeface="Avenir Next LT Pro"/>
              <a:sym typeface="Factoria W00 Bold"/>
            </a:endParaRPr>
          </a:p>
        </p:txBody>
      </p:sp>
      <p:grpSp>
        <p:nvGrpSpPr>
          <p:cNvPr id="110" name="Group 109">
            <a:extLst>
              <a:ext uri="{FF2B5EF4-FFF2-40B4-BE49-F238E27FC236}">
                <a16:creationId xmlns:a16="http://schemas.microsoft.com/office/drawing/2014/main" id="{8352E82E-98DB-4D34-1B81-CF1AC4D0C96B}"/>
              </a:ext>
            </a:extLst>
          </p:cNvPr>
          <p:cNvGrpSpPr/>
          <p:nvPr/>
        </p:nvGrpSpPr>
        <p:grpSpPr>
          <a:xfrm>
            <a:off x="5648624" y="2864111"/>
            <a:ext cx="1194975" cy="541757"/>
            <a:chOff x="9233487" y="4299739"/>
            <a:chExt cx="1194975" cy="541757"/>
          </a:xfrm>
        </p:grpSpPr>
        <p:pic>
          <p:nvPicPr>
            <p:cNvPr id="111" name="Picture 30">
              <a:extLst>
                <a:ext uri="{FF2B5EF4-FFF2-40B4-BE49-F238E27FC236}">
                  <a16:creationId xmlns:a16="http://schemas.microsoft.com/office/drawing/2014/main" id="{0A9FE711-CC5E-A817-5032-C02638CC7AB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9377111" y="4542073"/>
              <a:ext cx="232884" cy="299423"/>
            </a:xfrm>
            <a:prstGeom prst="rect">
              <a:avLst/>
            </a:prstGeom>
          </p:spPr>
        </p:pic>
        <p:sp>
          <p:nvSpPr>
            <p:cNvPr id="112" name="Rectangle 111">
              <a:extLst>
                <a:ext uri="{FF2B5EF4-FFF2-40B4-BE49-F238E27FC236}">
                  <a16:creationId xmlns:a16="http://schemas.microsoft.com/office/drawing/2014/main" id="{AC1A999F-B62C-93A7-BFCD-807111049446}"/>
                </a:ext>
              </a:extLst>
            </p:cNvPr>
            <p:cNvSpPr/>
            <p:nvPr/>
          </p:nvSpPr>
          <p:spPr>
            <a:xfrm>
              <a:off x="9233487" y="4299739"/>
              <a:ext cx="463588" cy="215444"/>
            </a:xfrm>
            <a:prstGeom prst="rect">
              <a:avLst/>
            </a:prstGeom>
          </p:spPr>
          <p:txBody>
            <a:bodyPr wrap="none">
              <a:spAutoFit/>
            </a:bodyPr>
            <a:lstStyle/>
            <a:p>
              <a:r>
                <a:rPr lang="en-US" sz="800" dirty="0">
                  <a:solidFill>
                    <a:srgbClr val="595959"/>
                  </a:solidFill>
                  <a:latin typeface="Avenir Next LT Pro"/>
                  <a:sym typeface="Factoria W00 Bold"/>
                </a:rPr>
                <a:t>DATA</a:t>
              </a:r>
              <a:endParaRPr lang="en-US" sz="800" dirty="0">
                <a:solidFill>
                  <a:srgbClr val="000000"/>
                </a:solidFill>
                <a:latin typeface="Avenir Next LT Pro"/>
                <a:sym typeface="Factoria W00 Bold"/>
              </a:endParaRPr>
            </a:p>
          </p:txBody>
        </p:sp>
        <p:cxnSp>
          <p:nvCxnSpPr>
            <p:cNvPr id="113" name="Straight Connector 112">
              <a:extLst>
                <a:ext uri="{FF2B5EF4-FFF2-40B4-BE49-F238E27FC236}">
                  <a16:creationId xmlns:a16="http://schemas.microsoft.com/office/drawing/2014/main" id="{4012C969-BD3D-F155-3B44-AC42C73354D6}"/>
                </a:ext>
              </a:extLst>
            </p:cNvPr>
            <p:cNvCxnSpPr>
              <a:cxnSpLocks/>
            </p:cNvCxnSpPr>
            <p:nvPr/>
          </p:nvCxnSpPr>
          <p:spPr>
            <a:xfrm>
              <a:off x="9707631" y="4616352"/>
              <a:ext cx="231595"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14" name="Picture 31">
              <a:extLst>
                <a:ext uri="{FF2B5EF4-FFF2-40B4-BE49-F238E27FC236}">
                  <a16:creationId xmlns:a16="http://schemas.microsoft.com/office/drawing/2014/main" id="{4865863A-96D9-D471-10F3-BFFD98029199}"/>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10039225" y="4542073"/>
              <a:ext cx="285199" cy="285199"/>
            </a:xfrm>
            <a:prstGeom prst="rect">
              <a:avLst/>
            </a:prstGeom>
          </p:spPr>
        </p:pic>
        <p:cxnSp>
          <p:nvCxnSpPr>
            <p:cNvPr id="115" name="Straight Connector 114">
              <a:extLst>
                <a:ext uri="{FF2B5EF4-FFF2-40B4-BE49-F238E27FC236}">
                  <a16:creationId xmlns:a16="http://schemas.microsoft.com/office/drawing/2014/main" id="{40D40252-7172-AADF-3266-2406EC784209}"/>
                </a:ext>
              </a:extLst>
            </p:cNvPr>
            <p:cNvCxnSpPr>
              <a:cxnSpLocks/>
            </p:cNvCxnSpPr>
            <p:nvPr/>
          </p:nvCxnSpPr>
          <p:spPr>
            <a:xfrm>
              <a:off x="9707631" y="4766580"/>
              <a:ext cx="227998"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16" name="Rectangle 115">
              <a:extLst>
                <a:ext uri="{FF2B5EF4-FFF2-40B4-BE49-F238E27FC236}">
                  <a16:creationId xmlns:a16="http://schemas.microsoft.com/office/drawing/2014/main" id="{6D83B74D-41FC-A85B-8F26-7986721BE83A}"/>
                </a:ext>
              </a:extLst>
            </p:cNvPr>
            <p:cNvSpPr/>
            <p:nvPr/>
          </p:nvSpPr>
          <p:spPr>
            <a:xfrm>
              <a:off x="9939226" y="4304474"/>
              <a:ext cx="489236" cy="215444"/>
            </a:xfrm>
            <a:prstGeom prst="rect">
              <a:avLst/>
            </a:prstGeom>
          </p:spPr>
          <p:txBody>
            <a:bodyPr wrap="none">
              <a:spAutoFit/>
            </a:bodyPr>
            <a:lstStyle/>
            <a:p>
              <a:r>
                <a:rPr lang="en-US" sz="800" dirty="0">
                  <a:solidFill>
                    <a:srgbClr val="595959"/>
                  </a:solidFill>
                  <a:latin typeface="Avenir Next LT Pro"/>
                  <a:sym typeface="Factoria W00 Bold"/>
                </a:rPr>
                <a:t>ALERT</a:t>
              </a:r>
              <a:endParaRPr lang="en-US" sz="800" dirty="0">
                <a:solidFill>
                  <a:srgbClr val="000000"/>
                </a:solidFill>
                <a:latin typeface="Avenir Next LT Pro"/>
                <a:sym typeface="Factoria W00 Bold"/>
              </a:endParaRPr>
            </a:p>
          </p:txBody>
        </p:sp>
      </p:grpSp>
    </p:spTree>
    <p:extLst>
      <p:ext uri="{BB962C8B-B14F-4D97-AF65-F5344CB8AC3E}">
        <p14:creationId xmlns:p14="http://schemas.microsoft.com/office/powerpoint/2010/main" val="305639842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553129" y="867692"/>
            <a:ext cx="7830804" cy="4185761"/>
          </a:xfrm>
          <a:prstGeom prst="rect">
            <a:avLst/>
          </a:prstGeom>
          <a:noFill/>
        </p:spPr>
        <p:txBody>
          <a:bodyPr wrap="square" rtlCol="0">
            <a:spAutoFit/>
          </a:bodyPr>
          <a:lstStyle/>
          <a:p>
            <a:r>
              <a:rPr lang="en-CA" sz="1400" dirty="0"/>
              <a:t>If the corporation has a digital transformation group and safety officer its more likely they will be interested in connected worker  </a:t>
            </a:r>
          </a:p>
          <a:p>
            <a:endParaRPr lang="en-CA" sz="1400" dirty="0"/>
          </a:p>
          <a:p>
            <a:r>
              <a:rPr lang="en-CA" sz="1400" dirty="0"/>
              <a:t>ASSP membership indicates they have a higher level of safety and would be a good fit </a:t>
            </a:r>
          </a:p>
          <a:p>
            <a:endParaRPr lang="en-CA" sz="1400" dirty="0"/>
          </a:p>
          <a:p>
            <a:r>
              <a:rPr lang="en-CA" sz="1400" dirty="0"/>
              <a:t>Sites where major incidents have occurred or lawsuits </a:t>
            </a:r>
          </a:p>
          <a:p>
            <a:endParaRPr lang="en-CA" sz="1400" dirty="0"/>
          </a:p>
          <a:p>
            <a:r>
              <a:rPr lang="en-CA" sz="1400" dirty="0"/>
              <a:t>Corporations with high ESG (Environmental, social, governance) goals will also typically have high HSE targets</a:t>
            </a:r>
          </a:p>
          <a:p>
            <a:r>
              <a:rPr lang="en-US" sz="1400" dirty="0"/>
              <a:t>Social – This includes activities focused on Employee Relations, Working Conditions, Health and Safety, Data Security, Diversity, and Community Relations. </a:t>
            </a:r>
          </a:p>
          <a:p>
            <a:endParaRPr lang="en-US" sz="1600" dirty="0"/>
          </a:p>
          <a:p>
            <a:r>
              <a:rPr lang="en-CA" sz="1600" dirty="0">
                <a:hlinkClick r:id="rId3"/>
              </a:rPr>
              <a:t>https://www.investors.com/news/esg-companies-list-top-100-esg-stocks-2022/</a:t>
            </a:r>
            <a:endParaRPr lang="en-CA" sz="1600" dirty="0"/>
          </a:p>
          <a:p>
            <a:endParaRPr lang="en-CA" sz="1600" dirty="0"/>
          </a:p>
          <a:p>
            <a:r>
              <a:rPr lang="en-CA" sz="1600" dirty="0"/>
              <a:t> </a:t>
            </a:r>
          </a:p>
          <a:p>
            <a:endParaRPr lang="en-CA" sz="1600" dirty="0"/>
          </a:p>
          <a:p>
            <a:pPr marL="171450" indent="-171450">
              <a:buFont typeface="Arial" panose="020B0604020202020204" pitchFamily="34" charset="0"/>
              <a:buChar char="•"/>
            </a:pPr>
            <a:endParaRPr lang="en-CA" sz="1600" dirty="0"/>
          </a:p>
          <a:p>
            <a:pPr marL="171450" indent="-171450">
              <a:buFont typeface="Arial" panose="020B0604020202020204" pitchFamily="34" charset="0"/>
              <a:buChar char="•"/>
            </a:pPr>
            <a:endParaRPr lang="en-CA" sz="16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0" y="221361"/>
            <a:ext cx="4222084" cy="646331"/>
          </a:xfrm>
          <a:prstGeom prst="rect">
            <a:avLst/>
          </a:prstGeom>
          <a:noFill/>
        </p:spPr>
        <p:txBody>
          <a:bodyPr wrap="square" rtlCol="0">
            <a:spAutoFit/>
          </a:bodyPr>
          <a:lstStyle/>
          <a:p>
            <a:pPr algn="ctr"/>
            <a:r>
              <a:rPr lang="en-CA" b="1" dirty="0"/>
              <a:t>Target corporations &amp; Managers </a:t>
            </a:r>
          </a:p>
          <a:p>
            <a:endParaRPr lang="en-CA" dirty="0"/>
          </a:p>
        </p:txBody>
      </p:sp>
    </p:spTree>
    <p:extLst>
      <p:ext uri="{BB962C8B-B14F-4D97-AF65-F5344CB8AC3E}">
        <p14:creationId xmlns:p14="http://schemas.microsoft.com/office/powerpoint/2010/main" val="342941384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tandard Powerpoi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aswatch3 Features and Benefits" id="{A4A2955F-A501-4C4B-A762-8F2BA1E1C628}" vid="{B2F1A490-1324-9843-BD3B-BC09C394E78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Standard Powerpoint</Template>
  <TotalTime>68987</TotalTime>
  <Words>5333</Words>
  <Application>Microsoft Office PowerPoint</Application>
  <PresentationFormat>On-screen Show (4:3)</PresentationFormat>
  <Paragraphs>883</Paragraphs>
  <Slides>64</Slides>
  <Notes>31</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64</vt:i4>
      </vt:variant>
    </vt:vector>
  </HeadingPairs>
  <TitlesOfParts>
    <vt:vector size="77" baseType="lpstr">
      <vt:lpstr>Arial</vt:lpstr>
      <vt:lpstr>Avenir Black</vt:lpstr>
      <vt:lpstr>Avenir Book</vt:lpstr>
      <vt:lpstr>Avenir Light</vt:lpstr>
      <vt:lpstr>Avenir Next LT Pro</vt:lpstr>
      <vt:lpstr>Calibri</vt:lpstr>
      <vt:lpstr>Century Gothic</vt:lpstr>
      <vt:lpstr>Helvetica</vt:lpstr>
      <vt:lpstr>Rockwell</vt:lpstr>
      <vt:lpstr>Verdana</vt:lpstr>
      <vt:lpstr>Wingdings</vt:lpstr>
      <vt:lpstr>Standard Powerpoint</vt:lpstr>
      <vt:lpstr>think-cell Slide</vt:lpstr>
      <vt:lpstr>PowerPoint Presentation</vt:lpstr>
      <vt:lpstr>PowerPoint Presentation</vt:lpstr>
      <vt:lpstr>PowerPoint Presentation</vt:lpstr>
      <vt:lpstr>PowerPoint Presentation</vt:lpstr>
      <vt:lpstr>Decision Maker and Influencer </vt:lpstr>
      <vt:lpstr>PowerPoint Presentation</vt:lpstr>
      <vt:lpstr>PowerPoint Presentation</vt:lpstr>
      <vt:lpstr>PowerPoint Presentation</vt:lpstr>
      <vt:lpstr>PowerPoint Presentation</vt:lpstr>
      <vt:lpstr>PowerPoint Presentation</vt:lpstr>
      <vt:lpstr>Barriers of Adoptance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Live gas readings and alerts where and when they matter.</vt:lpstr>
      <vt:lpstr>PowerPoint Presentation</vt:lpstr>
      <vt:lpstr>PowerPoint Presentation</vt:lpstr>
      <vt:lpstr>PowerPoint Presentation</vt:lpstr>
      <vt:lpstr>PowerPoint Presentation</vt:lpstr>
      <vt:lpstr>PowerPoint Presentation</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revision>116</cp:revision>
  <cp:lastPrinted>2020-03-03T19:45:23Z</cp:lastPrinted>
  <dcterms:created xsi:type="dcterms:W3CDTF">2020-02-07T23:18:37Z</dcterms:created>
  <dcterms:modified xsi:type="dcterms:W3CDTF">2023-05-04T18:06:51Z</dcterms:modified>
</cp:coreProperties>
</file>