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4202" r:id="rId1"/>
  </p:sldMasterIdLst>
  <p:notesMasterIdLst>
    <p:notesMasterId r:id="rId66"/>
  </p:notesMasterIdLst>
  <p:handoutMasterIdLst>
    <p:handoutMasterId r:id="rId67"/>
  </p:handoutMasterIdLst>
  <p:sldIdLst>
    <p:sldId id="386" r:id="rId2"/>
    <p:sldId id="317" r:id="rId3"/>
    <p:sldId id="276" r:id="rId4"/>
    <p:sldId id="278" r:id="rId5"/>
    <p:sldId id="279" r:id="rId6"/>
    <p:sldId id="280" r:id="rId7"/>
    <p:sldId id="281" r:id="rId8"/>
    <p:sldId id="282" r:id="rId9"/>
    <p:sldId id="383" r:id="rId10"/>
    <p:sldId id="384" r:id="rId11"/>
    <p:sldId id="332" r:id="rId12"/>
    <p:sldId id="333" r:id="rId13"/>
    <p:sldId id="334" r:id="rId14"/>
    <p:sldId id="335" r:id="rId15"/>
    <p:sldId id="336" r:id="rId16"/>
    <p:sldId id="385" r:id="rId17"/>
    <p:sldId id="337" r:id="rId18"/>
    <p:sldId id="338" r:id="rId19"/>
    <p:sldId id="339" r:id="rId20"/>
    <p:sldId id="340" r:id="rId21"/>
    <p:sldId id="341" r:id="rId22"/>
    <p:sldId id="342" r:id="rId23"/>
    <p:sldId id="343" r:id="rId24"/>
    <p:sldId id="344" r:id="rId25"/>
    <p:sldId id="345" r:id="rId26"/>
    <p:sldId id="346" r:id="rId27"/>
    <p:sldId id="347" r:id="rId28"/>
    <p:sldId id="348" r:id="rId29"/>
    <p:sldId id="349" r:id="rId30"/>
    <p:sldId id="350" r:id="rId31"/>
    <p:sldId id="351" r:id="rId32"/>
    <p:sldId id="352" r:id="rId33"/>
    <p:sldId id="353" r:id="rId34"/>
    <p:sldId id="354" r:id="rId35"/>
    <p:sldId id="355" r:id="rId36"/>
    <p:sldId id="356" r:id="rId37"/>
    <p:sldId id="357" r:id="rId38"/>
    <p:sldId id="358" r:id="rId39"/>
    <p:sldId id="359" r:id="rId40"/>
    <p:sldId id="360" r:id="rId41"/>
    <p:sldId id="361" r:id="rId42"/>
    <p:sldId id="362" r:id="rId43"/>
    <p:sldId id="363" r:id="rId44"/>
    <p:sldId id="364" r:id="rId45"/>
    <p:sldId id="365" r:id="rId46"/>
    <p:sldId id="366" r:id="rId47"/>
    <p:sldId id="367" r:id="rId48"/>
    <p:sldId id="368" r:id="rId49"/>
    <p:sldId id="369" r:id="rId50"/>
    <p:sldId id="370" r:id="rId51"/>
    <p:sldId id="371" r:id="rId52"/>
    <p:sldId id="372" r:id="rId53"/>
    <p:sldId id="373" r:id="rId54"/>
    <p:sldId id="374" r:id="rId55"/>
    <p:sldId id="375" r:id="rId56"/>
    <p:sldId id="376" r:id="rId57"/>
    <p:sldId id="377" r:id="rId58"/>
    <p:sldId id="378" r:id="rId59"/>
    <p:sldId id="379" r:id="rId60"/>
    <p:sldId id="380" r:id="rId61"/>
    <p:sldId id="381" r:id="rId62"/>
    <p:sldId id="382" r:id="rId63"/>
    <p:sldId id="303" r:id="rId64"/>
    <p:sldId id="304" r:id="rId65"/>
  </p:sldIdLst>
  <p:sldSz cx="9144000" cy="6858000" type="letter"/>
  <p:notesSz cx="6858000" cy="9144000"/>
  <p:defaultTextStyle>
    <a:defPPr>
      <a:defRPr lang="en-US"/>
    </a:defPPr>
    <a:lvl1pPr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84" autoAdjust="0"/>
    <p:restoredTop sz="94722" autoAdjust="0"/>
  </p:normalViewPr>
  <p:slideViewPr>
    <p:cSldViewPr snapToGrid="0" snapToObjects="1" showGuides="1">
      <p:cViewPr>
        <p:scale>
          <a:sx n="135" d="100"/>
          <a:sy n="135" d="100"/>
        </p:scale>
        <p:origin x="-1408" y="-344"/>
      </p:cViewPr>
      <p:guideLst>
        <p:guide orient="horz" pos="2160"/>
        <p:guide pos="288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5" d="100"/>
        <a:sy n="11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notesMaster" Target="notesMasters/notesMaster1.xml"/><Relationship Id="rId67" Type="http://schemas.openxmlformats.org/officeDocument/2006/relationships/handoutMaster" Target="handoutMasters/handoutMaster1.xml"/><Relationship Id="rId68" Type="http://schemas.openxmlformats.org/officeDocument/2006/relationships/printerSettings" Target="printerSettings/printerSettings1.bin"/><Relationship Id="rId69" Type="http://schemas.openxmlformats.org/officeDocument/2006/relationships/presProps" Target="presProp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viewProps" Target="viewProps.xml"/><Relationship Id="rId71" Type="http://schemas.openxmlformats.org/officeDocument/2006/relationships/theme" Target="theme/theme1.xml"/><Relationship Id="rId72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90464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B6D368-8BF8-8F4D-AF7F-4EDD0FC4CF95}" type="datetimeFigureOut">
              <a:rPr lang="en-US" smtClean="0"/>
              <a:t>8/9/18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B44247-29FC-D441-A716-68D2DE5F5C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933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9FE26E69-501D-244A-A4A9-3DA8C540FCDB}" type="slidenum">
              <a:rPr lang="en-US" sz="1200" b="0">
                <a:latin typeface="Times" charset="0"/>
              </a:rPr>
              <a:pPr/>
              <a:t>1</a:t>
            </a:fld>
            <a:endParaRPr lang="en-US" sz="1200" b="0">
              <a:latin typeface="Times" charset="0"/>
            </a:endParaRPr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8708AB86-F3F5-0642-B8AE-35D72FE687C6}" type="slidenum">
              <a:rPr lang="en-US" sz="1200" b="0">
                <a:latin typeface="Times" charset="0"/>
              </a:rPr>
              <a:pPr/>
              <a:t>2</a:t>
            </a:fld>
            <a:endParaRPr lang="en-US" sz="1200" b="0">
              <a:latin typeface="Times" charset="0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3DFC4BF-3702-C149-BF4D-E5A1C2E7CCBF}" type="slidenum">
              <a:rPr lang="en-US" b="0">
                <a:latin typeface="Times" charset="0"/>
              </a:rPr>
              <a:pPr/>
              <a:t>9</a:t>
            </a:fld>
            <a:endParaRPr lang="en-US" b="0">
              <a:latin typeface="Times" charset="0"/>
            </a:endParaRPr>
          </a:p>
        </p:txBody>
      </p:sp>
      <p:sp>
        <p:nvSpPr>
          <p:cNvPr id="2048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3DFC4BF-3702-C149-BF4D-E5A1C2E7CCBF}" type="slidenum">
              <a:rPr lang="en-US" b="0">
                <a:latin typeface="Times" charset="0"/>
              </a:rPr>
              <a:pPr/>
              <a:t>11</a:t>
            </a:fld>
            <a:endParaRPr lang="en-US" b="0">
              <a:latin typeface="Times" charset="0"/>
            </a:endParaRPr>
          </a:p>
        </p:txBody>
      </p:sp>
      <p:sp>
        <p:nvSpPr>
          <p:cNvPr id="2048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3886B16-D9F3-114A-9867-95A2E330B508}" type="slidenum">
              <a:rPr lang="en-US" b="0">
                <a:latin typeface="Times" charset="0"/>
              </a:rPr>
              <a:pPr/>
              <a:t>12</a:t>
            </a:fld>
            <a:endParaRPr lang="en-US" b="0">
              <a:latin typeface="Times" charset="0"/>
            </a:endParaRPr>
          </a:p>
        </p:txBody>
      </p:sp>
      <p:sp>
        <p:nvSpPr>
          <p:cNvPr id="2253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81EEED8-5228-BD42-83BA-EE0ACD7C449B}" type="slidenum">
              <a:rPr lang="en-US" b="0">
                <a:latin typeface="Times" charset="0"/>
              </a:rPr>
              <a:pPr/>
              <a:t>13</a:t>
            </a:fld>
            <a:endParaRPr lang="en-US" b="0">
              <a:latin typeface="Times" charset="0"/>
            </a:endParaRPr>
          </a:p>
        </p:txBody>
      </p:sp>
      <p:sp>
        <p:nvSpPr>
          <p:cNvPr id="2457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584835B-CD9E-3544-8BC2-AEE527B8D11E}" type="slidenum">
              <a:rPr lang="en-US" b="0">
                <a:latin typeface="Times" charset="0"/>
              </a:rPr>
              <a:pPr/>
              <a:t>14</a:t>
            </a:fld>
            <a:endParaRPr lang="en-US" b="0">
              <a:latin typeface="Times" charset="0"/>
            </a:endParaRPr>
          </a:p>
        </p:txBody>
      </p:sp>
      <p:sp>
        <p:nvSpPr>
          <p:cNvPr id="2662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anchor="b"/>
          <a:lstStyle>
            <a:lvl1pPr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9002313-3687-6F4A-8FAE-FB3D9D957F34}" type="slidenum">
              <a:rPr lang="en-US" b="0">
                <a:latin typeface="Times" charset="0"/>
              </a:rPr>
              <a:pPr/>
              <a:t>15</a:t>
            </a:fld>
            <a:endParaRPr lang="en-US" b="0">
              <a:latin typeface="Times" charset="0"/>
            </a:endParaRPr>
          </a:p>
        </p:txBody>
      </p:sp>
      <p:sp>
        <p:nvSpPr>
          <p:cNvPr id="2867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anchor="b"/>
          <a:lstStyle>
            <a:lvl1pPr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9002313-3687-6F4A-8FAE-FB3D9D957F34}" type="slidenum">
              <a:rPr lang="en-US" b="0">
                <a:latin typeface="Times" charset="0"/>
              </a:rPr>
              <a:pPr/>
              <a:t>16</a:t>
            </a:fld>
            <a:endParaRPr lang="en-US" b="0">
              <a:latin typeface="Times" charset="0"/>
            </a:endParaRPr>
          </a:p>
        </p:txBody>
      </p:sp>
      <p:sp>
        <p:nvSpPr>
          <p:cNvPr id="2867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anchor="b"/>
          <a:lstStyle>
            <a:lvl1pPr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8EBF391B-8A70-C44D-87F7-53BCA28CE0A8}" type="slidenum">
              <a:rPr lang="en-US" b="0">
                <a:latin typeface="Times" charset="0"/>
              </a:rPr>
              <a:pPr/>
              <a:t>17</a:t>
            </a:fld>
            <a:endParaRPr lang="en-US" b="0">
              <a:latin typeface="Times" charset="0"/>
            </a:endParaRPr>
          </a:p>
        </p:txBody>
      </p:sp>
      <p:sp>
        <p:nvSpPr>
          <p:cNvPr id="3072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anchor="b"/>
          <a:lstStyle>
            <a:lvl1pPr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B29D088-BBBD-5046-8337-6ED8D193E658}" type="slidenum">
              <a:rPr lang="en-US" b="0">
                <a:latin typeface="Times" charset="0"/>
              </a:rPr>
              <a:pPr/>
              <a:t>18</a:t>
            </a:fld>
            <a:endParaRPr lang="en-US" b="0">
              <a:latin typeface="Times" charset="0"/>
            </a:endParaRPr>
          </a:p>
        </p:txBody>
      </p:sp>
      <p:sp>
        <p:nvSpPr>
          <p:cNvPr id="3277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309C378-EA96-974D-B838-CE109D52A6AE}" type="slidenum">
              <a:rPr lang="en-US" b="0">
                <a:latin typeface="Times" charset="0"/>
              </a:rPr>
              <a:pPr/>
              <a:t>19</a:t>
            </a:fld>
            <a:endParaRPr lang="en-US" b="0">
              <a:latin typeface="Times" charset="0"/>
            </a:endParaRPr>
          </a:p>
        </p:txBody>
      </p:sp>
      <p:sp>
        <p:nvSpPr>
          <p:cNvPr id="3481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anchor="b"/>
          <a:lstStyle>
            <a:lvl1pPr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0F0D52A-FF62-B240-A794-0757AB9341AB}" type="slidenum">
              <a:rPr lang="en-US" b="0">
                <a:latin typeface="Times" charset="0"/>
              </a:rPr>
              <a:pPr/>
              <a:t>20</a:t>
            </a:fld>
            <a:endParaRPr lang="en-US" b="0">
              <a:latin typeface="Times" charset="0"/>
            </a:endParaRPr>
          </a:p>
        </p:txBody>
      </p:sp>
      <p:sp>
        <p:nvSpPr>
          <p:cNvPr id="3686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anchor="b"/>
          <a:lstStyle>
            <a:lvl1pPr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18E260B-9E9E-B349-BEF3-6E8847710BA7}" type="slidenum">
              <a:rPr lang="en-US" b="0">
                <a:latin typeface="Times" charset="0"/>
              </a:rPr>
              <a:pPr/>
              <a:t>21</a:t>
            </a:fld>
            <a:endParaRPr lang="en-US" b="0">
              <a:latin typeface="Times" charset="0"/>
            </a:endParaRPr>
          </a:p>
        </p:txBody>
      </p:sp>
      <p:sp>
        <p:nvSpPr>
          <p:cNvPr id="3891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anchor="b"/>
          <a:lstStyle>
            <a:lvl1pPr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334278D-6F1D-0C44-9B0B-735A72833EB0}" type="slidenum">
              <a:rPr lang="en-US" b="0">
                <a:latin typeface="Times" charset="0"/>
              </a:rPr>
              <a:pPr/>
              <a:t>22</a:t>
            </a:fld>
            <a:endParaRPr lang="en-US" b="0">
              <a:latin typeface="Times" charset="0"/>
            </a:endParaRPr>
          </a:p>
        </p:txBody>
      </p:sp>
      <p:sp>
        <p:nvSpPr>
          <p:cNvPr id="4096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anchor="b"/>
          <a:lstStyle>
            <a:lvl1pPr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D1284B8F-2D3D-B444-A398-6AF89E7E982C}" type="slidenum">
              <a:rPr lang="en-US" b="0">
                <a:latin typeface="Times" charset="0"/>
              </a:rPr>
              <a:pPr/>
              <a:t>23</a:t>
            </a:fld>
            <a:endParaRPr lang="en-US" b="0">
              <a:latin typeface="Times" charset="0"/>
            </a:endParaRPr>
          </a:p>
        </p:txBody>
      </p:sp>
      <p:sp>
        <p:nvSpPr>
          <p:cNvPr id="4301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anchor="b"/>
          <a:lstStyle>
            <a:lvl1pPr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4BD53B5-52CD-2742-A7A5-256C52445D00}" type="slidenum">
              <a:rPr lang="en-US" b="0">
                <a:latin typeface="Times" charset="0"/>
              </a:rPr>
              <a:pPr/>
              <a:t>24</a:t>
            </a:fld>
            <a:endParaRPr lang="en-US" b="0">
              <a:latin typeface="Times" charset="0"/>
            </a:endParaRPr>
          </a:p>
        </p:txBody>
      </p:sp>
      <p:sp>
        <p:nvSpPr>
          <p:cNvPr id="4505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B4EF8FA-F2C2-EE4B-BE50-6D459D7E8B18}" type="slidenum">
              <a:rPr lang="en-US" b="0">
                <a:latin typeface="Times" charset="0"/>
              </a:rPr>
              <a:pPr/>
              <a:t>25</a:t>
            </a:fld>
            <a:endParaRPr lang="en-US" b="0">
              <a:latin typeface="Times" charset="0"/>
            </a:endParaRPr>
          </a:p>
        </p:txBody>
      </p:sp>
      <p:sp>
        <p:nvSpPr>
          <p:cNvPr id="4710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859F13A-9FFE-8E4E-B8F7-7D2F185DEA68}" type="slidenum">
              <a:rPr lang="en-US" b="0">
                <a:latin typeface="Times" charset="0"/>
              </a:rPr>
              <a:pPr/>
              <a:t>26</a:t>
            </a:fld>
            <a:endParaRPr lang="en-US" b="0">
              <a:latin typeface="Times" charset="0"/>
            </a:endParaRPr>
          </a:p>
        </p:txBody>
      </p:sp>
      <p:sp>
        <p:nvSpPr>
          <p:cNvPr id="4915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0C72485-2067-5B40-9A0A-4E47F1C40607}" type="slidenum">
              <a:rPr lang="en-US" b="0">
                <a:latin typeface="Times" charset="0"/>
              </a:rPr>
              <a:pPr/>
              <a:t>27</a:t>
            </a:fld>
            <a:endParaRPr lang="en-US" b="0">
              <a:latin typeface="Times" charset="0"/>
            </a:endParaRPr>
          </a:p>
        </p:txBody>
      </p:sp>
      <p:sp>
        <p:nvSpPr>
          <p:cNvPr id="5120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235F9A9-B3F4-9945-84C4-96138FCC6375}" type="slidenum">
              <a:rPr lang="en-US" b="0">
                <a:latin typeface="Times" charset="0"/>
              </a:rPr>
              <a:pPr/>
              <a:t>28</a:t>
            </a:fld>
            <a:endParaRPr lang="en-US" b="0">
              <a:latin typeface="Times" charset="0"/>
            </a:endParaRPr>
          </a:p>
        </p:txBody>
      </p:sp>
      <p:sp>
        <p:nvSpPr>
          <p:cNvPr id="5325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A1D8B83-6A8D-544F-88E3-52A048388EC8}" type="slidenum">
              <a:rPr lang="en-US" b="0">
                <a:latin typeface="Times" charset="0"/>
              </a:rPr>
              <a:pPr/>
              <a:t>29</a:t>
            </a:fld>
            <a:endParaRPr lang="en-US" b="0">
              <a:latin typeface="Times" charset="0"/>
            </a:endParaRPr>
          </a:p>
        </p:txBody>
      </p:sp>
      <p:sp>
        <p:nvSpPr>
          <p:cNvPr id="5529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anchor="b"/>
          <a:lstStyle>
            <a:lvl1pPr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A8E8138-4304-134F-9E51-164C1B7EA62A}" type="slidenum">
              <a:rPr lang="en-US" b="0">
                <a:latin typeface="Times" charset="0"/>
              </a:rPr>
              <a:pPr/>
              <a:t>30</a:t>
            </a:fld>
            <a:endParaRPr lang="en-US" b="0">
              <a:latin typeface="Times" charset="0"/>
            </a:endParaRPr>
          </a:p>
        </p:txBody>
      </p:sp>
      <p:sp>
        <p:nvSpPr>
          <p:cNvPr id="5734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Can be connected</a:t>
            </a:r>
            <a:r>
              <a:rPr kumimoji="1" lang="en-US" altLang="ja-JP" baseline="0" dirty="0" smtClean="0"/>
              <a:t> up to 10 units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57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094763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Can be connected</a:t>
            </a:r>
            <a:r>
              <a:rPr kumimoji="1" lang="en-US" altLang="ja-JP" baseline="0" dirty="0" smtClean="0"/>
              <a:t> up to 10 units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58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09476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1BE178-276B-704A-9F3D-36D395C385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736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B192B6-4315-8D43-B3B5-75E87927B6C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172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642941-8EC1-394D-B187-CF45B73EC3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6210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7578D8-4EAA-8944-A463-DAD69E4AE25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0328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365764-BD7F-464C-B47D-16D748C659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574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5C9AB6-0B62-3D47-A860-0487A95F78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60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D6FA5C-BBCD-A241-929E-09379EB25AC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839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D88841-75D7-9A44-BF52-928F27CD38B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948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8/9/18</a:t>
            </a:fld>
            <a:endParaRPr kumimoji="1"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1C3CEA-2E8F-2A48-A633-28F1B0FF3DF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937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75D50-7285-1E4D-ADB4-9BB68C9EFC4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154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F3E043-6B5E-6346-BE0B-8C642EEEA64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1311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3810000" cy="4114800"/>
          </a:xfr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chart</a:t>
            </a:r>
            <a:endParaRPr lang="en-US" noProof="0" dirty="0" smtClean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76402D-C015-8345-ABA0-BF33C2E3989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2978010"/>
      </p:ext>
    </p:extLst>
  </p:cSld>
  <p:clrMapOvr>
    <a:masterClrMapping/>
  </p:clrMapOvr>
  <p:hf sldNum="0" hdr="0" dt="0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069975" y="301625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43141AE-6D6C-2849-A814-A0674F8D48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914400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203" r:id="rId1"/>
    <p:sldLayoutId id="2147484204" r:id="rId2"/>
    <p:sldLayoutId id="2147484205" r:id="rId3"/>
    <p:sldLayoutId id="2147484206" r:id="rId4"/>
    <p:sldLayoutId id="2147484207" r:id="rId5"/>
    <p:sldLayoutId id="2147484208" r:id="rId6"/>
    <p:sldLayoutId id="2147484209" r:id="rId7"/>
    <p:sldLayoutId id="2147484210" r:id="rId8"/>
    <p:sldLayoutId id="2147484211" r:id="rId9"/>
    <p:sldLayoutId id="2147484212" r:id="rId10"/>
    <p:sldLayoutId id="2147484213" r:id="rId11"/>
    <p:sldLayoutId id="2147484214" r:id="rId12"/>
  </p:sldLayoutIdLst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28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9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5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4" Type="http://schemas.openxmlformats.org/officeDocument/2006/relationships/image" Target="../media/image34.jpe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3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4" Type="http://schemas.openxmlformats.org/officeDocument/2006/relationships/image" Target="../media/image42.png"/><Relationship Id="rId5" Type="http://schemas.openxmlformats.org/officeDocument/2006/relationships/image" Target="../media/image43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4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7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7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8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9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0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1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2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3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4.png"/><Relationship Id="rId3" Type="http://schemas.openxmlformats.org/officeDocument/2006/relationships/image" Target="../media/image4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4" Type="http://schemas.openxmlformats.org/officeDocument/2006/relationships/image" Target="../media/image57.png"/><Relationship Id="rId5" Type="http://schemas.openxmlformats.org/officeDocument/2006/relationships/image" Target="../media/image58.png"/><Relationship Id="rId6" Type="http://schemas.openxmlformats.org/officeDocument/2006/relationships/image" Target="../media/image59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5.jp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5.jp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5.jpg"/><Relationship Id="rId3" Type="http://schemas.openxmlformats.org/officeDocument/2006/relationships/image" Target="../media/image60.jp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1.png"/><Relationship Id="rId3" Type="http://schemas.openxmlformats.org/officeDocument/2006/relationships/image" Target="../media/image6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4" Type="http://schemas.openxmlformats.org/officeDocument/2006/relationships/image" Target="../media/image64.png"/><Relationship Id="rId5" Type="http://schemas.openxmlformats.org/officeDocument/2006/relationships/image" Target="../media/image65.png"/><Relationship Id="rId6" Type="http://schemas.openxmlformats.org/officeDocument/2006/relationships/image" Target="../media/image66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4" Type="http://schemas.openxmlformats.org/officeDocument/2006/relationships/image" Target="../media/image68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4" Type="http://schemas.openxmlformats.org/officeDocument/2006/relationships/image" Target="../media/image71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4" Type="http://schemas.openxmlformats.org/officeDocument/2006/relationships/image" Target="../media/image74.png"/><Relationship Id="rId5" Type="http://schemas.openxmlformats.org/officeDocument/2006/relationships/image" Target="../media/image75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2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6.png"/><Relationship Id="rId3" Type="http://schemas.openxmlformats.org/officeDocument/2006/relationships/image" Target="../media/image77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7.png"/><Relationship Id="rId3" Type="http://schemas.openxmlformats.org/officeDocument/2006/relationships/image" Target="../media/image78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9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0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1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2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3.emf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84.jpe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85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6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6.png"/><Relationship Id="rId3" Type="http://schemas.openxmlformats.org/officeDocument/2006/relationships/image" Target="../media/image87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8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8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9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2973388"/>
            <a:ext cx="3960813" cy="91281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dirty="0">
                <a:latin typeface="Arial" charset="0"/>
                <a:ea typeface="ＭＳ Ｐゴシック" charset="0"/>
                <a:cs typeface="ＭＳ Ｐゴシック" charset="0"/>
              </a:rPr>
            </a:b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735916" y="6159500"/>
            <a:ext cx="2059901" cy="6985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395536" y="1916832"/>
            <a:ext cx="8110571" cy="676275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dirty="0" smtClean="0"/>
              <a:t>Partners in Gas Detection</a:t>
            </a:r>
            <a:endParaRPr lang="en-US" dirty="0"/>
          </a:p>
        </p:txBody>
      </p:sp>
      <p:pic>
        <p:nvPicPr>
          <p:cNvPr id="5" name="Picture 4" descr="NEW RKI Logo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0031" y="3246416"/>
            <a:ext cx="3994069" cy="1340352"/>
          </a:xfrm>
          <a:prstGeom prst="rect">
            <a:avLst/>
          </a:prstGeom>
        </p:spPr>
      </p:pic>
      <p:pic>
        <p:nvPicPr>
          <p:cNvPr id="3" name="Picture 2" descr="matheson.jpe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1" y="3319629"/>
            <a:ext cx="4320394" cy="1193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198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1625"/>
            <a:ext cx="7772400" cy="676275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1" hangingPunct="1"/>
            <a:r>
              <a:rPr lang="en-US" b="1" dirty="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rPr>
              <a:t>Company Background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892429"/>
            <a:ext cx="8229600" cy="3490734"/>
          </a:xfrm>
        </p:spPr>
        <p:txBody>
          <a:bodyPr/>
          <a:lstStyle/>
          <a:p>
            <a:pPr eaLnBrk="1" hangingPunct="1"/>
            <a:r>
              <a:rPr lang="en-US" sz="2800" dirty="0">
                <a:ea typeface="ＭＳ Ｐゴシック" charset="0"/>
              </a:rPr>
              <a:t>RKI founded in 1994</a:t>
            </a:r>
          </a:p>
          <a:p>
            <a:pPr eaLnBrk="1" hangingPunct="1"/>
            <a:r>
              <a:rPr lang="en-US" sz="2800" dirty="0">
                <a:ea typeface="ＭＳ Ｐゴシック" charset="0"/>
              </a:rPr>
              <a:t>Partner </a:t>
            </a:r>
            <a:r>
              <a:rPr lang="en-US" sz="2800" dirty="0" smtClean="0">
                <a:ea typeface="ＭＳ Ｐゴシック" charset="0"/>
              </a:rPr>
              <a:t>company: </a:t>
            </a:r>
            <a:r>
              <a:rPr lang="en-US" sz="2800" dirty="0">
                <a:ea typeface="ＭＳ Ｐゴシック" charset="0"/>
              </a:rPr>
              <a:t>Riken Keiki</a:t>
            </a:r>
          </a:p>
          <a:p>
            <a:pPr lvl="1" eaLnBrk="1" hangingPunct="1"/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ea typeface="ＭＳ Ｐゴシック" charset="0"/>
              </a:rPr>
              <a:t>Leader In Gas Detection &amp; Sensor Technology for </a:t>
            </a:r>
            <a:r>
              <a:rPr lang="en-US" sz="2400">
                <a:solidFill>
                  <a:schemeClr val="tx2">
                    <a:lumMod val="60000"/>
                    <a:lumOff val="40000"/>
                  </a:schemeClr>
                </a:solidFill>
                <a:ea typeface="ＭＳ Ｐゴシック" charset="0"/>
              </a:rPr>
              <a:t>over </a:t>
            </a:r>
            <a:r>
              <a:rPr lang="en-US" sz="2400" i="1" u="sng" smtClean="0">
                <a:solidFill>
                  <a:schemeClr val="tx2">
                    <a:lumMod val="60000"/>
                    <a:lumOff val="40000"/>
                  </a:schemeClr>
                </a:solidFill>
                <a:ea typeface="ＭＳ Ｐゴシック" charset="0"/>
              </a:rPr>
              <a:t>75 </a:t>
            </a:r>
            <a:r>
              <a:rPr lang="en-US" sz="2400" i="1" u="sng" dirty="0">
                <a:solidFill>
                  <a:schemeClr val="tx2">
                    <a:lumMod val="60000"/>
                    <a:lumOff val="40000"/>
                  </a:schemeClr>
                </a:solidFill>
                <a:ea typeface="ＭＳ Ｐゴシック" charset="0"/>
              </a:rPr>
              <a:t>years</a:t>
            </a:r>
          </a:p>
          <a:p>
            <a:pPr eaLnBrk="1" hangingPunct="1"/>
            <a:r>
              <a:rPr lang="en-US" sz="2800" dirty="0">
                <a:ea typeface="ＭＳ Ｐゴシック" charset="0"/>
              </a:rPr>
              <a:t>California Corporation</a:t>
            </a:r>
          </a:p>
          <a:p>
            <a:pPr eaLnBrk="1" hangingPunct="1"/>
            <a:r>
              <a:rPr lang="en-US" sz="2800" dirty="0">
                <a:ea typeface="ＭＳ Ｐゴシック" charset="0"/>
              </a:rPr>
              <a:t>Average employee gas detection experience is </a:t>
            </a:r>
            <a:r>
              <a:rPr lang="en-US" sz="2800" dirty="0" smtClean="0">
                <a:ea typeface="ＭＳ Ｐゴシック" charset="0"/>
              </a:rPr>
              <a:t>12 </a:t>
            </a:r>
            <a:r>
              <a:rPr lang="en-US" sz="2800" dirty="0">
                <a:ea typeface="ＭＳ Ｐゴシック" charset="0"/>
              </a:rPr>
              <a:t>years</a:t>
            </a:r>
          </a:p>
        </p:txBody>
      </p:sp>
      <p:pic>
        <p:nvPicPr>
          <p:cNvPr id="5" name="Picture 4" descr="building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330" y="1058523"/>
            <a:ext cx="4291340" cy="1833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924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n-US" b="1" dirty="0" smtClean="0"/>
              <a:t>75 Years of Milestones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148689" y="1853755"/>
            <a:ext cx="979713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sz="2800" dirty="0" smtClean="0">
                <a:latin typeface="+mn-lt"/>
              </a:rPr>
              <a:t>1938</a:t>
            </a:r>
            <a:endParaRPr lang="en-US" sz="2800" dirty="0"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48689" y="3443946"/>
            <a:ext cx="979713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sz="2800" dirty="0" smtClean="0">
                <a:latin typeface="+mn-lt"/>
              </a:rPr>
              <a:t>1969</a:t>
            </a:r>
            <a:endParaRPr lang="en-US" sz="2800" dirty="0"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48689" y="4975862"/>
            <a:ext cx="979713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sz="2800" dirty="0" smtClean="0">
                <a:latin typeface="+mn-lt"/>
              </a:rPr>
              <a:t>1978</a:t>
            </a:r>
            <a:endParaRPr lang="en-US" sz="2800" dirty="0">
              <a:latin typeface="+mn-lt"/>
            </a:endParaRPr>
          </a:p>
        </p:txBody>
      </p:sp>
      <p:pic>
        <p:nvPicPr>
          <p:cNvPr id="10" name="Picture 25" descr="1stinterferomet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29588" y="1005458"/>
            <a:ext cx="1684813" cy="1696594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9" descr="GX-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29564" y="2866699"/>
            <a:ext cx="2119062" cy="1468095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055" descr="1641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75928" y="4677179"/>
            <a:ext cx="1964183" cy="1220795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6" name="Straight Arrow Connector 15"/>
          <p:cNvCxnSpPr/>
          <p:nvPr/>
        </p:nvCxnSpPr>
        <p:spPr>
          <a:xfrm flipH="1">
            <a:off x="4632476" y="2359533"/>
            <a:ext cx="6070" cy="95138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4626406" y="3926355"/>
            <a:ext cx="6070" cy="101294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5" name="Rounded Rectangle 7"/>
          <p:cNvSpPr/>
          <p:nvPr/>
        </p:nvSpPr>
        <p:spPr bwMode="auto">
          <a:xfrm>
            <a:off x="909032" y="1853755"/>
            <a:ext cx="2608791" cy="687906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1600" b="0" kern="0" dirty="0" smtClean="0">
                <a:latin typeface="+mn-lt"/>
              </a:rPr>
              <a:t>First combustible interferometer</a:t>
            </a: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sz="2000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b="0" kern="0" dirty="0" smtClean="0">
                <a:latin typeface="+mn-lt"/>
              </a:rPr>
              <a:t> </a:t>
            </a:r>
            <a:r>
              <a:rPr kumimoji="0" lang="en-US" altLang="ja-JP" b="0" kern="0" noProof="0" dirty="0" smtClean="0">
                <a:latin typeface="+mn-lt"/>
              </a:rPr>
              <a:t> </a:t>
            </a:r>
            <a:endParaRPr kumimoji="0" lang="en-GB" altLang="ja-JP" b="0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+mn-lt"/>
            </a:endParaRPr>
          </a:p>
        </p:txBody>
      </p:sp>
      <p:sp>
        <p:nvSpPr>
          <p:cNvPr id="26" name="Rounded Rectangle 7"/>
          <p:cNvSpPr/>
          <p:nvPr/>
        </p:nvSpPr>
        <p:spPr bwMode="auto">
          <a:xfrm>
            <a:off x="909032" y="3419883"/>
            <a:ext cx="2608791" cy="860289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1600" b="0" kern="0" dirty="0" smtClean="0">
                <a:latin typeface="+mn-lt"/>
              </a:rPr>
              <a:t>First 2 gas monitor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1600" b="0" kern="0" dirty="0" smtClean="0">
                <a:latin typeface="+mn-lt"/>
              </a:rPr>
              <a:t>LEL, O2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1600" b="0" i="1" kern="0" dirty="0" smtClean="0">
                <a:latin typeface="+mn-lt"/>
              </a:rPr>
              <a:t>GX-3</a:t>
            </a: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sz="2000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b="0" kern="0" dirty="0" smtClean="0">
                <a:latin typeface="+mn-lt"/>
              </a:rPr>
              <a:t> </a:t>
            </a:r>
            <a:r>
              <a:rPr kumimoji="0" lang="en-US" altLang="ja-JP" b="0" kern="0" noProof="0" dirty="0" smtClean="0">
                <a:latin typeface="+mn-lt"/>
              </a:rPr>
              <a:t> </a:t>
            </a:r>
            <a:endParaRPr kumimoji="0" lang="en-GB" altLang="ja-JP" b="0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+mn-lt"/>
            </a:endParaRPr>
          </a:p>
        </p:txBody>
      </p:sp>
      <p:sp>
        <p:nvSpPr>
          <p:cNvPr id="27" name="Rounded Rectangle 7"/>
          <p:cNvSpPr/>
          <p:nvPr/>
        </p:nvSpPr>
        <p:spPr bwMode="auto">
          <a:xfrm>
            <a:off x="909032" y="4983276"/>
            <a:ext cx="2608791" cy="860289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1600" b="0" kern="0" dirty="0" smtClean="0">
                <a:latin typeface="+mn-lt"/>
              </a:rPr>
              <a:t>First 3 gas monitor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1600" b="0" kern="0" dirty="0" smtClean="0">
                <a:latin typeface="+mn-lt"/>
              </a:rPr>
              <a:t>LEL, O2, CO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1600" b="0" i="1" kern="0" dirty="0" smtClean="0">
                <a:latin typeface="+mn-lt"/>
              </a:rPr>
              <a:t>Model 1641</a:t>
            </a:r>
            <a:endParaRPr kumimoji="0" lang="en-US" altLang="ja-JP" sz="1600" b="0" i="1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sz="2000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b="0" kern="0" dirty="0" smtClean="0">
                <a:latin typeface="+mn-lt"/>
              </a:rPr>
              <a:t> </a:t>
            </a:r>
            <a:r>
              <a:rPr kumimoji="0" lang="en-US" altLang="ja-JP" b="0" kern="0" noProof="0" dirty="0" smtClean="0">
                <a:latin typeface="+mn-lt"/>
              </a:rPr>
              <a:t> </a:t>
            </a:r>
            <a:endParaRPr kumimoji="0" lang="en-GB" altLang="ja-JP" b="0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290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n-US" b="1" dirty="0" smtClean="0"/>
              <a:t>75 Years of Milestones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148689" y="1853755"/>
            <a:ext cx="979713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sz="2800" dirty="0" smtClean="0">
                <a:latin typeface="+mn-lt"/>
              </a:rPr>
              <a:t>1980</a:t>
            </a:r>
            <a:endParaRPr lang="en-US" sz="2800" dirty="0"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48689" y="3443946"/>
            <a:ext cx="979713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sz="2800" dirty="0" smtClean="0">
                <a:latin typeface="+mn-lt"/>
              </a:rPr>
              <a:t>1982</a:t>
            </a:r>
            <a:endParaRPr lang="en-US" sz="2800" dirty="0"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48689" y="4975862"/>
            <a:ext cx="979713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sz="2800" dirty="0" smtClean="0">
                <a:latin typeface="+mn-lt"/>
              </a:rPr>
              <a:t>1983</a:t>
            </a:r>
            <a:endParaRPr lang="en-US" sz="2800" dirty="0">
              <a:latin typeface="+mn-lt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flipH="1">
            <a:off x="4632476" y="2359533"/>
            <a:ext cx="6070" cy="95138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4626406" y="3926355"/>
            <a:ext cx="6070" cy="101294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5" name="Rounded Rectangle 7"/>
          <p:cNvSpPr/>
          <p:nvPr/>
        </p:nvSpPr>
        <p:spPr bwMode="auto">
          <a:xfrm>
            <a:off x="909032" y="1853754"/>
            <a:ext cx="2608791" cy="1085389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1600" b="0" kern="0" dirty="0" smtClean="0">
                <a:latin typeface="+mn-lt"/>
              </a:rPr>
              <a:t>Pocket size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1600" b="0" kern="0" dirty="0" smtClean="0">
                <a:latin typeface="+mn-lt"/>
              </a:rPr>
              <a:t>Single gas monitor for O2, CO or H2S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1600" b="0" i="1" kern="0" dirty="0" smtClean="0">
                <a:latin typeface="+mn-lt"/>
              </a:rPr>
              <a:t>HS-80</a:t>
            </a: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sz="2000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b="0" kern="0" dirty="0" smtClean="0">
                <a:latin typeface="+mn-lt"/>
              </a:rPr>
              <a:t> </a:t>
            </a:r>
            <a:r>
              <a:rPr kumimoji="0" lang="en-US" altLang="ja-JP" b="0" kern="0" noProof="0" dirty="0" smtClean="0">
                <a:latin typeface="+mn-lt"/>
              </a:rPr>
              <a:t> </a:t>
            </a:r>
            <a:endParaRPr kumimoji="0" lang="en-GB" altLang="ja-JP" b="0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+mn-lt"/>
            </a:endParaRPr>
          </a:p>
        </p:txBody>
      </p:sp>
      <p:sp>
        <p:nvSpPr>
          <p:cNvPr id="26" name="Rounded Rectangle 7"/>
          <p:cNvSpPr/>
          <p:nvPr/>
        </p:nvSpPr>
        <p:spPr bwMode="auto">
          <a:xfrm>
            <a:off x="909032" y="3419883"/>
            <a:ext cx="2608791" cy="860289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1600" b="0" kern="0" dirty="0" smtClean="0">
                <a:latin typeface="+mn-lt"/>
              </a:rPr>
              <a:t>First belt worn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1600" b="0" kern="0" dirty="0" smtClean="0">
                <a:latin typeface="+mn-lt"/>
              </a:rPr>
              <a:t>3 gas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1600" b="0" i="1" kern="0" dirty="0" smtClean="0">
                <a:latin typeface="+mn-lt"/>
              </a:rPr>
              <a:t>GX-82</a:t>
            </a: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sz="2000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b="0" kern="0" dirty="0" smtClean="0">
                <a:latin typeface="+mn-lt"/>
              </a:rPr>
              <a:t> </a:t>
            </a:r>
            <a:r>
              <a:rPr kumimoji="0" lang="en-US" altLang="ja-JP" b="0" kern="0" noProof="0" dirty="0" smtClean="0">
                <a:latin typeface="+mn-lt"/>
              </a:rPr>
              <a:t> </a:t>
            </a:r>
            <a:endParaRPr kumimoji="0" lang="en-GB" altLang="ja-JP" b="0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+mn-lt"/>
            </a:endParaRPr>
          </a:p>
        </p:txBody>
      </p:sp>
      <p:sp>
        <p:nvSpPr>
          <p:cNvPr id="27" name="Rounded Rectangle 7"/>
          <p:cNvSpPr/>
          <p:nvPr/>
        </p:nvSpPr>
        <p:spPr bwMode="auto">
          <a:xfrm>
            <a:off x="909032" y="4983276"/>
            <a:ext cx="2608791" cy="860289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1600" b="0" kern="0" dirty="0" smtClean="0">
                <a:latin typeface="+mn-lt"/>
              </a:rPr>
              <a:t>Portable IR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1600" b="0" kern="0" dirty="0" smtClean="0">
                <a:latin typeface="+mn-lt"/>
              </a:rPr>
              <a:t>For CO2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1600" b="0" i="1" kern="0" dirty="0" smtClean="0">
                <a:latin typeface="+mn-lt"/>
              </a:rPr>
              <a:t>RI-411</a:t>
            </a:r>
            <a:endParaRPr kumimoji="0" lang="en-US" altLang="ja-JP" sz="1600" b="0" i="1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sz="2000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b="0" kern="0" dirty="0" smtClean="0">
                <a:latin typeface="+mn-lt"/>
              </a:rPr>
              <a:t> </a:t>
            </a:r>
            <a:r>
              <a:rPr kumimoji="0" lang="en-US" altLang="ja-JP" b="0" kern="0" noProof="0" dirty="0" smtClean="0">
                <a:latin typeface="+mn-lt"/>
              </a:rPr>
              <a:t> </a:t>
            </a:r>
            <a:endParaRPr kumimoji="0" lang="en-GB" altLang="ja-JP" b="0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+mn-lt"/>
            </a:endParaRPr>
          </a:p>
        </p:txBody>
      </p:sp>
      <p:pic>
        <p:nvPicPr>
          <p:cNvPr id="14" name="Picture 27" descr="gx82extndr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70625" y="3374239"/>
            <a:ext cx="2025650" cy="895350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6" descr="ri411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70625" y="4693069"/>
            <a:ext cx="1748518" cy="1372740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hs-82[5]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8944" y="1173240"/>
            <a:ext cx="1026497" cy="1776185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43413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n-US" b="1" dirty="0" smtClean="0"/>
              <a:t>75 Years of Milestones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148689" y="1853755"/>
            <a:ext cx="979713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sz="2800" dirty="0" smtClean="0">
                <a:latin typeface="+mn-lt"/>
              </a:rPr>
              <a:t>1984</a:t>
            </a:r>
            <a:endParaRPr lang="en-US" sz="2800" dirty="0"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48689" y="3443946"/>
            <a:ext cx="979713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sz="2800" dirty="0" smtClean="0">
                <a:latin typeface="+mn-lt"/>
              </a:rPr>
              <a:t>1986</a:t>
            </a:r>
            <a:endParaRPr lang="en-US" sz="2800" dirty="0"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48689" y="4975862"/>
            <a:ext cx="979713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sz="2800" dirty="0" smtClean="0">
                <a:latin typeface="+mn-lt"/>
              </a:rPr>
              <a:t>1990</a:t>
            </a:r>
            <a:endParaRPr lang="en-US" sz="2800" dirty="0">
              <a:latin typeface="+mn-lt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flipH="1">
            <a:off x="4632476" y="2359533"/>
            <a:ext cx="6070" cy="95138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4626406" y="3926355"/>
            <a:ext cx="6070" cy="101294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5" name="Rounded Rectangle 7"/>
          <p:cNvSpPr/>
          <p:nvPr/>
        </p:nvSpPr>
        <p:spPr bwMode="auto">
          <a:xfrm>
            <a:off x="909032" y="1853754"/>
            <a:ext cx="2608791" cy="848297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1600" b="0" kern="0" dirty="0" smtClean="0">
                <a:latin typeface="+mn-lt"/>
              </a:rPr>
              <a:t>Portable IR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1600" b="0" kern="0" dirty="0" smtClean="0">
                <a:latin typeface="+mn-lt"/>
              </a:rPr>
              <a:t>for Freon gases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1600" b="0" i="1" kern="0" dirty="0" smtClean="0">
                <a:latin typeface="+mn-lt"/>
              </a:rPr>
              <a:t>RI-413</a:t>
            </a: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sz="2000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b="0" kern="0" dirty="0" smtClean="0">
                <a:latin typeface="+mn-lt"/>
              </a:rPr>
              <a:t> </a:t>
            </a:r>
            <a:r>
              <a:rPr kumimoji="0" lang="en-US" altLang="ja-JP" b="0" kern="0" noProof="0" dirty="0" smtClean="0">
                <a:latin typeface="+mn-lt"/>
              </a:rPr>
              <a:t> </a:t>
            </a:r>
            <a:endParaRPr kumimoji="0" lang="en-GB" altLang="ja-JP" b="0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+mn-lt"/>
            </a:endParaRPr>
          </a:p>
        </p:txBody>
      </p:sp>
      <p:sp>
        <p:nvSpPr>
          <p:cNvPr id="26" name="Rounded Rectangle 7"/>
          <p:cNvSpPr/>
          <p:nvPr/>
        </p:nvSpPr>
        <p:spPr bwMode="auto">
          <a:xfrm>
            <a:off x="909032" y="3419883"/>
            <a:ext cx="2608791" cy="860289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1600" b="0" kern="0" dirty="0" smtClean="0">
                <a:latin typeface="+mn-lt"/>
              </a:rPr>
              <a:t>First belt worn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1600" b="0" kern="0" dirty="0">
                <a:latin typeface="+mn-lt"/>
              </a:rPr>
              <a:t>4</a:t>
            </a:r>
            <a:r>
              <a:rPr lang="en-US" altLang="ja-JP" sz="1600" b="0" kern="0" dirty="0" smtClean="0">
                <a:latin typeface="+mn-lt"/>
              </a:rPr>
              <a:t> gas monitor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1600" b="0" i="1" kern="0" dirty="0" smtClean="0">
                <a:latin typeface="+mn-lt"/>
              </a:rPr>
              <a:t>GX-86</a:t>
            </a: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sz="2000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b="0" kern="0" dirty="0" smtClean="0">
                <a:latin typeface="+mn-lt"/>
              </a:rPr>
              <a:t> </a:t>
            </a:r>
            <a:r>
              <a:rPr kumimoji="0" lang="en-US" altLang="ja-JP" b="0" kern="0" noProof="0" dirty="0" smtClean="0">
                <a:latin typeface="+mn-lt"/>
              </a:rPr>
              <a:t> </a:t>
            </a:r>
            <a:endParaRPr kumimoji="0" lang="en-GB" altLang="ja-JP" b="0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+mn-lt"/>
            </a:endParaRPr>
          </a:p>
        </p:txBody>
      </p:sp>
      <p:sp>
        <p:nvSpPr>
          <p:cNvPr id="27" name="Rounded Rectangle 7"/>
          <p:cNvSpPr/>
          <p:nvPr/>
        </p:nvSpPr>
        <p:spPr bwMode="auto">
          <a:xfrm>
            <a:off x="909032" y="4983276"/>
            <a:ext cx="2608791" cy="860289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1600" b="0" kern="0" dirty="0" smtClean="0">
                <a:latin typeface="+mn-lt"/>
              </a:rPr>
              <a:t>Portable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1600" b="0" kern="0" dirty="0" smtClean="0">
                <a:latin typeface="+mn-lt"/>
              </a:rPr>
              <a:t>Super Toxic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1600" b="0" i="1" kern="0" dirty="0" smtClean="0">
                <a:latin typeface="+mn-lt"/>
              </a:rPr>
              <a:t>SC-90</a:t>
            </a:r>
            <a:endParaRPr kumimoji="0" lang="en-US" altLang="ja-JP" sz="1600" b="0" i="1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sz="2000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b="0" kern="0" dirty="0" smtClean="0">
                <a:latin typeface="+mn-lt"/>
              </a:rPr>
              <a:t> </a:t>
            </a:r>
            <a:r>
              <a:rPr kumimoji="0" lang="en-US" altLang="ja-JP" b="0" kern="0" noProof="0" dirty="0" smtClean="0">
                <a:latin typeface="+mn-lt"/>
              </a:rPr>
              <a:t> </a:t>
            </a:r>
            <a:endParaRPr kumimoji="0" lang="en-GB" altLang="ja-JP" b="0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+mn-lt"/>
            </a:endParaRPr>
          </a:p>
        </p:txBody>
      </p:sp>
      <p:pic>
        <p:nvPicPr>
          <p:cNvPr id="13" name="Picture 28" descr="R-4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19220" y="1535652"/>
            <a:ext cx="1908780" cy="1350642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30" descr="300,4x4,ly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19220" y="3085783"/>
            <a:ext cx="1751542" cy="1279056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31" descr="SC-9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33696" y="4664618"/>
            <a:ext cx="1594304" cy="1363706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7039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n-US" b="1" dirty="0" smtClean="0"/>
              <a:t>75 Years of Milestones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148689" y="1853755"/>
            <a:ext cx="979713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sz="2800" dirty="0" smtClean="0">
                <a:latin typeface="+mn-lt"/>
              </a:rPr>
              <a:t>1994</a:t>
            </a:r>
            <a:endParaRPr lang="en-US" sz="2800" dirty="0"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48689" y="3443946"/>
            <a:ext cx="979713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sz="2800" dirty="0" smtClean="0">
                <a:latin typeface="+mn-lt"/>
              </a:rPr>
              <a:t>1995</a:t>
            </a:r>
            <a:endParaRPr lang="en-US" sz="2800" dirty="0"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48689" y="4975862"/>
            <a:ext cx="979713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sz="2800" dirty="0" smtClean="0">
                <a:latin typeface="+mn-lt"/>
              </a:rPr>
              <a:t>1997</a:t>
            </a:r>
            <a:endParaRPr lang="en-US" sz="2800" dirty="0">
              <a:latin typeface="+mn-lt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flipH="1">
            <a:off x="4632476" y="2359533"/>
            <a:ext cx="6070" cy="95138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4626406" y="3926355"/>
            <a:ext cx="6070" cy="101294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5" name="Rounded Rectangle 7"/>
          <p:cNvSpPr/>
          <p:nvPr/>
        </p:nvSpPr>
        <p:spPr bwMode="auto">
          <a:xfrm>
            <a:off x="909032" y="1735986"/>
            <a:ext cx="2608791" cy="1118489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1600" b="0" kern="0" dirty="0" smtClean="0">
                <a:latin typeface="+mn-lt"/>
              </a:rPr>
              <a:t>Portable 4 gas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1600" b="0" kern="0" dirty="0" smtClean="0">
                <a:latin typeface="+mn-lt"/>
              </a:rPr>
              <a:t>with </a:t>
            </a:r>
            <a:r>
              <a:rPr lang="en-US" altLang="ja-JP" sz="1600" b="0" kern="0" dirty="0" err="1" smtClean="0">
                <a:latin typeface="+mn-lt"/>
              </a:rPr>
              <a:t>datalogging</a:t>
            </a:r>
            <a:endParaRPr lang="en-US" altLang="ja-JP" sz="1600" b="0" kern="0" dirty="0" smtClean="0">
              <a:latin typeface="+mn-lt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1600" b="0" kern="0" dirty="0" smtClean="0">
                <a:latin typeface="+mn-lt"/>
              </a:rPr>
              <a:t>and </a:t>
            </a:r>
            <a:r>
              <a:rPr lang="en-US" altLang="ja-JP" sz="1600" b="0" kern="0" dirty="0" err="1" smtClean="0">
                <a:latin typeface="+mn-lt"/>
              </a:rPr>
              <a:t>autocal</a:t>
            </a:r>
            <a:endParaRPr lang="en-US" altLang="ja-JP" sz="1600" b="0" kern="0" dirty="0" smtClean="0">
              <a:latin typeface="+mn-lt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1600" b="0" i="1" kern="0" dirty="0" smtClean="0">
                <a:latin typeface="+mn-lt"/>
              </a:rPr>
              <a:t>GX-94</a:t>
            </a: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sz="2000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b="0" kern="0" dirty="0" smtClean="0">
                <a:latin typeface="+mn-lt"/>
              </a:rPr>
              <a:t> </a:t>
            </a:r>
            <a:r>
              <a:rPr kumimoji="0" lang="en-US" altLang="ja-JP" b="0" kern="0" noProof="0" dirty="0" smtClean="0">
                <a:latin typeface="+mn-lt"/>
              </a:rPr>
              <a:t> </a:t>
            </a:r>
            <a:endParaRPr kumimoji="0" lang="en-GB" altLang="ja-JP" b="0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+mn-lt"/>
            </a:endParaRPr>
          </a:p>
        </p:txBody>
      </p:sp>
      <p:sp>
        <p:nvSpPr>
          <p:cNvPr id="26" name="Rounded Rectangle 7"/>
          <p:cNvSpPr/>
          <p:nvPr/>
        </p:nvSpPr>
        <p:spPr bwMode="auto">
          <a:xfrm>
            <a:off x="909032" y="3468264"/>
            <a:ext cx="2608791" cy="656212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1600" b="0" kern="0" dirty="0" smtClean="0">
                <a:latin typeface="+mn-lt"/>
              </a:rPr>
              <a:t>First 6 gas portable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1600" b="0" i="1" kern="0" dirty="0" smtClean="0">
                <a:latin typeface="+mn-lt"/>
              </a:rPr>
              <a:t>EAGLE</a:t>
            </a:r>
            <a:endParaRPr kumimoji="0" lang="en-US" altLang="ja-JP" sz="1600" b="0" i="1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sz="2000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b="0" kern="0" dirty="0" smtClean="0">
                <a:latin typeface="+mn-lt"/>
              </a:rPr>
              <a:t> </a:t>
            </a:r>
            <a:r>
              <a:rPr kumimoji="0" lang="en-US" altLang="ja-JP" b="0" kern="0" noProof="0" dirty="0" smtClean="0">
                <a:latin typeface="+mn-lt"/>
              </a:rPr>
              <a:t> </a:t>
            </a:r>
            <a:endParaRPr kumimoji="0" lang="en-GB" altLang="ja-JP" b="0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+mn-lt"/>
            </a:endParaRPr>
          </a:p>
        </p:txBody>
      </p:sp>
      <p:sp>
        <p:nvSpPr>
          <p:cNvPr id="27" name="Rounded Rectangle 7"/>
          <p:cNvSpPr/>
          <p:nvPr/>
        </p:nvSpPr>
        <p:spPr bwMode="auto">
          <a:xfrm>
            <a:off x="909032" y="4975862"/>
            <a:ext cx="2608791" cy="696806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1600" b="0" kern="0" dirty="0" smtClean="0">
                <a:latin typeface="+mn-lt"/>
              </a:rPr>
              <a:t>First wrist worn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1600" b="0" i="1" kern="0" dirty="0" err="1" smtClean="0">
                <a:latin typeface="+mn-lt"/>
              </a:rPr>
              <a:t>GasWatch</a:t>
            </a:r>
            <a:endParaRPr kumimoji="0" lang="en-US" altLang="ja-JP" sz="1600" b="0" i="1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sz="2000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b="0" kern="0" dirty="0" smtClean="0">
                <a:latin typeface="+mn-lt"/>
              </a:rPr>
              <a:t> </a:t>
            </a:r>
            <a:r>
              <a:rPr kumimoji="0" lang="en-US" altLang="ja-JP" b="0" kern="0" noProof="0" dirty="0" smtClean="0">
                <a:latin typeface="+mn-lt"/>
              </a:rPr>
              <a:t> </a:t>
            </a:r>
            <a:endParaRPr kumimoji="0" lang="en-GB" altLang="ja-JP" b="0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+mn-lt"/>
            </a:endParaRPr>
          </a:p>
        </p:txBody>
      </p:sp>
      <p:pic>
        <p:nvPicPr>
          <p:cNvPr id="14" name="Picture 29" descr="gx9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06520" y="1452922"/>
            <a:ext cx="1703765" cy="1158367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5" descr="Eaglemi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18188" y="2659669"/>
            <a:ext cx="2092097" cy="1771940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26" descr="GW2mil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28266" y="4682004"/>
            <a:ext cx="1978782" cy="1280951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5786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n-US" b="1" dirty="0" smtClean="0"/>
              <a:t>75 Years of Milestones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148689" y="1853755"/>
            <a:ext cx="979713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sz="2800" dirty="0" smtClean="0">
                <a:latin typeface="+mn-lt"/>
              </a:rPr>
              <a:t>2001</a:t>
            </a:r>
            <a:endParaRPr lang="en-US" sz="2800" dirty="0"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48689" y="3443946"/>
            <a:ext cx="979713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sz="2800" dirty="0" smtClean="0">
                <a:latin typeface="+mn-lt"/>
              </a:rPr>
              <a:t>2003</a:t>
            </a:r>
            <a:endParaRPr lang="en-US" sz="2800" dirty="0"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48689" y="4975862"/>
            <a:ext cx="979713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sz="2800" dirty="0" smtClean="0">
                <a:latin typeface="+mn-lt"/>
              </a:rPr>
              <a:t>2009</a:t>
            </a:r>
            <a:endParaRPr lang="en-US" sz="2800" dirty="0">
              <a:latin typeface="+mn-lt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flipH="1">
            <a:off x="4632476" y="2359533"/>
            <a:ext cx="6070" cy="95138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4626406" y="3926355"/>
            <a:ext cx="6070" cy="101294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5" name="Rounded Rectangle 7"/>
          <p:cNvSpPr/>
          <p:nvPr/>
        </p:nvSpPr>
        <p:spPr bwMode="auto">
          <a:xfrm>
            <a:off x="909032" y="1853755"/>
            <a:ext cx="2608791" cy="649959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1600" b="0" kern="0" dirty="0" smtClean="0">
                <a:latin typeface="+mn-lt"/>
              </a:rPr>
              <a:t>Smallest 4 gas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1600" b="0" i="1" kern="0" dirty="0" smtClean="0">
                <a:latin typeface="+mn-lt"/>
              </a:rPr>
              <a:t>GX-2001</a:t>
            </a: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sz="2000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b="0" kern="0" dirty="0" smtClean="0">
                <a:latin typeface="+mn-lt"/>
              </a:rPr>
              <a:t> </a:t>
            </a:r>
            <a:r>
              <a:rPr kumimoji="0" lang="en-US" altLang="ja-JP" b="0" kern="0" noProof="0" dirty="0" smtClean="0">
                <a:latin typeface="+mn-lt"/>
              </a:rPr>
              <a:t> </a:t>
            </a:r>
            <a:endParaRPr kumimoji="0" lang="en-GB" altLang="ja-JP" b="0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+mn-lt"/>
            </a:endParaRPr>
          </a:p>
        </p:txBody>
      </p:sp>
      <p:sp>
        <p:nvSpPr>
          <p:cNvPr id="26" name="Rounded Rectangle 7"/>
          <p:cNvSpPr/>
          <p:nvPr/>
        </p:nvSpPr>
        <p:spPr bwMode="auto">
          <a:xfrm>
            <a:off x="909032" y="3310922"/>
            <a:ext cx="2608791" cy="813554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1600" b="0" kern="0" dirty="0" smtClean="0">
                <a:latin typeface="+mn-lt"/>
              </a:rPr>
              <a:t>Smallest tri-mode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1600" b="0" kern="0" dirty="0" smtClean="0">
                <a:latin typeface="+mn-lt"/>
              </a:rPr>
              <a:t>Portable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1600" b="0" i="1" kern="0" dirty="0" smtClean="0">
                <a:latin typeface="+mn-lt"/>
              </a:rPr>
              <a:t>GX-2003</a:t>
            </a: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sz="2000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b="0" kern="0" dirty="0" smtClean="0">
                <a:latin typeface="+mn-lt"/>
              </a:rPr>
              <a:t> </a:t>
            </a:r>
            <a:r>
              <a:rPr kumimoji="0" lang="en-US" altLang="ja-JP" b="0" kern="0" noProof="0" dirty="0" smtClean="0">
                <a:latin typeface="+mn-lt"/>
              </a:rPr>
              <a:t> </a:t>
            </a:r>
            <a:endParaRPr kumimoji="0" lang="en-GB" altLang="ja-JP" b="0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+mn-lt"/>
            </a:endParaRPr>
          </a:p>
        </p:txBody>
      </p:sp>
      <p:sp>
        <p:nvSpPr>
          <p:cNvPr id="27" name="Rounded Rectangle 7"/>
          <p:cNvSpPr/>
          <p:nvPr/>
        </p:nvSpPr>
        <p:spPr bwMode="auto">
          <a:xfrm>
            <a:off x="909032" y="4946992"/>
            <a:ext cx="2608791" cy="870818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1600" b="0" kern="0" dirty="0" smtClean="0">
                <a:latin typeface="+mn-lt"/>
              </a:rPr>
              <a:t>Smallest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1600" b="0" kern="0" dirty="0" smtClean="0">
                <a:latin typeface="+mn-lt"/>
              </a:rPr>
              <a:t>confined space monitor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1600" b="0" i="1" kern="0" dirty="0" smtClean="0">
                <a:latin typeface="+mn-lt"/>
              </a:rPr>
              <a:t>GX-2009</a:t>
            </a: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sz="2000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b="0" kern="0" dirty="0" smtClean="0">
                <a:latin typeface="+mn-lt"/>
              </a:rPr>
              <a:t> </a:t>
            </a:r>
            <a:r>
              <a:rPr kumimoji="0" lang="en-US" altLang="ja-JP" b="0" kern="0" noProof="0" dirty="0" smtClean="0">
                <a:latin typeface="+mn-lt"/>
              </a:rPr>
              <a:t> </a:t>
            </a:r>
            <a:endParaRPr kumimoji="0" lang="en-GB" altLang="ja-JP" b="0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+mn-lt"/>
            </a:endParaRPr>
          </a:p>
        </p:txBody>
      </p:sp>
      <p:pic>
        <p:nvPicPr>
          <p:cNvPr id="7" name="Picture 6" descr="4_bump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88420" y="1247581"/>
            <a:ext cx="991373" cy="1363138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8" name="Picture 7" descr="GX-2003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88420" y="2610719"/>
            <a:ext cx="823632" cy="2221464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9" name="Picture 8" descr="GX-2009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1168" y="4939299"/>
            <a:ext cx="1233204" cy="1172183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76279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n-US" b="1" dirty="0" smtClean="0"/>
              <a:t>75 Years of Milestones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148689" y="1853755"/>
            <a:ext cx="979713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sz="2800" dirty="0" smtClean="0">
                <a:latin typeface="+mn-lt"/>
              </a:rPr>
              <a:t>2010</a:t>
            </a:r>
            <a:endParaRPr lang="en-US" sz="2800" dirty="0"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48689" y="3443946"/>
            <a:ext cx="979713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sz="2800" dirty="0" smtClean="0">
                <a:latin typeface="+mn-lt"/>
              </a:rPr>
              <a:t>2012</a:t>
            </a:r>
            <a:endParaRPr lang="en-US" sz="2800" dirty="0"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48689" y="4975862"/>
            <a:ext cx="979713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sz="2800" dirty="0" smtClean="0">
                <a:latin typeface="+mn-lt"/>
              </a:rPr>
              <a:t>2016</a:t>
            </a:r>
            <a:endParaRPr lang="en-US" sz="2800" dirty="0">
              <a:latin typeface="+mn-lt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flipH="1">
            <a:off x="4632476" y="2359533"/>
            <a:ext cx="6070" cy="95138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4626406" y="3926355"/>
            <a:ext cx="6070" cy="101294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5" name="Rounded Rectangle 7"/>
          <p:cNvSpPr/>
          <p:nvPr/>
        </p:nvSpPr>
        <p:spPr bwMode="auto">
          <a:xfrm>
            <a:off x="909032" y="1853755"/>
            <a:ext cx="2608791" cy="988626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1600" b="0" kern="0" dirty="0" smtClean="0">
                <a:latin typeface="+mn-lt"/>
              </a:rPr>
              <a:t>6 gas portable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1600" b="0" kern="0" dirty="0" smtClean="0">
                <a:latin typeface="+mn-lt"/>
              </a:rPr>
              <a:t>with PID </a:t>
            </a:r>
            <a:r>
              <a:rPr lang="en-US" altLang="ja-JP" sz="1600" b="0" kern="0" dirty="0" err="1" smtClean="0">
                <a:latin typeface="+mn-lt"/>
              </a:rPr>
              <a:t>capabilty</a:t>
            </a:r>
            <a:endParaRPr lang="en-US" altLang="ja-JP" sz="1600" b="0" kern="0" dirty="0" smtClean="0">
              <a:latin typeface="+mn-lt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1600" b="0" i="1" kern="0" dirty="0" smtClean="0">
                <a:latin typeface="+mn-lt"/>
              </a:rPr>
              <a:t>EAGLE 2</a:t>
            </a: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sz="2000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b="0" kern="0" dirty="0" smtClean="0">
                <a:latin typeface="+mn-lt"/>
              </a:rPr>
              <a:t> </a:t>
            </a:r>
            <a:r>
              <a:rPr kumimoji="0" lang="en-US" altLang="ja-JP" b="0" kern="0" noProof="0" dirty="0" smtClean="0">
                <a:latin typeface="+mn-lt"/>
              </a:rPr>
              <a:t> </a:t>
            </a:r>
            <a:endParaRPr kumimoji="0" lang="en-GB" altLang="ja-JP" b="0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+mn-lt"/>
            </a:endParaRPr>
          </a:p>
        </p:txBody>
      </p:sp>
      <p:sp>
        <p:nvSpPr>
          <p:cNvPr id="26" name="Rounded Rectangle 7"/>
          <p:cNvSpPr/>
          <p:nvPr/>
        </p:nvSpPr>
        <p:spPr bwMode="auto">
          <a:xfrm>
            <a:off x="909032" y="3310921"/>
            <a:ext cx="2608791" cy="1019174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1600" b="0" kern="0" dirty="0" smtClean="0">
                <a:latin typeface="+mn-lt"/>
              </a:rPr>
              <a:t>Advanced </a:t>
            </a:r>
            <a:r>
              <a:rPr lang="en-US" altLang="ja-JP" sz="1600" b="0" kern="0" dirty="0" smtClean="0">
                <a:latin typeface="+mn-lt"/>
              </a:rPr>
              <a:t>tri-mode portable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1600" b="0" i="1" kern="0" dirty="0" smtClean="0">
                <a:latin typeface="+mn-lt"/>
              </a:rPr>
              <a:t>Gas Tracer / GX-2012</a:t>
            </a: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sz="2000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b="0" kern="0" dirty="0" smtClean="0">
                <a:latin typeface="+mn-lt"/>
              </a:rPr>
              <a:t> </a:t>
            </a:r>
            <a:r>
              <a:rPr kumimoji="0" lang="en-US" altLang="ja-JP" b="0" kern="0" noProof="0" dirty="0" smtClean="0">
                <a:latin typeface="+mn-lt"/>
              </a:rPr>
              <a:t> </a:t>
            </a:r>
            <a:endParaRPr kumimoji="0" lang="en-GB" altLang="ja-JP" b="0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+mn-lt"/>
            </a:endParaRPr>
          </a:p>
        </p:txBody>
      </p:sp>
      <p:sp>
        <p:nvSpPr>
          <p:cNvPr id="27" name="Rounded Rectangle 7"/>
          <p:cNvSpPr/>
          <p:nvPr/>
        </p:nvSpPr>
        <p:spPr bwMode="auto">
          <a:xfrm>
            <a:off x="909032" y="4946992"/>
            <a:ext cx="2608791" cy="870818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1600" b="0" kern="0" dirty="0" smtClean="0">
                <a:latin typeface="+mn-lt"/>
              </a:rPr>
              <a:t>6 gas, sample draw with PID, IR &amp; Super Toxics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1600" b="0" i="1" kern="0" dirty="0" smtClean="0">
                <a:latin typeface="+mn-lt"/>
              </a:rPr>
              <a:t>GX-6000</a:t>
            </a: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sz="2000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b="0" kern="0" dirty="0" smtClean="0">
                <a:latin typeface="+mn-lt"/>
              </a:rPr>
              <a:t> </a:t>
            </a:r>
            <a:r>
              <a:rPr kumimoji="0" lang="en-US" altLang="ja-JP" b="0" kern="0" noProof="0" dirty="0" smtClean="0">
                <a:latin typeface="+mn-lt"/>
              </a:rPr>
              <a:t> </a:t>
            </a:r>
            <a:endParaRPr kumimoji="0" lang="en-GB" altLang="ja-JP" b="0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+mn-lt"/>
            </a:endParaRPr>
          </a:p>
        </p:txBody>
      </p:sp>
      <p:pic>
        <p:nvPicPr>
          <p:cNvPr id="14" name="Picture 35" descr="eagle_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62796" y="997432"/>
            <a:ext cx="1141149" cy="1608667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GX-2012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9497" y="2615868"/>
            <a:ext cx="612458" cy="1723332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15" name="Picture 14" descr="GX-6000-Front-View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73296" y="4199776"/>
            <a:ext cx="788435" cy="1971088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09899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Footer Placeholder 2"/>
          <p:cNvSpPr>
            <a:spLocks noGrp="1"/>
          </p:cNvSpPr>
          <p:nvPr>
            <p:ph type="ftr" sz="quarter" idx="11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b="0">
                <a:latin typeface="Tahoma" charset="0"/>
              </a:rPr>
              <a:t>www.rkiinstruments.com</a:t>
            </a:r>
          </a:p>
        </p:txBody>
      </p:sp>
      <p:pic>
        <p:nvPicPr>
          <p:cNvPr id="19459" name="Picture 2" descr="GX200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3028950"/>
            <a:ext cx="2362200" cy="21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0" name="Rectangle 8"/>
          <p:cNvSpPr>
            <a:spLocks noChangeArrowheads="1"/>
          </p:cNvSpPr>
          <p:nvPr/>
        </p:nvSpPr>
        <p:spPr bwMode="auto">
          <a:xfrm>
            <a:off x="5643563" y="9271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endParaRPr lang="en-US" sz="2400"/>
          </a:p>
        </p:txBody>
      </p:sp>
      <p:sp>
        <p:nvSpPr>
          <p:cNvPr id="19463" name="Rectangle 9"/>
          <p:cNvSpPr>
            <a:spLocks noChangeArrowheads="1"/>
          </p:cNvSpPr>
          <p:nvPr/>
        </p:nvSpPr>
        <p:spPr bwMode="auto">
          <a:xfrm>
            <a:off x="2447925" y="1676400"/>
            <a:ext cx="4419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600" dirty="0" smtClean="0">
                <a:latin typeface="+mj-lt"/>
              </a:rPr>
              <a:t>The Smallest 4 Gas Monitor Available!</a:t>
            </a:r>
            <a:endParaRPr lang="en-US" sz="1600" dirty="0">
              <a:latin typeface="+mj-lt"/>
            </a:endParaRPr>
          </a:p>
        </p:txBody>
      </p:sp>
      <p:sp>
        <p:nvSpPr>
          <p:cNvPr id="19462" name="Rectangle 12"/>
          <p:cNvSpPr>
            <a:spLocks noChangeArrowheads="1"/>
          </p:cNvSpPr>
          <p:nvPr/>
        </p:nvSpPr>
        <p:spPr bwMode="auto">
          <a:xfrm>
            <a:off x="6178550" y="636588"/>
            <a:ext cx="1841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is-IS" dirty="0" smtClean="0"/>
              <a:t>GX-2009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8785578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 txBox="1">
            <a:spLocks/>
          </p:cNvSpPr>
          <p:nvPr/>
        </p:nvSpPr>
        <p:spPr bwMode="auto">
          <a:xfrm>
            <a:off x="288811" y="1112773"/>
            <a:ext cx="8386878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r">
              <a:buFontTx/>
              <a:buNone/>
              <a:defRPr/>
            </a:pPr>
            <a:r>
              <a:rPr lang="en-US" altLang="ja-JP" sz="2800" b="1" kern="0" dirty="0" smtClean="0">
                <a:solidFill>
                  <a:srgbClr val="0000FF"/>
                </a:solidFill>
              </a:rPr>
              <a:t>Repeat</a:t>
            </a:r>
            <a:r>
              <a:rPr lang="mr-IN" altLang="ja-JP" sz="2800" b="1" kern="0" dirty="0" smtClean="0">
                <a:solidFill>
                  <a:srgbClr val="0000FF"/>
                </a:solidFill>
              </a:rPr>
              <a:t>…</a:t>
            </a:r>
            <a:r>
              <a:rPr lang="en-US" altLang="ja-JP" sz="2800" b="1" kern="0" dirty="0" smtClean="0">
                <a:solidFill>
                  <a:srgbClr val="0000FF"/>
                </a:solidFill>
              </a:rPr>
              <a:t>. THE smallest 4 gas monitor available!</a:t>
            </a:r>
            <a:endParaRPr lang="en-US" altLang="ja-JP" sz="2800" b="1" kern="0" dirty="0">
              <a:solidFill>
                <a:srgbClr val="0000FF"/>
              </a:solidFill>
            </a:endParaRPr>
          </a:p>
        </p:txBody>
      </p:sp>
      <p:pic>
        <p:nvPicPr>
          <p:cNvPr id="5" name="Picture 4" descr="drager_xam2500_3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19938" y="2069666"/>
            <a:ext cx="811530" cy="201205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417817" y="4077072"/>
            <a:ext cx="14157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0" dirty="0">
                <a:latin typeface="+mn-lt"/>
              </a:rPr>
              <a:t>5” x 1.9” x 1.2”</a:t>
            </a:r>
          </a:p>
          <a:p>
            <a:pPr algn="ctr"/>
            <a:r>
              <a:rPr lang="en-US" sz="1400" b="0" dirty="0">
                <a:latin typeface="+mn-lt"/>
              </a:rPr>
              <a:t>7.8 ounces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5153444" y="2325096"/>
            <a:ext cx="1569660" cy="2275196"/>
            <a:chOff x="5392616" y="2325096"/>
            <a:chExt cx="1569660" cy="2275196"/>
          </a:xfrm>
        </p:grpSpPr>
        <p:pic>
          <p:nvPicPr>
            <p:cNvPr id="6" name="Picture 5" descr="VentisPro4-Orange.png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67783" y="2325096"/>
              <a:ext cx="1019326" cy="1780481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5392616" y="4077072"/>
              <a:ext cx="156966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0" dirty="0" smtClean="0">
                  <a:latin typeface="+mn-lt"/>
                </a:rPr>
                <a:t>4.1” </a:t>
              </a:r>
              <a:r>
                <a:rPr lang="en-US" sz="1400" b="0" dirty="0">
                  <a:latin typeface="+mn-lt"/>
                </a:rPr>
                <a:t>x </a:t>
              </a:r>
              <a:r>
                <a:rPr lang="en-US" sz="1400" b="0" dirty="0" smtClean="0">
                  <a:latin typeface="+mn-lt"/>
                </a:rPr>
                <a:t>2.3” </a:t>
              </a:r>
              <a:r>
                <a:rPr lang="en-US" sz="1400" b="0" dirty="0">
                  <a:latin typeface="+mn-lt"/>
                </a:rPr>
                <a:t>x </a:t>
              </a:r>
              <a:r>
                <a:rPr lang="en-US" sz="1400" b="0" dirty="0" smtClean="0">
                  <a:latin typeface="+mn-lt"/>
                </a:rPr>
                <a:t>1.4”</a:t>
              </a:r>
              <a:endParaRPr lang="en-US" sz="1400" b="0" dirty="0">
                <a:latin typeface="+mn-lt"/>
              </a:endParaRPr>
            </a:p>
            <a:p>
              <a:pPr algn="ctr"/>
              <a:r>
                <a:rPr lang="en-US" sz="1400" b="0" dirty="0" smtClean="0">
                  <a:latin typeface="+mn-lt"/>
                </a:rPr>
                <a:t>7.05 </a:t>
              </a:r>
              <a:r>
                <a:rPr lang="en-US" sz="1400" b="0" dirty="0">
                  <a:latin typeface="+mn-lt"/>
                </a:rPr>
                <a:t>ounces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7051576" y="2169052"/>
            <a:ext cx="1569660" cy="2431240"/>
            <a:chOff x="7290748" y="2169052"/>
            <a:chExt cx="1569660" cy="2431240"/>
          </a:xfrm>
        </p:grpSpPr>
        <p:pic>
          <p:nvPicPr>
            <p:cNvPr id="7" name="Picture 6" descr="msa-altair-4XR.png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442836" y="2169052"/>
              <a:ext cx="1265484" cy="1919056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7290748" y="4077072"/>
              <a:ext cx="156966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0" dirty="0" smtClean="0">
                  <a:latin typeface="+mn-lt"/>
                </a:rPr>
                <a:t>4.4” </a:t>
              </a:r>
              <a:r>
                <a:rPr lang="en-US" sz="1400" b="0" dirty="0">
                  <a:latin typeface="+mn-lt"/>
                </a:rPr>
                <a:t>x </a:t>
              </a:r>
              <a:r>
                <a:rPr lang="en-US" sz="1400" b="0" dirty="0" smtClean="0">
                  <a:latin typeface="+mn-lt"/>
                </a:rPr>
                <a:t>3.0” </a:t>
              </a:r>
              <a:r>
                <a:rPr lang="en-US" sz="1400" b="0" dirty="0">
                  <a:latin typeface="+mn-lt"/>
                </a:rPr>
                <a:t>x </a:t>
              </a:r>
              <a:r>
                <a:rPr lang="en-US" sz="1400" b="0" dirty="0" smtClean="0">
                  <a:latin typeface="+mn-lt"/>
                </a:rPr>
                <a:t>1.4”</a:t>
              </a:r>
              <a:endParaRPr lang="en-US" sz="1400" b="0" dirty="0">
                <a:latin typeface="+mn-lt"/>
              </a:endParaRPr>
            </a:p>
            <a:p>
              <a:pPr algn="ctr"/>
              <a:r>
                <a:rPr lang="en-US" sz="1400" b="0" dirty="0" smtClean="0">
                  <a:latin typeface="+mn-lt"/>
                </a:rPr>
                <a:t>8.07 </a:t>
              </a:r>
              <a:r>
                <a:rPr lang="en-US" sz="1400" b="0" dirty="0">
                  <a:latin typeface="+mn-lt"/>
                </a:rPr>
                <a:t>ounces</a:t>
              </a:r>
            </a:p>
          </p:txBody>
        </p:sp>
      </p:grpSp>
      <p:sp>
        <p:nvSpPr>
          <p:cNvPr id="21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is-IS" dirty="0" smtClean="0"/>
              <a:t>GX-2009</a:t>
            </a:r>
            <a:endParaRPr lang="en-US" dirty="0"/>
          </a:p>
        </p:txBody>
      </p:sp>
      <p:grpSp>
        <p:nvGrpSpPr>
          <p:cNvPr id="28" name="Group 27"/>
          <p:cNvGrpSpPr/>
          <p:nvPr/>
        </p:nvGrpSpPr>
        <p:grpSpPr>
          <a:xfrm>
            <a:off x="1833430" y="2300817"/>
            <a:ext cx="1569660" cy="2299475"/>
            <a:chOff x="1833430" y="2300817"/>
            <a:chExt cx="1569660" cy="2299475"/>
          </a:xfrm>
        </p:grpSpPr>
        <p:pic>
          <p:nvPicPr>
            <p:cNvPr id="18" name="Picture 17" descr="gasalert-microclip-xt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76783" y="2300817"/>
              <a:ext cx="1030228" cy="1776255"/>
            </a:xfrm>
            <a:prstGeom prst="rect">
              <a:avLst/>
            </a:prstGeom>
          </p:spPr>
        </p:pic>
        <p:sp>
          <p:nvSpPr>
            <p:cNvPr id="24" name="TextBox 23"/>
            <p:cNvSpPr txBox="1"/>
            <p:nvPr/>
          </p:nvSpPr>
          <p:spPr>
            <a:xfrm>
              <a:off x="1833430" y="4077072"/>
              <a:ext cx="156966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0" dirty="0" smtClean="0">
                  <a:latin typeface="+mn-lt"/>
                </a:rPr>
                <a:t>4.4</a:t>
              </a:r>
              <a:r>
                <a:rPr lang="en-US" sz="1400" b="0" dirty="0" smtClean="0">
                  <a:latin typeface="+mn-lt"/>
                </a:rPr>
                <a:t>” </a:t>
              </a:r>
              <a:r>
                <a:rPr lang="en-US" sz="1400" b="0" dirty="0">
                  <a:latin typeface="+mn-lt"/>
                </a:rPr>
                <a:t>x </a:t>
              </a:r>
              <a:r>
                <a:rPr lang="en-US" sz="1400" b="0" dirty="0" smtClean="0">
                  <a:latin typeface="+mn-lt"/>
                </a:rPr>
                <a:t>2.4</a:t>
              </a:r>
              <a:r>
                <a:rPr lang="en-US" sz="1400" b="0" dirty="0" smtClean="0">
                  <a:latin typeface="+mn-lt"/>
                </a:rPr>
                <a:t>” </a:t>
              </a:r>
              <a:r>
                <a:rPr lang="en-US" sz="1400" b="0" dirty="0">
                  <a:latin typeface="+mn-lt"/>
                </a:rPr>
                <a:t>x </a:t>
              </a:r>
              <a:r>
                <a:rPr lang="en-US" sz="1400" b="0" dirty="0" smtClean="0">
                  <a:latin typeface="+mn-lt"/>
                </a:rPr>
                <a:t>1.2</a:t>
              </a:r>
              <a:r>
                <a:rPr lang="en-US" sz="1400" b="0" dirty="0" smtClean="0">
                  <a:latin typeface="+mn-lt"/>
                </a:rPr>
                <a:t>”</a:t>
              </a:r>
              <a:endParaRPr lang="en-US" sz="1400" b="0" dirty="0">
                <a:latin typeface="+mn-lt"/>
              </a:endParaRPr>
            </a:p>
            <a:p>
              <a:pPr algn="ctr"/>
              <a:r>
                <a:rPr lang="en-US" sz="1400" b="0" dirty="0" smtClean="0">
                  <a:latin typeface="+mn-lt"/>
                </a:rPr>
                <a:t>6.7</a:t>
              </a:r>
              <a:r>
                <a:rPr lang="en-US" sz="1400" b="0" dirty="0" smtClean="0">
                  <a:latin typeface="+mn-lt"/>
                </a:rPr>
                <a:t> </a:t>
              </a:r>
              <a:r>
                <a:rPr lang="en-US" sz="1400" b="0" dirty="0">
                  <a:latin typeface="+mn-lt"/>
                </a:rPr>
                <a:t>ounces</a:t>
              </a: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372273" y="2976620"/>
            <a:ext cx="1264163" cy="1623672"/>
            <a:chOff x="268796" y="2976620"/>
            <a:chExt cx="1264163" cy="1623672"/>
          </a:xfrm>
        </p:grpSpPr>
        <p:sp>
          <p:nvSpPr>
            <p:cNvPr id="22" name="TextBox 21"/>
            <p:cNvSpPr txBox="1"/>
            <p:nvPr/>
          </p:nvSpPr>
          <p:spPr>
            <a:xfrm>
              <a:off x="268796" y="4077072"/>
              <a:ext cx="126416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0" dirty="0" smtClean="0">
                  <a:latin typeface="+mn-lt"/>
                </a:rPr>
                <a:t>2.7” </a:t>
              </a:r>
              <a:r>
                <a:rPr lang="en-US" sz="1400" b="0" dirty="0">
                  <a:latin typeface="+mn-lt"/>
                </a:rPr>
                <a:t>x 3</a:t>
              </a:r>
              <a:r>
                <a:rPr lang="en-US" sz="1400" b="0" dirty="0" smtClean="0">
                  <a:latin typeface="+mn-lt"/>
                </a:rPr>
                <a:t>” </a:t>
              </a:r>
              <a:r>
                <a:rPr lang="en-US" sz="1400" b="0" dirty="0">
                  <a:latin typeface="+mn-lt"/>
                </a:rPr>
                <a:t>x 1”</a:t>
              </a:r>
            </a:p>
            <a:p>
              <a:pPr algn="ctr"/>
              <a:r>
                <a:rPr lang="en-US" sz="1400" b="0" dirty="0">
                  <a:latin typeface="+mn-lt"/>
                </a:rPr>
                <a:t>4.6 ounces</a:t>
              </a:r>
            </a:p>
          </p:txBody>
        </p:sp>
        <p:pic>
          <p:nvPicPr>
            <p:cNvPr id="26" name="Picture 25" descr="normal-operation-with-backligh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6224" y="2976620"/>
              <a:ext cx="1246735" cy="11004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8483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Footer Placeholder 2"/>
          <p:cNvSpPr>
            <a:spLocks noGrp="1"/>
          </p:cNvSpPr>
          <p:nvPr>
            <p:ph type="ftr" sz="quarter" idx="11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b="0">
                <a:latin typeface="Tahoma" charset="0"/>
              </a:rPr>
              <a:t>www.rkiinstruments.com</a:t>
            </a:r>
          </a:p>
        </p:txBody>
      </p:sp>
      <p:pic>
        <p:nvPicPr>
          <p:cNvPr id="19459" name="Picture 2" descr="GX200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3028950"/>
            <a:ext cx="2362200" cy="21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0" name="Rectangle 8"/>
          <p:cNvSpPr>
            <a:spLocks noChangeArrowheads="1"/>
          </p:cNvSpPr>
          <p:nvPr/>
        </p:nvSpPr>
        <p:spPr bwMode="auto">
          <a:xfrm>
            <a:off x="5643563" y="9271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endParaRPr lang="en-US" sz="2400"/>
          </a:p>
        </p:txBody>
      </p:sp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2447925" y="1676400"/>
            <a:ext cx="4419600" cy="1752600"/>
            <a:chOff x="2880" y="1056"/>
            <a:chExt cx="2784" cy="1104"/>
          </a:xfrm>
        </p:grpSpPr>
        <p:sp>
          <p:nvSpPr>
            <p:cNvPr id="19463" name="Rectangle 9"/>
            <p:cNvSpPr>
              <a:spLocks noChangeArrowheads="1"/>
            </p:cNvSpPr>
            <p:nvPr/>
          </p:nvSpPr>
          <p:spPr bwMode="auto">
            <a:xfrm>
              <a:off x="2880" y="1056"/>
              <a:ext cx="278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600" dirty="0">
                  <a:latin typeface="+mn-lt"/>
                </a:rPr>
                <a:t>All gas readings displayed</a:t>
              </a:r>
            </a:p>
          </p:txBody>
        </p:sp>
        <p:sp>
          <p:nvSpPr>
            <p:cNvPr id="19464" name="Line 16"/>
            <p:cNvSpPr>
              <a:spLocks noChangeShapeType="1"/>
            </p:cNvSpPr>
            <p:nvPr/>
          </p:nvSpPr>
          <p:spPr bwMode="auto">
            <a:xfrm flipH="1">
              <a:off x="4512" y="1248"/>
              <a:ext cx="144" cy="91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9462" name="Rectangle 12"/>
          <p:cNvSpPr>
            <a:spLocks noChangeArrowheads="1"/>
          </p:cNvSpPr>
          <p:nvPr/>
        </p:nvSpPr>
        <p:spPr bwMode="auto">
          <a:xfrm>
            <a:off x="6178550" y="636588"/>
            <a:ext cx="1841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is-IS" dirty="0" smtClean="0"/>
              <a:t>GX-2009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380967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Footer Placeholder 2"/>
          <p:cNvSpPr>
            <a:spLocks noGrp="1"/>
          </p:cNvSpPr>
          <p:nvPr>
            <p:ph type="ftr" sz="quarter" idx="11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b="0">
                <a:latin typeface="Tahoma" charset="0"/>
              </a:rPr>
              <a:t>www.rkiinstruments.com</a:t>
            </a:r>
          </a:p>
        </p:txBody>
      </p:sp>
      <p:pic>
        <p:nvPicPr>
          <p:cNvPr id="21507" name="Picture 2" descr="GX200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3028950"/>
            <a:ext cx="2362200" cy="21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8" name="Rectangle 9"/>
          <p:cNvSpPr>
            <a:spLocks noChangeArrowheads="1"/>
          </p:cNvSpPr>
          <p:nvPr/>
        </p:nvSpPr>
        <p:spPr bwMode="auto">
          <a:xfrm>
            <a:off x="5645150" y="9271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endParaRPr lang="en-US" sz="2400"/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2447925" y="1676400"/>
            <a:ext cx="4419600" cy="1981200"/>
            <a:chOff x="2880" y="1056"/>
            <a:chExt cx="2784" cy="1248"/>
          </a:xfrm>
        </p:grpSpPr>
        <p:sp>
          <p:nvSpPr>
            <p:cNvPr id="21510" name="Rectangle 10"/>
            <p:cNvSpPr>
              <a:spLocks noChangeArrowheads="1"/>
            </p:cNvSpPr>
            <p:nvPr/>
          </p:nvSpPr>
          <p:spPr bwMode="auto">
            <a:xfrm>
              <a:off x="2880" y="1056"/>
              <a:ext cx="278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600" dirty="0">
                  <a:latin typeface="+mn-lt"/>
                </a:rPr>
                <a:t>3 Large visual alarms on 3 sides</a:t>
              </a:r>
            </a:p>
          </p:txBody>
        </p:sp>
        <p:grpSp>
          <p:nvGrpSpPr>
            <p:cNvPr id="21511" name="Group 14"/>
            <p:cNvGrpSpPr>
              <a:grpSpLocks/>
            </p:cNvGrpSpPr>
            <p:nvPr/>
          </p:nvGrpSpPr>
          <p:grpSpPr bwMode="auto">
            <a:xfrm>
              <a:off x="3594" y="1248"/>
              <a:ext cx="1152" cy="1056"/>
              <a:chOff x="3600" y="1008"/>
              <a:chExt cx="1152" cy="960"/>
            </a:xfrm>
          </p:grpSpPr>
          <p:sp>
            <p:nvSpPr>
              <p:cNvPr id="21512" name="Line 11"/>
              <p:cNvSpPr>
                <a:spLocks noChangeShapeType="1"/>
              </p:cNvSpPr>
              <p:nvPr/>
            </p:nvSpPr>
            <p:spPr bwMode="auto">
              <a:xfrm flipH="1">
                <a:off x="3600" y="1008"/>
                <a:ext cx="384" cy="96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513" name="Line 12"/>
              <p:cNvSpPr>
                <a:spLocks noChangeShapeType="1"/>
              </p:cNvSpPr>
              <p:nvPr/>
            </p:nvSpPr>
            <p:spPr bwMode="auto">
              <a:xfrm>
                <a:off x="3984" y="1008"/>
                <a:ext cx="96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514" name="Line 13"/>
              <p:cNvSpPr>
                <a:spLocks noChangeShapeType="1"/>
              </p:cNvSpPr>
              <p:nvPr/>
            </p:nvSpPr>
            <p:spPr bwMode="auto">
              <a:xfrm>
                <a:off x="3984" y="1008"/>
                <a:ext cx="768" cy="86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5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is-IS" dirty="0" smtClean="0"/>
              <a:t>GX-2009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18983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oter Placeholder 2"/>
          <p:cNvSpPr>
            <a:spLocks noGrp="1"/>
          </p:cNvSpPr>
          <p:nvPr>
            <p:ph type="ftr" sz="quarter" idx="11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b="0">
                <a:latin typeface="Tahoma" charset="0"/>
              </a:rPr>
              <a:t>www.rkiinstruments.com</a:t>
            </a:r>
          </a:p>
        </p:txBody>
      </p:sp>
      <p:pic>
        <p:nvPicPr>
          <p:cNvPr id="23555" name="Picture 2" descr="GX200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5848" y="3028950"/>
            <a:ext cx="2362200" cy="21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5641975" y="9271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endParaRPr lang="en-US" sz="2400"/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2514600" y="1676400"/>
            <a:ext cx="4419600" cy="2590800"/>
            <a:chOff x="2880" y="1056"/>
            <a:chExt cx="2784" cy="1632"/>
          </a:xfrm>
        </p:grpSpPr>
        <p:sp>
          <p:nvSpPr>
            <p:cNvPr id="23558" name="Rectangle 9"/>
            <p:cNvSpPr>
              <a:spLocks noChangeArrowheads="1"/>
            </p:cNvSpPr>
            <p:nvPr/>
          </p:nvSpPr>
          <p:spPr bwMode="auto">
            <a:xfrm>
              <a:off x="2880" y="1056"/>
              <a:ext cx="278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600" dirty="0">
                  <a:latin typeface="+mn-lt"/>
                </a:rPr>
                <a:t>2 audible alarms ports, 95 dB </a:t>
              </a:r>
            </a:p>
          </p:txBody>
        </p:sp>
        <p:sp>
          <p:nvSpPr>
            <p:cNvPr id="23559" name="Line 10"/>
            <p:cNvSpPr>
              <a:spLocks noChangeShapeType="1"/>
            </p:cNvSpPr>
            <p:nvPr/>
          </p:nvSpPr>
          <p:spPr bwMode="auto">
            <a:xfrm flipH="1">
              <a:off x="4320" y="1248"/>
              <a:ext cx="96" cy="14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60" name="Line 12"/>
            <p:cNvSpPr>
              <a:spLocks noChangeShapeType="1"/>
            </p:cNvSpPr>
            <p:nvPr/>
          </p:nvSpPr>
          <p:spPr bwMode="auto">
            <a:xfrm flipH="1">
              <a:off x="4176" y="1248"/>
              <a:ext cx="240" cy="72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1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is-IS" dirty="0" smtClean="0"/>
              <a:t>GX-2009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8382176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Footer Placeholder 2"/>
          <p:cNvSpPr>
            <a:spLocks noGrp="1"/>
          </p:cNvSpPr>
          <p:nvPr>
            <p:ph type="ftr" sz="quarter" idx="11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b="0">
                <a:latin typeface="Tahoma" charset="0"/>
              </a:rPr>
              <a:t>www.rkiinstruments.com</a:t>
            </a:r>
          </a:p>
        </p:txBody>
      </p:sp>
      <p:pic>
        <p:nvPicPr>
          <p:cNvPr id="25603" name="Picture 2" descr="GX200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5848" y="3028950"/>
            <a:ext cx="2362200" cy="21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5637213" y="9271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endParaRPr lang="en-US" sz="2400"/>
          </a:p>
        </p:txBody>
      </p:sp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2524125" y="1676400"/>
            <a:ext cx="4419600" cy="2514600"/>
            <a:chOff x="2880" y="1056"/>
            <a:chExt cx="2784" cy="1584"/>
          </a:xfrm>
        </p:grpSpPr>
        <p:sp>
          <p:nvSpPr>
            <p:cNvPr id="25606" name="Rectangle 8"/>
            <p:cNvSpPr>
              <a:spLocks noChangeArrowheads="1"/>
            </p:cNvSpPr>
            <p:nvPr/>
          </p:nvSpPr>
          <p:spPr bwMode="auto">
            <a:xfrm>
              <a:off x="2880" y="1056"/>
              <a:ext cx="278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600" dirty="0">
                  <a:latin typeface="+mn-lt"/>
                </a:rPr>
                <a:t>2 glove friendly buttons</a:t>
              </a:r>
            </a:p>
          </p:txBody>
        </p:sp>
        <p:grpSp>
          <p:nvGrpSpPr>
            <p:cNvPr id="25607" name="Group 11"/>
            <p:cNvGrpSpPr>
              <a:grpSpLocks/>
            </p:cNvGrpSpPr>
            <p:nvPr/>
          </p:nvGrpSpPr>
          <p:grpSpPr bwMode="auto">
            <a:xfrm>
              <a:off x="3888" y="1248"/>
              <a:ext cx="672" cy="1392"/>
              <a:chOff x="3888" y="1248"/>
              <a:chExt cx="672" cy="1392"/>
            </a:xfrm>
          </p:grpSpPr>
          <p:sp>
            <p:nvSpPr>
              <p:cNvPr id="25608" name="Line 9"/>
              <p:cNvSpPr>
                <a:spLocks noChangeShapeType="1"/>
              </p:cNvSpPr>
              <p:nvPr/>
            </p:nvSpPr>
            <p:spPr bwMode="auto">
              <a:xfrm>
                <a:off x="4416" y="1248"/>
                <a:ext cx="144" cy="139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09" name="Line 10"/>
              <p:cNvSpPr>
                <a:spLocks noChangeShapeType="1"/>
              </p:cNvSpPr>
              <p:nvPr/>
            </p:nvSpPr>
            <p:spPr bwMode="auto">
              <a:xfrm flipH="1">
                <a:off x="3888" y="1248"/>
                <a:ext cx="528" cy="139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2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is-IS" dirty="0" smtClean="0"/>
              <a:t>GX-2009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89362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Footer Placeholder 2"/>
          <p:cNvSpPr txBox="1">
            <a:spLocks noGrp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400" b="0">
                <a:latin typeface="Tahoma" charset="0"/>
              </a:rPr>
              <a:t>www.rkiinstruments.com</a:t>
            </a:r>
          </a:p>
        </p:txBody>
      </p:sp>
      <p:pic>
        <p:nvPicPr>
          <p:cNvPr id="27650" name="Picture 2" descr="GX200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3028950"/>
            <a:ext cx="2362200" cy="21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1" name="Rectangle 4"/>
          <p:cNvSpPr>
            <a:spLocks noChangeArrowheads="1"/>
          </p:cNvSpPr>
          <p:nvPr/>
        </p:nvSpPr>
        <p:spPr bwMode="auto">
          <a:xfrm>
            <a:off x="5646738" y="9271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endParaRPr lang="en-US" sz="2400"/>
          </a:p>
        </p:txBody>
      </p:sp>
      <p:sp>
        <p:nvSpPr>
          <p:cNvPr id="41991" name="Rectangle 8"/>
          <p:cNvSpPr>
            <a:spLocks noChangeArrowheads="1"/>
          </p:cNvSpPr>
          <p:nvPr/>
        </p:nvSpPr>
        <p:spPr bwMode="auto">
          <a:xfrm>
            <a:off x="2447925" y="1676400"/>
            <a:ext cx="4419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600" dirty="0">
                <a:latin typeface="+mn-lt"/>
              </a:rPr>
              <a:t>Dust and water </a:t>
            </a:r>
            <a:r>
              <a:rPr lang="en-US" sz="1600" i="1" dirty="0">
                <a:latin typeface="+mn-lt"/>
              </a:rPr>
              <a:t>proof</a:t>
            </a:r>
            <a:r>
              <a:rPr lang="en-US" sz="1600" dirty="0">
                <a:latin typeface="+mn-lt"/>
              </a:rPr>
              <a:t>, IP 67 rating</a:t>
            </a:r>
          </a:p>
        </p:txBody>
      </p:sp>
      <p:sp>
        <p:nvSpPr>
          <p:cNvPr id="8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is-IS" dirty="0" smtClean="0"/>
              <a:t>GX-2009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9791961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Footer Placeholder 2"/>
          <p:cNvSpPr txBox="1">
            <a:spLocks noGrp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400" b="0">
                <a:latin typeface="Tahoma" charset="0"/>
              </a:rPr>
              <a:t>www.rkiinstruments.com</a:t>
            </a:r>
          </a:p>
        </p:txBody>
      </p:sp>
      <p:sp>
        <p:nvSpPr>
          <p:cNvPr id="27651" name="Rectangle 4"/>
          <p:cNvSpPr>
            <a:spLocks noChangeArrowheads="1"/>
          </p:cNvSpPr>
          <p:nvPr/>
        </p:nvSpPr>
        <p:spPr bwMode="auto">
          <a:xfrm>
            <a:off x="5646738" y="9271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endParaRPr lang="en-US" sz="2400"/>
          </a:p>
        </p:txBody>
      </p:sp>
      <p:sp>
        <p:nvSpPr>
          <p:cNvPr id="8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is-IS" dirty="0" smtClean="0"/>
              <a:t>GX-2009</a:t>
            </a:r>
            <a:endParaRPr lang="en-US" dirty="0"/>
          </a:p>
        </p:txBody>
      </p:sp>
      <p:pic>
        <p:nvPicPr>
          <p:cNvPr id="3" name="Picture 2" descr="ip_6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467" y="977900"/>
            <a:ext cx="7927344" cy="5727700"/>
          </a:xfrm>
          <a:prstGeom prst="rect">
            <a:avLst/>
          </a:prstGeom>
        </p:spPr>
      </p:pic>
      <p:sp>
        <p:nvSpPr>
          <p:cNvPr id="4" name="Frame 3"/>
          <p:cNvSpPr/>
          <p:nvPr/>
        </p:nvSpPr>
        <p:spPr>
          <a:xfrm>
            <a:off x="1069980" y="6229586"/>
            <a:ext cx="3964559" cy="438912"/>
          </a:xfrm>
          <a:prstGeom prst="frame">
            <a:avLst/>
          </a:prstGeom>
          <a:gradFill flip="none" rotWithShape="1">
            <a:gsLst>
              <a:gs pos="0">
                <a:schemeClr val="accent2">
                  <a:tint val="100000"/>
                  <a:shade val="100000"/>
                  <a:satMod val="130000"/>
                  <a:alpha val="79000"/>
                </a:schemeClr>
              </a:gs>
              <a:gs pos="100000">
                <a:schemeClr val="accent2">
                  <a:tint val="50000"/>
                  <a:shade val="100000"/>
                  <a:satMod val="350000"/>
                  <a:alpha val="79000"/>
                </a:schemeClr>
              </a:gs>
            </a:gsLst>
            <a:lin ang="16200000" scaled="0"/>
            <a:tileRect/>
          </a:gradFill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Frame 9"/>
          <p:cNvSpPr/>
          <p:nvPr/>
        </p:nvSpPr>
        <p:spPr>
          <a:xfrm>
            <a:off x="5114252" y="5335882"/>
            <a:ext cx="3964559" cy="438912"/>
          </a:xfrm>
          <a:prstGeom prst="frame">
            <a:avLst/>
          </a:prstGeom>
          <a:gradFill flip="none" rotWithShape="1">
            <a:gsLst>
              <a:gs pos="0">
                <a:schemeClr val="accent3">
                  <a:tint val="100000"/>
                  <a:shade val="100000"/>
                  <a:satMod val="130000"/>
                  <a:alpha val="75000"/>
                </a:schemeClr>
              </a:gs>
              <a:gs pos="100000">
                <a:schemeClr val="accent3">
                  <a:tint val="50000"/>
                  <a:shade val="100000"/>
                  <a:satMod val="350000"/>
                  <a:alpha val="75000"/>
                </a:schemeClr>
              </a:gs>
            </a:gsLst>
            <a:lin ang="16200000" scaled="0"/>
            <a:tileRect/>
          </a:gradFill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797910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Footer Placeholder 2"/>
          <p:cNvSpPr txBox="1">
            <a:spLocks noGrp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400" b="0">
                <a:latin typeface="Tahoma" charset="0"/>
              </a:rPr>
              <a:t>www.rkiinstruments.com</a:t>
            </a:r>
          </a:p>
        </p:txBody>
      </p:sp>
      <p:sp>
        <p:nvSpPr>
          <p:cNvPr id="29698" name="Rectangle 4"/>
          <p:cNvSpPr>
            <a:spLocks noChangeArrowheads="1"/>
          </p:cNvSpPr>
          <p:nvPr/>
        </p:nvSpPr>
        <p:spPr bwMode="auto">
          <a:xfrm>
            <a:off x="5659438" y="9271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endParaRPr lang="en-US" sz="2400"/>
          </a:p>
        </p:txBody>
      </p:sp>
      <p:sp>
        <p:nvSpPr>
          <p:cNvPr id="29709" name="Rectangle 8"/>
          <p:cNvSpPr>
            <a:spLocks noChangeArrowheads="1"/>
          </p:cNvSpPr>
          <p:nvPr/>
        </p:nvSpPr>
        <p:spPr bwMode="auto">
          <a:xfrm>
            <a:off x="380999" y="1676400"/>
            <a:ext cx="4419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600" dirty="0">
                <a:latin typeface="+mn-lt"/>
              </a:rPr>
              <a:t>Dust Rating - IP 67</a:t>
            </a:r>
          </a:p>
        </p:txBody>
      </p:sp>
      <p:sp>
        <p:nvSpPr>
          <p:cNvPr id="29710" name="Oval 12"/>
          <p:cNvSpPr>
            <a:spLocks noChangeArrowheads="1"/>
          </p:cNvSpPr>
          <p:nvPr/>
        </p:nvSpPr>
        <p:spPr bwMode="auto">
          <a:xfrm>
            <a:off x="3207221" y="1676400"/>
            <a:ext cx="152400" cy="381000"/>
          </a:xfrm>
          <a:prstGeom prst="ellipse">
            <a:avLst/>
          </a:prstGeom>
          <a:noFill/>
          <a:ln w="12700">
            <a:solidFill>
              <a:srgbClr val="FF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29711" name="Rectangle 15"/>
          <p:cNvSpPr>
            <a:spLocks noChangeArrowheads="1"/>
          </p:cNvSpPr>
          <p:nvPr/>
        </p:nvSpPr>
        <p:spPr bwMode="auto">
          <a:xfrm>
            <a:off x="169333" y="2133600"/>
            <a:ext cx="463126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latin typeface="+mn-lt"/>
              </a:rPr>
              <a:t>Subjected to talc dust vacuum chamber for 8 hours</a:t>
            </a:r>
          </a:p>
        </p:txBody>
      </p:sp>
      <p:grpSp>
        <p:nvGrpSpPr>
          <p:cNvPr id="3" name="Group 27"/>
          <p:cNvGrpSpPr>
            <a:grpSpLocks/>
          </p:cNvGrpSpPr>
          <p:nvPr/>
        </p:nvGrpSpPr>
        <p:grpSpPr bwMode="auto">
          <a:xfrm>
            <a:off x="5105400" y="1827213"/>
            <a:ext cx="3200400" cy="2135187"/>
            <a:chOff x="3216" y="1151"/>
            <a:chExt cx="2016" cy="1345"/>
          </a:xfrm>
        </p:grpSpPr>
        <p:pic>
          <p:nvPicPr>
            <p:cNvPr id="29707" name="Picture 23" descr="dust-test-before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6" y="1151"/>
              <a:ext cx="2016" cy="13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テキスト ボックス 12"/>
            <p:cNvSpPr txBox="1"/>
            <p:nvPr/>
          </p:nvSpPr>
          <p:spPr>
            <a:xfrm>
              <a:off x="3264" y="1247"/>
              <a:ext cx="630" cy="250"/>
            </a:xfrm>
            <a:prstGeom prst="rect">
              <a:avLst/>
            </a:prstGeom>
            <a:solidFill>
              <a:schemeClr val="bg1"/>
            </a:solidFill>
          </p:spPr>
          <p:txBody>
            <a:bodyPr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1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defRPr sz="1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defRPr sz="1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defRPr sz="1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>
                <a:defRPr/>
              </a:pPr>
              <a:r>
                <a:rPr kumimoji="1" lang="en-US" altLang="ja-JP" sz="2000" b="0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Calibri" charset="0"/>
                </a:rPr>
                <a:t>before</a:t>
              </a:r>
              <a:endParaRPr kumimoji="1" lang="ja-JP" altLang="en-US" sz="2000" b="0" smtClean="0">
                <a:effectLst>
                  <a:outerShdw blurRad="38100" dist="38100" dir="2700000" algn="tl">
                    <a:srgbClr val="000000"/>
                  </a:outerShdw>
                </a:effectLst>
                <a:latin typeface="Calibri" charset="0"/>
              </a:endParaRPr>
            </a:p>
          </p:txBody>
        </p:sp>
      </p:grpSp>
      <p:grpSp>
        <p:nvGrpSpPr>
          <p:cNvPr id="4" name="Group 29"/>
          <p:cNvGrpSpPr>
            <a:grpSpLocks/>
          </p:cNvGrpSpPr>
          <p:nvPr/>
        </p:nvGrpSpPr>
        <p:grpSpPr bwMode="auto">
          <a:xfrm>
            <a:off x="500063" y="4114800"/>
            <a:ext cx="7805737" cy="2135188"/>
            <a:chOff x="315" y="2592"/>
            <a:chExt cx="4917" cy="1345"/>
          </a:xfrm>
        </p:grpSpPr>
        <p:pic>
          <p:nvPicPr>
            <p:cNvPr id="29703" name="Picture 24" descr="dust-test-after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6" y="2592"/>
              <a:ext cx="2016" cy="13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704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5" y="2655"/>
              <a:ext cx="1565" cy="12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テキスト ボックス 19"/>
            <p:cNvSpPr txBox="1"/>
            <p:nvPr/>
          </p:nvSpPr>
          <p:spPr>
            <a:xfrm>
              <a:off x="3264" y="2640"/>
              <a:ext cx="630" cy="250"/>
            </a:xfrm>
            <a:prstGeom prst="rect">
              <a:avLst/>
            </a:prstGeom>
            <a:solidFill>
              <a:schemeClr val="bg1"/>
            </a:solidFill>
          </p:spPr>
          <p:txBody>
            <a:bodyPr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1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defRPr sz="1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defRPr sz="1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defRPr sz="1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>
                <a:defRPr/>
              </a:pPr>
              <a:r>
                <a:rPr kumimoji="1" lang="en-US" altLang="ja-JP" sz="2000" b="0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Calibri" charset="0"/>
                </a:rPr>
                <a:t>after</a:t>
              </a:r>
              <a:endParaRPr kumimoji="1" lang="ja-JP" altLang="en-US" sz="2000" b="0" smtClean="0">
                <a:effectLst>
                  <a:outerShdw blurRad="38100" dist="38100" dir="2700000" algn="tl">
                    <a:srgbClr val="000000"/>
                  </a:outerShdw>
                </a:effectLst>
                <a:latin typeface="Calibri" charset="0"/>
              </a:endParaRPr>
            </a:p>
          </p:txBody>
        </p:sp>
        <p:cxnSp>
          <p:nvCxnSpPr>
            <p:cNvPr id="12" name="直線矢印コネクタ 11"/>
            <p:cNvCxnSpPr/>
            <p:nvPr/>
          </p:nvCxnSpPr>
          <p:spPr>
            <a:xfrm rot="10800000">
              <a:off x="1935" y="3285"/>
              <a:ext cx="1170" cy="1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is-IS" dirty="0" smtClean="0"/>
              <a:t>GX-2009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4280524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Footer Placeholder 2"/>
          <p:cNvSpPr txBox="1">
            <a:spLocks noGrp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400" b="0">
                <a:latin typeface="Tahoma" charset="0"/>
              </a:rPr>
              <a:t>www.rkiinstruments.com</a:t>
            </a:r>
          </a:p>
        </p:txBody>
      </p:sp>
      <p:sp>
        <p:nvSpPr>
          <p:cNvPr id="31746" name="Rectangle 17"/>
          <p:cNvSpPr>
            <a:spLocks noChangeArrowheads="1"/>
          </p:cNvSpPr>
          <p:nvPr/>
        </p:nvSpPr>
        <p:spPr bwMode="auto">
          <a:xfrm>
            <a:off x="3263900" y="1676400"/>
            <a:ext cx="1841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31747" name="Rectangle 18"/>
          <p:cNvSpPr>
            <a:spLocks noChangeArrowheads="1"/>
          </p:cNvSpPr>
          <p:nvPr/>
        </p:nvSpPr>
        <p:spPr bwMode="auto">
          <a:xfrm>
            <a:off x="3116263" y="1714500"/>
            <a:ext cx="1841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31760" name="Rectangle 19"/>
          <p:cNvSpPr>
            <a:spLocks noChangeArrowheads="1"/>
          </p:cNvSpPr>
          <p:nvPr/>
        </p:nvSpPr>
        <p:spPr bwMode="auto">
          <a:xfrm>
            <a:off x="0" y="2133600"/>
            <a:ext cx="4572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800" dirty="0">
                <a:latin typeface="+mn-lt"/>
              </a:rPr>
              <a:t>Submerged in 1 meter of water</a:t>
            </a:r>
          </a:p>
          <a:p>
            <a:pPr algn="ctr"/>
            <a:r>
              <a:rPr lang="en-US" sz="1800" dirty="0">
                <a:latin typeface="+mn-lt"/>
              </a:rPr>
              <a:t>for 30 minutes</a:t>
            </a:r>
          </a:p>
        </p:txBody>
      </p:sp>
      <p:sp>
        <p:nvSpPr>
          <p:cNvPr id="31761" name="Oval 21"/>
          <p:cNvSpPr>
            <a:spLocks noChangeArrowheads="1"/>
          </p:cNvSpPr>
          <p:nvPr/>
        </p:nvSpPr>
        <p:spPr bwMode="auto">
          <a:xfrm>
            <a:off x="3460986" y="1676400"/>
            <a:ext cx="152400" cy="381000"/>
          </a:xfrm>
          <a:prstGeom prst="ellipse">
            <a:avLst/>
          </a:prstGeom>
          <a:noFill/>
          <a:ln w="12700">
            <a:solidFill>
              <a:srgbClr val="FF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44052" name="Rectangle 8"/>
          <p:cNvSpPr>
            <a:spLocks noChangeArrowheads="1"/>
          </p:cNvSpPr>
          <p:nvPr/>
        </p:nvSpPr>
        <p:spPr bwMode="auto">
          <a:xfrm>
            <a:off x="152400" y="1676400"/>
            <a:ext cx="4419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600" dirty="0">
                <a:latin typeface="+mn-lt"/>
              </a:rPr>
              <a:t>Water Proof Rating - IP 67</a:t>
            </a:r>
          </a:p>
        </p:txBody>
      </p:sp>
      <p:grpSp>
        <p:nvGrpSpPr>
          <p:cNvPr id="3" name="Group 24"/>
          <p:cNvGrpSpPr>
            <a:grpSpLocks/>
          </p:cNvGrpSpPr>
          <p:nvPr/>
        </p:nvGrpSpPr>
        <p:grpSpPr bwMode="auto">
          <a:xfrm>
            <a:off x="1143000" y="1857375"/>
            <a:ext cx="7688263" cy="4357688"/>
            <a:chOff x="720" y="1170"/>
            <a:chExt cx="4843" cy="2745"/>
          </a:xfrm>
        </p:grpSpPr>
        <p:pic>
          <p:nvPicPr>
            <p:cNvPr id="31752" name="図 6" descr="IPX7試験装置（社内）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04" y="1170"/>
              <a:ext cx="2059" cy="27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753" name="図 4" descr="IPX7試験中（社内）2.JP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0" y="2340"/>
              <a:ext cx="1930" cy="14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31754" name="直線矢印コネクタ 17"/>
            <p:cNvCxnSpPr>
              <a:cxnSpLocks noChangeShapeType="1"/>
              <a:stCxn id="31758" idx="2"/>
            </p:cNvCxnSpPr>
            <p:nvPr/>
          </p:nvCxnSpPr>
          <p:spPr bwMode="auto">
            <a:xfrm flipH="1" flipV="1">
              <a:off x="1980" y="3150"/>
              <a:ext cx="2388" cy="42"/>
            </a:xfrm>
            <a:prstGeom prst="straightConnector1">
              <a:avLst/>
            </a:prstGeom>
            <a:noFill/>
            <a:ln w="22225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1755" name="直線コネクタ 12"/>
            <p:cNvCxnSpPr>
              <a:cxnSpLocks noChangeShapeType="1"/>
            </p:cNvCxnSpPr>
            <p:nvPr/>
          </p:nvCxnSpPr>
          <p:spPr bwMode="auto">
            <a:xfrm>
              <a:off x="4674" y="1484"/>
              <a:ext cx="765" cy="1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1756" name="直線矢印コネクタ 14"/>
            <p:cNvCxnSpPr>
              <a:cxnSpLocks noChangeShapeType="1"/>
            </p:cNvCxnSpPr>
            <p:nvPr/>
          </p:nvCxnSpPr>
          <p:spPr bwMode="auto">
            <a:xfrm rot="5400000">
              <a:off x="4495" y="2339"/>
              <a:ext cx="1710" cy="1"/>
            </a:xfrm>
            <a:prstGeom prst="straightConnector1">
              <a:avLst/>
            </a:prstGeom>
            <a:noFill/>
            <a:ln w="19050">
              <a:solidFill>
                <a:schemeClr val="bg1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1757" name="テキスト ボックス 15"/>
            <p:cNvSpPr txBox="1">
              <a:spLocks noChangeArrowheads="1"/>
            </p:cNvSpPr>
            <p:nvPr/>
          </p:nvSpPr>
          <p:spPr bwMode="auto">
            <a:xfrm>
              <a:off x="5034" y="2107"/>
              <a:ext cx="405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l" eaLnBrk="1" hangingPunct="1"/>
              <a:r>
                <a:rPr kumimoji="1" lang="ja-JP" altLang="en-US" sz="1800">
                  <a:solidFill>
                    <a:schemeClr val="bg1"/>
                  </a:solidFill>
                  <a:latin typeface="Calibri" charset="0"/>
                </a:rPr>
                <a:t>１ｍ</a:t>
              </a:r>
            </a:p>
          </p:txBody>
        </p:sp>
        <p:sp>
          <p:nvSpPr>
            <p:cNvPr id="31758" name="Oval 22"/>
            <p:cNvSpPr>
              <a:spLocks noChangeArrowheads="1"/>
            </p:cNvSpPr>
            <p:nvPr/>
          </p:nvSpPr>
          <p:spPr bwMode="auto">
            <a:xfrm>
              <a:off x="4368" y="3072"/>
              <a:ext cx="288" cy="240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31759" name="直線コネクタ 12"/>
            <p:cNvCxnSpPr>
              <a:cxnSpLocks noChangeShapeType="1"/>
            </p:cNvCxnSpPr>
            <p:nvPr/>
          </p:nvCxnSpPr>
          <p:spPr bwMode="auto">
            <a:xfrm>
              <a:off x="4674" y="3216"/>
              <a:ext cx="765" cy="1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0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is-IS" dirty="0" smtClean="0"/>
              <a:t>GX-2009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971886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ooter Placeholder 2"/>
          <p:cNvSpPr>
            <a:spLocks noGrp="1"/>
          </p:cNvSpPr>
          <p:nvPr>
            <p:ph type="ftr" sz="quarter" idx="11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b="0">
                <a:latin typeface="Tahoma" charset="0"/>
              </a:rPr>
              <a:t>www.rkiinstruments.com</a:t>
            </a:r>
          </a:p>
        </p:txBody>
      </p:sp>
      <p:sp>
        <p:nvSpPr>
          <p:cNvPr id="33795" name="Rectangle 4"/>
          <p:cNvSpPr>
            <a:spLocks noChangeArrowheads="1"/>
          </p:cNvSpPr>
          <p:nvPr/>
        </p:nvSpPr>
        <p:spPr bwMode="auto">
          <a:xfrm>
            <a:off x="5665788" y="9271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endParaRPr lang="en-US" sz="2400"/>
          </a:p>
        </p:txBody>
      </p:sp>
      <p:sp>
        <p:nvSpPr>
          <p:cNvPr id="33796" name="Text Box 6"/>
          <p:cNvSpPr txBox="1">
            <a:spLocks noChangeArrowheads="1"/>
          </p:cNvSpPr>
          <p:nvPr/>
        </p:nvSpPr>
        <p:spPr bwMode="auto">
          <a:xfrm>
            <a:off x="152400" y="1097256"/>
            <a:ext cx="8839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600" dirty="0"/>
              <a:t>Increased data logging capacity</a:t>
            </a:r>
            <a:endParaRPr lang="en-US" dirty="0"/>
          </a:p>
        </p:txBody>
      </p:sp>
      <p:graphicFrame>
        <p:nvGraphicFramePr>
          <p:cNvPr id="25636" name="Group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0546802"/>
              </p:ext>
            </p:extLst>
          </p:nvPr>
        </p:nvGraphicFramePr>
        <p:xfrm>
          <a:off x="534341" y="4696386"/>
          <a:ext cx="8026400" cy="1255785"/>
        </p:xfrm>
        <a:graphic>
          <a:graphicData uri="http://schemas.openxmlformats.org/drawingml/2006/table">
            <a:tbl>
              <a:tblPr/>
              <a:tblGrid>
                <a:gridCol w="1495303"/>
                <a:gridCol w="2833036"/>
                <a:gridCol w="1691461"/>
                <a:gridCol w="2006600"/>
              </a:tblGrid>
              <a:tr h="3742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89899" marR="89899" marT="44915" marB="449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Alarm trend every 5 sec.</a:t>
                      </a:r>
                      <a:endParaRPr kumimoji="1" lang="ja-JP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89899" marR="89899" marT="44915" marB="449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Interval trend</a:t>
                      </a:r>
                      <a:endParaRPr kumimoji="1" lang="ja-JP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89899" marR="89899" marT="44915" marB="449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Cal. history</a:t>
                      </a:r>
                      <a:endParaRPr kumimoji="1" lang="ja-JP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89899" marR="89899" marT="44915" marB="449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6493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ヒラギノ角ゴ Pro W3" charset="0"/>
                          <a:cs typeface="ヒラギノ角ゴ Pro W3" charset="0"/>
                        </a:rPr>
                        <a:t>ＧＸ－２００１</a:t>
                      </a:r>
                      <a:endParaRPr kumimoji="1" lang="ja-JP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89899" marR="89899" marT="44915" marB="449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0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Before &amp; after 15min.1event</a:t>
                      </a:r>
                      <a:endParaRPr kumimoji="1" lang="ja-JP" alt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89899" marR="89899" marT="44915" marB="449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0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ヒラギノ角ゴ Pro W3" charset="0"/>
                          <a:cs typeface="ヒラギノ角ゴ Pro W3" charset="0"/>
                        </a:rPr>
                        <a:t>　</a:t>
                      </a:r>
                      <a:r>
                        <a:rPr kumimoji="1" lang="en-US" altLang="ja-JP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480 sessions</a:t>
                      </a:r>
                      <a:endParaRPr kumimoji="1" lang="ja-JP" alt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89899" marR="89899" marT="44915" marB="449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0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Last calibration record</a:t>
                      </a:r>
                      <a:endParaRPr kumimoji="1" lang="ja-JP" alt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89899" marR="89899" marT="44915" marB="449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0ED"/>
                    </a:solidFill>
                  </a:tcPr>
                </a:tc>
              </a:tr>
              <a:tr h="5093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ヒラギノ角ゴ Pro W3" charset="0"/>
                          <a:cs typeface="ヒラギノ角ゴ Pro W3" charset="0"/>
                        </a:rPr>
                        <a:t>ＧＸ－２００９</a:t>
                      </a:r>
                      <a:endParaRPr kumimoji="1" lang="ja-JP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89899" marR="89899" marT="44915" marB="449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0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ea typeface="ＭＳ Ｐゴシック" charset="0"/>
                          <a:cs typeface="Arial" charset="0"/>
                        </a:rPr>
                        <a:t>Before &amp; after </a:t>
                      </a:r>
                      <a:r>
                        <a:rPr kumimoji="1" lang="en-US" altLang="ja-JP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ＭＳ Ｐゴシック" charset="0"/>
                          <a:cs typeface="Arial" charset="0"/>
                        </a:rPr>
                        <a:t>30min.8 events</a:t>
                      </a:r>
                      <a:endParaRPr kumimoji="1" lang="ja-JP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89899" marR="89899" marT="44915" marB="449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0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3,600 sessions</a:t>
                      </a:r>
                      <a:endParaRPr kumimoji="1" lang="ja-JP" alt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89899" marR="89899" marT="44915" marB="449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0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Last 100 calibration records</a:t>
                      </a:r>
                      <a:endParaRPr kumimoji="1" lang="ja-JP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89899" marR="89899" marT="44915" marB="449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0F6"/>
                    </a:solidFill>
                  </a:tcPr>
                </a:tc>
              </a:tr>
            </a:tbl>
          </a:graphicData>
        </a:graphic>
      </p:graphicFrame>
      <p:pic>
        <p:nvPicPr>
          <p:cNvPr id="33819" name="Picture 37" descr="datalogging-screen-table-vie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6222" y="1460163"/>
            <a:ext cx="5296371" cy="305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is-IS" dirty="0" smtClean="0"/>
              <a:t>GX-2009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7521322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Footer Placeholder 2"/>
          <p:cNvSpPr txBox="1">
            <a:spLocks noGrp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400" b="0">
                <a:latin typeface="Tahoma" charset="0"/>
              </a:rPr>
              <a:t>www.rkiinstruments.com</a:t>
            </a:r>
          </a:p>
        </p:txBody>
      </p:sp>
      <p:sp>
        <p:nvSpPr>
          <p:cNvPr id="35842" name="Rectangle 4"/>
          <p:cNvSpPr>
            <a:spLocks noChangeArrowheads="1"/>
          </p:cNvSpPr>
          <p:nvPr/>
        </p:nvSpPr>
        <p:spPr bwMode="auto">
          <a:xfrm>
            <a:off x="5659438" y="9271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endParaRPr lang="en-US" sz="2400"/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1752600" y="1676400"/>
            <a:ext cx="4419600" cy="4370388"/>
            <a:chOff x="2880" y="1056"/>
            <a:chExt cx="2784" cy="2753"/>
          </a:xfrm>
        </p:grpSpPr>
        <p:pic>
          <p:nvPicPr>
            <p:cNvPr id="35845" name="Picture 2" descr="GX2009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36" y="2448"/>
              <a:ext cx="1488" cy="13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846" name="Rectangle 8"/>
            <p:cNvSpPr>
              <a:spLocks noChangeArrowheads="1"/>
            </p:cNvSpPr>
            <p:nvPr/>
          </p:nvSpPr>
          <p:spPr bwMode="auto">
            <a:xfrm>
              <a:off x="2880" y="1056"/>
              <a:ext cx="2784" cy="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600" dirty="0">
                  <a:latin typeface="+mn-lt"/>
                </a:rPr>
                <a:t>Only  a USB / IR adaptor  required for</a:t>
              </a:r>
            </a:p>
            <a:p>
              <a:pPr algn="ctr"/>
              <a:r>
                <a:rPr lang="en-US" sz="1600" dirty="0">
                  <a:latin typeface="+mn-lt"/>
                </a:rPr>
                <a:t>data downloading </a:t>
              </a:r>
            </a:p>
          </p:txBody>
        </p:sp>
        <p:pic>
          <p:nvPicPr>
            <p:cNvPr id="35847" name="Picture 10" descr="_47-5027RK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4" y="1622"/>
              <a:ext cx="1440" cy="1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is-IS" dirty="0" smtClean="0"/>
              <a:t>GX-2009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929150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Footer Placeholder 2"/>
          <p:cNvSpPr txBox="1">
            <a:spLocks noGrp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400" b="0">
                <a:latin typeface="Tahoma" charset="0"/>
              </a:rPr>
              <a:t>www.rkiinstruments.com</a:t>
            </a:r>
          </a:p>
        </p:txBody>
      </p:sp>
      <p:sp>
        <p:nvSpPr>
          <p:cNvPr id="37890" name="Rectangle 4"/>
          <p:cNvSpPr>
            <a:spLocks noChangeArrowheads="1"/>
          </p:cNvSpPr>
          <p:nvPr/>
        </p:nvSpPr>
        <p:spPr bwMode="auto">
          <a:xfrm>
            <a:off x="5656263" y="9271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endParaRPr lang="en-US" sz="2400"/>
          </a:p>
        </p:txBody>
      </p:sp>
      <p:sp>
        <p:nvSpPr>
          <p:cNvPr id="37891" name="Text Box 6"/>
          <p:cNvSpPr txBox="1">
            <a:spLocks noChangeArrowheads="1"/>
          </p:cNvSpPr>
          <p:nvPr/>
        </p:nvSpPr>
        <p:spPr bwMode="auto">
          <a:xfrm>
            <a:off x="152400" y="1676400"/>
            <a:ext cx="8839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600"/>
              <a:t>Air-tight IR data portal</a:t>
            </a:r>
            <a:endParaRPr lang="en-US"/>
          </a:p>
        </p:txBody>
      </p:sp>
      <p:pic>
        <p:nvPicPr>
          <p:cNvPr id="37892" name="Picture 18" descr="GX-2009-IR-port-view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3200400"/>
            <a:ext cx="3581400" cy="226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4" name="Line 32"/>
          <p:cNvSpPr>
            <a:spLocks noChangeShapeType="1"/>
          </p:cNvSpPr>
          <p:nvPr/>
        </p:nvSpPr>
        <p:spPr bwMode="auto">
          <a:xfrm>
            <a:off x="4343400" y="1981200"/>
            <a:ext cx="1295400" cy="2209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is-IS" dirty="0" smtClean="0"/>
              <a:t>GX-2009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8721952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Footer Placeholder 2"/>
          <p:cNvSpPr txBox="1">
            <a:spLocks noGrp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400" b="0">
                <a:latin typeface="Tahoma" charset="0"/>
              </a:rPr>
              <a:t>www.rkiinstruments.com</a:t>
            </a:r>
          </a:p>
        </p:txBody>
      </p:sp>
      <p:sp>
        <p:nvSpPr>
          <p:cNvPr id="39938" name="Rectangle 4"/>
          <p:cNvSpPr>
            <a:spLocks noChangeArrowheads="1"/>
          </p:cNvSpPr>
          <p:nvPr/>
        </p:nvSpPr>
        <p:spPr bwMode="auto">
          <a:xfrm>
            <a:off x="5657850" y="9271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endParaRPr lang="en-US" sz="2400"/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2362200" y="1676400"/>
            <a:ext cx="4549775" cy="4483100"/>
            <a:chOff x="2880" y="1056"/>
            <a:chExt cx="2866" cy="2824"/>
          </a:xfrm>
        </p:grpSpPr>
        <p:sp>
          <p:nvSpPr>
            <p:cNvPr id="39941" name="Rectangle 8"/>
            <p:cNvSpPr>
              <a:spLocks noChangeArrowheads="1"/>
            </p:cNvSpPr>
            <p:nvPr/>
          </p:nvSpPr>
          <p:spPr bwMode="auto">
            <a:xfrm>
              <a:off x="2880" y="1056"/>
              <a:ext cx="2784" cy="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600" dirty="0">
                  <a:latin typeface="+mn-lt"/>
                </a:rPr>
                <a:t>Operates for 20 hours on  </a:t>
              </a:r>
            </a:p>
            <a:p>
              <a:pPr algn="ctr"/>
              <a:r>
                <a:rPr lang="en-US" sz="1600" dirty="0">
                  <a:latin typeface="+mn-lt"/>
                </a:rPr>
                <a:t>NiMH batteries</a:t>
              </a:r>
            </a:p>
          </p:txBody>
        </p:sp>
        <p:pic>
          <p:nvPicPr>
            <p:cNvPr id="39942" name="Picture 11" descr="angle-charger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0" y="1248"/>
              <a:ext cx="2866" cy="26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is-IS" dirty="0" smtClean="0"/>
              <a:t>GX-2009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9606931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Footer Placeholder 2"/>
          <p:cNvSpPr txBox="1">
            <a:spLocks noGrp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400" b="0">
                <a:latin typeface="Tahoma" charset="0"/>
              </a:rPr>
              <a:t>www.rkiinstruments.com</a:t>
            </a:r>
          </a:p>
        </p:txBody>
      </p:sp>
      <p:sp>
        <p:nvSpPr>
          <p:cNvPr id="41986" name="Rectangle 4"/>
          <p:cNvSpPr>
            <a:spLocks noChangeArrowheads="1"/>
          </p:cNvSpPr>
          <p:nvPr/>
        </p:nvSpPr>
        <p:spPr bwMode="auto">
          <a:xfrm>
            <a:off x="5657850" y="9271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endParaRPr lang="en-US" sz="2400"/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1752600" y="1676400"/>
            <a:ext cx="5638800" cy="4483100"/>
            <a:chOff x="2496" y="1056"/>
            <a:chExt cx="3552" cy="2824"/>
          </a:xfrm>
        </p:grpSpPr>
        <p:sp>
          <p:nvSpPr>
            <p:cNvPr id="41989" name="Rectangle 8"/>
            <p:cNvSpPr>
              <a:spLocks noChangeArrowheads="1"/>
            </p:cNvSpPr>
            <p:nvPr/>
          </p:nvSpPr>
          <p:spPr bwMode="auto">
            <a:xfrm>
              <a:off x="2496" y="1056"/>
              <a:ext cx="3552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600" dirty="0">
                  <a:latin typeface="+mn-lt"/>
                </a:rPr>
                <a:t>Operates 14 hours after only 90 minute charge</a:t>
              </a:r>
            </a:p>
            <a:p>
              <a:pPr algn="ctr"/>
              <a:endParaRPr lang="en-US" sz="1600" dirty="0"/>
            </a:p>
          </p:txBody>
        </p:sp>
        <p:pic>
          <p:nvPicPr>
            <p:cNvPr id="41990" name="Picture 11" descr="angle-charger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0" y="1248"/>
              <a:ext cx="2866" cy="26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is-IS" dirty="0" smtClean="0"/>
              <a:t>GX-2009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0386169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Footer Placeholder 2"/>
          <p:cNvSpPr txBox="1">
            <a:spLocks noGrp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400" b="0">
                <a:latin typeface="Tahoma" charset="0"/>
              </a:rPr>
              <a:t>www.rkiinstruments.com</a:t>
            </a:r>
          </a:p>
        </p:txBody>
      </p:sp>
      <p:sp>
        <p:nvSpPr>
          <p:cNvPr id="44034" name="Rectangle 4"/>
          <p:cNvSpPr>
            <a:spLocks noChangeArrowheads="1"/>
          </p:cNvSpPr>
          <p:nvPr/>
        </p:nvSpPr>
        <p:spPr bwMode="auto">
          <a:xfrm>
            <a:off x="5665788" y="9271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endParaRPr lang="en-US" sz="2400"/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2362200" y="1676400"/>
            <a:ext cx="4572000" cy="4073525"/>
            <a:chOff x="2880" y="1056"/>
            <a:chExt cx="2880" cy="2566"/>
          </a:xfrm>
        </p:grpSpPr>
        <p:sp>
          <p:nvSpPr>
            <p:cNvPr id="44037" name="Rectangle 8"/>
            <p:cNvSpPr>
              <a:spLocks noChangeArrowheads="1"/>
            </p:cNvSpPr>
            <p:nvPr/>
          </p:nvSpPr>
          <p:spPr bwMode="auto">
            <a:xfrm>
              <a:off x="2880" y="1056"/>
              <a:ext cx="2784" cy="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600" dirty="0">
                  <a:latin typeface="+mn-lt"/>
                </a:rPr>
                <a:t>Modular gang charging, up to 5 cradles for one power source</a:t>
              </a:r>
            </a:p>
          </p:txBody>
        </p:sp>
        <p:pic>
          <p:nvPicPr>
            <p:cNvPr id="44038" name="Picture 9" descr="dual-chargi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0" y="1462"/>
              <a:ext cx="2880" cy="2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is-IS" dirty="0" smtClean="0"/>
              <a:t>GX-2009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4448458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Footer Placeholder 2"/>
          <p:cNvSpPr>
            <a:spLocks noGrp="1"/>
          </p:cNvSpPr>
          <p:nvPr>
            <p:ph type="ftr" sz="quarter" idx="11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b="0">
                <a:latin typeface="Tahoma" charset="0"/>
              </a:rPr>
              <a:t>www.rkiinstruments.com</a:t>
            </a:r>
          </a:p>
        </p:txBody>
      </p:sp>
      <p:sp>
        <p:nvSpPr>
          <p:cNvPr id="46083" name="Rectangle 4"/>
          <p:cNvSpPr>
            <a:spLocks noChangeArrowheads="1"/>
          </p:cNvSpPr>
          <p:nvPr/>
        </p:nvSpPr>
        <p:spPr bwMode="auto">
          <a:xfrm>
            <a:off x="5656263" y="9271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endParaRPr lang="en-US" sz="2400"/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1981200" y="1676400"/>
            <a:ext cx="4419600" cy="3532188"/>
            <a:chOff x="2880" y="1056"/>
            <a:chExt cx="2784" cy="2225"/>
          </a:xfrm>
        </p:grpSpPr>
        <p:pic>
          <p:nvPicPr>
            <p:cNvPr id="46085" name="Picture 2" descr="GX2009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40" y="1920"/>
              <a:ext cx="1488" cy="13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6086" name="Group 15"/>
            <p:cNvGrpSpPr>
              <a:grpSpLocks/>
            </p:cNvGrpSpPr>
            <p:nvPr/>
          </p:nvGrpSpPr>
          <p:grpSpPr bwMode="auto">
            <a:xfrm>
              <a:off x="2880" y="1056"/>
              <a:ext cx="2784" cy="952"/>
              <a:chOff x="2880" y="1056"/>
              <a:chExt cx="2784" cy="952"/>
            </a:xfrm>
          </p:grpSpPr>
          <p:sp>
            <p:nvSpPr>
              <p:cNvPr id="46087" name="Rectangle 8"/>
              <p:cNvSpPr>
                <a:spLocks noChangeArrowheads="1"/>
              </p:cNvSpPr>
              <p:nvPr/>
            </p:nvSpPr>
            <p:spPr bwMode="auto">
              <a:xfrm>
                <a:off x="2880" y="1056"/>
                <a:ext cx="2784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600" dirty="0">
                    <a:latin typeface="+mn-lt"/>
                  </a:rPr>
                  <a:t>Impact resistant over-mold body</a:t>
                </a:r>
              </a:p>
            </p:txBody>
          </p:sp>
          <p:cxnSp>
            <p:nvCxnSpPr>
              <p:cNvPr id="46088" name="Straight Arrow Connector 25"/>
              <p:cNvCxnSpPr>
                <a:cxnSpLocks noChangeShapeType="1"/>
                <a:stCxn id="46087" idx="2"/>
              </p:cNvCxnSpPr>
              <p:nvPr/>
            </p:nvCxnSpPr>
            <p:spPr bwMode="auto">
              <a:xfrm flipH="1">
                <a:off x="4120" y="1268"/>
                <a:ext cx="152" cy="740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sp>
        <p:nvSpPr>
          <p:cNvPr id="11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is-IS" dirty="0" smtClean="0"/>
              <a:t>GX-2009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964482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Footer Placeholder 2"/>
          <p:cNvSpPr>
            <a:spLocks noGrp="1"/>
          </p:cNvSpPr>
          <p:nvPr>
            <p:ph type="ftr" sz="quarter" idx="11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b="0">
                <a:latin typeface="Tahoma" charset="0"/>
              </a:rPr>
              <a:t>www.rkiinstruments.com</a:t>
            </a:r>
          </a:p>
        </p:txBody>
      </p:sp>
      <p:pic>
        <p:nvPicPr>
          <p:cNvPr id="48131" name="Picture 2" descr="GX200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3028950"/>
            <a:ext cx="2362200" cy="21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2" name="Rectangle 4"/>
          <p:cNvSpPr>
            <a:spLocks noChangeArrowheads="1"/>
          </p:cNvSpPr>
          <p:nvPr/>
        </p:nvSpPr>
        <p:spPr bwMode="auto">
          <a:xfrm>
            <a:off x="5649913" y="9271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endParaRPr lang="en-US" sz="2400"/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2676525" y="1676400"/>
            <a:ext cx="4419600" cy="3429000"/>
            <a:chOff x="4572000" y="1676400"/>
            <a:chExt cx="4419600" cy="3429000"/>
          </a:xfrm>
        </p:grpSpPr>
        <p:sp>
          <p:nvSpPr>
            <p:cNvPr id="48134" name="Rectangle 8"/>
            <p:cNvSpPr>
              <a:spLocks noChangeArrowheads="1"/>
            </p:cNvSpPr>
            <p:nvPr/>
          </p:nvSpPr>
          <p:spPr bwMode="auto">
            <a:xfrm>
              <a:off x="4572000" y="1676400"/>
              <a:ext cx="4419600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600" dirty="0">
                  <a:latin typeface="+mn-lt"/>
                </a:rPr>
                <a:t>2.75</a:t>
              </a:r>
              <a:r>
                <a:rPr lang="ja-JP" altLang="en-US" sz="1600" dirty="0">
                  <a:latin typeface="+mn-lt"/>
                </a:rPr>
                <a:t>”</a:t>
              </a:r>
              <a:r>
                <a:rPr lang="en-US" altLang="ja-JP" sz="1600" dirty="0">
                  <a:latin typeface="+mn-lt"/>
                </a:rPr>
                <a:t> H x 2.95</a:t>
              </a:r>
              <a:r>
                <a:rPr lang="ja-JP" altLang="en-US" sz="1600" dirty="0">
                  <a:latin typeface="+mn-lt"/>
                </a:rPr>
                <a:t>”</a:t>
              </a:r>
              <a:r>
                <a:rPr lang="en-US" altLang="ja-JP" sz="1600" dirty="0">
                  <a:latin typeface="+mn-lt"/>
                </a:rPr>
                <a:t> W x .98</a:t>
              </a:r>
              <a:r>
                <a:rPr lang="ja-JP" altLang="en-US" sz="1600" dirty="0">
                  <a:latin typeface="+mn-lt"/>
                </a:rPr>
                <a:t>”</a:t>
              </a:r>
              <a:r>
                <a:rPr lang="en-US" altLang="ja-JP" sz="1600" dirty="0">
                  <a:latin typeface="+mn-lt"/>
                </a:rPr>
                <a:t> D, 4.6 </a:t>
              </a:r>
              <a:r>
                <a:rPr lang="en-US" altLang="ja-JP" sz="1600" dirty="0" err="1">
                  <a:latin typeface="+mn-lt"/>
                </a:rPr>
                <a:t>oz</a:t>
              </a:r>
              <a:endParaRPr lang="en-US" sz="1600" dirty="0">
                <a:latin typeface="+mn-lt"/>
              </a:endParaRPr>
            </a:p>
          </p:txBody>
        </p:sp>
        <p:sp>
          <p:nvSpPr>
            <p:cNvPr id="48135" name="Line 17"/>
            <p:cNvSpPr>
              <a:spLocks noChangeShapeType="1"/>
            </p:cNvSpPr>
            <p:nvPr/>
          </p:nvSpPr>
          <p:spPr bwMode="auto">
            <a:xfrm flipH="1">
              <a:off x="4953000" y="3162300"/>
              <a:ext cx="7620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136" name="Line 18"/>
            <p:cNvSpPr>
              <a:spLocks noChangeShapeType="1"/>
            </p:cNvSpPr>
            <p:nvPr/>
          </p:nvSpPr>
          <p:spPr bwMode="auto">
            <a:xfrm flipH="1">
              <a:off x="4953000" y="5105400"/>
              <a:ext cx="7620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137" name="Line 19"/>
            <p:cNvSpPr>
              <a:spLocks noChangeShapeType="1"/>
            </p:cNvSpPr>
            <p:nvPr/>
          </p:nvSpPr>
          <p:spPr bwMode="auto">
            <a:xfrm>
              <a:off x="5334000" y="3200400"/>
              <a:ext cx="0" cy="1905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138" name="Text Box 20"/>
            <p:cNvSpPr txBox="1">
              <a:spLocks noChangeArrowheads="1"/>
            </p:cNvSpPr>
            <p:nvPr/>
          </p:nvSpPr>
          <p:spPr bwMode="auto">
            <a:xfrm>
              <a:off x="4802188" y="4038600"/>
              <a:ext cx="471487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/>
                <a:t>2.7</a:t>
              </a:r>
              <a:r>
                <a:rPr lang="ja-JP" altLang="en-US"/>
                <a:t>”</a:t>
              </a:r>
              <a:endParaRPr lang="en-US"/>
            </a:p>
          </p:txBody>
        </p:sp>
      </p:grpSp>
      <p:sp>
        <p:nvSpPr>
          <p:cNvPr id="1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is-IS" dirty="0" smtClean="0"/>
              <a:t>GX-2009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0284518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Footer Placeholder 2"/>
          <p:cNvSpPr>
            <a:spLocks noGrp="1"/>
          </p:cNvSpPr>
          <p:nvPr>
            <p:ph type="ftr" sz="quarter" idx="11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b="0">
                <a:latin typeface="Tahoma" charset="0"/>
              </a:rPr>
              <a:t>www.rkiinstruments.com</a:t>
            </a:r>
          </a:p>
        </p:txBody>
      </p:sp>
      <p:sp>
        <p:nvSpPr>
          <p:cNvPr id="50179" name="Rectangle 4"/>
          <p:cNvSpPr>
            <a:spLocks noChangeArrowheads="1"/>
          </p:cNvSpPr>
          <p:nvPr/>
        </p:nvSpPr>
        <p:spPr bwMode="auto">
          <a:xfrm>
            <a:off x="5651500" y="9271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endParaRPr lang="en-US" sz="2400"/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2362200" y="1676400"/>
            <a:ext cx="4419600" cy="3375025"/>
            <a:chOff x="2880" y="1056"/>
            <a:chExt cx="2784" cy="2126"/>
          </a:xfrm>
        </p:grpSpPr>
        <p:sp>
          <p:nvSpPr>
            <p:cNvPr id="50181" name="Rectangle 8"/>
            <p:cNvSpPr>
              <a:spLocks noChangeArrowheads="1"/>
            </p:cNvSpPr>
            <p:nvPr/>
          </p:nvSpPr>
          <p:spPr bwMode="auto">
            <a:xfrm>
              <a:off x="2880" y="1056"/>
              <a:ext cx="278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600" dirty="0">
                  <a:latin typeface="+mn-lt"/>
                </a:rPr>
                <a:t>2.75</a:t>
              </a:r>
              <a:r>
                <a:rPr lang="ja-JP" altLang="en-US" sz="1600" dirty="0">
                  <a:latin typeface="+mn-lt"/>
                </a:rPr>
                <a:t>”</a:t>
              </a:r>
              <a:r>
                <a:rPr lang="en-US" altLang="ja-JP" sz="1600" dirty="0">
                  <a:latin typeface="+mn-lt"/>
                </a:rPr>
                <a:t> H x 2.95</a:t>
              </a:r>
              <a:r>
                <a:rPr lang="ja-JP" altLang="en-US" sz="1600" dirty="0">
                  <a:latin typeface="+mn-lt"/>
                </a:rPr>
                <a:t>”</a:t>
              </a:r>
              <a:r>
                <a:rPr lang="en-US" altLang="ja-JP" sz="1600" dirty="0">
                  <a:latin typeface="+mn-lt"/>
                </a:rPr>
                <a:t> W x .98</a:t>
              </a:r>
              <a:r>
                <a:rPr lang="ja-JP" altLang="en-US" sz="1600" dirty="0">
                  <a:latin typeface="+mn-lt"/>
                </a:rPr>
                <a:t>”</a:t>
              </a:r>
              <a:r>
                <a:rPr lang="en-US" altLang="ja-JP" sz="1600" dirty="0">
                  <a:latin typeface="+mn-lt"/>
                </a:rPr>
                <a:t> D, 4.6 </a:t>
              </a:r>
              <a:r>
                <a:rPr lang="en-US" altLang="ja-JP" sz="1600" dirty="0" err="1">
                  <a:latin typeface="+mn-lt"/>
                </a:rPr>
                <a:t>oz</a:t>
              </a:r>
              <a:endParaRPr lang="en-US" sz="1600" dirty="0">
                <a:latin typeface="+mn-lt"/>
              </a:endParaRPr>
            </a:p>
          </p:txBody>
        </p:sp>
        <p:sp>
          <p:nvSpPr>
            <p:cNvPr id="50182" name="Line 17"/>
            <p:cNvSpPr>
              <a:spLocks noChangeShapeType="1"/>
            </p:cNvSpPr>
            <p:nvPr/>
          </p:nvSpPr>
          <p:spPr bwMode="auto">
            <a:xfrm flipH="1">
              <a:off x="3120" y="2016"/>
              <a:ext cx="48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183" name="Line 18"/>
            <p:cNvSpPr>
              <a:spLocks noChangeShapeType="1"/>
            </p:cNvSpPr>
            <p:nvPr/>
          </p:nvSpPr>
          <p:spPr bwMode="auto">
            <a:xfrm flipH="1">
              <a:off x="3120" y="2496"/>
              <a:ext cx="48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184" name="Line 19"/>
            <p:cNvSpPr>
              <a:spLocks noChangeShapeType="1"/>
            </p:cNvSpPr>
            <p:nvPr/>
          </p:nvSpPr>
          <p:spPr bwMode="auto">
            <a:xfrm>
              <a:off x="3360" y="2040"/>
              <a:ext cx="0" cy="43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185" name="Text Box 20"/>
            <p:cNvSpPr txBox="1">
              <a:spLocks noChangeArrowheads="1"/>
            </p:cNvSpPr>
            <p:nvPr/>
          </p:nvSpPr>
          <p:spPr bwMode="auto">
            <a:xfrm>
              <a:off x="3122" y="2208"/>
              <a:ext cx="217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/>
                <a:t>1</a:t>
              </a:r>
              <a:r>
                <a:rPr lang="ja-JP" altLang="en-US"/>
                <a:t>”</a:t>
              </a:r>
              <a:endParaRPr lang="en-US"/>
            </a:p>
          </p:txBody>
        </p:sp>
        <p:pic>
          <p:nvPicPr>
            <p:cNvPr id="50186" name="Picture 19" descr="gx-2009-side-angle-view.gi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08" y="1872"/>
              <a:ext cx="1968" cy="1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is-IS" dirty="0" smtClean="0"/>
              <a:t>GX-2009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272317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Footer Placeholder 2"/>
          <p:cNvSpPr>
            <a:spLocks noGrp="1"/>
          </p:cNvSpPr>
          <p:nvPr>
            <p:ph type="ftr" sz="quarter" idx="11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b="0">
                <a:latin typeface="Tahoma" charset="0"/>
              </a:rPr>
              <a:t>www.rkiinstruments.com</a:t>
            </a:r>
          </a:p>
        </p:txBody>
      </p:sp>
      <p:sp>
        <p:nvSpPr>
          <p:cNvPr id="52227" name="Rectangle 4"/>
          <p:cNvSpPr>
            <a:spLocks noChangeArrowheads="1"/>
          </p:cNvSpPr>
          <p:nvPr/>
        </p:nvSpPr>
        <p:spPr bwMode="auto">
          <a:xfrm>
            <a:off x="5648325" y="9271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endParaRPr lang="en-US" sz="2400"/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2362200" y="1676400"/>
            <a:ext cx="4419600" cy="3998913"/>
            <a:chOff x="2880" y="1056"/>
            <a:chExt cx="2784" cy="2519"/>
          </a:xfrm>
        </p:grpSpPr>
        <p:sp>
          <p:nvSpPr>
            <p:cNvPr id="52229" name="Rectangle 8"/>
            <p:cNvSpPr>
              <a:spLocks noChangeArrowheads="1"/>
            </p:cNvSpPr>
            <p:nvPr/>
          </p:nvSpPr>
          <p:spPr bwMode="auto">
            <a:xfrm>
              <a:off x="2880" y="1056"/>
              <a:ext cx="278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600" dirty="0">
                  <a:latin typeface="+mn-lt"/>
                </a:rPr>
                <a:t>Low profile alligator, 360° rotation</a:t>
              </a:r>
            </a:p>
          </p:txBody>
        </p:sp>
        <p:sp>
          <p:nvSpPr>
            <p:cNvPr id="52230" name="Line 10"/>
            <p:cNvSpPr>
              <a:spLocks noChangeShapeType="1"/>
            </p:cNvSpPr>
            <p:nvPr/>
          </p:nvSpPr>
          <p:spPr bwMode="auto">
            <a:xfrm>
              <a:off x="4416" y="1248"/>
              <a:ext cx="96" cy="72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52231" name="Picture 2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4" y="1536"/>
              <a:ext cx="1770" cy="2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GX-2009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4650868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Footer Placeholder 2"/>
          <p:cNvSpPr>
            <a:spLocks noGrp="1"/>
          </p:cNvSpPr>
          <p:nvPr>
            <p:ph type="ftr" sz="quarter" idx="11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b="0">
                <a:latin typeface="Tahoma" charset="0"/>
              </a:rPr>
              <a:t>www.rkiinstruments.com</a:t>
            </a:r>
          </a:p>
        </p:txBody>
      </p:sp>
      <p:sp>
        <p:nvSpPr>
          <p:cNvPr id="54275" name="Rectangle 4"/>
          <p:cNvSpPr>
            <a:spLocks noChangeArrowheads="1"/>
          </p:cNvSpPr>
          <p:nvPr/>
        </p:nvSpPr>
        <p:spPr bwMode="auto">
          <a:xfrm>
            <a:off x="5643563" y="9271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endParaRPr lang="en-US" sz="2400"/>
          </a:p>
        </p:txBody>
      </p:sp>
      <p:sp>
        <p:nvSpPr>
          <p:cNvPr id="54276" name="Text Box 6"/>
          <p:cNvSpPr txBox="1">
            <a:spLocks noChangeArrowheads="1"/>
          </p:cNvSpPr>
          <p:nvPr/>
        </p:nvSpPr>
        <p:spPr bwMode="auto">
          <a:xfrm>
            <a:off x="152400" y="1676400"/>
            <a:ext cx="4419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600" dirty="0">
                <a:latin typeface="+mn-lt"/>
              </a:rPr>
              <a:t>Replacement sensors</a:t>
            </a:r>
            <a:endParaRPr lang="en-US" sz="2000" dirty="0">
              <a:latin typeface="+mn-lt"/>
            </a:endParaRPr>
          </a:p>
        </p:txBody>
      </p:sp>
      <p:pic>
        <p:nvPicPr>
          <p:cNvPr id="54277" name="Picture 19" descr="gx-2009-side-angle-view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3581400"/>
            <a:ext cx="3124200" cy="207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8" name="Picture 16" descr="group-clipped-ppt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4800" y="2209800"/>
            <a:ext cx="2997200" cy="137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4572000" y="1676400"/>
            <a:ext cx="4419600" cy="1895475"/>
            <a:chOff x="2880" y="1056"/>
            <a:chExt cx="2784" cy="1194"/>
          </a:xfrm>
        </p:grpSpPr>
        <p:sp>
          <p:nvSpPr>
            <p:cNvPr id="54280" name="Rectangle 8"/>
            <p:cNvSpPr>
              <a:spLocks noChangeArrowheads="1"/>
            </p:cNvSpPr>
            <p:nvPr/>
          </p:nvSpPr>
          <p:spPr bwMode="auto">
            <a:xfrm>
              <a:off x="2880" y="1056"/>
              <a:ext cx="278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600" dirty="0">
                  <a:latin typeface="+mn-lt"/>
                </a:rPr>
                <a:t>…and calibration cup</a:t>
              </a:r>
            </a:p>
          </p:txBody>
        </p:sp>
        <p:pic>
          <p:nvPicPr>
            <p:cNvPr id="54281" name="Picture 17" descr="cal-cupgx0001.gif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4" y="1200"/>
              <a:ext cx="1776" cy="1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/>
              <a:t>GX-2009</a:t>
            </a:r>
          </a:p>
        </p:txBody>
      </p:sp>
    </p:spTree>
    <p:extLst>
      <p:ext uri="{BB962C8B-B14F-4D97-AF65-F5344CB8AC3E}">
        <p14:creationId xmlns:p14="http://schemas.microsoft.com/office/powerpoint/2010/main" val="736373396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Footer Placeholder 2"/>
          <p:cNvSpPr txBox="1">
            <a:spLocks noGrp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400" b="0">
                <a:latin typeface="Tahoma" charset="0"/>
              </a:rPr>
              <a:t>www.rkiinstruments.com</a:t>
            </a:r>
          </a:p>
        </p:txBody>
      </p:sp>
      <p:sp>
        <p:nvSpPr>
          <p:cNvPr id="56322" name="Rectangle 4"/>
          <p:cNvSpPr>
            <a:spLocks noChangeArrowheads="1"/>
          </p:cNvSpPr>
          <p:nvPr/>
        </p:nvSpPr>
        <p:spPr bwMode="auto">
          <a:xfrm>
            <a:off x="5645150" y="9271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endParaRPr lang="en-US" sz="2400"/>
          </a:p>
        </p:txBody>
      </p:sp>
      <p:sp>
        <p:nvSpPr>
          <p:cNvPr id="56323" name="Text Box 6"/>
          <p:cNvSpPr txBox="1">
            <a:spLocks noChangeArrowheads="1"/>
          </p:cNvSpPr>
          <p:nvPr/>
        </p:nvSpPr>
        <p:spPr bwMode="auto">
          <a:xfrm>
            <a:off x="1066800" y="1339850"/>
            <a:ext cx="75438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600"/>
              <a:t>Compatible with the RP-2009 attachable sample drawing pump</a:t>
            </a:r>
            <a:endParaRPr lang="en-US" sz="2000"/>
          </a:p>
        </p:txBody>
      </p:sp>
      <p:pic>
        <p:nvPicPr>
          <p:cNvPr id="56324" name="Picture 1" descr="RP-2009-Pump-2high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288" y="1663700"/>
            <a:ext cx="7337425" cy="464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RP-2009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718728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6324600" cy="4525963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sz="2400" b="1" dirty="0" smtClean="0"/>
              <a:t>Stand Alone Station</a:t>
            </a:r>
          </a:p>
          <a:p>
            <a:pPr>
              <a:defRPr/>
            </a:pPr>
            <a:r>
              <a:rPr lang="en-US" sz="2000" dirty="0" smtClean="0"/>
              <a:t>Stand-alone station (no PC Required)</a:t>
            </a:r>
          </a:p>
          <a:p>
            <a:pPr>
              <a:defRPr/>
            </a:pPr>
            <a:r>
              <a:rPr lang="en-US" sz="2000" dirty="0" smtClean="0"/>
              <a:t>Charging </a:t>
            </a:r>
          </a:p>
          <a:p>
            <a:pPr>
              <a:defRPr/>
            </a:pPr>
            <a:r>
              <a:rPr lang="en-US" sz="2000" dirty="0" smtClean="0"/>
              <a:t>Calibration</a:t>
            </a:r>
          </a:p>
          <a:p>
            <a:pPr>
              <a:defRPr/>
            </a:pPr>
            <a:r>
              <a:rPr lang="en-US" sz="2000" dirty="0" smtClean="0"/>
              <a:t>Bump Test</a:t>
            </a:r>
          </a:p>
          <a:p>
            <a:pPr>
              <a:defRPr/>
            </a:pPr>
            <a:r>
              <a:rPr lang="en-US" sz="2000" dirty="0" smtClean="0"/>
              <a:t>Save Bump Test and Calibration records</a:t>
            </a:r>
          </a:p>
          <a:p>
            <a:pPr>
              <a:defRPr/>
            </a:pPr>
            <a:r>
              <a:rPr lang="en-US" sz="2000" dirty="0" smtClean="0"/>
              <a:t>Bump test and calibration records copy to USB jump drive</a:t>
            </a:r>
          </a:p>
          <a:p>
            <a:pPr>
              <a:defRPr/>
            </a:pPr>
            <a:r>
              <a:rPr lang="en-US" sz="2000" dirty="0" smtClean="0"/>
              <a:t>Includes PC software for viewing/ archiving bump test and calibration records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  <p:pic>
        <p:nvPicPr>
          <p:cNvPr id="58372" name="Picture 5" descr="SDM-2009-darke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075" y="1295400"/>
            <a:ext cx="2828925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SDM-2009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2569177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6324600" cy="4525963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sz="2400" b="1" dirty="0" smtClean="0"/>
              <a:t>Multi Module System</a:t>
            </a:r>
          </a:p>
          <a:p>
            <a:pPr>
              <a:defRPr/>
            </a:pPr>
            <a:r>
              <a:rPr lang="en-US" sz="2000" dirty="0" smtClean="0"/>
              <a:t>Multiple modules connected to a PC (10 max)</a:t>
            </a:r>
          </a:p>
          <a:p>
            <a:pPr>
              <a:defRPr/>
            </a:pPr>
            <a:r>
              <a:rPr lang="en-US" sz="2000" dirty="0" smtClean="0"/>
              <a:t>Charging</a:t>
            </a:r>
          </a:p>
          <a:p>
            <a:pPr>
              <a:defRPr/>
            </a:pPr>
            <a:r>
              <a:rPr lang="en-US" sz="2000" dirty="0" smtClean="0"/>
              <a:t>Calibration </a:t>
            </a:r>
          </a:p>
          <a:p>
            <a:pPr>
              <a:defRPr/>
            </a:pPr>
            <a:r>
              <a:rPr lang="en-US" sz="2000" dirty="0" smtClean="0"/>
              <a:t>Bump Test</a:t>
            </a:r>
          </a:p>
          <a:p>
            <a:pPr>
              <a:defRPr/>
            </a:pPr>
            <a:r>
              <a:rPr lang="en-US" sz="2000" dirty="0" smtClean="0"/>
              <a:t>Automatic calibration/bump test option</a:t>
            </a:r>
          </a:p>
          <a:p>
            <a:pPr>
              <a:defRPr/>
            </a:pPr>
            <a:r>
              <a:rPr lang="en-US" sz="2000" dirty="0" smtClean="0"/>
              <a:t>Configure GX-2009 parameters</a:t>
            </a:r>
          </a:p>
          <a:p>
            <a:pPr>
              <a:defRPr/>
            </a:pPr>
            <a:r>
              <a:rPr lang="en-US" sz="2000" dirty="0" smtClean="0"/>
              <a:t>Archive Bump Test and Calibration records</a:t>
            </a:r>
          </a:p>
          <a:p>
            <a:pPr>
              <a:defRPr/>
            </a:pPr>
            <a:r>
              <a:rPr lang="en-US" sz="2000" dirty="0" smtClean="0"/>
              <a:t>Archive data to network location</a:t>
            </a:r>
          </a:p>
          <a:p>
            <a:pPr>
              <a:defRPr/>
            </a:pPr>
            <a:r>
              <a:rPr lang="en-US" sz="2000" dirty="0" smtClean="0"/>
              <a:t>Software controlled data retrieval</a:t>
            </a:r>
          </a:p>
          <a:p>
            <a:pPr>
              <a:defRPr/>
            </a:pPr>
            <a:r>
              <a:rPr lang="en-US" sz="2000" dirty="0" smtClean="0"/>
              <a:t>Windows 7 compatible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www.rkiinstruments.com</a:t>
            </a:r>
            <a:endParaRPr lang="en-US"/>
          </a:p>
        </p:txBody>
      </p:sp>
      <p:pic>
        <p:nvPicPr>
          <p:cNvPr id="59396" name="Picture 5" descr="sdm2009-gang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3657600"/>
            <a:ext cx="3709988" cy="284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SDM-2009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8798288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_550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948" y="-243408"/>
            <a:ext cx="8128516" cy="757808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619948" y="2951689"/>
            <a:ext cx="216024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b="0" dirty="0" smtClean="0">
                <a:latin typeface="+mn-lt"/>
              </a:rPr>
              <a:t>6 Operating Modes of GX-6000</a:t>
            </a:r>
            <a:endParaRPr lang="en-US" sz="1200" b="0" dirty="0" smtClean="0">
              <a:latin typeface="+mn-lt"/>
            </a:endParaRPr>
          </a:p>
          <a:p>
            <a:pPr marL="171450" indent="-171450" algn="l">
              <a:buFont typeface="Courier New"/>
              <a:buChar char="o"/>
            </a:pPr>
            <a:r>
              <a:rPr lang="en-US" sz="1200" b="0" dirty="0" smtClean="0">
                <a:latin typeface="+mn-lt"/>
              </a:rPr>
              <a:t>Normal</a:t>
            </a:r>
          </a:p>
          <a:p>
            <a:pPr marL="171450" indent="-171450" algn="l">
              <a:buFont typeface="Courier New"/>
              <a:buChar char="o"/>
            </a:pPr>
            <a:r>
              <a:rPr lang="en-US" sz="1200" b="0" dirty="0" smtClean="0">
                <a:latin typeface="+mn-lt"/>
              </a:rPr>
              <a:t>Leak check</a:t>
            </a:r>
          </a:p>
          <a:p>
            <a:pPr marL="171450" indent="-171450" algn="l">
              <a:buFont typeface="Courier New"/>
              <a:buChar char="o"/>
            </a:pPr>
            <a:r>
              <a:rPr lang="en-US" sz="1200" b="0" dirty="0" smtClean="0">
                <a:latin typeface="+mn-lt"/>
              </a:rPr>
              <a:t>Inert</a:t>
            </a:r>
          </a:p>
          <a:p>
            <a:pPr marL="171450" indent="-171450" algn="l">
              <a:buFont typeface="Courier New"/>
              <a:buChar char="o"/>
            </a:pPr>
            <a:r>
              <a:rPr lang="en-US" sz="1200" b="0" dirty="0" smtClean="0">
                <a:latin typeface="+mn-lt"/>
              </a:rPr>
              <a:t>Bar hole</a:t>
            </a:r>
          </a:p>
          <a:p>
            <a:pPr marL="171450" indent="-171450" algn="l">
              <a:buFont typeface="Courier New"/>
              <a:buChar char="o"/>
            </a:pPr>
            <a:r>
              <a:rPr lang="en-US" sz="1200" b="0" dirty="0" smtClean="0">
                <a:latin typeface="+mn-lt"/>
              </a:rPr>
              <a:t>Snap Log</a:t>
            </a:r>
          </a:p>
          <a:p>
            <a:pPr marL="171450" indent="-171450" algn="l">
              <a:buFont typeface="Courier New"/>
              <a:buChar char="o"/>
            </a:pPr>
            <a:r>
              <a:rPr lang="en-US" sz="1200" b="0" dirty="0" smtClean="0">
                <a:latin typeface="+mn-lt"/>
              </a:rPr>
              <a:t>Benzene Specific Mode</a:t>
            </a:r>
            <a:endParaRPr lang="en-US" sz="1200" b="0" dirty="0"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9948" y="1293148"/>
            <a:ext cx="345638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b="0" dirty="0" smtClean="0">
                <a:latin typeface="+mn-lt"/>
              </a:rPr>
              <a:t>Monitor up to 6 Gases</a:t>
            </a:r>
          </a:p>
          <a:p>
            <a:pPr marL="171450" indent="-171450" algn="l">
              <a:buFont typeface="Courier New"/>
              <a:buChar char="o"/>
            </a:pPr>
            <a:r>
              <a:rPr lang="en-US" sz="1200" b="0" dirty="0" smtClean="0">
                <a:latin typeface="+mn-lt"/>
              </a:rPr>
              <a:t>H2S, CO, O2, LEL</a:t>
            </a:r>
          </a:p>
          <a:p>
            <a:pPr marL="171450" indent="-171450" algn="l">
              <a:buFont typeface="Courier New"/>
              <a:buChar char="o"/>
            </a:pPr>
            <a:r>
              <a:rPr lang="en-US" sz="1200" b="0" dirty="0" smtClean="0">
                <a:latin typeface="+mn-lt"/>
              </a:rPr>
              <a:t>2 smart sensor slots</a:t>
            </a:r>
          </a:p>
          <a:p>
            <a:pPr marL="628650" lvl="1" indent="-171450" algn="l">
              <a:buFont typeface="Courier New"/>
              <a:buChar char="o"/>
            </a:pPr>
            <a:r>
              <a:rPr lang="en-US" sz="1200" b="0" dirty="0">
                <a:latin typeface="+mn-lt"/>
              </a:rPr>
              <a:t>PID for </a:t>
            </a:r>
            <a:r>
              <a:rPr lang="en-US" sz="1200" b="0" dirty="0" smtClean="0">
                <a:latin typeface="+mn-lt"/>
              </a:rPr>
              <a:t>VOC’s</a:t>
            </a:r>
            <a:endParaRPr lang="en-US" sz="1200" b="0" dirty="0">
              <a:latin typeface="+mn-lt"/>
            </a:endParaRPr>
          </a:p>
          <a:p>
            <a:pPr marL="628650" lvl="1" indent="-171450" algn="l">
              <a:buFont typeface="Courier New"/>
              <a:buChar char="o"/>
            </a:pPr>
            <a:r>
              <a:rPr lang="en-US" sz="1200" b="0" dirty="0" smtClean="0">
                <a:latin typeface="+mn-lt"/>
              </a:rPr>
              <a:t>IR for CH4, HC, &amp; CO2</a:t>
            </a:r>
          </a:p>
          <a:p>
            <a:pPr marL="628650" lvl="1" indent="-171450" algn="l">
              <a:buFont typeface="Courier New"/>
              <a:buChar char="o"/>
            </a:pPr>
            <a:r>
              <a:rPr lang="en-US" sz="1200" b="0" dirty="0" smtClean="0">
                <a:latin typeface="+mn-lt"/>
              </a:rPr>
              <a:t>EC for NH3, Cl2, HCN, NO2, &amp; SO2</a:t>
            </a:r>
            <a:endParaRPr lang="en-US" sz="1200" b="0" dirty="0"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24128" y="1354703"/>
            <a:ext cx="3168352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b="0" dirty="0" smtClean="0">
                <a:latin typeface="+mn-lt"/>
              </a:rPr>
              <a:t>PID library of more than 600 VOC’s</a:t>
            </a:r>
          </a:p>
          <a:p>
            <a:pPr marL="171450" indent="-171450" algn="l">
              <a:buFont typeface="Courier New"/>
              <a:buChar char="o"/>
            </a:pPr>
            <a:r>
              <a:rPr lang="en-US" sz="1200" b="0" dirty="0" smtClean="0">
                <a:latin typeface="+mn-lt"/>
              </a:rPr>
              <a:t>Accepts 10.6 and / or 10.0 PID lamps</a:t>
            </a:r>
          </a:p>
          <a:p>
            <a:pPr marL="171450" indent="-171450" algn="l">
              <a:buFont typeface="Courier New"/>
              <a:buChar char="o"/>
            </a:pPr>
            <a:r>
              <a:rPr lang="en-US" sz="1200" b="0" dirty="0" smtClean="0">
                <a:latin typeface="+mn-lt"/>
              </a:rPr>
              <a:t>50,000 ppb / 6,000 ppm ranges</a:t>
            </a:r>
          </a:p>
          <a:p>
            <a:pPr marL="171450" lvl="0" indent="-171450" algn="l" eaLnBrk="0" fontAlgn="base" hangingPunct="0">
              <a:spcBef>
                <a:spcPct val="0"/>
              </a:spcBef>
              <a:spcAft>
                <a:spcPct val="0"/>
              </a:spcAft>
              <a:buFont typeface="Courier New"/>
              <a:buChar char="o"/>
              <a:defRPr/>
            </a:pPr>
            <a:r>
              <a:rPr kumimoji="0" lang="en-US" altLang="ja-JP" sz="1200" b="0" kern="0" dirty="0">
                <a:latin typeface="+mn-lt"/>
              </a:rPr>
              <a:t>10.0 Lamp for Benzene </a:t>
            </a:r>
            <a:r>
              <a:rPr kumimoji="0" lang="en-US" altLang="ja-JP" sz="1200" b="0" kern="0" dirty="0" smtClean="0">
                <a:latin typeface="+mn-lt"/>
              </a:rPr>
              <a:t>Specific</a:t>
            </a:r>
          </a:p>
          <a:p>
            <a:pPr marL="171450" indent="-171450" algn="l" eaLnBrk="0" fontAlgn="base" hangingPunct="0">
              <a:spcBef>
                <a:spcPct val="0"/>
              </a:spcBef>
              <a:spcAft>
                <a:spcPct val="0"/>
              </a:spcAft>
              <a:buFont typeface="Courier New"/>
              <a:buChar char="o"/>
              <a:defRPr/>
            </a:pPr>
            <a:r>
              <a:rPr kumimoji="0" lang="en-US" altLang="ja-JP" sz="1200" b="0" kern="0" dirty="0">
                <a:latin typeface="+mn-lt"/>
              </a:rPr>
              <a:t>11.7 Lamp available Q4 2018</a:t>
            </a:r>
          </a:p>
          <a:p>
            <a:pPr marL="171450" lvl="0" indent="-171450" algn="l" eaLnBrk="0" fontAlgn="base" hangingPunct="0">
              <a:spcBef>
                <a:spcPct val="0"/>
              </a:spcBef>
              <a:spcAft>
                <a:spcPct val="0"/>
              </a:spcAft>
              <a:buFont typeface="Courier New"/>
              <a:buChar char="o"/>
              <a:defRPr/>
            </a:pPr>
            <a:r>
              <a:rPr kumimoji="0" lang="en-US" altLang="ja-JP" sz="1200" b="0" kern="0" dirty="0" smtClean="0">
                <a:latin typeface="+mn-lt"/>
              </a:rPr>
              <a:t>11.7 </a:t>
            </a:r>
            <a:r>
              <a:rPr kumimoji="0" lang="en-US" altLang="ja-JP" sz="1200" b="0" kern="0" dirty="0">
                <a:latin typeface="+mn-lt"/>
              </a:rPr>
              <a:t>Lamp for </a:t>
            </a:r>
            <a:r>
              <a:rPr kumimoji="0" lang="en-US" altLang="ja-JP" sz="1200" b="0" kern="0" dirty="0" smtClean="0">
                <a:latin typeface="+mn-lt"/>
              </a:rPr>
              <a:t> carbon tetrachloride</a:t>
            </a:r>
            <a:r>
              <a:rPr kumimoji="0" lang="en-US" altLang="ja-JP" sz="1200" b="0" kern="0" dirty="0">
                <a:latin typeface="+mn-lt"/>
              </a:rPr>
              <a:t>, acrylonitrile, chloroform, methanol, and refrigerants (R-143, R-132A)</a:t>
            </a:r>
          </a:p>
          <a:p>
            <a:pPr marL="171450" lvl="0" indent="-171450" algn="l" eaLnBrk="0" fontAlgn="base" hangingPunct="0">
              <a:spcBef>
                <a:spcPct val="0"/>
              </a:spcBef>
              <a:spcAft>
                <a:spcPct val="0"/>
              </a:spcAft>
              <a:buFont typeface="Courier New"/>
              <a:buChar char="o"/>
              <a:defRPr/>
            </a:pPr>
            <a:r>
              <a:rPr kumimoji="0" lang="en-US" altLang="ja-JP" sz="1200" b="0" kern="0" dirty="0" smtClean="0">
                <a:latin typeface="+mn-lt"/>
              </a:rPr>
              <a:t>PID </a:t>
            </a:r>
            <a:r>
              <a:rPr kumimoji="0" lang="en-US" altLang="ja-JP" sz="1200" b="0" kern="0" dirty="0">
                <a:latin typeface="+mn-lt"/>
              </a:rPr>
              <a:t>sensors can be combined</a:t>
            </a:r>
          </a:p>
          <a:p>
            <a:pPr marL="171450" indent="-171450" algn="l">
              <a:buFont typeface="Courier New"/>
              <a:buChar char="o"/>
            </a:pPr>
            <a:r>
              <a:rPr lang="en-US" sz="1200" b="0" dirty="0" smtClean="0">
                <a:latin typeface="+mn-lt"/>
              </a:rPr>
              <a:t>Easily choose a target VOC</a:t>
            </a:r>
          </a:p>
          <a:p>
            <a:pPr marL="628650" lvl="1" indent="-171450" algn="l">
              <a:buFont typeface="Courier New"/>
              <a:buChar char="o"/>
            </a:pPr>
            <a:r>
              <a:rPr lang="en-US" sz="1200" b="0" dirty="0" smtClean="0">
                <a:latin typeface="+mn-lt"/>
              </a:rPr>
              <a:t>User defined VOC list of 30</a:t>
            </a:r>
          </a:p>
          <a:p>
            <a:pPr marL="628650" lvl="1" indent="-171450" algn="l">
              <a:buFont typeface="Courier New"/>
              <a:buChar char="o"/>
            </a:pPr>
            <a:r>
              <a:rPr lang="en-US" sz="1200" b="0" dirty="0" smtClean="0">
                <a:latin typeface="+mn-lt"/>
              </a:rPr>
              <a:t>Recently used VOC list last 8</a:t>
            </a:r>
            <a:endParaRPr lang="en-US" sz="1200" b="0" dirty="0">
              <a:latin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40152" y="4422502"/>
            <a:ext cx="2808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b="0" dirty="0" smtClean="0">
                <a:latin typeface="+mn-lt"/>
              </a:rPr>
              <a:t>LEL Protection mode</a:t>
            </a:r>
          </a:p>
          <a:p>
            <a:pPr algn="l"/>
            <a:r>
              <a:rPr lang="en-US" sz="1200" b="0" dirty="0" smtClean="0">
                <a:latin typeface="+mn-lt"/>
              </a:rPr>
              <a:t>Shields LEL sensor from damaging VOC exposure</a:t>
            </a:r>
            <a:endParaRPr lang="en-US" sz="1200" b="0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09634" y="4745668"/>
            <a:ext cx="2808312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b="0" dirty="0" smtClean="0">
                <a:latin typeface="+mn-lt"/>
              </a:rPr>
              <a:t>LCD display</a:t>
            </a:r>
          </a:p>
          <a:p>
            <a:pPr marL="171450" indent="-171450" algn="l">
              <a:buFont typeface="Courier New"/>
              <a:buChar char="o"/>
            </a:pPr>
            <a:r>
              <a:rPr lang="en-US" sz="1200" b="0" dirty="0" smtClean="0">
                <a:latin typeface="+mn-lt"/>
              </a:rPr>
              <a:t>Auto flip display</a:t>
            </a:r>
          </a:p>
          <a:p>
            <a:pPr marL="171450" indent="-171450" algn="l">
              <a:buFont typeface="Courier New"/>
              <a:buChar char="o"/>
            </a:pPr>
            <a:r>
              <a:rPr lang="en-US" sz="1200" b="0" dirty="0" smtClean="0">
                <a:latin typeface="+mn-lt"/>
              </a:rPr>
              <a:t>Peak bar graphs</a:t>
            </a:r>
          </a:p>
          <a:p>
            <a:pPr marL="171450" indent="-171450" algn="l">
              <a:buFont typeface="Courier New"/>
              <a:buChar char="o"/>
            </a:pPr>
            <a:r>
              <a:rPr lang="en-US" sz="1200" b="0" dirty="0" smtClean="0">
                <a:latin typeface="+mn-lt"/>
              </a:rPr>
              <a:t>Adjustable auto backlight</a:t>
            </a:r>
          </a:p>
          <a:p>
            <a:pPr marL="171450" indent="-171450" algn="l">
              <a:buFont typeface="Courier New"/>
              <a:buChar char="o"/>
            </a:pPr>
            <a:r>
              <a:rPr lang="en-US" sz="1200" b="0" dirty="0" smtClean="0">
                <a:latin typeface="+mn-lt"/>
              </a:rPr>
              <a:t>Customize order of gases</a:t>
            </a:r>
          </a:p>
          <a:p>
            <a:pPr marL="171450" indent="-171450" algn="l">
              <a:buFont typeface="Courier New"/>
              <a:buChar char="o"/>
            </a:pPr>
            <a:r>
              <a:rPr lang="en-US" sz="1200" b="0" dirty="0" smtClean="0">
                <a:latin typeface="+mn-lt"/>
              </a:rPr>
              <a:t>Single gas view with large font &amp; auto sequence</a:t>
            </a:r>
          </a:p>
        </p:txBody>
      </p:sp>
      <p:sp>
        <p:nvSpPr>
          <p:cNvPr id="11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GX-6000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026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SC_550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948" y="-243408"/>
            <a:ext cx="8128516" cy="757808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6071509" y="3859871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b="0" dirty="0" smtClean="0">
                <a:latin typeface="+mn-lt"/>
              </a:rPr>
              <a:t>Weather &amp; Dust Resistant</a:t>
            </a:r>
          </a:p>
          <a:p>
            <a:pPr marL="285750" indent="-285750" algn="l">
              <a:buFont typeface="Courier New"/>
              <a:buChar char="o"/>
            </a:pPr>
            <a:r>
              <a:rPr lang="en-US" sz="1200" b="0" dirty="0" smtClean="0">
                <a:latin typeface="+mn-lt"/>
              </a:rPr>
              <a:t>IP-</a:t>
            </a:r>
            <a:r>
              <a:rPr lang="en-US" sz="1200" b="0" dirty="0" smtClean="0">
                <a:latin typeface="+mn-lt"/>
              </a:rPr>
              <a:t>67</a:t>
            </a:r>
            <a:endParaRPr lang="en-US" sz="1200" b="0" dirty="0" smtClean="0"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5948" y="1773977"/>
            <a:ext cx="367240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b="0" dirty="0" smtClean="0">
                <a:latin typeface="+mn-lt"/>
              </a:rPr>
              <a:t>Smallest 6 gas sample draw</a:t>
            </a:r>
          </a:p>
          <a:p>
            <a:pPr marL="171450" indent="-171450" algn="l">
              <a:buFont typeface="Courier New"/>
              <a:buChar char="o"/>
            </a:pPr>
            <a:r>
              <a:rPr lang="en-US" sz="1200" b="0" dirty="0">
                <a:latin typeface="+mn-lt"/>
              </a:rPr>
              <a:t>Lightweight &amp; Ergonomic</a:t>
            </a:r>
          </a:p>
          <a:p>
            <a:pPr marL="171450" indent="-171450" algn="l">
              <a:buFont typeface="Courier New"/>
              <a:buChar char="o"/>
            </a:pPr>
            <a:r>
              <a:rPr lang="en-US" sz="1200" b="0" dirty="0">
                <a:latin typeface="+mn-lt"/>
              </a:rPr>
              <a:t>High impact rubber boot</a:t>
            </a:r>
          </a:p>
          <a:p>
            <a:pPr marL="171450" indent="-171450" algn="l">
              <a:buFont typeface="Courier New"/>
              <a:buChar char="o"/>
            </a:pPr>
            <a:r>
              <a:rPr lang="en-US" sz="1200" b="0" dirty="0">
                <a:latin typeface="+mn-lt"/>
              </a:rPr>
              <a:t>Ergonomic design fits comfortable in </a:t>
            </a:r>
            <a:r>
              <a:rPr lang="en-US" sz="1200" b="0" dirty="0" smtClean="0">
                <a:latin typeface="+mn-lt"/>
              </a:rPr>
              <a:t>hand</a:t>
            </a:r>
            <a:endParaRPr lang="en-US" sz="1200" b="0" dirty="0"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11469" y="1773977"/>
            <a:ext cx="316835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b="0" dirty="0" smtClean="0">
                <a:latin typeface="+mn-lt"/>
              </a:rPr>
              <a:t>Interchangeable battery options</a:t>
            </a:r>
          </a:p>
          <a:p>
            <a:pPr marL="171450" indent="-171450" algn="l">
              <a:buFont typeface="Courier New"/>
              <a:buChar char="o"/>
            </a:pPr>
            <a:r>
              <a:rPr lang="en-US" sz="1200" b="0" dirty="0" smtClean="0">
                <a:latin typeface="+mn-lt"/>
              </a:rPr>
              <a:t>Lithium-ion pack operates 14 hours</a:t>
            </a:r>
          </a:p>
          <a:p>
            <a:pPr marL="628650" lvl="1" indent="-171450" algn="l">
              <a:buFont typeface="Courier New"/>
              <a:buChar char="o"/>
            </a:pPr>
            <a:r>
              <a:rPr lang="en-US" sz="1200" b="0" dirty="0" smtClean="0">
                <a:latin typeface="+mn-lt"/>
              </a:rPr>
              <a:t>Complete recharge in 3 hours</a:t>
            </a:r>
          </a:p>
          <a:p>
            <a:pPr marL="171450" indent="-171450" algn="l">
              <a:buFont typeface="Courier New"/>
              <a:buChar char="o"/>
            </a:pPr>
            <a:r>
              <a:rPr lang="en-US" sz="1200" b="0" dirty="0" smtClean="0">
                <a:latin typeface="+mn-lt"/>
              </a:rPr>
              <a:t>Alkaline pack operates 8 hours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0152" y="2999395"/>
            <a:ext cx="2808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b="0" dirty="0" smtClean="0">
                <a:latin typeface="+mn-lt"/>
              </a:rPr>
              <a:t>Intrinsically Safe</a:t>
            </a:r>
          </a:p>
          <a:p>
            <a:pPr marL="171450" indent="-171450" algn="l">
              <a:buFont typeface="Courier New"/>
              <a:buChar char="o"/>
            </a:pPr>
            <a:r>
              <a:rPr lang="en-US" sz="1200" b="0" dirty="0" smtClean="0">
                <a:latin typeface="+mn-lt"/>
              </a:rPr>
              <a:t>ATEX / IECEX</a:t>
            </a:r>
          </a:p>
          <a:p>
            <a:pPr marL="171450" indent="-171450" algn="l">
              <a:buFont typeface="Courier New"/>
              <a:buChar char="o"/>
            </a:pPr>
            <a:r>
              <a:rPr lang="en-US" sz="1200" b="0" dirty="0" err="1" smtClean="0">
                <a:latin typeface="+mn-lt"/>
              </a:rPr>
              <a:t>cCSAus</a:t>
            </a:r>
            <a:endParaRPr lang="en-US" sz="1200" b="0" dirty="0">
              <a:latin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5948" y="5072872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b="0" dirty="0" smtClean="0">
                <a:latin typeface="+mn-lt"/>
              </a:rPr>
              <a:t>LED Flashlight</a:t>
            </a:r>
          </a:p>
          <a:p>
            <a:pPr marL="171450" indent="-171450" algn="l">
              <a:buFont typeface="Courier New"/>
              <a:buChar char="o"/>
            </a:pPr>
            <a:r>
              <a:rPr lang="en-US" sz="1200" b="0" dirty="0" smtClean="0">
                <a:latin typeface="+mn-lt"/>
              </a:rPr>
              <a:t>On demand light source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71509" y="4610267"/>
            <a:ext cx="280831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b="0" dirty="0" smtClean="0">
                <a:latin typeface="+mn-lt"/>
              </a:rPr>
              <a:t>9 Languages </a:t>
            </a:r>
          </a:p>
          <a:p>
            <a:pPr marL="171450" indent="-171450" algn="l">
              <a:buFont typeface="Courier New"/>
              <a:buChar char="o"/>
            </a:pPr>
            <a:r>
              <a:rPr lang="en-US" sz="1200" b="0" dirty="0">
                <a:latin typeface="+mn-lt"/>
              </a:rPr>
              <a:t>English, Germany, Italian, French, Portuguese, Spanish, Japanese, Korean, Russian </a:t>
            </a:r>
            <a:endParaRPr lang="en-US" sz="1200" b="0" dirty="0" smtClean="0">
              <a:latin typeface="+mn-lt"/>
            </a:endParaRPr>
          </a:p>
        </p:txBody>
      </p:sp>
      <p:sp>
        <p:nvSpPr>
          <p:cNvPr id="10" name="Trapezoid 9"/>
          <p:cNvSpPr/>
          <p:nvPr/>
        </p:nvSpPr>
        <p:spPr>
          <a:xfrm rot="10800000">
            <a:off x="4932040" y="0"/>
            <a:ext cx="504056" cy="2204864"/>
          </a:xfrm>
          <a:prstGeom prst="trapezoid">
            <a:avLst/>
          </a:prstGeom>
          <a:gradFill>
            <a:gsLst>
              <a:gs pos="99000">
                <a:schemeClr val="bg1">
                  <a:alpha val="13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  <a:ln>
            <a:noFill/>
          </a:ln>
          <a:effectLst>
            <a:glow rad="152400">
              <a:schemeClr val="bg1">
                <a:alpha val="88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  <a:softEdge rad="1270000"/>
          </a:effectLst>
          <a:scene3d>
            <a:camera prst="orthographicFront"/>
            <a:lightRig rig="threePt" dir="t"/>
          </a:scene3d>
          <a:sp3d>
            <a:bevelB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88032" y="3111945"/>
            <a:ext cx="3203848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b="0" dirty="0" smtClean="0">
                <a:latin typeface="+mn-lt"/>
              </a:rPr>
              <a:t>Alarms</a:t>
            </a:r>
          </a:p>
          <a:p>
            <a:pPr marL="171450" indent="-171450" algn="l">
              <a:buFont typeface="Courier New"/>
              <a:buChar char="o"/>
            </a:pPr>
            <a:r>
              <a:rPr lang="en-US" sz="1200" b="0" dirty="0" smtClean="0">
                <a:latin typeface="+mn-lt"/>
              </a:rPr>
              <a:t>2 adjustable gas alarms per channel</a:t>
            </a:r>
          </a:p>
          <a:p>
            <a:pPr marL="171450" indent="-171450" algn="l">
              <a:buFont typeface="Courier New"/>
              <a:buChar char="o"/>
            </a:pPr>
            <a:r>
              <a:rPr lang="en-US" sz="1200" b="0" dirty="0" smtClean="0">
                <a:latin typeface="+mn-lt"/>
              </a:rPr>
              <a:t>Man Down alarm</a:t>
            </a:r>
          </a:p>
          <a:p>
            <a:pPr marL="171450" indent="-171450" algn="l">
              <a:buFont typeface="Courier New"/>
              <a:buChar char="o"/>
            </a:pPr>
            <a:r>
              <a:rPr lang="en-US" sz="1200" b="0" dirty="0" smtClean="0">
                <a:latin typeface="+mn-lt"/>
              </a:rPr>
              <a:t>Panic Alarm</a:t>
            </a:r>
          </a:p>
          <a:p>
            <a:pPr marL="171450" indent="-171450" algn="l">
              <a:buFont typeface="Courier New"/>
              <a:buChar char="o"/>
            </a:pPr>
            <a:r>
              <a:rPr lang="en-US" sz="1200" b="0" dirty="0">
                <a:latin typeface="+mn-lt"/>
              </a:rPr>
              <a:t>4 alarm LED’s</a:t>
            </a:r>
          </a:p>
          <a:p>
            <a:pPr marL="171450" indent="-171450" algn="l">
              <a:buFont typeface="Courier New"/>
              <a:buChar char="o"/>
            </a:pPr>
            <a:r>
              <a:rPr lang="en-US" sz="1200" b="0" dirty="0" smtClean="0">
                <a:latin typeface="+mn-lt"/>
              </a:rPr>
              <a:t>Audible and vibration alarms</a:t>
            </a:r>
          </a:p>
          <a:p>
            <a:pPr marL="171450" indent="-171450" algn="l">
              <a:buFont typeface="Courier New"/>
              <a:buChar char="o"/>
            </a:pPr>
            <a:r>
              <a:rPr lang="en-US" sz="1200" b="0" dirty="0" smtClean="0">
                <a:latin typeface="+mn-lt"/>
              </a:rPr>
              <a:t>Trouble alarms for low flow, sensor connection, low battery, circuit error, &amp; calibration</a:t>
            </a:r>
          </a:p>
          <a:p>
            <a:pPr marL="171450" indent="-171450" algn="l">
              <a:buFont typeface="Arial"/>
              <a:buChar char="•"/>
            </a:pPr>
            <a:endParaRPr lang="en-US" sz="1200" b="0" dirty="0" smtClean="0">
              <a:latin typeface="+mn-lt"/>
            </a:endParaRPr>
          </a:p>
        </p:txBody>
      </p:sp>
      <p:sp>
        <p:nvSpPr>
          <p:cNvPr id="16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GX-6000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5557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11" grpId="0"/>
      <p:bldP spid="12" grpId="0"/>
      <p:bldP spid="13" grpId="0"/>
      <p:bldP spid="10" grpId="2" animBg="1"/>
      <p:bldP spid="10" grpId="3" animBg="1"/>
      <p:bldP spid="1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7"/>
          <p:cNvSpPr/>
          <p:nvPr/>
        </p:nvSpPr>
        <p:spPr bwMode="auto">
          <a:xfrm>
            <a:off x="28704" y="1556792"/>
            <a:ext cx="5112568" cy="4680520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2800" kern="0" dirty="0" smtClean="0">
                <a:latin typeface="+mn-lt"/>
              </a:rPr>
              <a:t>1. Normal Mode</a:t>
            </a:r>
            <a:r>
              <a:rPr kumimoji="0" lang="en-US" altLang="ja-JP" sz="2000" b="0" kern="0" dirty="0" smtClean="0">
                <a:latin typeface="+mn-lt"/>
              </a:rPr>
              <a:t>   </a:t>
            </a: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sz="2000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b="0" kern="0" dirty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b="0" kern="0" dirty="0" smtClean="0">
                <a:latin typeface="+mn-lt"/>
              </a:rPr>
              <a:t> </a:t>
            </a:r>
            <a:r>
              <a:rPr kumimoji="0" lang="en-US" altLang="ja-JP" b="0" kern="0" noProof="0" dirty="0" smtClean="0">
                <a:latin typeface="+mn-lt"/>
              </a:rPr>
              <a:t> </a:t>
            </a:r>
            <a:endParaRPr kumimoji="0" lang="en-GB" altLang="ja-JP" b="0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+mn-lt"/>
            </a:endParaRPr>
          </a:p>
        </p:txBody>
      </p:sp>
      <p:sp>
        <p:nvSpPr>
          <p:cNvPr id="14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 smtClean="0">
                <a:latin typeface="+mj-lt"/>
              </a:rPr>
              <a:t>6 Operating Modes of GX-6000 of GX-6000</a:t>
            </a:r>
            <a:endParaRPr kumimoji="0" lang="en-US" altLang="ja-JP" sz="2800" kern="0" dirty="0" smtClean="0"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133684" y="201863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3" name="Picture 2" descr="NormalMod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808" y="2780928"/>
            <a:ext cx="3043228" cy="324036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5220072" y="3717032"/>
            <a:ext cx="39239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800" b="0" dirty="0" smtClean="0">
                <a:latin typeface="+mn-lt"/>
              </a:rPr>
              <a:t>Simultaneous gas measurement readings in real-time are shown for all the sensors </a:t>
            </a:r>
            <a:r>
              <a:rPr lang="en-US" sz="1800" b="0" dirty="0" smtClean="0">
                <a:latin typeface="+mn-lt"/>
              </a:rPr>
              <a:t>installed.</a:t>
            </a:r>
            <a:endParaRPr lang="en-US" sz="1800" b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01415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7"/>
          <p:cNvSpPr/>
          <p:nvPr/>
        </p:nvSpPr>
        <p:spPr bwMode="auto">
          <a:xfrm>
            <a:off x="28704" y="1556792"/>
            <a:ext cx="5112568" cy="4680520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2800" kern="0" dirty="0" smtClean="0">
                <a:latin typeface="+mn-lt"/>
              </a:rPr>
              <a:t>2. Leak Check Mode</a:t>
            </a:r>
            <a:endParaRPr kumimoji="0" lang="en-US" altLang="ja-JP" sz="2000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sz="2000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b="0" kern="0" dirty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b="0" kern="0" dirty="0" smtClean="0">
                <a:latin typeface="+mn-lt"/>
              </a:rPr>
              <a:t> </a:t>
            </a:r>
            <a:r>
              <a:rPr kumimoji="0" lang="en-US" altLang="ja-JP" b="0" kern="0" noProof="0" dirty="0" smtClean="0">
                <a:latin typeface="+mn-lt"/>
              </a:rPr>
              <a:t> </a:t>
            </a:r>
            <a:endParaRPr kumimoji="0" lang="en-GB" altLang="ja-JP" b="0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+mn-lt"/>
            </a:endParaRPr>
          </a:p>
        </p:txBody>
      </p:sp>
      <p:sp>
        <p:nvSpPr>
          <p:cNvPr id="14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 smtClean="0">
                <a:latin typeface="+mj-lt"/>
              </a:rPr>
              <a:t>6 Operating Modes of GX-6000</a:t>
            </a:r>
            <a:endParaRPr kumimoji="0" lang="en-US" altLang="ja-JP" sz="2800" kern="0" dirty="0" smtClean="0"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133684" y="201863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3" name="Picture 2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780928"/>
            <a:ext cx="3043858" cy="324036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5220072" y="3717032"/>
            <a:ext cx="39239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800" b="0" dirty="0" smtClean="0">
                <a:latin typeface="+mn-lt"/>
              </a:rPr>
              <a:t>Used when performing leak checks above ground. </a:t>
            </a:r>
            <a:endParaRPr lang="en-US" sz="1800" b="0" dirty="0">
              <a:latin typeface="+mn-lt"/>
            </a:endParaRPr>
          </a:p>
          <a:p>
            <a:pPr algn="l"/>
            <a:r>
              <a:rPr lang="en-US" sz="1800" b="0" dirty="0" smtClean="0">
                <a:latin typeface="+mn-lt"/>
              </a:rPr>
              <a:t>CH4 and CO (optional) are shown in ppm </a:t>
            </a:r>
            <a:r>
              <a:rPr lang="en-US" sz="1800" b="0" dirty="0" smtClean="0">
                <a:latin typeface="+mn-lt"/>
              </a:rPr>
              <a:t>readings.</a:t>
            </a:r>
            <a:endParaRPr lang="en-US" sz="1800" b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0118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7"/>
          <p:cNvSpPr/>
          <p:nvPr/>
        </p:nvSpPr>
        <p:spPr bwMode="auto">
          <a:xfrm>
            <a:off x="28704" y="1556792"/>
            <a:ext cx="5112568" cy="4680520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2800" kern="0" dirty="0" smtClean="0">
                <a:latin typeface="+mn-lt"/>
              </a:rPr>
              <a:t>3. Inert Mode</a:t>
            </a:r>
            <a:endParaRPr kumimoji="0" lang="en-US" altLang="ja-JP" sz="2000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sz="2000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b="0" kern="0" dirty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b="0" kern="0" dirty="0" smtClean="0">
                <a:latin typeface="+mn-lt"/>
              </a:rPr>
              <a:t> </a:t>
            </a:r>
            <a:r>
              <a:rPr kumimoji="0" lang="en-US" altLang="ja-JP" b="0" kern="0" noProof="0" dirty="0" smtClean="0">
                <a:latin typeface="+mn-lt"/>
              </a:rPr>
              <a:t> </a:t>
            </a:r>
            <a:endParaRPr kumimoji="0" lang="en-GB" altLang="ja-JP" b="0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+mn-lt"/>
            </a:endParaRPr>
          </a:p>
        </p:txBody>
      </p:sp>
      <p:sp>
        <p:nvSpPr>
          <p:cNvPr id="14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 smtClean="0">
                <a:latin typeface="+mj-lt"/>
              </a:rPr>
              <a:t>6 Operating Modes of GX-6000</a:t>
            </a:r>
            <a:endParaRPr kumimoji="0" lang="en-US" altLang="ja-JP" sz="2800" kern="0" dirty="0" smtClean="0"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133684" y="201863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3" name="Picture 2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781183"/>
            <a:ext cx="3043858" cy="324010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5220072" y="3717032"/>
            <a:ext cx="39239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b="0" dirty="0" smtClean="0">
                <a:latin typeface="+mn-lt"/>
              </a:rPr>
              <a:t>Inverts the O2 alarm points </a:t>
            </a:r>
            <a:r>
              <a:rPr lang="en-US" sz="1600" b="0" dirty="0" smtClean="0">
                <a:latin typeface="+mn-lt"/>
              </a:rPr>
              <a:t>to</a:t>
            </a:r>
          </a:p>
          <a:p>
            <a:pPr algn="l"/>
            <a:r>
              <a:rPr lang="en-US" sz="1600" b="0" dirty="0" smtClean="0">
                <a:latin typeface="+mn-lt"/>
              </a:rPr>
              <a:t>5</a:t>
            </a:r>
            <a:r>
              <a:rPr lang="en-US" sz="1600" b="0" dirty="0" smtClean="0">
                <a:latin typeface="+mn-lt"/>
              </a:rPr>
              <a:t>% </a:t>
            </a:r>
            <a:r>
              <a:rPr lang="en-US" sz="1600" b="0" dirty="0" err="1" smtClean="0">
                <a:latin typeface="+mn-lt"/>
              </a:rPr>
              <a:t>vol</a:t>
            </a:r>
            <a:r>
              <a:rPr lang="en-US" sz="1600" b="0" dirty="0" smtClean="0">
                <a:latin typeface="+mn-lt"/>
              </a:rPr>
              <a:t> alarm 1 and 10% </a:t>
            </a:r>
            <a:r>
              <a:rPr lang="en-US" sz="1600" b="0" dirty="0" err="1" smtClean="0">
                <a:latin typeface="+mn-lt"/>
              </a:rPr>
              <a:t>vol</a:t>
            </a:r>
            <a:r>
              <a:rPr lang="en-US" sz="1600" b="0" dirty="0" smtClean="0">
                <a:latin typeface="+mn-lt"/>
              </a:rPr>
              <a:t>  alarm 2. </a:t>
            </a:r>
          </a:p>
          <a:p>
            <a:pPr algn="l"/>
            <a:endParaRPr lang="en-US" sz="1600" b="0" dirty="0">
              <a:latin typeface="+mn-lt"/>
            </a:endParaRPr>
          </a:p>
          <a:p>
            <a:pPr algn="l"/>
            <a:r>
              <a:rPr lang="en-US" sz="1600" b="0" dirty="0" smtClean="0">
                <a:latin typeface="+mn-lt"/>
              </a:rPr>
              <a:t>Used to alert users when there is O2 present in the area where there is supposed to be little to none.</a:t>
            </a:r>
            <a:endParaRPr lang="en-US" sz="1600" b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45881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7"/>
          <p:cNvSpPr/>
          <p:nvPr/>
        </p:nvSpPr>
        <p:spPr bwMode="auto">
          <a:xfrm>
            <a:off x="28704" y="1556792"/>
            <a:ext cx="5112568" cy="4680520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2800" kern="0" dirty="0" smtClean="0">
                <a:latin typeface="+mn-lt"/>
              </a:rPr>
              <a:t>4. Bar Hole Mode</a:t>
            </a:r>
            <a:endParaRPr kumimoji="0" lang="en-US" altLang="ja-JP" sz="2000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sz="2000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b="0" kern="0" dirty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b="0" kern="0" dirty="0" smtClean="0">
                <a:latin typeface="+mn-lt"/>
              </a:rPr>
              <a:t> </a:t>
            </a:r>
            <a:r>
              <a:rPr kumimoji="0" lang="en-US" altLang="ja-JP" b="0" kern="0" noProof="0" dirty="0" smtClean="0">
                <a:latin typeface="+mn-lt"/>
              </a:rPr>
              <a:t> </a:t>
            </a:r>
            <a:endParaRPr kumimoji="0" lang="en-GB" altLang="ja-JP" b="0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+mn-lt"/>
            </a:endParaRPr>
          </a:p>
        </p:txBody>
      </p:sp>
      <p:sp>
        <p:nvSpPr>
          <p:cNvPr id="14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 smtClean="0">
                <a:latin typeface="+mj-lt"/>
              </a:rPr>
              <a:t>6 Operating Modes of GX-6000</a:t>
            </a:r>
            <a:endParaRPr kumimoji="0" lang="en-US" altLang="ja-JP" sz="2800" kern="0" dirty="0" smtClean="0"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133684" y="201863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3" name="Picture 2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781183"/>
            <a:ext cx="3039120" cy="324010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5220072" y="3717032"/>
            <a:ext cx="392392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800" b="0" dirty="0" smtClean="0">
                <a:latin typeface="+mn-lt"/>
              </a:rPr>
              <a:t>Used to perform timed leak checks underground, IR combustible sensor and oxygen (if installed) are used. To be used with bar a hole probe.</a:t>
            </a:r>
            <a:endParaRPr lang="en-US" sz="1800" b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17040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7"/>
          <p:cNvSpPr/>
          <p:nvPr/>
        </p:nvSpPr>
        <p:spPr bwMode="auto">
          <a:xfrm>
            <a:off x="28704" y="1556792"/>
            <a:ext cx="5112568" cy="4680520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2800" kern="0" dirty="0" smtClean="0">
                <a:latin typeface="+mn-lt"/>
              </a:rPr>
              <a:t>5. Snap Log Mode</a:t>
            </a:r>
            <a:endParaRPr kumimoji="0" lang="en-US" altLang="ja-JP" sz="2000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sz="2000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b="0" kern="0" dirty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b="0" kern="0" dirty="0" smtClean="0">
                <a:latin typeface="+mn-lt"/>
              </a:rPr>
              <a:t> </a:t>
            </a:r>
            <a:r>
              <a:rPr kumimoji="0" lang="en-US" altLang="ja-JP" b="0" kern="0" noProof="0" dirty="0" smtClean="0">
                <a:latin typeface="+mn-lt"/>
              </a:rPr>
              <a:t> </a:t>
            </a:r>
            <a:endParaRPr kumimoji="0" lang="en-GB" altLang="ja-JP" b="0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+mn-lt"/>
            </a:endParaRPr>
          </a:p>
        </p:txBody>
      </p:sp>
      <p:sp>
        <p:nvSpPr>
          <p:cNvPr id="14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 smtClean="0">
                <a:latin typeface="+mj-lt"/>
              </a:rPr>
              <a:t>6 Operating Modes of GX-6000</a:t>
            </a:r>
            <a:endParaRPr kumimoji="0" lang="en-US" altLang="ja-JP" sz="2800" kern="0" dirty="0" smtClean="0"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133684" y="201863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3" name="Picture 2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776630"/>
            <a:ext cx="3038128" cy="324465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5220072" y="3717032"/>
            <a:ext cx="3923928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800" b="0" dirty="0" smtClean="0">
                <a:latin typeface="+mn-lt"/>
              </a:rPr>
              <a:t>Allows the user to record data at a specific time and have it saved to the data logger. The data is assigned a snap log ID and is saved with the instrument’s station ID.</a:t>
            </a:r>
            <a:endParaRPr lang="en-US" sz="1800" b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87553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7"/>
          <p:cNvSpPr/>
          <p:nvPr/>
        </p:nvSpPr>
        <p:spPr bwMode="auto">
          <a:xfrm>
            <a:off x="28704" y="1556792"/>
            <a:ext cx="5112568" cy="4680520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2800" kern="0" dirty="0" smtClean="0">
                <a:latin typeface="+mn-lt"/>
              </a:rPr>
              <a:t>6. Benzene Mode</a:t>
            </a:r>
            <a:endParaRPr kumimoji="0" lang="en-US" altLang="ja-JP" sz="2000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sz="2000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b="0" kern="0" dirty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b="0" kern="0" dirty="0" smtClean="0">
                <a:latin typeface="+mn-lt"/>
              </a:rPr>
              <a:t> </a:t>
            </a:r>
            <a:r>
              <a:rPr kumimoji="0" lang="en-US" altLang="ja-JP" b="0" kern="0" noProof="0" dirty="0" smtClean="0">
                <a:latin typeface="+mn-lt"/>
              </a:rPr>
              <a:t> </a:t>
            </a:r>
            <a:endParaRPr kumimoji="0" lang="en-GB" altLang="ja-JP" b="0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+mn-lt"/>
            </a:endParaRPr>
          </a:p>
        </p:txBody>
      </p:sp>
      <p:sp>
        <p:nvSpPr>
          <p:cNvPr id="14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 smtClean="0">
                <a:latin typeface="+mj-lt"/>
              </a:rPr>
              <a:t>6 Operating Modes of GX-6000</a:t>
            </a:r>
            <a:endParaRPr kumimoji="0" lang="en-US" altLang="ja-JP" sz="2800" kern="0" dirty="0" smtClean="0"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133684" y="201863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3" name="Picture 2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776630"/>
            <a:ext cx="3043299" cy="324465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5220072" y="3717032"/>
            <a:ext cx="39239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800" b="0" dirty="0" smtClean="0">
                <a:latin typeface="+mn-lt"/>
              </a:rPr>
              <a:t>A special mode used to measure benzene gas specifically. Has to be used with the benzene</a:t>
            </a:r>
          </a:p>
          <a:p>
            <a:pPr algn="l"/>
            <a:r>
              <a:rPr lang="en-US" sz="1800" b="0" dirty="0" smtClean="0">
                <a:latin typeface="+mn-lt"/>
              </a:rPr>
              <a:t>pre-filter tube and tube holder.</a:t>
            </a:r>
            <a:endParaRPr lang="en-US" sz="1800" b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37853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7"/>
          <p:cNvSpPr/>
          <p:nvPr/>
        </p:nvSpPr>
        <p:spPr bwMode="auto">
          <a:xfrm>
            <a:off x="4427984" y="1484784"/>
            <a:ext cx="4392488" cy="1512168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2800" kern="0" dirty="0" smtClean="0">
                <a:latin typeface="+mn-lt"/>
              </a:rPr>
              <a:t>Dimensions</a:t>
            </a:r>
            <a:r>
              <a:rPr kumimoji="0" lang="en-US" altLang="ja-JP" b="0" kern="0" dirty="0" smtClean="0">
                <a:latin typeface="+mn-lt"/>
              </a:rPr>
              <a:t> </a:t>
            </a:r>
          </a:p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altLang="ja-JP" sz="2000" b="0" kern="0" dirty="0" smtClean="0">
                <a:latin typeface="+mn-lt"/>
              </a:rPr>
              <a:t>7.87” (H) x 2.67” (W) x 2.04” (D) </a:t>
            </a:r>
          </a:p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altLang="ja-JP" sz="1600" b="0" i="1" kern="0" dirty="0" err="1" smtClean="0">
                <a:latin typeface="+mn-lt"/>
              </a:rPr>
              <a:t>MultiRAE</a:t>
            </a:r>
            <a:r>
              <a:rPr kumimoji="0" lang="en-US" altLang="ja-JP" sz="1600" b="0" i="1" kern="0" dirty="0" smtClean="0">
                <a:latin typeface="+mn-lt"/>
              </a:rPr>
              <a:t>= 7.6” x 3.8” x 2.6”    </a:t>
            </a: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sz="2000" b="0" i="1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b="0" kern="0" dirty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b="0" kern="0" dirty="0" smtClean="0">
                <a:latin typeface="+mn-lt"/>
              </a:rPr>
              <a:t> </a:t>
            </a:r>
            <a:r>
              <a:rPr kumimoji="0" lang="en-US" altLang="ja-JP" b="0" kern="0" noProof="0" dirty="0" smtClean="0">
                <a:latin typeface="+mn-lt"/>
              </a:rPr>
              <a:t> </a:t>
            </a:r>
            <a:endParaRPr kumimoji="0" lang="en-GB" altLang="ja-JP" b="0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+mn-lt"/>
            </a:endParaRPr>
          </a:p>
        </p:txBody>
      </p:sp>
      <p:sp>
        <p:nvSpPr>
          <p:cNvPr id="7" name="Rounded Rectangle 7"/>
          <p:cNvSpPr/>
          <p:nvPr/>
        </p:nvSpPr>
        <p:spPr bwMode="auto">
          <a:xfrm>
            <a:off x="4427984" y="3356992"/>
            <a:ext cx="4392488" cy="1440160"/>
          </a:xfrm>
          <a:prstGeom prst="roundRect">
            <a:avLst>
              <a:gd name="adj" fmla="val 3522"/>
            </a:avLst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2800" kern="0" dirty="0" smtClean="0">
                <a:solidFill>
                  <a:srgbClr val="000000"/>
                </a:solidFill>
                <a:latin typeface="+mn-lt"/>
              </a:rPr>
              <a:t>Weight 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2000" b="0" kern="0" dirty="0" smtClean="0">
                <a:solidFill>
                  <a:srgbClr val="000000"/>
                </a:solidFill>
                <a:latin typeface="+mn-lt"/>
              </a:rPr>
              <a:t>Approx.</a:t>
            </a:r>
            <a:r>
              <a:rPr kumimoji="0" lang="en-US" altLang="ja-JP" sz="2000" b="0" kern="0" dirty="0">
                <a:solidFill>
                  <a:srgbClr val="000000"/>
                </a:solidFill>
                <a:latin typeface="+mn-lt"/>
              </a:rPr>
              <a:t> </a:t>
            </a:r>
            <a:r>
              <a:rPr kumimoji="0" lang="en-US" altLang="ja-JP" sz="2000" b="0" kern="0" dirty="0" smtClean="0">
                <a:solidFill>
                  <a:srgbClr val="000000"/>
                </a:solidFill>
                <a:latin typeface="+mn-lt"/>
              </a:rPr>
              <a:t>400g / 14.1 ounce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1600" b="0" i="1" kern="0" dirty="0" err="1" smtClean="0">
                <a:solidFill>
                  <a:srgbClr val="000000"/>
                </a:solidFill>
                <a:latin typeface="+mn-lt"/>
              </a:rPr>
              <a:t>MultiRAE</a:t>
            </a:r>
            <a:r>
              <a:rPr kumimoji="0" lang="en-US" altLang="ja-JP" sz="1600" b="0" i="1" kern="0" dirty="0" smtClean="0">
                <a:solidFill>
                  <a:srgbClr val="000000"/>
                </a:solidFill>
                <a:latin typeface="+mn-lt"/>
              </a:rPr>
              <a:t>: 880g / 31 ounce </a:t>
            </a: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b="0" i="1" kern="0" dirty="0">
              <a:solidFill>
                <a:srgbClr val="000000"/>
              </a:solidFill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b="0" kern="0" dirty="0" smtClean="0">
                <a:solidFill>
                  <a:srgbClr val="000000"/>
                </a:solidFill>
                <a:latin typeface="+mn-lt"/>
              </a:rPr>
              <a:t> </a:t>
            </a:r>
            <a:r>
              <a:rPr kumimoji="0" lang="en-US" altLang="ja-JP" b="0" kern="0" noProof="0" dirty="0" smtClean="0">
                <a:solidFill>
                  <a:srgbClr val="000000"/>
                </a:solidFill>
                <a:latin typeface="+mn-lt"/>
              </a:rPr>
              <a:t> </a:t>
            </a:r>
            <a:endParaRPr kumimoji="0" lang="en-GB" altLang="ja-JP" b="0" i="0" u="none" strike="noStrike" kern="0" cap="none" spc="0" normalizeH="0" baseline="0" noProof="0" dirty="0" smtClean="0">
              <a:solidFill>
                <a:srgbClr val="000000"/>
              </a:solidFill>
              <a:uLnTx/>
              <a:uFillTx/>
              <a:latin typeface="+mn-lt"/>
            </a:endParaRPr>
          </a:p>
        </p:txBody>
      </p:sp>
      <p:cxnSp>
        <p:nvCxnSpPr>
          <p:cNvPr id="3" name="直線矢印コネクタ 2"/>
          <p:cNvCxnSpPr/>
          <p:nvPr/>
        </p:nvCxnSpPr>
        <p:spPr>
          <a:xfrm>
            <a:off x="395536" y="6237312"/>
            <a:ext cx="1512168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矢印コネクタ 11"/>
          <p:cNvCxnSpPr/>
          <p:nvPr/>
        </p:nvCxnSpPr>
        <p:spPr>
          <a:xfrm>
            <a:off x="3717590" y="2312500"/>
            <a:ext cx="0" cy="356477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矢印コネクタ 14"/>
          <p:cNvCxnSpPr/>
          <p:nvPr/>
        </p:nvCxnSpPr>
        <p:spPr>
          <a:xfrm>
            <a:off x="2123728" y="6237312"/>
            <a:ext cx="1279443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テキスト ボックス 18"/>
          <p:cNvSpPr txBox="1"/>
          <p:nvPr/>
        </p:nvSpPr>
        <p:spPr>
          <a:xfrm>
            <a:off x="732916" y="6237312"/>
            <a:ext cx="744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chemeClr val="accent1">
                    <a:lumMod val="75000"/>
                  </a:schemeClr>
                </a:solidFill>
              </a:rPr>
              <a:t>2.67”</a:t>
            </a:r>
            <a:endParaRPr kumimoji="1" lang="ja-JP" alt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2369751" y="6237312"/>
            <a:ext cx="744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>
                <a:solidFill>
                  <a:schemeClr val="accent1">
                    <a:lumMod val="75000"/>
                  </a:schemeClr>
                </a:solidFill>
              </a:rPr>
              <a:t>2.04”</a:t>
            </a:r>
            <a:endParaRPr kumimoji="1" lang="ja-JP" alt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3683933" y="3910220"/>
            <a:ext cx="744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>
                <a:solidFill>
                  <a:schemeClr val="accent1">
                    <a:lumMod val="75000"/>
                  </a:schemeClr>
                </a:solidFill>
              </a:rPr>
              <a:t>7.87”</a:t>
            </a:r>
            <a:endParaRPr kumimoji="1" lang="ja-JP" alt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 smtClean="0">
                <a:latin typeface="+mj-lt"/>
              </a:rPr>
              <a:t>Compact &amp; lightweight 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-133684" y="201863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7" name="Rounded Rectangle 7"/>
          <p:cNvSpPr/>
          <p:nvPr/>
        </p:nvSpPr>
        <p:spPr bwMode="auto">
          <a:xfrm>
            <a:off x="4427984" y="5013176"/>
            <a:ext cx="4392488" cy="1440160"/>
          </a:xfrm>
          <a:prstGeom prst="roundRect">
            <a:avLst>
              <a:gd name="adj" fmla="val 3522"/>
            </a:avLst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en-US" altLang="ja-JP" sz="2000" kern="0" dirty="0" smtClean="0">
              <a:solidFill>
                <a:srgbClr val="000000"/>
              </a:solidFill>
              <a:latin typeface="+mn-lt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4400" u="sng" kern="0" dirty="0" smtClean="0">
                <a:solidFill>
                  <a:srgbClr val="000000"/>
                </a:solidFill>
                <a:latin typeface="+mn-lt"/>
              </a:rPr>
              <a:t>50 % LIGHTER!</a:t>
            </a:r>
            <a:endParaRPr kumimoji="0" lang="en-GB" altLang="ja-JP" sz="4400" b="0" i="0" u="sng" strike="noStrike" kern="0" cap="none" spc="0" normalizeH="0" baseline="0" noProof="0" dirty="0" smtClean="0">
              <a:solidFill>
                <a:srgbClr val="000000"/>
              </a:solidFill>
              <a:uLnTx/>
              <a:uFillTx/>
              <a:latin typeface="+mn-lt"/>
            </a:endParaRPr>
          </a:p>
        </p:txBody>
      </p:sp>
      <p:pic>
        <p:nvPicPr>
          <p:cNvPr id="6" name="Picture 5" descr="DSC_551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8560" y="476672"/>
            <a:ext cx="6429272" cy="5993904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6" name="Picture 15" descr="DSC_5508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24744" y="404664"/>
            <a:ext cx="6541907" cy="609891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20834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908720"/>
            <a:ext cx="3967410" cy="405422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1484784"/>
            <a:ext cx="2888571" cy="3122463"/>
          </a:xfrm>
          <a:prstGeom prst="rect">
            <a:avLst/>
          </a:prstGeom>
        </p:spPr>
      </p:pic>
      <p:sp>
        <p:nvSpPr>
          <p:cNvPr id="18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 smtClean="0">
                <a:latin typeface="+mj-lt"/>
              </a:rPr>
              <a:t>LCD Display Options</a:t>
            </a:r>
          </a:p>
        </p:txBody>
      </p:sp>
      <p:pic>
        <p:nvPicPr>
          <p:cNvPr id="10" name="Picture 9" descr="Untitled2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188640"/>
            <a:ext cx="2593571" cy="6858000"/>
          </a:xfrm>
          <a:prstGeom prst="rect">
            <a:avLst/>
          </a:prstGeom>
        </p:spPr>
      </p:pic>
      <p:pic>
        <p:nvPicPr>
          <p:cNvPr id="6" name="Picture 5" descr="Untitled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188640"/>
            <a:ext cx="2593571" cy="6858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908720"/>
            <a:ext cx="4176464" cy="4270166"/>
          </a:xfrm>
          <a:prstGeom prst="rect">
            <a:avLst/>
          </a:prstGeom>
        </p:spPr>
      </p:pic>
      <p:sp>
        <p:nvSpPr>
          <p:cNvPr id="13" name="Rounded Rectangle 7"/>
          <p:cNvSpPr/>
          <p:nvPr/>
        </p:nvSpPr>
        <p:spPr bwMode="auto">
          <a:xfrm>
            <a:off x="2195736" y="4798572"/>
            <a:ext cx="6768752" cy="1366732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L="342900" lvl="0" indent="-342900" algn="l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2000" b="0" kern="0" dirty="0" smtClean="0">
                <a:latin typeface="+mn-lt"/>
              </a:rPr>
              <a:t>Multi-gas view displays all 6 channels</a:t>
            </a:r>
          </a:p>
          <a:p>
            <a:pPr marL="342900" lvl="0" indent="-342900" algn="l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2000" b="0" i="0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+mn-lt"/>
              </a:rPr>
              <a:t>Single gas view shows one</a:t>
            </a:r>
            <a:r>
              <a:rPr kumimoji="0" lang="en-US" altLang="ja-JP" sz="2000" b="0" i="0" u="none" strike="noStrike" kern="0" cap="none" spc="0" normalizeH="0" noProof="0" dirty="0" smtClean="0">
                <a:ln>
                  <a:noFill/>
                </a:ln>
                <a:uLnTx/>
                <a:uFillTx/>
                <a:latin typeface="+mn-lt"/>
              </a:rPr>
              <a:t> channel in large scale with auto scrolling for each channel</a:t>
            </a:r>
          </a:p>
          <a:p>
            <a:pPr marL="342900" lvl="0" indent="-342900" algn="l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2000" b="0" kern="0" noProof="0" dirty="0" smtClean="0">
                <a:latin typeface="+mn-lt"/>
              </a:rPr>
              <a:t>Auto </a:t>
            </a:r>
            <a:r>
              <a:rPr kumimoji="0" lang="en-US" altLang="ja-JP" sz="2000" b="0" kern="0" dirty="0" smtClean="0">
                <a:latin typeface="+mn-lt"/>
              </a:rPr>
              <a:t>rotation when instrument upside down</a:t>
            </a:r>
            <a:endParaRPr kumimoji="0" lang="en-GB" altLang="ja-JP" b="0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+mn-lt"/>
            </a:endParaRPr>
          </a:p>
        </p:txBody>
      </p:sp>
      <p:pic>
        <p:nvPicPr>
          <p:cNvPr id="20" name="Picture 19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2492896"/>
            <a:ext cx="1584176" cy="2047128"/>
          </a:xfrm>
          <a:prstGeom prst="rect">
            <a:avLst/>
          </a:prstGeom>
        </p:spPr>
      </p:pic>
      <p:sp>
        <p:nvSpPr>
          <p:cNvPr id="2" name="円/楕円 1"/>
          <p:cNvSpPr/>
          <p:nvPr/>
        </p:nvSpPr>
        <p:spPr>
          <a:xfrm>
            <a:off x="395536" y="3068960"/>
            <a:ext cx="1664166" cy="1775110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 </a:t>
            </a:r>
            <a:endParaRPr kumimoji="1" lang="ja-JP" altLang="en-US" dirty="0"/>
          </a:p>
        </p:txBody>
      </p:sp>
      <p:cxnSp>
        <p:nvCxnSpPr>
          <p:cNvPr id="4" name="直線コネクタ 3"/>
          <p:cNvCxnSpPr/>
          <p:nvPr/>
        </p:nvCxnSpPr>
        <p:spPr>
          <a:xfrm flipV="1">
            <a:off x="1987694" y="2564904"/>
            <a:ext cx="1432178" cy="798006"/>
          </a:xfrm>
          <a:prstGeom prst="line">
            <a:avLst/>
          </a:prstGeom>
          <a:ln w="38100">
            <a:solidFill>
              <a:schemeClr val="accent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4251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772816"/>
            <a:ext cx="3816424" cy="3816424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" name="円/楕円 1"/>
          <p:cNvSpPr/>
          <p:nvPr/>
        </p:nvSpPr>
        <p:spPr>
          <a:xfrm>
            <a:off x="4407982" y="2348880"/>
            <a:ext cx="832092" cy="1152128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4" name="直線コネクタ 3"/>
          <p:cNvCxnSpPr/>
          <p:nvPr/>
        </p:nvCxnSpPr>
        <p:spPr>
          <a:xfrm flipH="1" flipV="1">
            <a:off x="5292080" y="3356992"/>
            <a:ext cx="576064" cy="504056"/>
          </a:xfrm>
          <a:prstGeom prst="line">
            <a:avLst/>
          </a:prstGeom>
          <a:ln w="38100">
            <a:solidFill>
              <a:schemeClr val="accent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7"/>
          <p:cNvSpPr/>
          <p:nvPr/>
        </p:nvSpPr>
        <p:spPr bwMode="auto">
          <a:xfrm>
            <a:off x="5940152" y="3789040"/>
            <a:ext cx="2664296" cy="504056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2000" b="0" kern="0" dirty="0" smtClean="0">
                <a:latin typeface="+mn-lt"/>
              </a:rPr>
              <a:t>Peak bar graph</a:t>
            </a:r>
            <a:endParaRPr kumimoji="0" lang="en-GB" altLang="ja-JP" b="0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+mn-lt"/>
            </a:endParaRPr>
          </a:p>
        </p:txBody>
      </p:sp>
      <p:sp>
        <p:nvSpPr>
          <p:cNvPr id="18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 smtClean="0">
                <a:latin typeface="+mj-lt"/>
              </a:rPr>
              <a:t>LCD Display Options</a:t>
            </a:r>
          </a:p>
        </p:txBody>
      </p:sp>
    </p:spTree>
    <p:extLst>
      <p:ext uri="{BB962C8B-B14F-4D97-AF65-F5344CB8AC3E}">
        <p14:creationId xmlns:p14="http://schemas.microsoft.com/office/powerpoint/2010/main" val="3761182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816896"/>
            <a:ext cx="3584247" cy="358424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3" name="Rounded Rectangle 7"/>
          <p:cNvSpPr/>
          <p:nvPr/>
        </p:nvSpPr>
        <p:spPr bwMode="auto">
          <a:xfrm>
            <a:off x="1331640" y="5661248"/>
            <a:ext cx="6048672" cy="576064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2000" b="0" kern="0" noProof="0" dirty="0" smtClean="0">
                <a:latin typeface="+mn-lt"/>
              </a:rPr>
              <a:t>Customize your gas readings in any order</a:t>
            </a:r>
            <a:endParaRPr kumimoji="0" lang="en-GB" altLang="ja-JP" b="0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+mn-lt"/>
            </a:endParaRPr>
          </a:p>
        </p:txBody>
      </p:sp>
      <p:sp>
        <p:nvSpPr>
          <p:cNvPr id="18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 smtClean="0">
                <a:latin typeface="+mj-lt"/>
              </a:rPr>
              <a:t>Customize Gas Order</a:t>
            </a:r>
          </a:p>
        </p:txBody>
      </p:sp>
      <p:pic>
        <p:nvPicPr>
          <p:cNvPr id="8" name="Picture 7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4016" y="1860776"/>
            <a:ext cx="3584448" cy="358444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3" name="Left-Right Arrow 2"/>
          <p:cNvSpPr/>
          <p:nvPr/>
        </p:nvSpPr>
        <p:spPr>
          <a:xfrm>
            <a:off x="4067944" y="3645024"/>
            <a:ext cx="792088" cy="360040"/>
          </a:xfrm>
          <a:prstGeom prst="left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118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 smtClean="0">
                <a:latin typeface="+mj-lt"/>
              </a:rPr>
              <a:t>Sensors</a:t>
            </a:r>
          </a:p>
        </p:txBody>
      </p:sp>
      <p:pic>
        <p:nvPicPr>
          <p:cNvPr id="2" name="Picture 1" descr="GX6000_without_sensor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8126" y="1052736"/>
            <a:ext cx="5308170" cy="54863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8060" y="1052736"/>
            <a:ext cx="5308236" cy="548639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6935259" y="1548080"/>
            <a:ext cx="194307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dirty="0" smtClean="0">
                <a:latin typeface="+mn-lt"/>
              </a:rPr>
              <a:t>Standard 4 Gas Sensors</a:t>
            </a:r>
            <a:endParaRPr lang="en-US" sz="1600" b="0" dirty="0"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315986" y="1548080"/>
            <a:ext cx="194307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dirty="0" smtClean="0">
                <a:latin typeface="+mn-lt"/>
              </a:rPr>
              <a:t>Smart Sensor</a:t>
            </a:r>
          </a:p>
          <a:p>
            <a:pPr algn="ctr"/>
            <a:r>
              <a:rPr lang="en-US" sz="1600" b="0" dirty="0" smtClean="0">
                <a:latin typeface="+mn-lt"/>
              </a:rPr>
              <a:t>Slots</a:t>
            </a:r>
            <a:endParaRPr lang="en-US" sz="1600" b="0" dirty="0">
              <a:latin typeface="+mn-lt"/>
            </a:endParaRPr>
          </a:p>
        </p:txBody>
      </p:sp>
      <p:grpSp>
        <p:nvGrpSpPr>
          <p:cNvPr id="44" name="Group 43"/>
          <p:cNvGrpSpPr/>
          <p:nvPr/>
        </p:nvGrpSpPr>
        <p:grpSpPr>
          <a:xfrm>
            <a:off x="899592" y="1988840"/>
            <a:ext cx="2016224" cy="2880320"/>
            <a:chOff x="899592" y="1988840"/>
            <a:chExt cx="2016224" cy="2880320"/>
          </a:xfrm>
        </p:grpSpPr>
        <p:cxnSp>
          <p:nvCxnSpPr>
            <p:cNvPr id="8" name="Elbow Connector 7"/>
            <p:cNvCxnSpPr/>
            <p:nvPr/>
          </p:nvCxnSpPr>
          <p:spPr>
            <a:xfrm>
              <a:off x="899592" y="1988840"/>
              <a:ext cx="2016224" cy="1368152"/>
            </a:xfrm>
            <a:prstGeom prst="bentConnector3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>
              <a:off x="1907704" y="4869160"/>
              <a:ext cx="1008112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6" name="Straight Connector 25"/>
          <p:cNvCxnSpPr/>
          <p:nvPr/>
        </p:nvCxnSpPr>
        <p:spPr>
          <a:xfrm>
            <a:off x="1907704" y="3356992"/>
            <a:ext cx="0" cy="151216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5" name="Group 44"/>
          <p:cNvGrpSpPr/>
          <p:nvPr/>
        </p:nvGrpSpPr>
        <p:grpSpPr>
          <a:xfrm>
            <a:off x="5652120" y="2132856"/>
            <a:ext cx="2376264" cy="3168352"/>
            <a:chOff x="5652120" y="2132856"/>
            <a:chExt cx="2376264" cy="3168352"/>
          </a:xfrm>
        </p:grpSpPr>
        <p:cxnSp>
          <p:nvCxnSpPr>
            <p:cNvPr id="37" name="Straight Connector 36"/>
            <p:cNvCxnSpPr/>
            <p:nvPr/>
          </p:nvCxnSpPr>
          <p:spPr>
            <a:xfrm>
              <a:off x="8028384" y="2132856"/>
              <a:ext cx="0" cy="316835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/>
            <p:cNvCxnSpPr/>
            <p:nvPr/>
          </p:nvCxnSpPr>
          <p:spPr>
            <a:xfrm flipH="1">
              <a:off x="6228184" y="3212976"/>
              <a:ext cx="180020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/>
            <p:cNvCxnSpPr/>
            <p:nvPr/>
          </p:nvCxnSpPr>
          <p:spPr>
            <a:xfrm flipH="1">
              <a:off x="6228184" y="4221088"/>
              <a:ext cx="180020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/>
            <p:cNvCxnSpPr/>
            <p:nvPr/>
          </p:nvCxnSpPr>
          <p:spPr>
            <a:xfrm flipH="1">
              <a:off x="6228184" y="5301208"/>
              <a:ext cx="180020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/>
            <p:cNvCxnSpPr/>
            <p:nvPr/>
          </p:nvCxnSpPr>
          <p:spPr>
            <a:xfrm flipH="1">
              <a:off x="5652120" y="2420888"/>
              <a:ext cx="2376264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32206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7"/>
          <p:cNvSpPr/>
          <p:nvPr/>
        </p:nvSpPr>
        <p:spPr bwMode="auto">
          <a:xfrm>
            <a:off x="755576" y="2200698"/>
            <a:ext cx="3024336" cy="2664296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b="0" kern="0" dirty="0">
              <a:solidFill>
                <a:srgbClr val="000000"/>
              </a:solidFill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b="0" kern="0" dirty="0" smtClean="0">
                <a:solidFill>
                  <a:srgbClr val="000000"/>
                </a:solidFill>
                <a:latin typeface="+mn-lt"/>
              </a:rPr>
              <a:t> </a:t>
            </a:r>
            <a:r>
              <a:rPr kumimoji="0" lang="en-US" altLang="ja-JP" b="0" kern="0" noProof="0" dirty="0" smtClean="0">
                <a:solidFill>
                  <a:srgbClr val="000000"/>
                </a:solidFill>
                <a:latin typeface="+mn-lt"/>
              </a:rPr>
              <a:t> </a:t>
            </a:r>
            <a:endParaRPr kumimoji="0" lang="en-GB" altLang="ja-JP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uLnTx/>
              <a:uFillTx/>
              <a:latin typeface="+mn-lt"/>
            </a:endParaRPr>
          </a:p>
        </p:txBody>
      </p:sp>
      <p:sp>
        <p:nvSpPr>
          <p:cNvPr id="18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 smtClean="0">
                <a:latin typeface="+mj-lt"/>
              </a:rPr>
              <a:t>Interchangeable Sensors</a:t>
            </a:r>
          </a:p>
        </p:txBody>
      </p:sp>
      <p:pic>
        <p:nvPicPr>
          <p:cNvPr id="3" name="Picture 2" descr="4-micro-sensor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200698"/>
            <a:ext cx="2589301" cy="258930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 descr="DSC_5508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3645024"/>
            <a:ext cx="2548865" cy="2376264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cxnSp>
        <p:nvCxnSpPr>
          <p:cNvPr id="14" name="Straight Arrow Connector 13"/>
          <p:cNvCxnSpPr/>
          <p:nvPr/>
        </p:nvCxnSpPr>
        <p:spPr>
          <a:xfrm flipV="1">
            <a:off x="3851920" y="2200698"/>
            <a:ext cx="1224136" cy="144016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3851920" y="2848770"/>
            <a:ext cx="2592288" cy="7920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3851920" y="3640858"/>
            <a:ext cx="2880320" cy="21602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3851920" y="3640858"/>
            <a:ext cx="1440160" cy="93610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7"/>
          <p:cNvSpPr/>
          <p:nvPr/>
        </p:nvSpPr>
        <p:spPr bwMode="auto">
          <a:xfrm>
            <a:off x="1331640" y="5805264"/>
            <a:ext cx="6768752" cy="818052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2000" b="0" kern="0" dirty="0" smtClean="0">
                <a:latin typeface="+mn-lt"/>
              </a:rPr>
              <a:t>4 standard micro sensors are interchangeable with the 03 Series, GX-2009, GX-2012, and GX-6000</a:t>
            </a:r>
            <a:endParaRPr kumimoji="0" lang="en-GB" altLang="ja-JP" b="0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+mn-lt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6444208" y="1988840"/>
            <a:ext cx="1769492" cy="994873"/>
            <a:chOff x="5047471" y="1196752"/>
            <a:chExt cx="1769492" cy="994873"/>
          </a:xfrm>
        </p:grpSpPr>
        <p:pic>
          <p:nvPicPr>
            <p:cNvPr id="6" name="Picture 5" descr="GX-2009-Hi-res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47471" y="1196752"/>
              <a:ext cx="1103044" cy="994873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7" name="TextBox 26"/>
            <p:cNvSpPr txBox="1"/>
            <p:nvPr/>
          </p:nvSpPr>
          <p:spPr>
            <a:xfrm>
              <a:off x="6012160" y="1556792"/>
              <a:ext cx="80480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GX-2009</a:t>
              </a:r>
              <a:endParaRPr lang="en-US" sz="1200" dirty="0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4932040" y="1052736"/>
            <a:ext cx="2136069" cy="997461"/>
            <a:chOff x="6559639" y="1844824"/>
            <a:chExt cx="2136069" cy="997461"/>
          </a:xfrm>
        </p:grpSpPr>
        <p:pic>
          <p:nvPicPr>
            <p:cNvPr id="5" name="Picture 4" descr="O3-Series-small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59639" y="1844824"/>
              <a:ext cx="1397005" cy="997461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8" name="TextBox 27"/>
            <p:cNvSpPr txBox="1"/>
            <p:nvPr/>
          </p:nvSpPr>
          <p:spPr>
            <a:xfrm>
              <a:off x="7884368" y="2276872"/>
              <a:ext cx="81134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0</a:t>
              </a:r>
              <a:r>
                <a:rPr lang="en-US" sz="1200" dirty="0" smtClean="0"/>
                <a:t>3 Series</a:t>
              </a:r>
              <a:endParaRPr lang="en-US" sz="1200" dirty="0"/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5868144" y="4869160"/>
            <a:ext cx="8048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GX-6000</a:t>
            </a:r>
            <a:endParaRPr lang="en-US" sz="1200" dirty="0"/>
          </a:p>
        </p:txBody>
      </p:sp>
      <p:grpSp>
        <p:nvGrpSpPr>
          <p:cNvPr id="8" name="Group 7"/>
          <p:cNvGrpSpPr/>
          <p:nvPr/>
        </p:nvGrpSpPr>
        <p:grpSpPr>
          <a:xfrm>
            <a:off x="6948264" y="2996952"/>
            <a:ext cx="1396737" cy="1868042"/>
            <a:chOff x="5191487" y="3861048"/>
            <a:chExt cx="1396737" cy="1868042"/>
          </a:xfrm>
        </p:grpSpPr>
        <p:pic>
          <p:nvPicPr>
            <p:cNvPr id="7" name="Picture 6" descr="GX-2012-Hi-res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91487" y="3861048"/>
              <a:ext cx="845808" cy="1868042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0" name="TextBox 29"/>
            <p:cNvSpPr txBox="1"/>
            <p:nvPr/>
          </p:nvSpPr>
          <p:spPr>
            <a:xfrm>
              <a:off x="5783421" y="4952201"/>
              <a:ext cx="80480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GX-2012</a:t>
              </a:r>
              <a:endParaRPr 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13278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 smtClean="0">
                <a:latin typeface="+mj-lt"/>
              </a:rPr>
              <a:t>Smart Sensor Slots</a:t>
            </a:r>
          </a:p>
        </p:txBody>
      </p:sp>
      <p:pic>
        <p:nvPicPr>
          <p:cNvPr id="2" name="Picture 1" descr="GX6000_without_sensor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484784"/>
            <a:ext cx="4681143" cy="4838253"/>
          </a:xfrm>
          <a:prstGeom prst="rect">
            <a:avLst/>
          </a:prstGeom>
        </p:spPr>
      </p:pic>
      <p:pic>
        <p:nvPicPr>
          <p:cNvPr id="3" name="Picture 2" descr="Smartsensor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2376153"/>
            <a:ext cx="1742209" cy="3429111"/>
          </a:xfrm>
          <a:prstGeom prst="rect">
            <a:avLst/>
          </a:prstGeom>
        </p:spPr>
      </p:pic>
      <p:pic>
        <p:nvPicPr>
          <p:cNvPr id="5" name="Picture 4" descr="4sensors.png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1988840"/>
            <a:ext cx="1921704" cy="3869109"/>
          </a:xfrm>
          <a:prstGeom prst="rect">
            <a:avLst/>
          </a:prstGeom>
        </p:spPr>
      </p:pic>
      <p:sp>
        <p:nvSpPr>
          <p:cNvPr id="7" name="Rounded Rectangle 7"/>
          <p:cNvSpPr/>
          <p:nvPr/>
        </p:nvSpPr>
        <p:spPr bwMode="auto">
          <a:xfrm>
            <a:off x="5508104" y="3573016"/>
            <a:ext cx="3240360" cy="1728192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L="342900" lvl="0" indent="-342900" algn="l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2000" b="0" kern="0" dirty="0" smtClean="0">
                <a:latin typeface="+mn-lt"/>
              </a:rPr>
              <a:t>Smart sensor slots auto-recognize any sensor you install</a:t>
            </a:r>
          </a:p>
          <a:p>
            <a:pPr lvl="0" algn="l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2000" b="0" kern="0" dirty="0" smtClean="0">
                <a:latin typeface="+mn-lt"/>
              </a:rPr>
              <a:t>      - </a:t>
            </a:r>
            <a:r>
              <a:rPr kumimoji="0" lang="en-US" altLang="ja-JP" sz="1600" b="0" i="1" kern="0" dirty="0" smtClean="0">
                <a:latin typeface="+mn-lt"/>
              </a:rPr>
              <a:t>No re-</a:t>
            </a:r>
            <a:r>
              <a:rPr kumimoji="0" lang="en-US" altLang="ja-JP" sz="1600" b="0" i="1" kern="0" dirty="0" err="1" smtClean="0">
                <a:latin typeface="+mn-lt"/>
              </a:rPr>
              <a:t>cal</a:t>
            </a:r>
            <a:r>
              <a:rPr kumimoji="0" lang="en-US" altLang="ja-JP" sz="1600" b="0" i="1" kern="0" dirty="0" smtClean="0">
                <a:latin typeface="+mn-lt"/>
              </a:rPr>
              <a:t> or user</a:t>
            </a:r>
          </a:p>
          <a:p>
            <a:pPr lvl="0" algn="l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1600" b="0" i="1" u="none" strike="noStrike" kern="0" cap="none" spc="0" normalizeH="0" noProof="0" dirty="0">
                <a:ln>
                  <a:noFill/>
                </a:ln>
                <a:uLnTx/>
                <a:uFillTx/>
                <a:latin typeface="+mn-lt"/>
              </a:rPr>
              <a:t> </a:t>
            </a:r>
            <a:r>
              <a:rPr kumimoji="0" lang="en-US" altLang="ja-JP" sz="1600" b="0" i="1" u="none" strike="noStrike" kern="0" cap="none" spc="0" normalizeH="0" noProof="0" dirty="0" smtClean="0">
                <a:ln>
                  <a:noFill/>
                </a:ln>
                <a:uLnTx/>
                <a:uFillTx/>
                <a:latin typeface="+mn-lt"/>
              </a:rPr>
              <a:t>         setup required</a:t>
            </a:r>
            <a:endParaRPr kumimoji="0" lang="en-GB" altLang="ja-JP" sz="1600" b="0" i="1" u="none" strike="noStrike" kern="0" cap="none" spc="0" normalizeH="0" baseline="0" noProof="0" dirty="0" smtClean="0">
              <a:ln>
                <a:noFill/>
              </a:ln>
              <a:uLnTx/>
              <a:uFillTx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35643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 smtClean="0">
                <a:latin typeface="+mj-lt"/>
              </a:rPr>
              <a:t>Smart Sensor Technology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7319846"/>
              </p:ext>
            </p:extLst>
          </p:nvPr>
        </p:nvGraphicFramePr>
        <p:xfrm>
          <a:off x="107504" y="2564906"/>
          <a:ext cx="2880320" cy="41420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60"/>
                <a:gridCol w="1440160"/>
              </a:tblGrid>
              <a:tr h="64807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Smart Electrochemical</a:t>
                      </a:r>
                      <a:r>
                        <a:rPr lang="en-US" sz="16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br>
                        <a:rPr lang="en-US" sz="1600" b="0" baseline="0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US" sz="1600" b="0" baseline="0" dirty="0" smtClean="0">
                          <a:solidFill>
                            <a:schemeClr val="tx1"/>
                          </a:solidFill>
                        </a:rPr>
                        <a:t>(ESS-03DH-XXX)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42699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GAS</a:t>
                      </a:r>
                      <a:endParaRPr lang="en-US" sz="16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RANGE</a:t>
                      </a:r>
                      <a:endParaRPr lang="en-US" sz="16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5448">
                <a:tc>
                  <a:txBody>
                    <a:bodyPr/>
                    <a:lstStyle/>
                    <a:p>
                      <a:pPr algn="l"/>
                      <a:r>
                        <a:rPr lang="en-US" sz="1000" dirty="0" smtClean="0"/>
                        <a:t>Ammonia</a:t>
                      </a:r>
                      <a:r>
                        <a:rPr lang="en-US" sz="1000" baseline="0" dirty="0" smtClean="0"/>
                        <a:t> (NH3)</a:t>
                      </a:r>
                      <a:endParaRPr lang="en-US" sz="10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0-400 ppm</a:t>
                      </a:r>
                      <a:endParaRPr lang="en-US" sz="10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5448">
                <a:tc>
                  <a:txBody>
                    <a:bodyPr/>
                    <a:lstStyle/>
                    <a:p>
                      <a:pPr algn="l"/>
                      <a:r>
                        <a:rPr lang="en-US" sz="1000" dirty="0" smtClean="0"/>
                        <a:t>Chlorine</a:t>
                      </a:r>
                      <a:r>
                        <a:rPr lang="en-US" sz="1000" baseline="0" dirty="0" smtClean="0"/>
                        <a:t> (Cl2)</a:t>
                      </a:r>
                      <a:endParaRPr lang="en-US" sz="10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0-10ppm</a:t>
                      </a:r>
                      <a:endParaRPr lang="en-US" sz="10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33739">
                <a:tc>
                  <a:txBody>
                    <a:bodyPr/>
                    <a:lstStyle/>
                    <a:p>
                      <a:pPr algn="l"/>
                      <a:r>
                        <a:rPr lang="en-US" sz="1000" dirty="0" smtClean="0"/>
                        <a:t>Hydrogen</a:t>
                      </a:r>
                      <a:r>
                        <a:rPr lang="en-US" sz="1000" baseline="0" dirty="0" smtClean="0"/>
                        <a:t> Cyanide (HCN)</a:t>
                      </a:r>
                      <a:endParaRPr lang="en-US" sz="10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0-15ppm</a:t>
                      </a:r>
                      <a:endParaRPr lang="en-US" sz="10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33739">
                <a:tc>
                  <a:txBody>
                    <a:bodyPr/>
                    <a:lstStyle/>
                    <a:p>
                      <a:pPr algn="l"/>
                      <a:r>
                        <a:rPr lang="en-US" sz="1000" dirty="0" smtClean="0"/>
                        <a:t>Nitrogen Dioxide (NO2)</a:t>
                      </a:r>
                      <a:endParaRPr lang="en-US" sz="10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0-20 ppm</a:t>
                      </a:r>
                      <a:endParaRPr lang="en-US" sz="10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33739">
                <a:tc>
                  <a:txBody>
                    <a:bodyPr/>
                    <a:lstStyle/>
                    <a:p>
                      <a:pPr algn="l"/>
                      <a:r>
                        <a:rPr lang="en-US" sz="1000" dirty="0" smtClean="0"/>
                        <a:t>Sulfur Dioxide (SO2)</a:t>
                      </a:r>
                      <a:endParaRPr lang="en-US" sz="10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0-99.9 ppm</a:t>
                      </a:r>
                      <a:endParaRPr lang="en-US" sz="10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94909">
                <a:tc gridSpan="2">
                  <a:txBody>
                    <a:bodyPr/>
                    <a:lstStyle/>
                    <a:p>
                      <a:pPr algn="l"/>
                      <a:r>
                        <a:rPr lang="en-US" sz="1000" dirty="0" smtClean="0"/>
                        <a:t>Monitor</a:t>
                      </a:r>
                      <a:r>
                        <a:rPr lang="en-US" sz="1000" baseline="0" dirty="0" smtClean="0"/>
                        <a:t> a wide variety of toxic gases. Smart plug and play sensors are auto recognized and can be remotely calibrated</a:t>
                      </a:r>
                      <a:endParaRPr lang="en-US" sz="10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6051383"/>
              </p:ext>
            </p:extLst>
          </p:nvPr>
        </p:nvGraphicFramePr>
        <p:xfrm>
          <a:off x="3131841" y="2560564"/>
          <a:ext cx="3168351" cy="29011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4385"/>
                <a:gridCol w="1239790"/>
                <a:gridCol w="1584176"/>
              </a:tblGrid>
              <a:tr h="652412">
                <a:tc gridSpan="3"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Photo</a:t>
                      </a:r>
                      <a:r>
                        <a:rPr lang="en-US" sz="1600" b="0" baseline="0" dirty="0" smtClean="0">
                          <a:solidFill>
                            <a:schemeClr val="tx1"/>
                          </a:solidFill>
                        </a:rPr>
                        <a:t> Ionization Detection</a:t>
                      </a:r>
                      <a:br>
                        <a:rPr lang="en-US" sz="1600" b="0" baseline="0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US" sz="1600" b="0" baseline="0" dirty="0" smtClean="0">
                          <a:solidFill>
                            <a:schemeClr val="tx1"/>
                          </a:solidFill>
                        </a:rPr>
                        <a:t>PID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3F936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3F936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83187"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GAS</a:t>
                      </a:r>
                      <a:endParaRPr lang="en-US" sz="16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RANGE</a:t>
                      </a:r>
                      <a:endParaRPr lang="en-US" sz="16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68396">
                <a:tc rowSpan="2"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10.6</a:t>
                      </a:r>
                      <a:r>
                        <a:rPr lang="en-US" sz="1000" baseline="0" dirty="0" smtClean="0"/>
                        <a:t> Lamp</a:t>
                      </a:r>
                      <a:endParaRPr lang="en-US" sz="1000" dirty="0"/>
                    </a:p>
                  </a:txBody>
                  <a:tcPr vert="vert27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000" baseline="0" dirty="0" smtClean="0"/>
                        <a:t>600 VOC’s</a:t>
                      </a:r>
                      <a:endParaRPr lang="en-US" sz="10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0-50,000 ppb</a:t>
                      </a:r>
                      <a:endParaRPr lang="en-US" sz="10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9797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/>
                      <a:endParaRPr lang="en-US" sz="12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0-6,000</a:t>
                      </a:r>
                      <a:r>
                        <a:rPr lang="en-US" sz="1000" baseline="0" dirty="0" smtClean="0"/>
                        <a:t> ppm</a:t>
                      </a:r>
                      <a:endParaRPr lang="en-US" sz="10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33527">
                <a:tc rowSpan="2"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10.0 Lamp</a:t>
                      </a:r>
                      <a:endParaRPr lang="en-US" sz="1000" dirty="0"/>
                    </a:p>
                  </a:txBody>
                  <a:tcPr vert="vert27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Benzene Specific</a:t>
                      </a:r>
                      <a:endParaRPr lang="en-US" sz="10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0.1-50 ppm</a:t>
                      </a:r>
                      <a:endParaRPr lang="en-US" sz="10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284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300 VOC’s</a:t>
                      </a:r>
                      <a:endParaRPr lang="en-US" sz="10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0-100 ppm</a:t>
                      </a:r>
                      <a:endParaRPr lang="en-US" sz="10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2847">
                <a:tc gridSpan="3"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Monitor low ppm VOC gases.</a:t>
                      </a:r>
                      <a:endParaRPr lang="en-US" sz="10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1051359"/>
              </p:ext>
            </p:extLst>
          </p:nvPr>
        </p:nvGraphicFramePr>
        <p:xfrm>
          <a:off x="6372200" y="2564904"/>
          <a:ext cx="2664296" cy="28745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2148"/>
                <a:gridCol w="1332148"/>
              </a:tblGrid>
              <a:tr h="648072"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Infrared</a:t>
                      </a:r>
                      <a:r>
                        <a:rPr lang="en-US" sz="1600" b="0" baseline="0" dirty="0" smtClean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en-US" sz="1600" b="0" baseline="0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US" sz="1600" b="0" baseline="0" dirty="0" smtClean="0">
                          <a:solidFill>
                            <a:schemeClr val="tx1"/>
                          </a:solidFill>
                        </a:rPr>
                        <a:t>(DES-3311-1/2)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80987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GAS</a:t>
                      </a:r>
                      <a:endParaRPr lang="en-US" sz="16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RANGE</a:t>
                      </a:r>
                      <a:endParaRPr lang="en-US" sz="16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9411">
                <a:tc>
                  <a:txBody>
                    <a:bodyPr/>
                    <a:lstStyle/>
                    <a:p>
                      <a:pPr algn="l"/>
                      <a:r>
                        <a:rPr lang="en-US" sz="1000" dirty="0" smtClean="0"/>
                        <a:t>Carbon Dioxide</a:t>
                      </a:r>
                      <a:r>
                        <a:rPr lang="en-US" sz="1000" baseline="0" dirty="0" smtClean="0"/>
                        <a:t> (CO2)</a:t>
                      </a:r>
                      <a:endParaRPr lang="en-US" sz="10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0-10,000</a:t>
                      </a:r>
                      <a:r>
                        <a:rPr lang="en-US" sz="1000" baseline="0" dirty="0" smtClean="0"/>
                        <a:t> ppm</a:t>
                      </a:r>
                      <a:br>
                        <a:rPr lang="en-US" sz="1000" baseline="0" dirty="0" smtClean="0"/>
                      </a:br>
                      <a:r>
                        <a:rPr lang="en-US" sz="1000" baseline="0" dirty="0" smtClean="0"/>
                        <a:t>0-10% Vol.</a:t>
                      </a:r>
                      <a:endParaRPr lang="en-US" sz="10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9411">
                <a:tc>
                  <a:txBody>
                    <a:bodyPr/>
                    <a:lstStyle/>
                    <a:p>
                      <a:pPr algn="l"/>
                      <a:r>
                        <a:rPr lang="en-US" sz="1000" dirty="0" smtClean="0"/>
                        <a:t>Methane (CH4)</a:t>
                      </a:r>
                      <a:endParaRPr lang="en-US" sz="10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0-100%</a:t>
                      </a:r>
                      <a:r>
                        <a:rPr lang="en-US" sz="1000" baseline="0" dirty="0" smtClean="0"/>
                        <a:t> LEL</a:t>
                      </a:r>
                    </a:p>
                    <a:p>
                      <a:pPr algn="ctr"/>
                      <a:r>
                        <a:rPr lang="en-US" sz="1000" baseline="0" dirty="0" smtClean="0"/>
                        <a:t>0-100% Vol.</a:t>
                      </a:r>
                      <a:endParaRPr lang="en-US" sz="10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04391">
                <a:tc>
                  <a:txBody>
                    <a:bodyPr/>
                    <a:lstStyle/>
                    <a:p>
                      <a:pPr algn="l"/>
                      <a:r>
                        <a:rPr lang="en-US" sz="1000" dirty="0" smtClean="0"/>
                        <a:t>Hydrocarbons</a:t>
                      </a:r>
                      <a:endParaRPr lang="en-US" sz="10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0-100% LEL</a:t>
                      </a:r>
                    </a:p>
                    <a:p>
                      <a:pPr algn="ctr"/>
                      <a:r>
                        <a:rPr lang="en-US" sz="1000" dirty="0" smtClean="0"/>
                        <a:t>0-30% Vol.</a:t>
                      </a:r>
                      <a:endParaRPr lang="en-US" sz="10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30713">
                <a:tc gridSpan="2">
                  <a:txBody>
                    <a:bodyPr/>
                    <a:lstStyle/>
                    <a:p>
                      <a:pPr algn="l"/>
                      <a:r>
                        <a:rPr lang="en-US" sz="1000" dirty="0" smtClean="0"/>
                        <a:t>Monitor</a:t>
                      </a:r>
                      <a:r>
                        <a:rPr lang="en-US" sz="1000" baseline="0" dirty="0" smtClean="0"/>
                        <a:t> Combustible gases in inert environments. Monitor wide range of CO2.</a:t>
                      </a:r>
                      <a:endParaRPr lang="en-US" sz="10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2" name="Picture 11" descr="PID_0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980728"/>
            <a:ext cx="1118388" cy="151218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2" descr="ESS-03DH-HC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980728"/>
            <a:ext cx="1182457" cy="1583944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4" name="Picture 13" descr="DES-3311-Sensor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958570"/>
            <a:ext cx="1296144" cy="160237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32514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7"/>
          <p:cNvSpPr/>
          <p:nvPr/>
        </p:nvSpPr>
        <p:spPr bwMode="auto">
          <a:xfrm>
            <a:off x="1403648" y="3373134"/>
            <a:ext cx="6479391" cy="3147384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algn="l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kern="0" dirty="0" smtClean="0">
                <a:latin typeface="+mn-lt"/>
              </a:rPr>
              <a:t>Rechargeable</a:t>
            </a:r>
            <a:r>
              <a:rPr kumimoji="0" lang="en-US" altLang="ja-JP" b="0" kern="0" dirty="0" smtClean="0">
                <a:latin typeface="+mn-lt"/>
              </a:rPr>
              <a:t>   </a:t>
            </a:r>
          </a:p>
          <a:p>
            <a:pPr lvl="0" algn="l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1800" b="0" kern="0" dirty="0" smtClean="0">
                <a:latin typeface="+mn-lt"/>
              </a:rPr>
              <a:t>More than </a:t>
            </a:r>
            <a:r>
              <a:rPr kumimoji="0" lang="en-US" altLang="ja-JP" sz="1800" b="0" u="sng" kern="0" dirty="0" smtClean="0">
                <a:latin typeface="+mn-lt"/>
              </a:rPr>
              <a:t>14 hours</a:t>
            </a:r>
            <a:r>
              <a:rPr kumimoji="0" lang="en-US" altLang="ja-JP" sz="1800" b="0" kern="0" dirty="0" smtClean="0">
                <a:latin typeface="+mn-lt"/>
              </a:rPr>
              <a:t> operation</a:t>
            </a:r>
          </a:p>
          <a:p>
            <a:pPr lvl="0" algn="l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1800" b="0" kern="0" dirty="0" smtClean="0">
                <a:latin typeface="+mn-lt"/>
              </a:rPr>
              <a:t>A complete charge in 3 hours</a:t>
            </a:r>
          </a:p>
        </p:txBody>
      </p:sp>
      <p:sp>
        <p:nvSpPr>
          <p:cNvPr id="7" name="Rounded Rectangle 7"/>
          <p:cNvSpPr/>
          <p:nvPr/>
        </p:nvSpPr>
        <p:spPr bwMode="auto">
          <a:xfrm>
            <a:off x="1403648" y="1556792"/>
            <a:ext cx="6479391" cy="1516207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algn="l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kern="0" dirty="0" smtClean="0">
                <a:latin typeface="+mn-lt"/>
              </a:rPr>
              <a:t>Alkaline</a:t>
            </a:r>
            <a:r>
              <a:rPr kumimoji="0" lang="en-US" altLang="ja-JP" b="0" kern="0" dirty="0" smtClean="0">
                <a:latin typeface="+mn-lt"/>
              </a:rPr>
              <a:t>   </a:t>
            </a:r>
            <a:endParaRPr kumimoji="0" lang="en-US" altLang="ja-JP" sz="2000" b="0" kern="0" dirty="0" smtClean="0">
              <a:latin typeface="+mn-lt"/>
            </a:endParaRPr>
          </a:p>
          <a:p>
            <a:pPr lvl="0" algn="l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1800" b="0" kern="0" dirty="0" smtClean="0">
                <a:latin typeface="+mn-lt"/>
              </a:rPr>
              <a:t>AA size battery x 3 pieces</a:t>
            </a:r>
          </a:p>
          <a:p>
            <a:pPr lvl="0" algn="l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1800" b="0" kern="0" dirty="0" smtClean="0">
                <a:latin typeface="+mn-lt"/>
              </a:rPr>
              <a:t>More than </a:t>
            </a:r>
            <a:r>
              <a:rPr kumimoji="0" lang="en-US" altLang="ja-JP" sz="1800" b="0" u="sng" kern="0" dirty="0" smtClean="0">
                <a:latin typeface="+mn-lt"/>
              </a:rPr>
              <a:t>8 hours</a:t>
            </a:r>
            <a:r>
              <a:rPr kumimoji="0" lang="en-US" altLang="ja-JP" sz="1800" b="0" kern="0" dirty="0" smtClean="0">
                <a:latin typeface="+mn-lt"/>
              </a:rPr>
              <a:t> operation</a:t>
            </a:r>
          </a:p>
        </p:txBody>
      </p:sp>
      <p:sp>
        <p:nvSpPr>
          <p:cNvPr id="16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 smtClean="0">
                <a:latin typeface="+mj-lt"/>
              </a:rPr>
              <a:t>Interchangeable Power Supply</a:t>
            </a:r>
          </a:p>
        </p:txBody>
      </p:sp>
      <p:pic>
        <p:nvPicPr>
          <p:cNvPr id="4" name="Picture 3" descr="GX6000_Chargi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231" y="3140968"/>
            <a:ext cx="1205937" cy="3399944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 descr="6000alkalinebattery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1500" y="1572934"/>
            <a:ext cx="2808312" cy="1471555"/>
          </a:xfrm>
          <a:prstGeom prst="rect">
            <a:avLst/>
          </a:prstGeom>
        </p:spPr>
      </p:pic>
      <p:pic>
        <p:nvPicPr>
          <p:cNvPr id="6" name="Picture 5" descr="6000lithiumbattery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4885302"/>
            <a:ext cx="3131840" cy="1478229"/>
          </a:xfrm>
          <a:prstGeom prst="rect">
            <a:avLst/>
          </a:prstGeom>
        </p:spPr>
      </p:pic>
      <p:pic>
        <p:nvPicPr>
          <p:cNvPr id="2" name="Picture 1" descr="GX6000batteryonlycharging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4869160"/>
            <a:ext cx="1343717" cy="162880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63369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239" y="1196752"/>
            <a:ext cx="1896735" cy="548984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4" name="正方形/長方形 13"/>
          <p:cNvSpPr/>
          <p:nvPr/>
        </p:nvSpPr>
        <p:spPr>
          <a:xfrm>
            <a:off x="2778736" y="1124744"/>
            <a:ext cx="5537680" cy="3456385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円/楕円 1"/>
          <p:cNvSpPr/>
          <p:nvPr/>
        </p:nvSpPr>
        <p:spPr>
          <a:xfrm>
            <a:off x="611560" y="3501008"/>
            <a:ext cx="1278639" cy="1363882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4" name="直線コネクタ 3"/>
          <p:cNvCxnSpPr/>
          <p:nvPr/>
        </p:nvCxnSpPr>
        <p:spPr>
          <a:xfrm flipV="1">
            <a:off x="1647240" y="3140968"/>
            <a:ext cx="1052552" cy="500042"/>
          </a:xfrm>
          <a:prstGeom prst="line">
            <a:avLst/>
          </a:prstGeom>
          <a:ln w="38100">
            <a:solidFill>
              <a:schemeClr val="accent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7"/>
          <p:cNvSpPr/>
          <p:nvPr/>
        </p:nvSpPr>
        <p:spPr bwMode="auto">
          <a:xfrm>
            <a:off x="2195736" y="4798572"/>
            <a:ext cx="6768752" cy="1222716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L="342900" lvl="0" indent="-342900" algn="l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2000" b="0" kern="0" dirty="0" smtClean="0">
                <a:latin typeface="+mn-lt"/>
              </a:rPr>
              <a:t>One of 9 languages can be selected by software.</a:t>
            </a:r>
          </a:p>
          <a:p>
            <a:pPr lvl="1" indent="0" algn="l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2000" b="0" kern="0" dirty="0" smtClean="0">
                <a:latin typeface="+mn-lt"/>
              </a:rPr>
              <a:t>English, Germany, Italian, French, Portuguese, Spanish, Japanese, Korean, Russian   </a:t>
            </a:r>
            <a:endParaRPr kumimoji="0" lang="en-GB" altLang="ja-JP" b="0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+mn-lt"/>
            </a:endParaRPr>
          </a:p>
        </p:txBody>
      </p:sp>
      <p:sp>
        <p:nvSpPr>
          <p:cNvPr id="18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 smtClean="0">
                <a:latin typeface="+mj-lt"/>
              </a:rPr>
              <a:t>9 Languages</a:t>
            </a:r>
          </a:p>
        </p:txBody>
      </p:sp>
      <p:pic>
        <p:nvPicPr>
          <p:cNvPr id="3" name="Picture 2" descr="GX-6000SpanishScree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1313036"/>
            <a:ext cx="2934018" cy="312407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82065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SC_550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2696" y="1196752"/>
            <a:ext cx="5888605" cy="548984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5" name="図 4"/>
          <p:cNvPicPr/>
          <p:nvPr/>
        </p:nvPicPr>
        <p:blipFill rotWithShape="1">
          <a:blip r:embed="rId3"/>
          <a:srcRect l="13976" r="10870"/>
          <a:stretch/>
        </p:blipFill>
        <p:spPr bwMode="auto">
          <a:xfrm>
            <a:off x="2859993" y="1739810"/>
            <a:ext cx="2898819" cy="2936501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円/楕円 1"/>
          <p:cNvSpPr/>
          <p:nvPr/>
        </p:nvSpPr>
        <p:spPr>
          <a:xfrm>
            <a:off x="755576" y="4437112"/>
            <a:ext cx="1080120" cy="1152128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円/楕円 6"/>
          <p:cNvSpPr/>
          <p:nvPr/>
        </p:nvSpPr>
        <p:spPr>
          <a:xfrm>
            <a:off x="2778736" y="1640421"/>
            <a:ext cx="3010464" cy="2930505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4" name="直線コネクタ 3"/>
          <p:cNvCxnSpPr/>
          <p:nvPr/>
        </p:nvCxnSpPr>
        <p:spPr>
          <a:xfrm flipV="1">
            <a:off x="1835696" y="4053545"/>
            <a:ext cx="1224136" cy="648072"/>
          </a:xfrm>
          <a:prstGeom prst="line">
            <a:avLst/>
          </a:prstGeom>
          <a:ln w="38100">
            <a:solidFill>
              <a:schemeClr val="accent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7"/>
          <p:cNvSpPr/>
          <p:nvPr/>
        </p:nvSpPr>
        <p:spPr bwMode="auto">
          <a:xfrm>
            <a:off x="5940152" y="1700808"/>
            <a:ext cx="2796907" cy="1368152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algn="l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2000" b="0" kern="0" dirty="0" smtClean="0">
                <a:solidFill>
                  <a:srgbClr val="000000"/>
                </a:solidFill>
                <a:latin typeface="+mn-lt"/>
              </a:rPr>
              <a:t>Glove friendly buttons can be operated with one hand.</a:t>
            </a:r>
          </a:p>
          <a:p>
            <a:pPr marR="0" lvl="0" algn="l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b="0" kern="0" dirty="0">
              <a:solidFill>
                <a:srgbClr val="000000"/>
              </a:solidFill>
              <a:latin typeface="+mn-lt"/>
            </a:endParaRPr>
          </a:p>
          <a:p>
            <a:pPr marR="0" lvl="0" algn="l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b="0" kern="0" dirty="0" smtClean="0">
                <a:solidFill>
                  <a:srgbClr val="000000"/>
                </a:solidFill>
                <a:latin typeface="+mn-lt"/>
              </a:rPr>
              <a:t> </a:t>
            </a:r>
            <a:r>
              <a:rPr kumimoji="0" lang="en-US" altLang="ja-JP" b="0" kern="0" noProof="0" dirty="0" smtClean="0">
                <a:solidFill>
                  <a:srgbClr val="000000"/>
                </a:solidFill>
                <a:latin typeface="+mn-lt"/>
              </a:rPr>
              <a:t> </a:t>
            </a:r>
            <a:endParaRPr kumimoji="0" lang="en-GB" altLang="ja-JP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uLnTx/>
              <a:uFillTx/>
              <a:latin typeface="+mn-lt"/>
            </a:endParaRPr>
          </a:p>
        </p:txBody>
      </p:sp>
      <p:sp>
        <p:nvSpPr>
          <p:cNvPr id="13" name="Rounded Rectangle 7"/>
          <p:cNvSpPr/>
          <p:nvPr/>
        </p:nvSpPr>
        <p:spPr bwMode="auto">
          <a:xfrm>
            <a:off x="2859993" y="4798572"/>
            <a:ext cx="5816463" cy="1078700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L="342900" lvl="0" indent="-342900" algn="l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2000" b="0" i="0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+mn-lt"/>
              </a:rPr>
              <a:t>New functions are easily identifiable</a:t>
            </a:r>
          </a:p>
          <a:p>
            <a:pPr marL="1085850" lvl="1" indent="-342900" algn="l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1800" b="0" kern="0" dirty="0" smtClean="0">
                <a:latin typeface="+mn-lt"/>
              </a:rPr>
              <a:t>LED light</a:t>
            </a:r>
          </a:p>
          <a:p>
            <a:pPr marL="1085850" lvl="1" indent="-342900" algn="l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1800" b="0" i="0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+mn-lt"/>
              </a:rPr>
              <a:t>Panic</a:t>
            </a:r>
            <a:r>
              <a:rPr kumimoji="0" lang="en-US" altLang="ja-JP" sz="1800" b="0" i="0" u="none" strike="noStrike" kern="0" cap="none" spc="0" normalizeH="0" noProof="0" dirty="0" smtClean="0">
                <a:ln>
                  <a:noFill/>
                </a:ln>
                <a:uLnTx/>
                <a:uFillTx/>
                <a:latin typeface="+mn-lt"/>
              </a:rPr>
              <a:t> alarm</a:t>
            </a:r>
          </a:p>
        </p:txBody>
      </p:sp>
      <p:sp>
        <p:nvSpPr>
          <p:cNvPr id="15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 smtClean="0">
                <a:latin typeface="+mj-lt"/>
              </a:rPr>
              <a:t>Control Panel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3779912" y="3933056"/>
            <a:ext cx="1080120" cy="360040"/>
          </a:xfrm>
          <a:prstGeom prst="round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477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7"/>
          <p:cNvSpPr/>
          <p:nvPr/>
        </p:nvSpPr>
        <p:spPr bwMode="auto">
          <a:xfrm>
            <a:off x="467544" y="1844824"/>
            <a:ext cx="4176464" cy="548680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2800" kern="0" dirty="0" smtClean="0">
                <a:latin typeface="+mn-lt"/>
              </a:rPr>
              <a:t>Confined Space Entry</a:t>
            </a:r>
            <a:endParaRPr kumimoji="0" lang="en-US" altLang="ja-JP" sz="2000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sz="2000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b="0" kern="0" dirty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b="0" kern="0" dirty="0" smtClean="0">
                <a:latin typeface="+mn-lt"/>
              </a:rPr>
              <a:t> </a:t>
            </a:r>
            <a:r>
              <a:rPr kumimoji="0" lang="en-US" altLang="ja-JP" b="0" kern="0" noProof="0" dirty="0" smtClean="0">
                <a:latin typeface="+mn-lt"/>
              </a:rPr>
              <a:t> </a:t>
            </a:r>
            <a:endParaRPr kumimoji="0" lang="en-GB" altLang="ja-JP" b="0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+mn-lt"/>
            </a:endParaRPr>
          </a:p>
        </p:txBody>
      </p:sp>
      <p:sp>
        <p:nvSpPr>
          <p:cNvPr id="14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 smtClean="0">
                <a:latin typeface="+mj-lt"/>
              </a:rPr>
              <a:t>Applications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-133684" y="201863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4" name="Picture 3" descr="man-in-tunnel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564904"/>
            <a:ext cx="4392488" cy="292832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4" name="Rounded Rectangle 7"/>
          <p:cNvSpPr/>
          <p:nvPr/>
        </p:nvSpPr>
        <p:spPr bwMode="auto">
          <a:xfrm>
            <a:off x="4788024" y="2492896"/>
            <a:ext cx="4248472" cy="2592288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L="171450" lvl="0" indent="-171450" algn="l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1600" b="0" kern="0" dirty="0" smtClean="0">
                <a:latin typeface="+mn-lt"/>
              </a:rPr>
              <a:t>Monitor LEL, O2, CO, AND H2S</a:t>
            </a:r>
          </a:p>
          <a:p>
            <a:pPr marL="171450" lvl="0" indent="-171450" algn="l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1600" b="0" kern="0" dirty="0" smtClean="0">
                <a:latin typeface="+mn-lt"/>
              </a:rPr>
              <a:t>Pre </a:t>
            </a:r>
            <a:r>
              <a:rPr kumimoji="0" lang="mr-IN" altLang="ja-JP" sz="1600" b="0" kern="0" dirty="0" smtClean="0">
                <a:latin typeface="+mn-lt"/>
              </a:rPr>
              <a:t>–</a:t>
            </a:r>
            <a:r>
              <a:rPr kumimoji="0" lang="en-US" altLang="ja-JP" sz="1600" b="0" kern="0" dirty="0" smtClean="0">
                <a:latin typeface="+mn-lt"/>
              </a:rPr>
              <a:t> Entry testing with sample draw pump</a:t>
            </a:r>
            <a:endParaRPr kumimoji="0" lang="en-US" altLang="ja-JP" sz="1600" b="0" kern="0" dirty="0" smtClean="0">
              <a:latin typeface="+mn-lt"/>
            </a:endParaRPr>
          </a:p>
          <a:p>
            <a:pPr lvl="0" algn="l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1600" b="0" kern="0" dirty="0">
                <a:latin typeface="+mn-lt"/>
              </a:rPr>
              <a:t> </a:t>
            </a:r>
            <a:r>
              <a:rPr kumimoji="0" lang="en-US" altLang="ja-JP" sz="1600" b="0" kern="0" dirty="0" smtClean="0">
                <a:latin typeface="+mn-lt"/>
              </a:rPr>
              <a:t>   -</a:t>
            </a:r>
            <a:r>
              <a:rPr kumimoji="0" lang="en-US" altLang="ja-JP" sz="1400" b="0" i="1" kern="0" dirty="0" smtClean="0">
                <a:latin typeface="+mn-lt"/>
              </a:rPr>
              <a:t>Pull samples up to 40’</a:t>
            </a:r>
          </a:p>
          <a:p>
            <a:pPr lvl="0" algn="l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1400" b="0" i="1" kern="0" dirty="0">
                <a:latin typeface="+mn-lt"/>
              </a:rPr>
              <a:t> </a:t>
            </a:r>
            <a:r>
              <a:rPr kumimoji="0" lang="en-US" altLang="ja-JP" sz="1400" b="0" i="1" kern="0" dirty="0" smtClean="0">
                <a:latin typeface="+mn-lt"/>
              </a:rPr>
              <a:t>   -Maintain steady sample flow to </a:t>
            </a:r>
            <a:br>
              <a:rPr kumimoji="0" lang="en-US" altLang="ja-JP" sz="1400" b="0" i="1" kern="0" dirty="0" smtClean="0">
                <a:latin typeface="+mn-lt"/>
              </a:rPr>
            </a:br>
            <a:r>
              <a:rPr kumimoji="0" lang="en-US" altLang="ja-JP" sz="1400" b="0" i="1" kern="0" dirty="0" smtClean="0">
                <a:latin typeface="+mn-lt"/>
              </a:rPr>
              <a:t>     </a:t>
            </a:r>
            <a:r>
              <a:rPr kumimoji="0" lang="en-US" altLang="ja-JP" sz="1400" b="0" i="1" kern="0" dirty="0" smtClean="0">
                <a:latin typeface="+mn-lt"/>
              </a:rPr>
              <a:t>sensors</a:t>
            </a:r>
            <a:endParaRPr kumimoji="0" lang="en-US" altLang="ja-JP" sz="1200" b="0" kern="0" dirty="0" smtClean="0">
              <a:latin typeface="+mn-lt"/>
            </a:endParaRPr>
          </a:p>
          <a:p>
            <a:pPr marL="171450" indent="-171450" algn="l">
              <a:buFont typeface="Arial"/>
              <a:buChar char="•"/>
              <a:defRPr/>
            </a:pPr>
            <a:r>
              <a:rPr lang="en-US" altLang="ja-JP" sz="1600" b="0" kern="0" dirty="0" smtClean="0">
                <a:latin typeface="+mn-lt"/>
              </a:rPr>
              <a:t>Continuously monitor confined space</a:t>
            </a:r>
          </a:p>
          <a:p>
            <a:pPr marL="171450" indent="-171450" algn="l">
              <a:buFont typeface="Arial"/>
              <a:buChar char="•"/>
              <a:defRPr/>
            </a:pPr>
            <a:r>
              <a:rPr kumimoji="0" lang="en-US" altLang="ja-JP" sz="1600" b="0" kern="0" dirty="0" smtClean="0">
                <a:latin typeface="+mn-lt"/>
              </a:rPr>
              <a:t>Utilize as a personal monitor within the confined space</a:t>
            </a:r>
            <a:endParaRPr kumimoji="0" lang="en-US" altLang="ja-JP" sz="1600" b="0" kern="0" dirty="0" smtClean="0">
              <a:latin typeface="+mn-lt"/>
            </a:endParaRPr>
          </a:p>
          <a:p>
            <a:pPr marR="0" lvl="0" algn="l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sz="2000" b="0" kern="0" dirty="0" smtClean="0">
              <a:latin typeface="+mn-lt"/>
            </a:endParaRPr>
          </a:p>
          <a:p>
            <a:pPr marR="0" lvl="0" algn="l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b="0" kern="0" dirty="0">
              <a:latin typeface="+mn-lt"/>
            </a:endParaRPr>
          </a:p>
          <a:p>
            <a:pPr marR="0" lvl="0" algn="l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b="0" kern="0" dirty="0" smtClean="0">
                <a:latin typeface="+mn-lt"/>
              </a:rPr>
              <a:t> </a:t>
            </a:r>
            <a:r>
              <a:rPr kumimoji="0" lang="en-US" altLang="ja-JP" b="0" kern="0" noProof="0" dirty="0" smtClean="0">
                <a:latin typeface="+mn-lt"/>
              </a:rPr>
              <a:t> </a:t>
            </a:r>
            <a:endParaRPr kumimoji="0" lang="en-GB" altLang="ja-JP" b="0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75510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7"/>
          <p:cNvSpPr/>
          <p:nvPr/>
        </p:nvSpPr>
        <p:spPr bwMode="auto">
          <a:xfrm>
            <a:off x="467543" y="1844824"/>
            <a:ext cx="4875863" cy="548680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2800" kern="0" dirty="0" smtClean="0">
                <a:latin typeface="+mn-lt"/>
              </a:rPr>
              <a:t>Environmental </a:t>
            </a:r>
            <a:r>
              <a:rPr kumimoji="0" lang="en-US" altLang="ja-JP" sz="2800" kern="0" dirty="0" smtClean="0">
                <a:latin typeface="+mn-lt"/>
              </a:rPr>
              <a:t>Monitoring</a:t>
            </a:r>
            <a:endParaRPr kumimoji="0" lang="en-US" altLang="ja-JP" sz="2000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sz="2000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b="0" kern="0" dirty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b="0" kern="0" dirty="0" smtClean="0">
                <a:latin typeface="+mn-lt"/>
              </a:rPr>
              <a:t> </a:t>
            </a:r>
            <a:r>
              <a:rPr kumimoji="0" lang="en-US" altLang="ja-JP" b="0" kern="0" noProof="0" dirty="0" smtClean="0">
                <a:latin typeface="+mn-lt"/>
              </a:rPr>
              <a:t> </a:t>
            </a:r>
            <a:endParaRPr kumimoji="0" lang="en-GB" altLang="ja-JP" b="0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+mn-lt"/>
            </a:endParaRPr>
          </a:p>
        </p:txBody>
      </p:sp>
      <p:sp>
        <p:nvSpPr>
          <p:cNvPr id="14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 smtClean="0">
                <a:latin typeface="+mj-lt"/>
              </a:rPr>
              <a:t>Applications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-133684" y="201863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564904"/>
            <a:ext cx="4392487" cy="292832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4" name="Rounded Rectangle 7"/>
          <p:cNvSpPr/>
          <p:nvPr/>
        </p:nvSpPr>
        <p:spPr bwMode="auto">
          <a:xfrm>
            <a:off x="4788024" y="2492896"/>
            <a:ext cx="4248472" cy="2664296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L="171450" lvl="0" indent="-171450" algn="l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1600" b="0" kern="0" dirty="0" smtClean="0">
                <a:latin typeface="+mn-lt"/>
              </a:rPr>
              <a:t>GX-6000 is Method 21 complian</a:t>
            </a:r>
            <a:r>
              <a:rPr lang="en-US" altLang="ja-JP" sz="1600" b="0" kern="0" dirty="0" smtClean="0">
                <a:latin typeface="+mn-lt"/>
              </a:rPr>
              <a:t>t</a:t>
            </a:r>
          </a:p>
          <a:p>
            <a:pPr marL="914400" lvl="1" indent="-171450" algn="l">
              <a:buFont typeface="Arial"/>
              <a:buChar char="•"/>
              <a:defRPr/>
            </a:pPr>
            <a:r>
              <a:rPr lang="en-US" altLang="ja-JP" sz="1400" b="0" kern="0" dirty="0" smtClean="0">
                <a:latin typeface="+mn-lt"/>
              </a:rPr>
              <a:t>monitor ppm level combustibles</a:t>
            </a:r>
          </a:p>
          <a:p>
            <a:pPr marL="171450" lvl="0" indent="-171450" algn="l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altLang="ja-JP" sz="1600" b="0" kern="0" dirty="0" smtClean="0">
                <a:latin typeface="+mn-lt"/>
              </a:rPr>
              <a:t>Hazardous waste monitoring to determine proper PPE</a:t>
            </a:r>
          </a:p>
          <a:p>
            <a:pPr marL="171450" lvl="0" indent="-171450" algn="l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altLang="ja-JP" sz="1600" b="0" kern="0" dirty="0" smtClean="0">
                <a:latin typeface="+mn-lt"/>
              </a:rPr>
              <a:t>Soil Remediation from leaking underground storage tanks</a:t>
            </a:r>
          </a:p>
          <a:p>
            <a:pPr marL="1028700" lvl="1" algn="l">
              <a:buFont typeface="Arial"/>
              <a:buChar char="•"/>
              <a:defRPr/>
            </a:pPr>
            <a:r>
              <a:rPr lang="en-GB" altLang="ja-JP" sz="1400" b="0" kern="0" dirty="0" smtClean="0">
                <a:latin typeface="+mn-lt"/>
              </a:rPr>
              <a:t>PID measures BTEX and THC’s</a:t>
            </a:r>
            <a:endParaRPr lang="en-GB" altLang="ja-JP" sz="1400" b="0" kern="0" dirty="0">
              <a:latin typeface="+mn-lt"/>
            </a:endParaRPr>
          </a:p>
          <a:p>
            <a:pPr marL="285750" algn="l">
              <a:defRPr/>
            </a:pPr>
            <a:endParaRPr lang="en-GB" altLang="ja-JP" sz="1400" b="0" kern="0" dirty="0" smtClean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338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7"/>
          <p:cNvSpPr/>
          <p:nvPr/>
        </p:nvSpPr>
        <p:spPr bwMode="auto">
          <a:xfrm>
            <a:off x="467544" y="1844824"/>
            <a:ext cx="4176464" cy="548680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2800" kern="0" dirty="0" smtClean="0">
                <a:latin typeface="+mn-lt"/>
              </a:rPr>
              <a:t>Leak Investigation</a:t>
            </a:r>
            <a:endParaRPr kumimoji="0" lang="en-US" altLang="ja-JP" sz="2000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sz="2000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b="0" kern="0" dirty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b="0" kern="0" dirty="0" smtClean="0">
                <a:latin typeface="+mn-lt"/>
              </a:rPr>
              <a:t> </a:t>
            </a:r>
            <a:r>
              <a:rPr kumimoji="0" lang="en-US" altLang="ja-JP" b="0" kern="0" noProof="0" dirty="0" smtClean="0">
                <a:latin typeface="+mn-lt"/>
              </a:rPr>
              <a:t> </a:t>
            </a:r>
            <a:endParaRPr kumimoji="0" lang="en-GB" altLang="ja-JP" b="0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+mn-lt"/>
            </a:endParaRPr>
          </a:p>
        </p:txBody>
      </p:sp>
      <p:sp>
        <p:nvSpPr>
          <p:cNvPr id="14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 smtClean="0">
                <a:latin typeface="+mj-lt"/>
              </a:rPr>
              <a:t>Applications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-133684" y="201863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573905"/>
            <a:ext cx="4392487" cy="291032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4" name="Rounded Rectangle 7"/>
          <p:cNvSpPr/>
          <p:nvPr/>
        </p:nvSpPr>
        <p:spPr bwMode="auto">
          <a:xfrm>
            <a:off x="4788024" y="2492896"/>
            <a:ext cx="4248472" cy="3979400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L="171450" lvl="0" indent="-171450" algn="l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1600" b="0" kern="0" dirty="0" smtClean="0">
                <a:latin typeface="+mn-lt"/>
              </a:rPr>
              <a:t>Common with gas supply &amp; utility companies</a:t>
            </a:r>
          </a:p>
          <a:p>
            <a:pPr marL="171450" lvl="0" indent="-171450" algn="l">
              <a:buFont typeface="Arial"/>
              <a:buChar char="•"/>
              <a:defRPr/>
            </a:pPr>
            <a:r>
              <a:rPr kumimoji="0" lang="en-US" altLang="ja-JP" sz="1600" b="0" kern="0" dirty="0" smtClean="0">
                <a:latin typeface="+mn-lt"/>
              </a:rPr>
              <a:t>Above ground leak </a:t>
            </a:r>
            <a:r>
              <a:rPr lang="en-US" altLang="ja-JP" sz="1600" b="0" kern="0" dirty="0" smtClean="0">
                <a:latin typeface="+mn-lt"/>
              </a:rPr>
              <a:t>detection utilize Leak Check Mode </a:t>
            </a:r>
            <a:r>
              <a:rPr lang="en-US" altLang="ja-JP" sz="1600" b="0" kern="0" dirty="0">
                <a:latin typeface="+mn-lt"/>
              </a:rPr>
              <a:t>for ppm detection of combustible gas</a:t>
            </a:r>
          </a:p>
          <a:p>
            <a:pPr marL="914400" lvl="1" indent="-171450" algn="l">
              <a:buFont typeface="Arial"/>
              <a:buChar char="•"/>
              <a:defRPr/>
            </a:pPr>
            <a:r>
              <a:rPr kumimoji="0" lang="en-US" altLang="ja-JP" sz="1400" b="0" i="1" kern="0" dirty="0" smtClean="0">
                <a:latin typeface="+mn-lt"/>
              </a:rPr>
              <a:t>LED’s </a:t>
            </a:r>
            <a:r>
              <a:rPr kumimoji="0" lang="en-US" altLang="ja-JP" sz="1400" b="0" i="1" kern="0" dirty="0" smtClean="0">
                <a:latin typeface="+mn-lt"/>
              </a:rPr>
              <a:t>and alarm tones increase </a:t>
            </a:r>
            <a:r>
              <a:rPr kumimoji="0" lang="en-US" altLang="ja-JP" sz="1400" b="0" i="1" kern="0" dirty="0" smtClean="0">
                <a:latin typeface="+mn-lt"/>
              </a:rPr>
              <a:t>in frequency </a:t>
            </a:r>
            <a:r>
              <a:rPr kumimoji="0" lang="en-US" altLang="ja-JP" sz="1400" b="0" i="1" kern="0" dirty="0" smtClean="0">
                <a:latin typeface="+mn-lt"/>
              </a:rPr>
              <a:t>as gas </a:t>
            </a:r>
            <a:r>
              <a:rPr kumimoji="0" lang="en-US" altLang="ja-JP" sz="1400" b="0" i="1" kern="0" dirty="0" smtClean="0">
                <a:latin typeface="+mn-lt"/>
              </a:rPr>
              <a:t>concentration increases</a:t>
            </a:r>
            <a:endParaRPr lang="en-US" altLang="ja-JP" sz="1400" b="0" i="1" kern="0" dirty="0">
              <a:latin typeface="+mn-lt"/>
            </a:endParaRPr>
          </a:p>
          <a:p>
            <a:pPr marL="914400" lvl="1" indent="-171450" algn="l">
              <a:buFont typeface="Arial"/>
              <a:buChar char="•"/>
              <a:defRPr/>
            </a:pPr>
            <a:r>
              <a:rPr kumimoji="0" lang="en-US" altLang="ja-JP" sz="1400" b="0" i="1" kern="0" dirty="0" smtClean="0">
                <a:latin typeface="+mn-lt"/>
              </a:rPr>
              <a:t>Audible </a:t>
            </a:r>
            <a:r>
              <a:rPr kumimoji="0" lang="en-US" altLang="ja-JP" sz="1400" b="0" i="1" kern="0" dirty="0" smtClean="0">
                <a:latin typeface="+mn-lt"/>
              </a:rPr>
              <a:t>alarm </a:t>
            </a:r>
            <a:r>
              <a:rPr kumimoji="0" lang="en-US" altLang="ja-JP" sz="1400" b="0" i="1" kern="0" dirty="0" smtClean="0">
                <a:latin typeface="+mn-lt"/>
              </a:rPr>
              <a:t>silence Perform </a:t>
            </a:r>
            <a:r>
              <a:rPr kumimoji="0" lang="en-US" altLang="ja-JP" sz="1400" b="0" i="1" kern="0" dirty="0" smtClean="0">
                <a:latin typeface="+mn-lt"/>
              </a:rPr>
              <a:t>leak investigations </a:t>
            </a:r>
            <a:r>
              <a:rPr kumimoji="0" lang="en-US" altLang="ja-JP" sz="1400" b="0" i="1" kern="0" dirty="0" smtClean="0">
                <a:latin typeface="+mn-lt"/>
              </a:rPr>
              <a:t>without alarming residents </a:t>
            </a:r>
            <a:r>
              <a:rPr kumimoji="0" lang="en-US" altLang="ja-JP" sz="1400" b="0" i="1" kern="0" noProof="0" dirty="0" smtClean="0">
                <a:latin typeface="+mn-lt"/>
              </a:rPr>
              <a:t> </a:t>
            </a:r>
          </a:p>
          <a:p>
            <a:pPr marL="171450" lvl="0" indent="-171450" algn="l">
              <a:buFont typeface="Arial"/>
              <a:buChar char="•"/>
              <a:defRPr/>
            </a:pPr>
            <a:r>
              <a:rPr lang="en-US" altLang="ja-JP" sz="1600" b="0" kern="0" dirty="0" smtClean="0">
                <a:latin typeface="+mn-lt"/>
              </a:rPr>
              <a:t>Below ground leak investigation will use Bar </a:t>
            </a:r>
            <a:r>
              <a:rPr lang="en-US" altLang="ja-JP" sz="1600" b="0" kern="0" dirty="0">
                <a:latin typeface="+mn-lt"/>
              </a:rPr>
              <a:t>hole mode for tracking leak migration</a:t>
            </a:r>
          </a:p>
          <a:p>
            <a:pPr lvl="0" algn="l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en-GB" altLang="ja-JP" sz="1600" b="0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74485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7"/>
          <p:cNvSpPr/>
          <p:nvPr/>
        </p:nvSpPr>
        <p:spPr bwMode="auto">
          <a:xfrm>
            <a:off x="467544" y="1844824"/>
            <a:ext cx="4176464" cy="548680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2800" kern="0" dirty="0" smtClean="0">
                <a:latin typeface="+mn-lt"/>
              </a:rPr>
              <a:t>Fire Industry</a:t>
            </a:r>
            <a:endParaRPr kumimoji="0" lang="en-US" altLang="ja-JP" sz="2000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sz="2000" b="0" kern="0" dirty="0" smtClean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b="0" kern="0" dirty="0">
              <a:latin typeface="+mn-lt"/>
            </a:endParaRPr>
          </a:p>
          <a:p>
            <a:pPr marR="0" lvl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b="0" kern="0" dirty="0" smtClean="0">
                <a:latin typeface="+mn-lt"/>
              </a:rPr>
              <a:t> </a:t>
            </a:r>
            <a:r>
              <a:rPr kumimoji="0" lang="en-US" altLang="ja-JP" b="0" kern="0" noProof="0" dirty="0" smtClean="0">
                <a:latin typeface="+mn-lt"/>
              </a:rPr>
              <a:t> </a:t>
            </a:r>
            <a:endParaRPr kumimoji="0" lang="en-GB" altLang="ja-JP" b="0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+mn-lt"/>
            </a:endParaRPr>
          </a:p>
        </p:txBody>
      </p:sp>
      <p:sp>
        <p:nvSpPr>
          <p:cNvPr id="14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 smtClean="0">
                <a:latin typeface="+mj-lt"/>
              </a:rPr>
              <a:t>Applications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-133684" y="201863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10" y="2573905"/>
            <a:ext cx="4353522" cy="291032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4" name="Rounded Rectangle 7"/>
          <p:cNvSpPr/>
          <p:nvPr/>
        </p:nvSpPr>
        <p:spPr bwMode="auto">
          <a:xfrm>
            <a:off x="4788024" y="2492896"/>
            <a:ext cx="4248472" cy="1728192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L="171450" lvl="0" indent="-171450" algn="l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1600" b="0" kern="0" dirty="0" smtClean="0">
                <a:latin typeface="+mn-lt"/>
              </a:rPr>
              <a:t>Hazmat Perimeter / Safe Zone verification</a:t>
            </a:r>
          </a:p>
          <a:p>
            <a:pPr marL="171450" lvl="0" indent="-171450" algn="l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1600" b="0" kern="0" dirty="0" smtClean="0">
                <a:latin typeface="+mn-lt"/>
              </a:rPr>
              <a:t>Emergency response to toxic gas leaks</a:t>
            </a:r>
          </a:p>
          <a:p>
            <a:pPr marL="171450" lvl="0" indent="-171450" algn="l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1600" b="0" kern="0" dirty="0" smtClean="0">
                <a:latin typeface="+mn-lt"/>
              </a:rPr>
              <a:t>Confined space entry / rescue</a:t>
            </a:r>
          </a:p>
          <a:p>
            <a:pPr marL="171450" lvl="0" indent="-171450" algn="l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1600" b="0" kern="0" dirty="0" smtClean="0">
                <a:latin typeface="+mn-lt"/>
              </a:rPr>
              <a:t>Arson Investigation</a:t>
            </a:r>
          </a:p>
          <a:p>
            <a:pPr marL="171450" lvl="0" indent="-171450" algn="l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1600" b="0" kern="0" dirty="0" smtClean="0">
                <a:latin typeface="+mn-lt"/>
              </a:rPr>
              <a:t>Meth lab investigation</a:t>
            </a:r>
          </a:p>
          <a:p>
            <a:pPr marR="0" lvl="0" algn="l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sz="1600" b="0" kern="0" dirty="0" smtClean="0">
              <a:latin typeface="+mn-lt"/>
            </a:endParaRPr>
          </a:p>
          <a:p>
            <a:pPr marR="0" lvl="0" algn="l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sz="1600" b="0" kern="0" dirty="0">
              <a:latin typeface="+mn-lt"/>
            </a:endParaRPr>
          </a:p>
          <a:p>
            <a:pPr marR="0" lvl="0" algn="l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1600" b="0" kern="0" dirty="0" smtClean="0">
                <a:latin typeface="+mn-lt"/>
              </a:rPr>
              <a:t> </a:t>
            </a:r>
            <a:r>
              <a:rPr kumimoji="0" lang="en-US" altLang="ja-JP" sz="1600" b="0" kern="0" noProof="0" dirty="0" smtClean="0">
                <a:latin typeface="+mn-lt"/>
              </a:rPr>
              <a:t> </a:t>
            </a:r>
            <a:endParaRPr kumimoji="0" lang="en-GB" altLang="ja-JP" sz="1600" b="0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73687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kern="0" dirty="0" smtClean="0">
                <a:latin typeface="+mj-lt"/>
              </a:rPr>
              <a:t>Price List</a:t>
            </a:r>
            <a:br>
              <a:rPr kumimoji="0" lang="en-US" altLang="ja-JP" kern="0" dirty="0" smtClean="0">
                <a:latin typeface="+mj-lt"/>
              </a:rPr>
            </a:br>
            <a:r>
              <a:rPr kumimoji="0" lang="en-US" altLang="ja-JP" kern="0" dirty="0" smtClean="0">
                <a:latin typeface="+mj-lt"/>
              </a:rPr>
              <a:t> Configurator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-133684" y="201863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3" name="Picture 2" descr="Untitled Extract Pages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158" y="-243408"/>
            <a:ext cx="5650146" cy="7311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444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7"/>
          <p:cNvSpPr/>
          <p:nvPr/>
        </p:nvSpPr>
        <p:spPr bwMode="auto">
          <a:xfrm>
            <a:off x="2713789" y="2060848"/>
            <a:ext cx="6322708" cy="3528392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L="800100" lvl="1" indent="-342900" algn="l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2000" b="0" kern="0" dirty="0" smtClean="0">
                <a:latin typeface="+mn-lt"/>
              </a:rPr>
              <a:t>Stand alone station (no PC required)</a:t>
            </a:r>
          </a:p>
          <a:p>
            <a:pPr marL="800100" lvl="1" indent="-342900" algn="l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2000" b="0" kern="0" dirty="0" smtClean="0">
                <a:latin typeface="+mn-lt"/>
              </a:rPr>
              <a:t>Bump, Calibrate, and Alarm tests</a:t>
            </a:r>
          </a:p>
          <a:p>
            <a:pPr marL="800100" lvl="1" indent="-342900" algn="l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2000" b="0" kern="0" dirty="0">
                <a:latin typeface="+mn-lt"/>
              </a:rPr>
              <a:t>Charge </a:t>
            </a:r>
          </a:p>
          <a:p>
            <a:pPr marL="800100" lvl="1" indent="-342900" algn="l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2000" b="0" kern="0" dirty="0" smtClean="0">
                <a:latin typeface="+mn-lt"/>
              </a:rPr>
              <a:t>Touch screen menu display</a:t>
            </a:r>
          </a:p>
          <a:p>
            <a:pPr marL="800100" lvl="1" indent="-342900" algn="l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2000" b="0" kern="0" dirty="0" smtClean="0">
                <a:latin typeface="+mn-lt"/>
              </a:rPr>
              <a:t>Save calibration, bump tests, alarm history and exposure data to an SD memory card or to a computer</a:t>
            </a:r>
          </a:p>
          <a:p>
            <a:pPr marL="800100" lvl="1" indent="-342900" algn="l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2000" b="0" kern="0" dirty="0" smtClean="0">
                <a:latin typeface="+mn-lt"/>
              </a:rPr>
              <a:t>Automatically power on or off for scheduled maintenance</a:t>
            </a:r>
          </a:p>
          <a:p>
            <a:pPr marL="800100" lvl="1" indent="-342900" algn="l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2000" b="0" kern="0" dirty="0" smtClean="0">
                <a:latin typeface="+mn-lt"/>
              </a:rPr>
              <a:t>Up to 3 ports for separate calibration </a:t>
            </a:r>
            <a:r>
              <a:rPr kumimoji="0" lang="en-US" altLang="ja-JP" sz="2000" b="0" kern="0" dirty="0">
                <a:latin typeface="+mn-lt"/>
              </a:rPr>
              <a:t>g</a:t>
            </a:r>
            <a:r>
              <a:rPr kumimoji="0" lang="en-US" altLang="ja-JP" sz="2000" b="0" kern="0" dirty="0" smtClean="0">
                <a:latin typeface="+mn-lt"/>
              </a:rPr>
              <a:t>as cylinders</a:t>
            </a:r>
          </a:p>
        </p:txBody>
      </p:sp>
      <p:sp>
        <p:nvSpPr>
          <p:cNvPr id="37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 smtClean="0">
                <a:latin typeface="+mj-lt"/>
              </a:rPr>
              <a:t>SDM-6000 Docking Station</a:t>
            </a:r>
          </a:p>
        </p:txBody>
      </p:sp>
      <p:pic>
        <p:nvPicPr>
          <p:cNvPr id="2" name="Picture 1" descr="sdm-6000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1772816"/>
            <a:ext cx="2823220" cy="500169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2675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 smtClean="0">
                <a:latin typeface="+mj-lt"/>
              </a:rPr>
              <a:t>Multi Module System with PC Controller</a:t>
            </a:r>
          </a:p>
        </p:txBody>
      </p:sp>
      <p:pic>
        <p:nvPicPr>
          <p:cNvPr id="3" name="Picture 2" descr="SDM-6000-Gang-Sm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8760"/>
            <a:ext cx="9144000" cy="457809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7" name="Rounded Rectangle 7"/>
          <p:cNvSpPr/>
          <p:nvPr/>
        </p:nvSpPr>
        <p:spPr bwMode="auto">
          <a:xfrm>
            <a:off x="3635896" y="4725144"/>
            <a:ext cx="5328592" cy="1988841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L="800100" lvl="1" indent="-342900" algn="l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2000" b="0" kern="0" dirty="0" smtClean="0">
                <a:latin typeface="+mn-lt"/>
              </a:rPr>
              <a:t>Manage up to 10 instruments with one power source, calibration source, and computer</a:t>
            </a:r>
          </a:p>
          <a:p>
            <a:pPr marL="800100" lvl="1" indent="-342900" algn="l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2000" b="0" kern="0" dirty="0" smtClean="0">
                <a:latin typeface="+mn-lt"/>
              </a:rPr>
              <a:t>Configure GX-6000 parameters</a:t>
            </a:r>
          </a:p>
          <a:p>
            <a:pPr marL="800100" lvl="1" indent="-342900" algn="l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2000" b="0" kern="0" dirty="0" smtClean="0">
                <a:latin typeface="+mn-lt"/>
              </a:rPr>
              <a:t>SV-3 unit expands calibration ports up to 6 ports</a:t>
            </a:r>
          </a:p>
        </p:txBody>
      </p:sp>
    </p:spTree>
    <p:extLst>
      <p:ext uri="{BB962C8B-B14F-4D97-AF65-F5344CB8AC3E}">
        <p14:creationId xmlns:p14="http://schemas.microsoft.com/office/powerpoint/2010/main" val="2327109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DM-side-view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819472"/>
            <a:ext cx="4417328" cy="620992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2" name="TextBox 11"/>
          <p:cNvSpPr txBox="1"/>
          <p:nvPr/>
        </p:nvSpPr>
        <p:spPr>
          <a:xfrm>
            <a:off x="1187624" y="1268760"/>
            <a:ext cx="27363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 smtClean="0"/>
              <a:t>SD / SDH Memory card slot</a:t>
            </a:r>
          </a:p>
        </p:txBody>
      </p:sp>
      <p:grpSp>
        <p:nvGrpSpPr>
          <p:cNvPr id="56" name="Group 55"/>
          <p:cNvGrpSpPr/>
          <p:nvPr/>
        </p:nvGrpSpPr>
        <p:grpSpPr>
          <a:xfrm>
            <a:off x="755576" y="1916832"/>
            <a:ext cx="4320480" cy="432048"/>
            <a:chOff x="899592" y="1628800"/>
            <a:chExt cx="4320480" cy="432048"/>
          </a:xfrm>
        </p:grpSpPr>
        <p:sp>
          <p:nvSpPr>
            <p:cNvPr id="15" name="TextBox 14"/>
            <p:cNvSpPr txBox="1"/>
            <p:nvPr/>
          </p:nvSpPr>
          <p:spPr>
            <a:xfrm>
              <a:off x="899592" y="1628800"/>
              <a:ext cx="194421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400" b="1" dirty="0" smtClean="0"/>
                <a:t>USB PC connection</a:t>
              </a:r>
            </a:p>
          </p:txBody>
        </p:sp>
        <p:grpSp>
          <p:nvGrpSpPr>
            <p:cNvPr id="50" name="Group 49"/>
            <p:cNvGrpSpPr/>
            <p:nvPr/>
          </p:nvGrpSpPr>
          <p:grpSpPr>
            <a:xfrm>
              <a:off x="2051720" y="1916832"/>
              <a:ext cx="3168352" cy="144016"/>
              <a:chOff x="2051720" y="1916832"/>
              <a:chExt cx="3168352" cy="144016"/>
            </a:xfrm>
          </p:grpSpPr>
          <p:cxnSp>
            <p:nvCxnSpPr>
              <p:cNvPr id="45" name="Straight Arrow Connector 44"/>
              <p:cNvCxnSpPr/>
              <p:nvPr/>
            </p:nvCxnSpPr>
            <p:spPr>
              <a:xfrm>
                <a:off x="2411760" y="2060848"/>
                <a:ext cx="2808312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>
              <a:xfrm>
                <a:off x="2051720" y="1916832"/>
                <a:ext cx="360040" cy="144016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1" name="Group 50"/>
          <p:cNvGrpSpPr/>
          <p:nvPr/>
        </p:nvGrpSpPr>
        <p:grpSpPr>
          <a:xfrm>
            <a:off x="2195736" y="1556792"/>
            <a:ext cx="2880320" cy="288032"/>
            <a:chOff x="2339752" y="1772816"/>
            <a:chExt cx="2880320" cy="288032"/>
          </a:xfrm>
        </p:grpSpPr>
        <p:cxnSp>
          <p:nvCxnSpPr>
            <p:cNvPr id="52" name="Straight Arrow Connector 51"/>
            <p:cNvCxnSpPr/>
            <p:nvPr/>
          </p:nvCxnSpPr>
          <p:spPr>
            <a:xfrm>
              <a:off x="3059832" y="2060848"/>
              <a:ext cx="216024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2339752" y="1772816"/>
              <a:ext cx="720080" cy="28803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TextBox 57"/>
          <p:cNvSpPr txBox="1"/>
          <p:nvPr/>
        </p:nvSpPr>
        <p:spPr>
          <a:xfrm>
            <a:off x="827584" y="2545159"/>
            <a:ext cx="21602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 smtClean="0"/>
              <a:t>USB Printer connection</a:t>
            </a:r>
          </a:p>
        </p:txBody>
      </p:sp>
      <p:cxnSp>
        <p:nvCxnSpPr>
          <p:cNvPr id="60" name="Straight Arrow Connector 59"/>
          <p:cNvCxnSpPr/>
          <p:nvPr/>
        </p:nvCxnSpPr>
        <p:spPr>
          <a:xfrm>
            <a:off x="2987824" y="2689175"/>
            <a:ext cx="208823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323528" y="3049215"/>
            <a:ext cx="27363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 smtClean="0"/>
              <a:t>LAN connection</a:t>
            </a:r>
          </a:p>
        </p:txBody>
      </p:sp>
      <p:grpSp>
        <p:nvGrpSpPr>
          <p:cNvPr id="70" name="Group 69"/>
          <p:cNvGrpSpPr/>
          <p:nvPr/>
        </p:nvGrpSpPr>
        <p:grpSpPr>
          <a:xfrm>
            <a:off x="1835696" y="3049215"/>
            <a:ext cx="3240360" cy="144016"/>
            <a:chOff x="1907704" y="2492896"/>
            <a:chExt cx="3240360" cy="144016"/>
          </a:xfrm>
        </p:grpSpPr>
        <p:cxnSp>
          <p:nvCxnSpPr>
            <p:cNvPr id="67" name="Straight Arrow Connector 66"/>
            <p:cNvCxnSpPr/>
            <p:nvPr/>
          </p:nvCxnSpPr>
          <p:spPr>
            <a:xfrm>
              <a:off x="2339752" y="2492896"/>
              <a:ext cx="2808312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flipV="1">
              <a:off x="1907704" y="2492896"/>
              <a:ext cx="432048" cy="14401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Group 70"/>
          <p:cNvGrpSpPr/>
          <p:nvPr/>
        </p:nvGrpSpPr>
        <p:grpSpPr>
          <a:xfrm>
            <a:off x="1547664" y="3553271"/>
            <a:ext cx="3600400" cy="264029"/>
            <a:chOff x="1547664" y="2492896"/>
            <a:chExt cx="3600400" cy="264029"/>
          </a:xfrm>
        </p:grpSpPr>
        <p:cxnSp>
          <p:nvCxnSpPr>
            <p:cNvPr id="72" name="Straight Arrow Connector 71"/>
            <p:cNvCxnSpPr/>
            <p:nvPr/>
          </p:nvCxnSpPr>
          <p:spPr>
            <a:xfrm>
              <a:off x="2339752" y="2492896"/>
              <a:ext cx="2808312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flipV="1">
              <a:off x="1547664" y="2492896"/>
              <a:ext cx="792088" cy="26402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6" name="TextBox 75"/>
          <p:cNvSpPr txBox="1"/>
          <p:nvPr/>
        </p:nvSpPr>
        <p:spPr>
          <a:xfrm>
            <a:off x="251520" y="3697287"/>
            <a:ext cx="13681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 smtClean="0"/>
              <a:t>Power Switch</a:t>
            </a:r>
          </a:p>
        </p:txBody>
      </p:sp>
      <p:grpSp>
        <p:nvGrpSpPr>
          <p:cNvPr id="77" name="Group 76"/>
          <p:cNvGrpSpPr/>
          <p:nvPr/>
        </p:nvGrpSpPr>
        <p:grpSpPr>
          <a:xfrm>
            <a:off x="1979712" y="3995191"/>
            <a:ext cx="3096344" cy="369913"/>
            <a:chOff x="2051720" y="2619649"/>
            <a:chExt cx="3096344" cy="369913"/>
          </a:xfrm>
        </p:grpSpPr>
        <p:cxnSp>
          <p:nvCxnSpPr>
            <p:cNvPr id="78" name="Straight Arrow Connector 77"/>
            <p:cNvCxnSpPr/>
            <p:nvPr/>
          </p:nvCxnSpPr>
          <p:spPr>
            <a:xfrm>
              <a:off x="2843808" y="2627039"/>
              <a:ext cx="230425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flipV="1">
              <a:off x="2051720" y="2619649"/>
              <a:ext cx="792088" cy="36991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1" name="TextBox 80"/>
          <p:cNvSpPr txBox="1"/>
          <p:nvPr/>
        </p:nvSpPr>
        <p:spPr>
          <a:xfrm>
            <a:off x="827584" y="4201343"/>
            <a:ext cx="1224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 smtClean="0"/>
              <a:t>AC adaptor</a:t>
            </a:r>
          </a:p>
        </p:txBody>
      </p:sp>
      <p:grpSp>
        <p:nvGrpSpPr>
          <p:cNvPr id="82" name="Group 81"/>
          <p:cNvGrpSpPr/>
          <p:nvPr/>
        </p:nvGrpSpPr>
        <p:grpSpPr>
          <a:xfrm>
            <a:off x="2267744" y="4653136"/>
            <a:ext cx="2736304" cy="144016"/>
            <a:chOff x="2411760" y="2492896"/>
            <a:chExt cx="2736304" cy="144016"/>
          </a:xfrm>
        </p:grpSpPr>
        <p:cxnSp>
          <p:nvCxnSpPr>
            <p:cNvPr id="83" name="Straight Arrow Connector 82"/>
            <p:cNvCxnSpPr/>
            <p:nvPr/>
          </p:nvCxnSpPr>
          <p:spPr>
            <a:xfrm>
              <a:off x="2843808" y="2492896"/>
              <a:ext cx="230425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flipV="1">
              <a:off x="2411760" y="2492896"/>
              <a:ext cx="432048" cy="14401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5" name="TextBox 84"/>
          <p:cNvSpPr txBox="1"/>
          <p:nvPr/>
        </p:nvSpPr>
        <p:spPr>
          <a:xfrm>
            <a:off x="611560" y="4633972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 smtClean="0"/>
              <a:t>Power/Data Joint Connector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899592" y="5283944"/>
            <a:ext cx="2088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 smtClean="0"/>
              <a:t>3 calibration gas ports </a:t>
            </a:r>
          </a:p>
        </p:txBody>
      </p:sp>
      <p:cxnSp>
        <p:nvCxnSpPr>
          <p:cNvPr id="93" name="Straight Arrow Connector 92"/>
          <p:cNvCxnSpPr/>
          <p:nvPr/>
        </p:nvCxnSpPr>
        <p:spPr>
          <a:xfrm flipV="1">
            <a:off x="4571876" y="5879753"/>
            <a:ext cx="720204" cy="14401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 flipH="1">
            <a:off x="2987824" y="6021288"/>
            <a:ext cx="158417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/>
          <p:nvPr/>
        </p:nvCxnSpPr>
        <p:spPr>
          <a:xfrm>
            <a:off x="4139952" y="5229200"/>
            <a:ext cx="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9" name="Group 108"/>
          <p:cNvGrpSpPr/>
          <p:nvPr/>
        </p:nvGrpSpPr>
        <p:grpSpPr>
          <a:xfrm>
            <a:off x="3635896" y="5283944"/>
            <a:ext cx="1440160" cy="576064"/>
            <a:chOff x="3779912" y="4941168"/>
            <a:chExt cx="1440160" cy="576064"/>
          </a:xfrm>
        </p:grpSpPr>
        <p:cxnSp>
          <p:nvCxnSpPr>
            <p:cNvPr id="89" name="Straight Arrow Connector 88"/>
            <p:cNvCxnSpPr/>
            <p:nvPr/>
          </p:nvCxnSpPr>
          <p:spPr>
            <a:xfrm>
              <a:off x="4211960" y="5229200"/>
              <a:ext cx="1008112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Arrow Connector 90"/>
            <p:cNvCxnSpPr/>
            <p:nvPr/>
          </p:nvCxnSpPr>
          <p:spPr>
            <a:xfrm flipV="1">
              <a:off x="4211960" y="4941168"/>
              <a:ext cx="1008112" cy="288032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Arrow Connector 91"/>
            <p:cNvCxnSpPr/>
            <p:nvPr/>
          </p:nvCxnSpPr>
          <p:spPr>
            <a:xfrm>
              <a:off x="4211960" y="5229200"/>
              <a:ext cx="1007988" cy="288032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>
              <a:off x="3779912" y="5229200"/>
              <a:ext cx="432048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1" name="TextBox 110"/>
          <p:cNvSpPr txBox="1"/>
          <p:nvPr/>
        </p:nvSpPr>
        <p:spPr>
          <a:xfrm>
            <a:off x="1547664" y="5877272"/>
            <a:ext cx="14401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/>
              <a:t>1 fresh air port</a:t>
            </a:r>
          </a:p>
        </p:txBody>
      </p:sp>
      <p:cxnSp>
        <p:nvCxnSpPr>
          <p:cNvPr id="115" name="Straight Connector 114"/>
          <p:cNvCxnSpPr>
            <a:endCxn id="88" idx="3"/>
          </p:cNvCxnSpPr>
          <p:nvPr/>
        </p:nvCxnSpPr>
        <p:spPr>
          <a:xfrm flipH="1" flipV="1">
            <a:off x="2987824" y="5437833"/>
            <a:ext cx="648072" cy="13414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 smtClean="0">
                <a:latin typeface="+mj-lt"/>
              </a:rPr>
              <a:t>SDM-6000 Docking Station</a:t>
            </a:r>
          </a:p>
        </p:txBody>
      </p:sp>
    </p:spTree>
    <p:extLst>
      <p:ext uri="{BB962C8B-B14F-4D97-AF65-F5344CB8AC3E}">
        <p14:creationId xmlns:p14="http://schemas.microsoft.com/office/powerpoint/2010/main" val="4217101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DM-side-view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2060848"/>
            <a:ext cx="2919636" cy="410445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cxnSp>
        <p:nvCxnSpPr>
          <p:cNvPr id="105" name="Straight Connector 104"/>
          <p:cNvCxnSpPr/>
          <p:nvPr/>
        </p:nvCxnSpPr>
        <p:spPr>
          <a:xfrm>
            <a:off x="4139952" y="5229200"/>
            <a:ext cx="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 smtClean="0">
                <a:latin typeface="+mj-lt"/>
              </a:rPr>
              <a:t>SDM-6000 Docking Station</a:t>
            </a:r>
          </a:p>
        </p:txBody>
      </p:sp>
      <p:sp>
        <p:nvSpPr>
          <p:cNvPr id="43" name="Rounded Rectangle 7"/>
          <p:cNvSpPr/>
          <p:nvPr/>
        </p:nvSpPr>
        <p:spPr bwMode="auto">
          <a:xfrm>
            <a:off x="35496" y="1844824"/>
            <a:ext cx="3744416" cy="3456384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L="800100" lvl="1" indent="-342900" algn="l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2000" b="0" kern="0" dirty="0" smtClean="0">
                <a:latin typeface="+mn-lt"/>
              </a:rPr>
              <a:t>Easily connects to adjacent docks</a:t>
            </a:r>
          </a:p>
          <a:p>
            <a:pPr marL="800100" lvl="1" indent="-342900" algn="l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2000" b="0" kern="0" dirty="0" smtClean="0">
                <a:latin typeface="+mn-lt"/>
              </a:rPr>
              <a:t>No extra tubing required</a:t>
            </a:r>
          </a:p>
          <a:p>
            <a:pPr marL="800100" lvl="1" indent="-342900" algn="l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2000" b="0" kern="0" dirty="0" smtClean="0">
                <a:latin typeface="+mn-lt"/>
              </a:rPr>
              <a:t>Automatically distributes power, calibration gas, and data once connected</a:t>
            </a:r>
          </a:p>
          <a:p>
            <a:pPr marL="800100" lvl="1" indent="-342900" algn="l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kumimoji="0" lang="en-US" altLang="ja-JP" sz="2000" b="0" kern="0" dirty="0" smtClean="0">
                <a:latin typeface="+mn-lt"/>
              </a:rPr>
              <a:t>DIN Rail wall mount</a:t>
            </a:r>
          </a:p>
        </p:txBody>
      </p:sp>
      <p:pic>
        <p:nvPicPr>
          <p:cNvPr id="6" name="Picture 5" descr="SDM-Side-view-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2132856"/>
            <a:ext cx="2670042" cy="4005064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cxnSp>
        <p:nvCxnSpPr>
          <p:cNvPr id="7" name="Elbow Connector 6"/>
          <p:cNvCxnSpPr/>
          <p:nvPr/>
        </p:nvCxnSpPr>
        <p:spPr>
          <a:xfrm flipV="1">
            <a:off x="3275856" y="1916832"/>
            <a:ext cx="3240360" cy="216024"/>
          </a:xfrm>
          <a:prstGeom prst="bentConnector3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bow Connector 10"/>
          <p:cNvCxnSpPr/>
          <p:nvPr/>
        </p:nvCxnSpPr>
        <p:spPr>
          <a:xfrm rot="5400000">
            <a:off x="5112060" y="2816932"/>
            <a:ext cx="2304256" cy="504056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Elbow Connector 12"/>
          <p:cNvCxnSpPr/>
          <p:nvPr/>
        </p:nvCxnSpPr>
        <p:spPr>
          <a:xfrm rot="16200000" flipH="1">
            <a:off x="6192180" y="3392996"/>
            <a:ext cx="1224136" cy="576064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8881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 smtClean="0">
                <a:latin typeface="+mj-lt"/>
              </a:rPr>
              <a:t>GX-6000 </a:t>
            </a:r>
            <a:r>
              <a:rPr kumimoji="0" lang="en-US" altLang="ja-JP" sz="2800" kern="0" dirty="0" err="1" smtClean="0">
                <a:latin typeface="+mj-lt"/>
              </a:rPr>
              <a:t>vs</a:t>
            </a:r>
            <a:r>
              <a:rPr kumimoji="0" lang="en-US" altLang="ja-JP" sz="2800" kern="0" dirty="0" smtClean="0">
                <a:latin typeface="+mj-lt"/>
              </a:rPr>
              <a:t> </a:t>
            </a:r>
            <a:r>
              <a:rPr kumimoji="0" lang="en-US" altLang="ja-JP" sz="2800" kern="0" dirty="0" err="1" smtClean="0">
                <a:latin typeface="+mj-lt"/>
              </a:rPr>
              <a:t>MultiRAE</a:t>
            </a:r>
            <a:endParaRPr kumimoji="0" lang="en-US" altLang="ja-JP" sz="2800" kern="0" dirty="0" smtClean="0"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133684" y="201863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0" name="Rounded Rectangle 7"/>
          <p:cNvSpPr/>
          <p:nvPr/>
        </p:nvSpPr>
        <p:spPr bwMode="auto">
          <a:xfrm>
            <a:off x="1259632" y="980728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1800" kern="0" dirty="0" smtClean="0">
                <a:latin typeface="+mj-lt"/>
              </a:rPr>
              <a:t>Similarities</a:t>
            </a:r>
          </a:p>
        </p:txBody>
      </p:sp>
      <p:pic>
        <p:nvPicPr>
          <p:cNvPr id="4" name="Picture 3" descr="gx6000-vs-multirae-row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96" y="329184"/>
            <a:ext cx="5907024" cy="267496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9552" y="3068960"/>
            <a:ext cx="6048672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Courier New"/>
              <a:buChar char="o"/>
            </a:pPr>
            <a:r>
              <a:rPr lang="en-US" sz="1800" b="0" dirty="0" smtClean="0">
                <a:latin typeface="+mn-lt"/>
              </a:rPr>
              <a:t>Sample Draw Instruments</a:t>
            </a:r>
          </a:p>
          <a:p>
            <a:pPr marL="285750" indent="-285750" algn="l">
              <a:buFont typeface="Courier New"/>
              <a:buChar char="o"/>
            </a:pPr>
            <a:r>
              <a:rPr lang="en-US" sz="1800" b="0" dirty="0" smtClean="0">
                <a:latin typeface="+mn-lt"/>
              </a:rPr>
              <a:t>6 Gas Channels</a:t>
            </a:r>
          </a:p>
          <a:p>
            <a:pPr marL="285750" indent="-285750" algn="l">
              <a:buFont typeface="Courier New"/>
              <a:buChar char="o"/>
            </a:pPr>
            <a:r>
              <a:rPr lang="en-US" sz="1800" b="0" dirty="0" smtClean="0">
                <a:latin typeface="+mn-lt"/>
              </a:rPr>
              <a:t>PID capability</a:t>
            </a:r>
          </a:p>
          <a:p>
            <a:pPr marL="285750" indent="-285750" algn="l">
              <a:buFont typeface="Courier New"/>
              <a:buChar char="o"/>
            </a:pPr>
            <a:r>
              <a:rPr lang="en-US" sz="1800" b="0" dirty="0" smtClean="0">
                <a:latin typeface="+mn-lt"/>
              </a:rPr>
              <a:t>Alkaline and Rechargeable options</a:t>
            </a:r>
          </a:p>
          <a:p>
            <a:pPr marL="285750" indent="-285750" algn="l">
              <a:buFont typeface="Courier New"/>
              <a:buChar char="o"/>
            </a:pPr>
            <a:r>
              <a:rPr lang="en-US" sz="1800" b="0" dirty="0" smtClean="0">
                <a:latin typeface="+mn-lt"/>
              </a:rPr>
              <a:t>Man-down alarm</a:t>
            </a:r>
          </a:p>
          <a:p>
            <a:pPr algn="l"/>
            <a:endParaRPr lang="en-US" sz="1800" b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87339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7"/>
          <p:cNvSpPr/>
          <p:nvPr/>
        </p:nvSpPr>
        <p:spPr bwMode="auto">
          <a:xfrm>
            <a:off x="1259632" y="332657"/>
            <a:ext cx="7488832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800" kern="0" dirty="0" smtClean="0">
                <a:latin typeface="+mj-lt"/>
              </a:rPr>
              <a:t>GX-6000 </a:t>
            </a:r>
            <a:r>
              <a:rPr kumimoji="0" lang="en-US" altLang="ja-JP" sz="2800" kern="0" dirty="0" err="1" smtClean="0">
                <a:latin typeface="+mj-lt"/>
              </a:rPr>
              <a:t>vs</a:t>
            </a:r>
            <a:r>
              <a:rPr kumimoji="0" lang="en-US" altLang="ja-JP" sz="2800" kern="0" dirty="0" smtClean="0">
                <a:latin typeface="+mj-lt"/>
              </a:rPr>
              <a:t> </a:t>
            </a:r>
            <a:r>
              <a:rPr kumimoji="0" lang="en-US" altLang="ja-JP" sz="2800" kern="0" dirty="0" err="1" smtClean="0">
                <a:latin typeface="+mj-lt"/>
              </a:rPr>
              <a:t>MultiRAE</a:t>
            </a:r>
            <a:endParaRPr kumimoji="0" lang="en-US" altLang="ja-JP" sz="2800" kern="0" dirty="0" smtClean="0"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133684" y="201863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0" name="Rounded Rectangle 7"/>
          <p:cNvSpPr/>
          <p:nvPr/>
        </p:nvSpPr>
        <p:spPr bwMode="auto">
          <a:xfrm>
            <a:off x="1259632" y="980728"/>
            <a:ext cx="7488832" cy="1008112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1800" kern="0" dirty="0" smtClean="0">
                <a:latin typeface="+mj-lt"/>
              </a:rPr>
              <a:t>GX-6000 Advantages</a:t>
            </a:r>
          </a:p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1200" b="0" kern="0" dirty="0" smtClean="0">
                <a:latin typeface="+mj-lt"/>
              </a:rPr>
              <a:t>Features </a:t>
            </a:r>
            <a:r>
              <a:rPr kumimoji="0" lang="en-US" altLang="ja-JP" sz="1200" b="0" kern="0" dirty="0" err="1" smtClean="0">
                <a:latin typeface="+mj-lt"/>
              </a:rPr>
              <a:t>MultiRAE’s</a:t>
            </a:r>
            <a:r>
              <a:rPr kumimoji="0" lang="en-US" altLang="ja-JP" sz="1200" b="0" kern="0" dirty="0" smtClean="0">
                <a:latin typeface="+mj-lt"/>
              </a:rPr>
              <a:t> do not have</a:t>
            </a:r>
          </a:p>
          <a:p>
            <a:pPr marR="0" lvl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ja-JP" sz="1600" b="0" kern="0" dirty="0" smtClean="0">
              <a:latin typeface="+mj-lt"/>
            </a:endParaRPr>
          </a:p>
        </p:txBody>
      </p:sp>
      <p:pic>
        <p:nvPicPr>
          <p:cNvPr id="4" name="Picture 3" descr="gx6000-vs-multirae-row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32656"/>
            <a:ext cx="5907024" cy="267496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9552" y="3068960"/>
            <a:ext cx="860444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Courier New"/>
              <a:buChar char="o"/>
            </a:pPr>
            <a:r>
              <a:rPr lang="en-US" sz="1600" dirty="0" smtClean="0">
                <a:latin typeface="+mn-lt"/>
              </a:rPr>
              <a:t>Size:  GX-6000 is half the weight of </a:t>
            </a:r>
            <a:r>
              <a:rPr lang="en-US" sz="1600" dirty="0" err="1" smtClean="0">
                <a:latin typeface="+mn-lt"/>
              </a:rPr>
              <a:t>M</a:t>
            </a:r>
            <a:r>
              <a:rPr lang="en-US" sz="1400" dirty="0" err="1" smtClean="0">
                <a:latin typeface="+mn-lt"/>
              </a:rPr>
              <a:t>ultiRAE’s</a:t>
            </a:r>
            <a:endParaRPr lang="en-US" sz="1400" dirty="0" smtClean="0">
              <a:latin typeface="+mn-lt"/>
            </a:endParaRPr>
          </a:p>
          <a:p>
            <a:pPr marL="742950" lvl="1" indent="-285750" algn="l">
              <a:buFont typeface="Courier New"/>
              <a:buChar char="o"/>
            </a:pPr>
            <a:r>
              <a:rPr lang="en-US" sz="1400" b="0" dirty="0" smtClean="0">
                <a:latin typeface="+mn-lt"/>
              </a:rPr>
              <a:t>GX-6000 	    	14 oz.</a:t>
            </a:r>
          </a:p>
          <a:p>
            <a:pPr marL="742950" lvl="1" indent="-285750" algn="l">
              <a:buFont typeface="Courier New"/>
              <a:buChar char="o"/>
            </a:pPr>
            <a:r>
              <a:rPr lang="en-US" sz="1400" b="0" dirty="0" err="1" smtClean="0">
                <a:latin typeface="+mn-lt"/>
              </a:rPr>
              <a:t>MultiRAE’s</a:t>
            </a:r>
            <a:r>
              <a:rPr lang="en-US" sz="1400" b="0" dirty="0" smtClean="0">
                <a:latin typeface="+mn-lt"/>
              </a:rPr>
              <a:t>    		30 oz. </a:t>
            </a:r>
          </a:p>
          <a:p>
            <a:pPr marL="285750" indent="-285750" algn="l">
              <a:buFont typeface="Courier New"/>
              <a:buChar char="o"/>
            </a:pPr>
            <a:r>
              <a:rPr lang="en-US" sz="1600" dirty="0" smtClean="0">
                <a:latin typeface="+mn-lt"/>
              </a:rPr>
              <a:t>GX-6000 PID Advantages</a:t>
            </a:r>
          </a:p>
          <a:p>
            <a:pPr marL="742950" lvl="1" indent="-285750" algn="l">
              <a:buFont typeface="Courier New"/>
              <a:buChar char="o"/>
            </a:pPr>
            <a:r>
              <a:rPr lang="en-US" sz="1400" b="0" dirty="0" smtClean="0">
                <a:latin typeface="+mn-lt"/>
              </a:rPr>
              <a:t>Built in VOC Library:  600 </a:t>
            </a:r>
            <a:r>
              <a:rPr lang="en-US" sz="1400" b="0" dirty="0" err="1" smtClean="0">
                <a:latin typeface="+mn-lt"/>
              </a:rPr>
              <a:t>vs</a:t>
            </a:r>
            <a:r>
              <a:rPr lang="en-US" sz="1400" b="0" dirty="0" smtClean="0">
                <a:latin typeface="+mn-lt"/>
              </a:rPr>
              <a:t> 190</a:t>
            </a:r>
          </a:p>
          <a:p>
            <a:pPr marL="742950" lvl="1" indent="-285750" algn="l">
              <a:buFont typeface="Courier New"/>
              <a:buChar char="o"/>
            </a:pPr>
            <a:r>
              <a:rPr lang="en-US" sz="1400" b="0" dirty="0" smtClean="0">
                <a:latin typeface="+mn-lt"/>
              </a:rPr>
              <a:t>PID Lamp options:  10.6, 10,0, &amp; 11.7 available in 1 instrument</a:t>
            </a:r>
          </a:p>
          <a:p>
            <a:pPr marL="742950" lvl="1" indent="-285750" algn="l">
              <a:buFont typeface="Courier New"/>
              <a:buChar char="o"/>
            </a:pPr>
            <a:r>
              <a:rPr lang="en-US" sz="1400" b="0" dirty="0" smtClean="0">
                <a:latin typeface="+mn-lt"/>
              </a:rPr>
              <a:t>Dual PID capability: Use 2 different PID lamps simultaneously</a:t>
            </a:r>
          </a:p>
          <a:p>
            <a:pPr marL="742950" lvl="1" indent="-285750" algn="l">
              <a:buFont typeface="Courier New"/>
              <a:buChar char="o"/>
            </a:pPr>
            <a:r>
              <a:rPr lang="en-US" sz="1400" b="0" dirty="0" smtClean="0">
                <a:latin typeface="+mn-lt"/>
              </a:rPr>
              <a:t>Wider range of VOC’s with 10.6 lamp:  6,000 </a:t>
            </a:r>
            <a:r>
              <a:rPr lang="en-US" sz="1400" b="0" dirty="0" err="1" smtClean="0">
                <a:latin typeface="+mn-lt"/>
              </a:rPr>
              <a:t>vs</a:t>
            </a:r>
            <a:r>
              <a:rPr lang="en-US" sz="1400" b="0" dirty="0" smtClean="0">
                <a:latin typeface="+mn-lt"/>
              </a:rPr>
              <a:t>  1,000 / 5,000 ppm</a:t>
            </a:r>
          </a:p>
          <a:p>
            <a:pPr marL="742950" lvl="1" indent="-285750" algn="l">
              <a:buFont typeface="Courier New"/>
              <a:buChar char="o"/>
            </a:pPr>
            <a:r>
              <a:rPr lang="en-US" sz="1400" b="0" dirty="0" smtClean="0">
                <a:latin typeface="+mn-lt"/>
              </a:rPr>
              <a:t>Easy access to VOC library</a:t>
            </a:r>
          </a:p>
          <a:p>
            <a:pPr marL="1200150" lvl="2" indent="-285750" algn="l">
              <a:buFont typeface="Courier New"/>
              <a:buChar char="o"/>
            </a:pPr>
            <a:r>
              <a:rPr lang="en-US" sz="1400" b="0" dirty="0" smtClean="0">
                <a:latin typeface="+mn-lt"/>
              </a:rPr>
              <a:t>Previously Used menu stores last 8 VOC’s</a:t>
            </a:r>
          </a:p>
          <a:p>
            <a:pPr marL="1200150" lvl="2" indent="-285750" algn="l">
              <a:buFont typeface="Courier New"/>
              <a:buChar char="o"/>
            </a:pPr>
            <a:r>
              <a:rPr lang="en-US" sz="1400" b="0" dirty="0" smtClean="0">
                <a:latin typeface="+mn-lt"/>
              </a:rPr>
              <a:t>User defined list of 30 VOC’s</a:t>
            </a:r>
          </a:p>
          <a:p>
            <a:pPr marL="285750" indent="-285750" algn="l">
              <a:buFont typeface="Courier New"/>
              <a:buChar char="o"/>
            </a:pPr>
            <a:r>
              <a:rPr lang="en-US" sz="1600" dirty="0" smtClean="0">
                <a:latin typeface="+mn-lt"/>
              </a:rPr>
              <a:t>Smart Sensor Slots</a:t>
            </a:r>
          </a:p>
          <a:p>
            <a:pPr marL="285750" indent="-285750" algn="l">
              <a:buFont typeface="Courier New"/>
              <a:buChar char="o"/>
            </a:pPr>
            <a:r>
              <a:rPr lang="en-US" sz="1600" dirty="0" smtClean="0">
                <a:latin typeface="+mn-lt"/>
              </a:rPr>
              <a:t>6 Operating Modes of GX-6000:  </a:t>
            </a:r>
            <a:endParaRPr lang="en-US" sz="1600" dirty="0" smtClean="0">
              <a:latin typeface="+mn-lt"/>
            </a:endParaRPr>
          </a:p>
          <a:p>
            <a:pPr marL="742950" lvl="1" indent="-285750" algn="l">
              <a:buFont typeface="Courier New"/>
              <a:buChar char="o"/>
            </a:pPr>
            <a:r>
              <a:rPr lang="en-US" sz="1400" b="0" dirty="0" smtClean="0">
                <a:latin typeface="+mn-lt"/>
              </a:rPr>
              <a:t>Normal, Leak Check, Inert Mode, Bar Hole, Snap Log, &amp; Benzene </a:t>
            </a:r>
          </a:p>
          <a:p>
            <a:pPr marL="742950" lvl="1" indent="-285750" algn="l">
              <a:buFont typeface="Courier New"/>
              <a:buChar char="o"/>
            </a:pPr>
            <a:endParaRPr lang="en-US" sz="1600" b="0" dirty="0" smtClean="0">
              <a:latin typeface="+mn-lt"/>
            </a:endParaRPr>
          </a:p>
          <a:p>
            <a:pPr algn="l"/>
            <a:endParaRPr lang="en-US" sz="1600" b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32371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4621" y="1600906"/>
            <a:ext cx="7772400" cy="676275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en-US" b="1" dirty="0" smtClean="0"/>
              <a:t>Questions?</a:t>
            </a:r>
            <a:endParaRPr lang="en-US" b="1" dirty="0"/>
          </a:p>
        </p:txBody>
      </p:sp>
      <p:pic>
        <p:nvPicPr>
          <p:cNvPr id="5" name="Picture 4" descr="question-mark-guy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0869" y="2445630"/>
            <a:ext cx="3426450" cy="2966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092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4910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ummer">
      <a:maj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Theme.thmx</Template>
  <TotalTime>14179</TotalTime>
  <Words>2060</Words>
  <Application>Microsoft Macintosh PowerPoint</Application>
  <PresentationFormat>Letter Paper (8.5x11 in)</PresentationFormat>
  <Paragraphs>577</Paragraphs>
  <Slides>64</Slides>
  <Notes>25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65" baseType="lpstr">
      <vt:lpstr>Default Theme</vt:lpstr>
      <vt:lpstr> </vt:lpstr>
      <vt:lpstr>Company Background</vt:lpstr>
      <vt:lpstr>75 Years of Milestones</vt:lpstr>
      <vt:lpstr>75 Years of Milestones</vt:lpstr>
      <vt:lpstr>75 Years of Milestones</vt:lpstr>
      <vt:lpstr>75 Years of Milestones</vt:lpstr>
      <vt:lpstr>75 Years of Milestones</vt:lpstr>
      <vt:lpstr>75 Years of Milestones</vt:lpstr>
      <vt:lpstr>GX-2009</vt:lpstr>
      <vt:lpstr>GX-2009</vt:lpstr>
      <vt:lpstr>GX-2009</vt:lpstr>
      <vt:lpstr>GX-2009</vt:lpstr>
      <vt:lpstr>GX-2009</vt:lpstr>
      <vt:lpstr>GX-2009</vt:lpstr>
      <vt:lpstr>GX-2009</vt:lpstr>
      <vt:lpstr>GX-2009</vt:lpstr>
      <vt:lpstr>GX-2009</vt:lpstr>
      <vt:lpstr>GX-2009</vt:lpstr>
      <vt:lpstr>GX-2009</vt:lpstr>
      <vt:lpstr>GX-2009</vt:lpstr>
      <vt:lpstr>GX-2009</vt:lpstr>
      <vt:lpstr>GX-2009</vt:lpstr>
      <vt:lpstr>GX-2009</vt:lpstr>
      <vt:lpstr>GX-2009</vt:lpstr>
      <vt:lpstr>GX-2009</vt:lpstr>
      <vt:lpstr>GX-2009</vt:lpstr>
      <vt:lpstr>GX-2009</vt:lpstr>
      <vt:lpstr>GX-2009</vt:lpstr>
      <vt:lpstr>GX-2009</vt:lpstr>
      <vt:lpstr>RP-2009</vt:lpstr>
      <vt:lpstr>SDM-2009</vt:lpstr>
      <vt:lpstr>SDM-2009</vt:lpstr>
      <vt:lpstr>GX-6000</vt:lpstr>
      <vt:lpstr>GX-6000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Questions?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Mike Johnson</dc:creator>
  <cp:lastModifiedBy>Microsoft Office User</cp:lastModifiedBy>
  <cp:revision>310</cp:revision>
  <dcterms:created xsi:type="dcterms:W3CDTF">2016-08-24T20:55:10Z</dcterms:created>
  <dcterms:modified xsi:type="dcterms:W3CDTF">2018-08-10T20:08:46Z</dcterms:modified>
</cp:coreProperties>
</file>