
<file path=[Content_Types].xml><?xml version="1.0" encoding="utf-8"?>
<Types xmlns="http://schemas.openxmlformats.org/package/2006/content-types">
  <Default Extension="docx" ContentType="application/vnd.openxmlformats-officedocument.wordprocessingml.document"/>
  <Default Extension="emf" ContentType="image/x-emf"/>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vml" ContentType="application/vnd.openxmlformats-officedocument.vmlDrawing"/>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79"/>
  </p:notesMasterIdLst>
  <p:handoutMasterIdLst>
    <p:handoutMasterId r:id="rId80"/>
  </p:handoutMasterIdLst>
  <p:sldIdLst>
    <p:sldId id="257" r:id="rId2"/>
    <p:sldId id="259" r:id="rId3"/>
    <p:sldId id="860" r:id="rId4"/>
    <p:sldId id="260" r:id="rId5"/>
    <p:sldId id="982" r:id="rId6"/>
    <p:sldId id="537" r:id="rId7"/>
    <p:sldId id="1025" r:id="rId8"/>
    <p:sldId id="1026" r:id="rId9"/>
    <p:sldId id="360" r:id="rId10"/>
    <p:sldId id="1003" r:id="rId11"/>
    <p:sldId id="1004" r:id="rId12"/>
    <p:sldId id="258" r:id="rId13"/>
    <p:sldId id="983" r:id="rId14"/>
    <p:sldId id="984" r:id="rId15"/>
    <p:sldId id="842" r:id="rId16"/>
    <p:sldId id="1001" r:id="rId17"/>
    <p:sldId id="851" r:id="rId18"/>
    <p:sldId id="854" r:id="rId19"/>
    <p:sldId id="543" r:id="rId20"/>
    <p:sldId id="992" r:id="rId21"/>
    <p:sldId id="994" r:id="rId22"/>
    <p:sldId id="999" r:id="rId23"/>
    <p:sldId id="547" r:id="rId24"/>
    <p:sldId id="546" r:id="rId25"/>
    <p:sldId id="1002" r:id="rId26"/>
    <p:sldId id="986" r:id="rId27"/>
    <p:sldId id="987" r:id="rId28"/>
    <p:sldId id="544" r:id="rId29"/>
    <p:sldId id="1000" r:id="rId30"/>
    <p:sldId id="545" r:id="rId31"/>
    <p:sldId id="995" r:id="rId32"/>
    <p:sldId id="996" r:id="rId33"/>
    <p:sldId id="997" r:id="rId34"/>
    <p:sldId id="998" r:id="rId35"/>
    <p:sldId id="1009" r:id="rId36"/>
    <p:sldId id="1011" r:id="rId37"/>
    <p:sldId id="1032" r:id="rId38"/>
    <p:sldId id="1037" r:id="rId39"/>
    <p:sldId id="342" r:id="rId40"/>
    <p:sldId id="366" r:id="rId41"/>
    <p:sldId id="262" r:id="rId42"/>
    <p:sldId id="368" r:id="rId43"/>
    <p:sldId id="375" r:id="rId44"/>
    <p:sldId id="529" r:id="rId45"/>
    <p:sldId id="530" r:id="rId46"/>
    <p:sldId id="516" r:id="rId47"/>
    <p:sldId id="531" r:id="rId48"/>
    <p:sldId id="532" r:id="rId49"/>
    <p:sldId id="517" r:id="rId50"/>
    <p:sldId id="377" r:id="rId51"/>
    <p:sldId id="373" r:id="rId52"/>
    <p:sldId id="480" r:id="rId53"/>
    <p:sldId id="500" r:id="rId54"/>
    <p:sldId id="481" r:id="rId55"/>
    <p:sldId id="1016" r:id="rId56"/>
    <p:sldId id="1038" r:id="rId57"/>
    <p:sldId id="1039" r:id="rId58"/>
    <p:sldId id="475" r:id="rId59"/>
    <p:sldId id="522" r:id="rId60"/>
    <p:sldId id="512" r:id="rId61"/>
    <p:sldId id="505" r:id="rId62"/>
    <p:sldId id="506" r:id="rId63"/>
    <p:sldId id="507" r:id="rId64"/>
    <p:sldId id="1017" r:id="rId65"/>
    <p:sldId id="1018" r:id="rId66"/>
    <p:sldId id="300" r:id="rId67"/>
    <p:sldId id="301" r:id="rId68"/>
    <p:sldId id="477" r:id="rId69"/>
    <p:sldId id="483" r:id="rId70"/>
    <p:sldId id="482" r:id="rId71"/>
    <p:sldId id="501" r:id="rId72"/>
    <p:sldId id="518" r:id="rId73"/>
    <p:sldId id="319" r:id="rId74"/>
    <p:sldId id="320" r:id="rId75"/>
    <p:sldId id="488" r:id="rId76"/>
    <p:sldId id="303" r:id="rId77"/>
    <p:sldId id="362" r:id="rId78"/>
  </p:sldIdLst>
  <p:sldSz cx="9144000" cy="6858000" type="screen4x3"/>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584" userDrawn="1">
          <p15:clr>
            <a:srgbClr val="A4A3A4"/>
          </p15:clr>
        </p15:guide>
        <p15:guide id="2" pos="288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icrosoft Office User" initials="MOU" lastIdx="2"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C9382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C8DF1AE-10A6-4D15-9D9A-4F01926585BE}" v="12" dt="2021-05-12T18:01:22.44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6601" autoAdjust="0"/>
    <p:restoredTop sz="86401"/>
  </p:normalViewPr>
  <p:slideViewPr>
    <p:cSldViewPr snapToGrid="0" snapToObjects="1">
      <p:cViewPr varScale="1">
        <p:scale>
          <a:sx n="142" d="100"/>
          <a:sy n="142" d="100"/>
        </p:scale>
        <p:origin x="592" y="176"/>
      </p:cViewPr>
      <p:guideLst>
        <p:guide orient="horz" pos="1584"/>
        <p:guide pos="2880"/>
      </p:guideLst>
    </p:cSldViewPr>
  </p:slideViewPr>
  <p:outlineViewPr>
    <p:cViewPr>
      <p:scale>
        <a:sx n="33" d="100"/>
        <a:sy n="33" d="100"/>
      </p:scale>
      <p:origin x="0" y="-752"/>
    </p:cViewPr>
  </p:outlineViewPr>
  <p:notesTextViewPr>
    <p:cViewPr>
      <p:scale>
        <a:sx n="3" d="2"/>
        <a:sy n="3" d="2"/>
      </p:scale>
      <p:origin x="0" y="0"/>
    </p:cViewPr>
  </p:notesTextViewPr>
  <p:sorterViewPr>
    <p:cViewPr>
      <p:scale>
        <a:sx n="1" d="1"/>
        <a:sy n="1" d="1"/>
      </p:scale>
      <p:origin x="0" y="-12404"/>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theme" Target="theme/theme1.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notesMaster" Target="notesMasters/notesMaster1.xml"/><Relationship Id="rId5" Type="http://schemas.openxmlformats.org/officeDocument/2006/relationships/slide" Target="slides/slide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handoutMaster" Target="handoutMasters/handoutMaster1.xml"/><Relationship Id="rId85"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commentAuthors" Target="commentAuthors.xml"/><Relationship Id="rId86"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61" Type="http://schemas.openxmlformats.org/officeDocument/2006/relationships/slide" Target="slides/slide60.xml"/><Relationship Id="rId82"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Book3"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Book3"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Book3"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oleObject" Target="Book3" TargetMode="External"/><Relationship Id="rId2" Type="http://schemas.microsoft.com/office/2011/relationships/chartColorStyle" Target="colors8.xml"/><Relationship Id="rId1" Type="http://schemas.microsoft.com/office/2011/relationships/chartStyle" Target="style8.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pieChart>
        <c:varyColors val="1"/>
        <c:ser>
          <c:idx val="0"/>
          <c:order val="0"/>
          <c:tx>
            <c:v>Our Environment</c:v>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4C72-4A19-9622-65426368EA76}"/>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4C72-4A19-9622-65426368EA76}"/>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4C72-4A19-9622-65426368EA76}"/>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Lit>
              <c:ptCount val="3"/>
              <c:pt idx="0">
                <c:v>Nitrogen</c:v>
              </c:pt>
              <c:pt idx="1">
                <c:v> Oxygen</c:v>
              </c:pt>
              <c:pt idx="2">
                <c:v> All other gases</c:v>
              </c:pt>
            </c:strLit>
          </c:cat>
          <c:val>
            <c:numRef>
              <c:f>Sheet1!$B$3:$B$5</c:f>
              <c:numCache>
                <c:formatCode>0.00%</c:formatCode>
                <c:ptCount val="3"/>
                <c:pt idx="0" formatCode="0%">
                  <c:v>0.78</c:v>
                </c:pt>
                <c:pt idx="1">
                  <c:v>0.20899999999999999</c:v>
                </c:pt>
                <c:pt idx="2">
                  <c:v>1.0999999999999999E-2</c:v>
                </c:pt>
              </c:numCache>
            </c:numRef>
          </c:val>
          <c:extLst>
            <c:ext xmlns:c16="http://schemas.microsoft.com/office/drawing/2014/chart" uri="{C3380CC4-5D6E-409C-BE32-E72D297353CC}">
              <c16:uniqueId val="{00000006-4C72-4A19-9622-65426368EA76}"/>
            </c:ext>
          </c:extLst>
        </c:ser>
        <c:dLbls>
          <c:showLegendKey val="0"/>
          <c:showVal val="0"/>
          <c:showCatName val="0"/>
          <c:showSerName val="0"/>
          <c:showPercent val="0"/>
          <c:showBubbleSize val="0"/>
          <c:showLeaderLines val="1"/>
        </c:dLbls>
        <c:firstSliceAng val="0"/>
      </c:pieChart>
      <c:spPr>
        <a:noFill/>
        <a:ln>
          <a:noFill/>
        </a:ln>
        <a:effectLst/>
      </c:spPr>
    </c:plotArea>
    <c:legend>
      <c:legendPos val="b"/>
      <c:layout>
        <c:manualLayout>
          <c:xMode val="edge"/>
          <c:yMode val="edge"/>
          <c:x val="0.21387839020122482"/>
          <c:y val="0.89385096004530751"/>
          <c:w val="0.53613188976377957"/>
          <c:h val="7.8306812576502183E-2"/>
        </c:manualLayout>
      </c:layout>
      <c:overlay val="0"/>
      <c:spPr>
        <a:noFill/>
        <a:ln>
          <a:noFill/>
        </a:ln>
        <a:effectLst/>
      </c:spPr>
      <c:txPr>
        <a:bodyPr rot="0" spcFirstLastPara="1" vertOverflow="ellipsis" vert="horz" wrap="square" anchor="ctr" anchorCtr="1"/>
        <a:lstStyle/>
        <a:p>
          <a:pPr rtl="0">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dirty="0"/>
              <a:t>Methane 100%</a:t>
            </a:r>
            <a:r>
              <a:rPr lang="en-US" baseline="0" dirty="0"/>
              <a:t> </a:t>
            </a:r>
            <a:r>
              <a:rPr lang="en-US" dirty="0"/>
              <a:t>LEL</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pieChart>
        <c:varyColors val="1"/>
        <c:ser>
          <c:idx val="0"/>
          <c:order val="0"/>
          <c:dPt>
            <c:idx val="0"/>
            <c:bubble3D val="0"/>
            <c:spPr>
              <a:solidFill>
                <a:schemeClr val="accent1"/>
              </a:solidFill>
              <a:ln w="19050">
                <a:solidFill>
                  <a:schemeClr val="lt1"/>
                </a:solidFill>
              </a:ln>
              <a:effectLst/>
            </c:spPr>
            <c:extLst>
              <c:ext xmlns:c16="http://schemas.microsoft.com/office/drawing/2014/chart" uri="{C3380CC4-5D6E-409C-BE32-E72D297353CC}">
                <c16:uniqueId val="{00000001-52CD-42EA-AFE8-A4B38493CC6A}"/>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52CD-42EA-AFE8-A4B38493CC6A}"/>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52CD-42EA-AFE8-A4B38493CC6A}"/>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val>
            <c:numRef>
              <c:f>Sheet1!$F$27:$F$29</c:f>
              <c:numCache>
                <c:formatCode>0.00%</c:formatCode>
                <c:ptCount val="3"/>
                <c:pt idx="0" formatCode="0%">
                  <c:v>0.78</c:v>
                </c:pt>
                <c:pt idx="1">
                  <c:v>0.05</c:v>
                </c:pt>
                <c:pt idx="2">
                  <c:v>0.20899999999999999</c:v>
                </c:pt>
              </c:numCache>
            </c:numRef>
          </c:val>
          <c:extLst>
            <c:ext xmlns:c16="http://schemas.microsoft.com/office/drawing/2014/chart" uri="{C3380CC4-5D6E-409C-BE32-E72D297353CC}">
              <c16:uniqueId val="{00000006-52CD-42EA-AFE8-A4B38493CC6A}"/>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sz="2400" b="1"/>
              <a:t>%</a:t>
            </a:r>
            <a:r>
              <a:rPr lang="en-US" sz="2400" b="1" baseline="0"/>
              <a:t> LEL by Gas</a:t>
            </a:r>
            <a:endParaRPr lang="en-US" sz="2400" b="1"/>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clustered"/>
        <c:varyColors val="0"/>
        <c:ser>
          <c:idx val="0"/>
          <c:order val="0"/>
          <c:spPr>
            <a:solidFill>
              <a:schemeClr val="accent1"/>
            </a:solidFill>
            <a:ln>
              <a:noFill/>
            </a:ln>
            <a:effectLst/>
            <a:sp3d/>
          </c:spPr>
          <c:invertIfNegative val="0"/>
          <c:cat>
            <c:strRef>
              <c:f>Sheet2!$B$3:$D$3</c:f>
              <c:strCache>
                <c:ptCount val="3"/>
                <c:pt idx="0">
                  <c:v>Methane</c:v>
                </c:pt>
                <c:pt idx="1">
                  <c:v>Hydrogen</c:v>
                </c:pt>
                <c:pt idx="2">
                  <c:v>Propane</c:v>
                </c:pt>
              </c:strCache>
            </c:strRef>
          </c:cat>
          <c:val>
            <c:numRef>
              <c:f>Sheet2!$B$4:$D$4</c:f>
              <c:numCache>
                <c:formatCode>0.0%</c:formatCode>
                <c:ptCount val="3"/>
                <c:pt idx="0">
                  <c:v>0.05</c:v>
                </c:pt>
                <c:pt idx="1">
                  <c:v>0.04</c:v>
                </c:pt>
                <c:pt idx="2">
                  <c:v>2.1000000000000001E-2</c:v>
                </c:pt>
              </c:numCache>
            </c:numRef>
          </c:val>
          <c:extLst>
            <c:ext xmlns:c16="http://schemas.microsoft.com/office/drawing/2014/chart" uri="{C3380CC4-5D6E-409C-BE32-E72D297353CC}">
              <c16:uniqueId val="{00000000-1887-2942-B148-A7641D119287}"/>
            </c:ext>
          </c:extLst>
        </c:ser>
        <c:ser>
          <c:idx val="1"/>
          <c:order val="1"/>
          <c:spPr>
            <a:solidFill>
              <a:schemeClr val="accent2"/>
            </a:solidFill>
            <a:ln>
              <a:noFill/>
            </a:ln>
            <a:effectLst/>
            <a:sp3d/>
          </c:spPr>
          <c:invertIfNegative val="0"/>
          <c:cat>
            <c:strRef>
              <c:f>Sheet2!$B$3:$D$3</c:f>
              <c:strCache>
                <c:ptCount val="3"/>
                <c:pt idx="0">
                  <c:v>Methane</c:v>
                </c:pt>
                <c:pt idx="1">
                  <c:v>Hydrogen</c:v>
                </c:pt>
                <c:pt idx="2">
                  <c:v>Propane</c:v>
                </c:pt>
              </c:strCache>
            </c:strRef>
          </c:cat>
          <c:val>
            <c:numRef>
              <c:f>Sheet2!$B$5:$D$5</c:f>
              <c:numCache>
                <c:formatCode>0.0%</c:formatCode>
                <c:ptCount val="3"/>
                <c:pt idx="0">
                  <c:v>2.5000000000000001E-2</c:v>
                </c:pt>
                <c:pt idx="1">
                  <c:v>0.02</c:v>
                </c:pt>
                <c:pt idx="2" formatCode="0.00%">
                  <c:v>1.0500000000000001E-2</c:v>
                </c:pt>
              </c:numCache>
            </c:numRef>
          </c:val>
          <c:extLst>
            <c:ext xmlns:c16="http://schemas.microsoft.com/office/drawing/2014/chart" uri="{C3380CC4-5D6E-409C-BE32-E72D297353CC}">
              <c16:uniqueId val="{00000001-1887-2942-B148-A7641D119287}"/>
            </c:ext>
          </c:extLst>
        </c:ser>
        <c:dLbls>
          <c:showLegendKey val="0"/>
          <c:showVal val="0"/>
          <c:showCatName val="0"/>
          <c:showSerName val="0"/>
          <c:showPercent val="0"/>
          <c:showBubbleSize val="0"/>
        </c:dLbls>
        <c:gapWidth val="150"/>
        <c:shape val="box"/>
        <c:axId val="1277316720"/>
        <c:axId val="1230596912"/>
        <c:axId val="0"/>
      </c:bar3DChart>
      <c:catAx>
        <c:axId val="1277316720"/>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600" b="1" i="0" u="none" strike="noStrike" kern="1200" baseline="0">
                <a:solidFill>
                  <a:schemeClr val="tx1">
                    <a:lumMod val="65000"/>
                    <a:lumOff val="35000"/>
                  </a:schemeClr>
                </a:solidFill>
                <a:latin typeface="+mn-lt"/>
                <a:ea typeface="+mn-ea"/>
                <a:cs typeface="+mn-cs"/>
              </a:defRPr>
            </a:pPr>
            <a:endParaRPr lang="en-US"/>
          </a:p>
        </c:txPr>
        <c:crossAx val="1230596912"/>
        <c:crosses val="autoZero"/>
        <c:auto val="1"/>
        <c:lblAlgn val="ctr"/>
        <c:lblOffset val="100"/>
        <c:noMultiLvlLbl val="0"/>
      </c:catAx>
      <c:valAx>
        <c:axId val="1230596912"/>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27731672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4"/>
    </mc:Choice>
    <mc:Fallback>
      <c:style val="4"/>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Portable</a:t>
            </a:r>
            <a:r>
              <a:rPr lang="en-US" baseline="0"/>
              <a:t> </a:t>
            </a:r>
            <a:r>
              <a:rPr lang="en-US"/>
              <a:t>LEL</a:t>
            </a:r>
            <a:r>
              <a:rPr lang="en-US" baseline="0"/>
              <a:t> Alarm Levels</a:t>
            </a:r>
            <a:endParaRPr lang="en-US"/>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lineChart>
        <c:grouping val="standard"/>
        <c:varyColors val="0"/>
        <c:ser>
          <c:idx val="1"/>
          <c:order val="0"/>
          <c:spPr>
            <a:ln w="28575" cap="rnd">
              <a:solidFill>
                <a:schemeClr val="accent2">
                  <a:shade val="86000"/>
                </a:schemeClr>
              </a:solidFill>
              <a:round/>
            </a:ln>
            <a:effectLst/>
          </c:spPr>
          <c:marker>
            <c:symbol val="none"/>
          </c:marker>
          <c:val>
            <c:numRef>
              <c:f>Sheet1!$B$2:$B$12</c:f>
              <c:numCache>
                <c:formatCode>_(* #,##0_);_(* \(#,##0\);_(* "-"??_);_(@_)</c:formatCode>
                <c:ptCount val="11"/>
                <c:pt idx="0">
                  <c:v>10</c:v>
                </c:pt>
                <c:pt idx="1">
                  <c:v>10</c:v>
                </c:pt>
                <c:pt idx="2">
                  <c:v>10</c:v>
                </c:pt>
                <c:pt idx="3">
                  <c:v>10</c:v>
                </c:pt>
                <c:pt idx="4">
                  <c:v>10</c:v>
                </c:pt>
                <c:pt idx="5">
                  <c:v>10</c:v>
                </c:pt>
                <c:pt idx="6">
                  <c:v>10</c:v>
                </c:pt>
                <c:pt idx="7">
                  <c:v>10</c:v>
                </c:pt>
                <c:pt idx="8">
                  <c:v>10</c:v>
                </c:pt>
                <c:pt idx="9">
                  <c:v>10</c:v>
                </c:pt>
                <c:pt idx="10">
                  <c:v>10</c:v>
                </c:pt>
              </c:numCache>
            </c:numRef>
          </c:val>
          <c:smooth val="0"/>
          <c:extLst>
            <c:ext xmlns:c16="http://schemas.microsoft.com/office/drawing/2014/chart" uri="{C3380CC4-5D6E-409C-BE32-E72D297353CC}">
              <c16:uniqueId val="{00000000-3EE8-1B42-A3F4-7CD631DA864E}"/>
            </c:ext>
          </c:extLst>
        </c:ser>
        <c:ser>
          <c:idx val="3"/>
          <c:order val="1"/>
          <c:spPr>
            <a:ln w="28575" cap="rnd">
              <a:solidFill>
                <a:schemeClr val="accent2">
                  <a:tint val="58000"/>
                </a:schemeClr>
              </a:solidFill>
              <a:round/>
            </a:ln>
            <a:effectLst/>
          </c:spPr>
          <c:marker>
            <c:symbol val="none"/>
          </c:marker>
          <c:val>
            <c:numRef>
              <c:f>Sheet1!$D$2:$D$12</c:f>
              <c:numCache>
                <c:formatCode>_(* #,##0_);_(* \(#,##0\);_(* "-"??_);_(@_)</c:formatCode>
                <c:ptCount val="11"/>
                <c:pt idx="0">
                  <c:v>50</c:v>
                </c:pt>
                <c:pt idx="1">
                  <c:v>50</c:v>
                </c:pt>
                <c:pt idx="2">
                  <c:v>50</c:v>
                </c:pt>
                <c:pt idx="3">
                  <c:v>50</c:v>
                </c:pt>
                <c:pt idx="4">
                  <c:v>50</c:v>
                </c:pt>
                <c:pt idx="5">
                  <c:v>50</c:v>
                </c:pt>
                <c:pt idx="6">
                  <c:v>50</c:v>
                </c:pt>
                <c:pt idx="7">
                  <c:v>50</c:v>
                </c:pt>
                <c:pt idx="8">
                  <c:v>50</c:v>
                </c:pt>
                <c:pt idx="9">
                  <c:v>50</c:v>
                </c:pt>
                <c:pt idx="10">
                  <c:v>50</c:v>
                </c:pt>
              </c:numCache>
            </c:numRef>
          </c:val>
          <c:smooth val="0"/>
          <c:extLst>
            <c:ext xmlns:c16="http://schemas.microsoft.com/office/drawing/2014/chart" uri="{C3380CC4-5D6E-409C-BE32-E72D297353CC}">
              <c16:uniqueId val="{00000001-3EE8-1B42-A3F4-7CD631DA864E}"/>
            </c:ext>
          </c:extLst>
        </c:ser>
        <c:ser>
          <c:idx val="0"/>
          <c:order val="2"/>
          <c:spPr>
            <a:ln w="28575" cap="rnd">
              <a:solidFill>
                <a:schemeClr val="accent2">
                  <a:shade val="58000"/>
                </a:schemeClr>
              </a:solidFill>
              <a:round/>
            </a:ln>
            <a:effectLst/>
          </c:spPr>
          <c:marker>
            <c:symbol val="none"/>
          </c:marker>
          <c:val>
            <c:numRef>
              <c:f>Sheet1!$C$2:$C$12</c:f>
              <c:numCache>
                <c:formatCode>_(* #,##0_);_(* \(#,##0\);_(* "-"??_);_(@_)</c:formatCode>
                <c:ptCount val="11"/>
                <c:pt idx="0">
                  <c:v>25</c:v>
                </c:pt>
                <c:pt idx="1">
                  <c:v>25</c:v>
                </c:pt>
                <c:pt idx="2">
                  <c:v>25</c:v>
                </c:pt>
                <c:pt idx="3">
                  <c:v>25</c:v>
                </c:pt>
                <c:pt idx="4">
                  <c:v>25</c:v>
                </c:pt>
                <c:pt idx="5">
                  <c:v>25</c:v>
                </c:pt>
                <c:pt idx="6">
                  <c:v>25</c:v>
                </c:pt>
                <c:pt idx="7">
                  <c:v>25</c:v>
                </c:pt>
                <c:pt idx="8">
                  <c:v>25</c:v>
                </c:pt>
                <c:pt idx="9">
                  <c:v>25</c:v>
                </c:pt>
                <c:pt idx="10">
                  <c:v>25</c:v>
                </c:pt>
              </c:numCache>
            </c:numRef>
          </c:val>
          <c:smooth val="0"/>
          <c:extLst>
            <c:ext xmlns:c16="http://schemas.microsoft.com/office/drawing/2014/chart" uri="{C3380CC4-5D6E-409C-BE32-E72D297353CC}">
              <c16:uniqueId val="{00000002-3EE8-1B42-A3F4-7CD631DA864E}"/>
            </c:ext>
          </c:extLst>
        </c:ser>
        <c:dLbls>
          <c:showLegendKey val="0"/>
          <c:showVal val="0"/>
          <c:showCatName val="0"/>
          <c:showSerName val="0"/>
          <c:showPercent val="0"/>
          <c:showBubbleSize val="0"/>
        </c:dLbls>
        <c:smooth val="0"/>
        <c:axId val="1232948160"/>
        <c:axId val="1232949808"/>
      </c:lineChart>
      <c:catAx>
        <c:axId val="1232948160"/>
        <c:scaling>
          <c:orientation val="minMax"/>
        </c:scaling>
        <c:delete val="1"/>
        <c:axPos val="b"/>
        <c:majorTickMark val="none"/>
        <c:minorTickMark val="none"/>
        <c:tickLblPos val="nextTo"/>
        <c:crossAx val="1232949808"/>
        <c:crosses val="autoZero"/>
        <c:auto val="1"/>
        <c:lblAlgn val="ctr"/>
        <c:lblOffset val="100"/>
        <c:noMultiLvlLbl val="0"/>
      </c:catAx>
      <c:valAx>
        <c:axId val="1232949808"/>
        <c:scaling>
          <c:orientation val="minMax"/>
          <c:max val="100"/>
        </c:scaling>
        <c:delete val="0"/>
        <c:axPos val="l"/>
        <c:majorGridlines>
          <c:spPr>
            <a:ln w="9525" cap="flat" cmpd="sng" algn="ctr">
              <a:solidFill>
                <a:schemeClr val="tx1">
                  <a:lumMod val="15000"/>
                  <a:lumOff val="85000"/>
                </a:schemeClr>
              </a:solidFill>
              <a:round/>
            </a:ln>
            <a:effectLst/>
          </c:spPr>
        </c:majorGridlines>
        <c:minorGridlines>
          <c:spPr>
            <a:ln w="9525" cap="flat" cmpd="sng" algn="ctr">
              <a:solidFill>
                <a:schemeClr val="tx1">
                  <a:lumMod val="5000"/>
                  <a:lumOff val="95000"/>
                </a:schemeClr>
              </a:solidFill>
              <a:round/>
            </a:ln>
            <a:effectLst/>
          </c:spPr>
        </c:minorGridlines>
        <c:numFmt formatCode="_(* #,##0_);_(* \(#,##0\);_(*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23294816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4"/>
    </mc:Choice>
    <mc:Fallback>
      <c:style val="4"/>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Fixed</a:t>
            </a:r>
            <a:r>
              <a:rPr lang="en-US" baseline="0"/>
              <a:t> </a:t>
            </a:r>
            <a:r>
              <a:rPr lang="en-US"/>
              <a:t>LEL</a:t>
            </a:r>
            <a:r>
              <a:rPr lang="en-US" baseline="0"/>
              <a:t> Alarm Levels</a:t>
            </a:r>
            <a:endParaRPr lang="en-US"/>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lineChart>
        <c:grouping val="standard"/>
        <c:varyColors val="0"/>
        <c:ser>
          <c:idx val="1"/>
          <c:order val="0"/>
          <c:spPr>
            <a:ln w="28575" cap="rnd">
              <a:solidFill>
                <a:schemeClr val="accent2">
                  <a:tint val="77000"/>
                </a:schemeClr>
              </a:solidFill>
              <a:round/>
            </a:ln>
            <a:effectLst/>
          </c:spPr>
          <c:marker>
            <c:symbol val="none"/>
          </c:marker>
          <c:val>
            <c:numRef>
              <c:f>Sheet1!$B$2:$B$12</c:f>
              <c:numCache>
                <c:formatCode>_(* #,##0_);_(* \(#,##0\);_(* "-"??_);_(@_)</c:formatCode>
                <c:ptCount val="11"/>
                <c:pt idx="0">
                  <c:v>10</c:v>
                </c:pt>
                <c:pt idx="1">
                  <c:v>10</c:v>
                </c:pt>
                <c:pt idx="2">
                  <c:v>10</c:v>
                </c:pt>
                <c:pt idx="3">
                  <c:v>10</c:v>
                </c:pt>
                <c:pt idx="4">
                  <c:v>10</c:v>
                </c:pt>
                <c:pt idx="5">
                  <c:v>10</c:v>
                </c:pt>
                <c:pt idx="6">
                  <c:v>10</c:v>
                </c:pt>
                <c:pt idx="7">
                  <c:v>10</c:v>
                </c:pt>
                <c:pt idx="8">
                  <c:v>10</c:v>
                </c:pt>
                <c:pt idx="9">
                  <c:v>10</c:v>
                </c:pt>
                <c:pt idx="10">
                  <c:v>10</c:v>
                </c:pt>
              </c:numCache>
            </c:numRef>
          </c:val>
          <c:smooth val="0"/>
          <c:extLst>
            <c:ext xmlns:c16="http://schemas.microsoft.com/office/drawing/2014/chart" uri="{C3380CC4-5D6E-409C-BE32-E72D297353CC}">
              <c16:uniqueId val="{00000000-DF68-6848-A7DD-3257357C4452}"/>
            </c:ext>
          </c:extLst>
        </c:ser>
        <c:ser>
          <c:idx val="0"/>
          <c:order val="1"/>
          <c:spPr>
            <a:ln w="28575" cap="rnd">
              <a:solidFill>
                <a:schemeClr val="accent2">
                  <a:shade val="76000"/>
                </a:schemeClr>
              </a:solidFill>
              <a:round/>
            </a:ln>
            <a:effectLst/>
          </c:spPr>
          <c:marker>
            <c:symbol val="none"/>
          </c:marker>
          <c:val>
            <c:numRef>
              <c:f>Sheet1!$D$2:$D$12</c:f>
              <c:numCache>
                <c:formatCode>_(* #,##0_);_(* \(#,##0\);_(* "-"??_);_(@_)</c:formatCode>
                <c:ptCount val="11"/>
                <c:pt idx="0">
                  <c:v>50</c:v>
                </c:pt>
                <c:pt idx="1">
                  <c:v>50</c:v>
                </c:pt>
                <c:pt idx="2">
                  <c:v>50</c:v>
                </c:pt>
                <c:pt idx="3">
                  <c:v>50</c:v>
                </c:pt>
                <c:pt idx="4">
                  <c:v>50</c:v>
                </c:pt>
                <c:pt idx="5">
                  <c:v>50</c:v>
                </c:pt>
                <c:pt idx="6">
                  <c:v>50</c:v>
                </c:pt>
                <c:pt idx="7">
                  <c:v>50</c:v>
                </c:pt>
                <c:pt idx="8">
                  <c:v>50</c:v>
                </c:pt>
                <c:pt idx="9">
                  <c:v>50</c:v>
                </c:pt>
                <c:pt idx="10">
                  <c:v>50</c:v>
                </c:pt>
              </c:numCache>
            </c:numRef>
          </c:val>
          <c:smooth val="0"/>
          <c:extLst>
            <c:ext xmlns:c16="http://schemas.microsoft.com/office/drawing/2014/chart" uri="{C3380CC4-5D6E-409C-BE32-E72D297353CC}">
              <c16:uniqueId val="{00000001-DF68-6848-A7DD-3257357C4452}"/>
            </c:ext>
          </c:extLst>
        </c:ser>
        <c:dLbls>
          <c:showLegendKey val="0"/>
          <c:showVal val="0"/>
          <c:showCatName val="0"/>
          <c:showSerName val="0"/>
          <c:showPercent val="0"/>
          <c:showBubbleSize val="0"/>
        </c:dLbls>
        <c:smooth val="0"/>
        <c:axId val="1232948160"/>
        <c:axId val="1232949808"/>
      </c:lineChart>
      <c:catAx>
        <c:axId val="1232948160"/>
        <c:scaling>
          <c:orientation val="minMax"/>
        </c:scaling>
        <c:delete val="1"/>
        <c:axPos val="b"/>
        <c:majorTickMark val="none"/>
        <c:minorTickMark val="none"/>
        <c:tickLblPos val="nextTo"/>
        <c:crossAx val="1232949808"/>
        <c:crosses val="autoZero"/>
        <c:auto val="1"/>
        <c:lblAlgn val="ctr"/>
        <c:lblOffset val="100"/>
        <c:noMultiLvlLbl val="0"/>
      </c:catAx>
      <c:valAx>
        <c:axId val="1232949808"/>
        <c:scaling>
          <c:orientation val="minMax"/>
          <c:max val="100"/>
        </c:scaling>
        <c:delete val="0"/>
        <c:axPos val="l"/>
        <c:majorGridlines>
          <c:spPr>
            <a:ln w="9525" cap="flat" cmpd="sng" algn="ctr">
              <a:solidFill>
                <a:schemeClr val="tx1">
                  <a:lumMod val="15000"/>
                  <a:lumOff val="85000"/>
                </a:schemeClr>
              </a:solidFill>
              <a:round/>
            </a:ln>
            <a:effectLst/>
          </c:spPr>
        </c:majorGridlines>
        <c:minorGridlines>
          <c:spPr>
            <a:ln w="9525" cap="flat" cmpd="sng" algn="ctr">
              <a:solidFill>
                <a:schemeClr val="tx1">
                  <a:lumMod val="5000"/>
                  <a:lumOff val="95000"/>
                </a:schemeClr>
              </a:solidFill>
              <a:round/>
            </a:ln>
            <a:effectLst/>
          </c:spPr>
        </c:minorGridlines>
        <c:numFmt formatCode="_(* #,##0_);_(* \(#,##0\);_(*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23294816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pieChart>
        <c:varyColors val="1"/>
        <c:ser>
          <c:idx val="0"/>
          <c:order val="0"/>
          <c:dPt>
            <c:idx val="0"/>
            <c:bubble3D val="0"/>
            <c:spPr>
              <a:solidFill>
                <a:schemeClr val="accent1"/>
              </a:solidFill>
              <a:ln w="19050">
                <a:solidFill>
                  <a:schemeClr val="lt1"/>
                </a:solidFill>
              </a:ln>
              <a:effectLst/>
            </c:spPr>
            <c:extLst>
              <c:ext xmlns:c16="http://schemas.microsoft.com/office/drawing/2014/chart" uri="{C3380CC4-5D6E-409C-BE32-E72D297353CC}">
                <c16:uniqueId val="{00000001-EEDC-429F-925B-2690E824856D}"/>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EEDC-429F-925B-2690E824856D}"/>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EEDC-429F-925B-2690E824856D}"/>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val>
            <c:numRef>
              <c:f>Sheet1!$B$12:$B$14</c:f>
              <c:numCache>
                <c:formatCode>General</c:formatCode>
                <c:ptCount val="3"/>
                <c:pt idx="0" formatCode="#,##0">
                  <c:v>209000</c:v>
                </c:pt>
                <c:pt idx="1">
                  <c:v>791000</c:v>
                </c:pt>
                <c:pt idx="2">
                  <c:v>25</c:v>
                </c:pt>
              </c:numCache>
            </c:numRef>
          </c:val>
          <c:extLst>
            <c:ext xmlns:c16="http://schemas.microsoft.com/office/drawing/2014/chart" uri="{C3380CC4-5D6E-409C-BE32-E72D297353CC}">
              <c16:uniqueId val="{00000006-EEDC-429F-925B-2690E824856D}"/>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pieChart>
        <c:varyColors val="1"/>
        <c:ser>
          <c:idx val="0"/>
          <c:order val="0"/>
          <c:tx>
            <c:v>Our Environment</c:v>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8B25-435B-938F-F70A26644880}"/>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8B25-435B-938F-F70A26644880}"/>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8B25-435B-938F-F70A26644880}"/>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Lit>
              <c:ptCount val="3"/>
              <c:pt idx="0">
                <c:v>Nitrogen</c:v>
              </c:pt>
              <c:pt idx="1">
                <c:v> Oxygen</c:v>
              </c:pt>
              <c:pt idx="2">
                <c:v> All other gases</c:v>
              </c:pt>
            </c:strLit>
          </c:cat>
          <c:val>
            <c:numRef>
              <c:f>Sheet1!$B$3:$B$5</c:f>
              <c:numCache>
                <c:formatCode>0.00%</c:formatCode>
                <c:ptCount val="3"/>
                <c:pt idx="0" formatCode="0%">
                  <c:v>0.78</c:v>
                </c:pt>
                <c:pt idx="1">
                  <c:v>0.20899999999999999</c:v>
                </c:pt>
                <c:pt idx="2">
                  <c:v>1.0999999999999999E-2</c:v>
                </c:pt>
              </c:numCache>
            </c:numRef>
          </c:val>
          <c:extLst>
            <c:ext xmlns:c16="http://schemas.microsoft.com/office/drawing/2014/chart" uri="{C3380CC4-5D6E-409C-BE32-E72D297353CC}">
              <c16:uniqueId val="{00000006-8B25-435B-938F-F70A26644880}"/>
            </c:ext>
          </c:extLst>
        </c:ser>
        <c:dLbls>
          <c:showLegendKey val="0"/>
          <c:showVal val="0"/>
          <c:showCatName val="0"/>
          <c:showSerName val="0"/>
          <c:showPercent val="0"/>
          <c:showBubbleSize val="0"/>
          <c:showLeaderLines val="1"/>
        </c:dLbls>
        <c:firstSliceAng val="0"/>
      </c:pieChart>
      <c:spPr>
        <a:noFill/>
        <a:ln>
          <a:noFill/>
        </a:ln>
        <a:effectLst/>
      </c:spPr>
    </c:plotArea>
    <c:legend>
      <c:legendPos val="b"/>
      <c:layout>
        <c:manualLayout>
          <c:xMode val="edge"/>
          <c:yMode val="edge"/>
          <c:x val="0.21387839020122482"/>
          <c:y val="0.89385096004530751"/>
          <c:w val="0.53613188976377957"/>
          <c:h val="7.8306812576502183E-2"/>
        </c:manualLayout>
      </c:layout>
      <c:overlay val="0"/>
      <c:spPr>
        <a:noFill/>
        <a:ln>
          <a:noFill/>
        </a:ln>
        <a:effectLst/>
      </c:spPr>
      <c:txPr>
        <a:bodyPr rot="0" spcFirstLastPara="1" vertOverflow="ellipsis" vert="horz" wrap="square" anchor="ctr" anchorCtr="1"/>
        <a:lstStyle/>
        <a:p>
          <a:pPr rtl="0">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Oxygen Alarm Points</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lineChart>
        <c:grouping val="standard"/>
        <c:varyColors val="0"/>
        <c:ser>
          <c:idx val="0"/>
          <c:order val="0"/>
          <c:spPr>
            <a:ln w="28575" cap="rnd">
              <a:solidFill>
                <a:schemeClr val="accent1"/>
              </a:solidFill>
              <a:round/>
            </a:ln>
            <a:effectLst/>
          </c:spPr>
          <c:marker>
            <c:symbol val="none"/>
          </c:marker>
          <c:val>
            <c:numRef>
              <c:f>Sheet1!$E$2:$E$10</c:f>
              <c:numCache>
                <c:formatCode>_(* #,##0.0_);_(* \(#,##0.0\);_(* "-"??_);_(@_)</c:formatCode>
                <c:ptCount val="9"/>
                <c:pt idx="0">
                  <c:v>19.5</c:v>
                </c:pt>
                <c:pt idx="1">
                  <c:v>19.5</c:v>
                </c:pt>
                <c:pt idx="2">
                  <c:v>19.5</c:v>
                </c:pt>
                <c:pt idx="3">
                  <c:v>19.5</c:v>
                </c:pt>
                <c:pt idx="4">
                  <c:v>19.5</c:v>
                </c:pt>
                <c:pt idx="5">
                  <c:v>19.5</c:v>
                </c:pt>
                <c:pt idx="6">
                  <c:v>19.5</c:v>
                </c:pt>
                <c:pt idx="7">
                  <c:v>19.5</c:v>
                </c:pt>
                <c:pt idx="8">
                  <c:v>19.5</c:v>
                </c:pt>
              </c:numCache>
            </c:numRef>
          </c:val>
          <c:smooth val="0"/>
          <c:extLst>
            <c:ext xmlns:c16="http://schemas.microsoft.com/office/drawing/2014/chart" uri="{C3380CC4-5D6E-409C-BE32-E72D297353CC}">
              <c16:uniqueId val="{00000000-05E7-FD48-9287-750AAF63F70F}"/>
            </c:ext>
          </c:extLst>
        </c:ser>
        <c:ser>
          <c:idx val="1"/>
          <c:order val="1"/>
          <c:spPr>
            <a:ln w="28575" cap="rnd">
              <a:solidFill>
                <a:schemeClr val="accent2"/>
              </a:solidFill>
              <a:round/>
            </a:ln>
            <a:effectLst/>
          </c:spPr>
          <c:marker>
            <c:symbol val="none"/>
          </c:marker>
          <c:val>
            <c:numRef>
              <c:f>Sheet1!$F$2:$F$10</c:f>
              <c:numCache>
                <c:formatCode>_(* #,##0.0_);_(* \(#,##0.0\);_(* "-"??_);_(@_)</c:formatCode>
                <c:ptCount val="9"/>
                <c:pt idx="0">
                  <c:v>23.5</c:v>
                </c:pt>
                <c:pt idx="1">
                  <c:v>23.5</c:v>
                </c:pt>
                <c:pt idx="2">
                  <c:v>23.5</c:v>
                </c:pt>
                <c:pt idx="3">
                  <c:v>23.5</c:v>
                </c:pt>
                <c:pt idx="4">
                  <c:v>23.5</c:v>
                </c:pt>
                <c:pt idx="5">
                  <c:v>23.5</c:v>
                </c:pt>
                <c:pt idx="6">
                  <c:v>23.5</c:v>
                </c:pt>
                <c:pt idx="7">
                  <c:v>23.5</c:v>
                </c:pt>
                <c:pt idx="8">
                  <c:v>23.5</c:v>
                </c:pt>
              </c:numCache>
            </c:numRef>
          </c:val>
          <c:smooth val="0"/>
          <c:extLst>
            <c:ext xmlns:c16="http://schemas.microsoft.com/office/drawing/2014/chart" uri="{C3380CC4-5D6E-409C-BE32-E72D297353CC}">
              <c16:uniqueId val="{00000001-05E7-FD48-9287-750AAF63F70F}"/>
            </c:ext>
          </c:extLst>
        </c:ser>
        <c:dLbls>
          <c:showLegendKey val="0"/>
          <c:showVal val="0"/>
          <c:showCatName val="0"/>
          <c:showSerName val="0"/>
          <c:showPercent val="0"/>
          <c:showBubbleSize val="0"/>
        </c:dLbls>
        <c:smooth val="0"/>
        <c:axId val="1268091296"/>
        <c:axId val="1280369312"/>
      </c:lineChart>
      <c:catAx>
        <c:axId val="1268091296"/>
        <c:scaling>
          <c:orientation val="minMax"/>
        </c:scaling>
        <c:delete val="1"/>
        <c:axPos val="b"/>
        <c:majorTickMark val="none"/>
        <c:minorTickMark val="none"/>
        <c:tickLblPos val="nextTo"/>
        <c:crossAx val="1280369312"/>
        <c:crosses val="autoZero"/>
        <c:auto val="1"/>
        <c:lblAlgn val="ctr"/>
        <c:lblOffset val="100"/>
        <c:noMultiLvlLbl val="0"/>
      </c:catAx>
      <c:valAx>
        <c:axId val="1280369312"/>
        <c:scaling>
          <c:orientation val="minMax"/>
          <c:max val="40"/>
        </c:scaling>
        <c:delete val="0"/>
        <c:axPos val="l"/>
        <c:majorGridlines>
          <c:spPr>
            <a:ln w="9525" cap="flat" cmpd="sng" algn="ctr">
              <a:solidFill>
                <a:schemeClr val="tx1">
                  <a:lumMod val="15000"/>
                  <a:lumOff val="85000"/>
                </a:schemeClr>
              </a:solidFill>
              <a:round/>
            </a:ln>
            <a:effectLst/>
          </c:spPr>
        </c:majorGridlines>
        <c:minorGridlines>
          <c:spPr>
            <a:ln w="9525" cap="flat" cmpd="sng" algn="ctr">
              <a:solidFill>
                <a:schemeClr val="tx1">
                  <a:lumMod val="5000"/>
                  <a:lumOff val="95000"/>
                </a:schemeClr>
              </a:solidFill>
              <a:round/>
            </a:ln>
            <a:effectLst/>
          </c:spPr>
        </c:minorGridlines>
        <c:numFmt formatCode="_(* #,##0.0_);_(* \(#,##0.0\);_(*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26809129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withinLinear" id="15">
  <a:schemeClr val="accent2"/>
</cs:colorStyle>
</file>

<file path=ppt/charts/colors5.xml><?xml version="1.0" encoding="utf-8"?>
<cs:colorStyle xmlns:cs="http://schemas.microsoft.com/office/drawing/2012/chartStyle" xmlns:a="http://schemas.openxmlformats.org/drawingml/2006/main" meth="withinLinear" id="15">
  <a:schemeClr val="accent2"/>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_rels/vmlDrawing1.vml.rels><?xml version="1.0" encoding="UTF-8" standalone="yes"?>
<Relationships xmlns="http://schemas.openxmlformats.org/package/2006/relationships"><Relationship Id="rId1" Type="http://schemas.openxmlformats.org/officeDocument/2006/relationships/image" Target="../media/image12.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17163118-8FB6-A94A-8057-F7882784503E}"/>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8C4AE92D-8078-FC4E-9B26-3AE0A4EF1168}"/>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endParaRPr lang="en-US"/>
          </a:p>
        </p:txBody>
      </p:sp>
      <p:sp>
        <p:nvSpPr>
          <p:cNvPr id="4" name="Footer Placeholder 3">
            <a:extLst>
              <a:ext uri="{FF2B5EF4-FFF2-40B4-BE49-F238E27FC236}">
                <a16:creationId xmlns:a16="http://schemas.microsoft.com/office/drawing/2014/main" id="{721E87F8-4FB7-E043-ABD4-4C0B9E8DCA5A}"/>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6BCEB595-F287-0B4D-849F-E29822E43794}"/>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ACA5229D-CB1A-BA45-BF33-9FF452FB916D}" type="slidenum">
              <a:rPr lang="en-US" smtClean="0"/>
              <a:t>‹#›</a:t>
            </a:fld>
            <a:endParaRPr lang="en-US"/>
          </a:p>
        </p:txBody>
      </p:sp>
    </p:spTree>
    <p:extLst>
      <p:ext uri="{BB962C8B-B14F-4D97-AF65-F5344CB8AC3E}">
        <p14:creationId xmlns:p14="http://schemas.microsoft.com/office/powerpoint/2010/main" val="870543715"/>
      </p:ext>
    </p:extLst>
  </p:cSld>
  <p:clrMap bg1="lt1" tx1="dk1" bg2="lt2" tx2="dk2" accent1="accent1" accent2="accent2" accent3="accent3" accent4="accent4" accent5="accent5" accent6="accent6" hlink="hlink" folHlink="folHlink"/>
  <p:hf sldNum="0" hdr="0"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3F6F91C-FB4B-914D-AF24-B0200CF09D38}" type="slidenum">
              <a:rPr lang="en-US" smtClean="0"/>
              <a:t>‹#›</a:t>
            </a:fld>
            <a:endParaRPr lang="en-US"/>
          </a:p>
        </p:txBody>
      </p:sp>
    </p:spTree>
    <p:extLst>
      <p:ext uri="{BB962C8B-B14F-4D97-AF65-F5344CB8AC3E}">
        <p14:creationId xmlns:p14="http://schemas.microsoft.com/office/powerpoint/2010/main" val="2074023645"/>
      </p:ext>
    </p:extLst>
  </p:cSld>
  <p:clrMap bg1="lt1" tx1="dk1" bg2="lt2" tx2="dk2" accent1="accent1" accent2="accent2" accent3="accent3" accent4="accent4" accent5="accent5" accent6="accent6" hlink="hlink" folHlink="folHlink"/>
  <p:hf sldNum="0" hdr="0" ftr="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49155"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endParaRPr lang="en-US">
              <a:latin typeface="Calibri" charset="0"/>
            </a:endParaRPr>
          </a:p>
        </p:txBody>
      </p:sp>
      <p:sp>
        <p:nvSpPr>
          <p:cNvPr id="4" name="Slide Number Placeholder 3"/>
          <p:cNvSpPr>
            <a:spLocks noGrp="1"/>
          </p:cNvSpPr>
          <p:nvPr>
            <p:ph type="sldNum" sz="quarter" idx="5"/>
          </p:nvPr>
        </p:nvSpPr>
        <p:spPr/>
        <p:txBody>
          <a:bodyPr/>
          <a:lstStyle>
            <a:lvl1pPr eaLnBrk="0" hangingPunct="0">
              <a:defRPr>
                <a:solidFill>
                  <a:schemeClr val="tx1"/>
                </a:solidFill>
                <a:latin typeface="Arial" charset="0"/>
                <a:ea typeface="ＭＳ Ｐゴシック" charset="0"/>
              </a:defRPr>
            </a:lvl1pPr>
            <a:lvl2pPr marL="729057" indent="-280406" eaLnBrk="0" hangingPunct="0">
              <a:defRPr>
                <a:solidFill>
                  <a:schemeClr val="tx1"/>
                </a:solidFill>
                <a:latin typeface="Arial" charset="0"/>
                <a:ea typeface="ＭＳ Ｐゴシック" charset="0"/>
              </a:defRPr>
            </a:lvl2pPr>
            <a:lvl3pPr marL="1121626" indent="-224325" eaLnBrk="0" hangingPunct="0">
              <a:defRPr>
                <a:solidFill>
                  <a:schemeClr val="tx1"/>
                </a:solidFill>
                <a:latin typeface="Arial" charset="0"/>
                <a:ea typeface="ＭＳ Ｐゴシック" charset="0"/>
              </a:defRPr>
            </a:lvl3pPr>
            <a:lvl4pPr marL="1570276" indent="-224325" eaLnBrk="0" hangingPunct="0">
              <a:defRPr>
                <a:solidFill>
                  <a:schemeClr val="tx1"/>
                </a:solidFill>
                <a:latin typeface="Arial" charset="0"/>
                <a:ea typeface="ＭＳ Ｐゴシック" charset="0"/>
              </a:defRPr>
            </a:lvl4pPr>
            <a:lvl5pPr marL="2018927" indent="-224325" eaLnBrk="0" hangingPunct="0">
              <a:defRPr>
                <a:solidFill>
                  <a:schemeClr val="tx1"/>
                </a:solidFill>
                <a:latin typeface="Arial" charset="0"/>
                <a:ea typeface="ＭＳ Ｐゴシック" charset="0"/>
              </a:defRPr>
            </a:lvl5pPr>
            <a:lvl6pPr marL="2467577" indent="-224325" eaLnBrk="0" fontAlgn="base" hangingPunct="0">
              <a:spcBef>
                <a:spcPct val="0"/>
              </a:spcBef>
              <a:spcAft>
                <a:spcPct val="0"/>
              </a:spcAft>
              <a:defRPr>
                <a:solidFill>
                  <a:schemeClr val="tx1"/>
                </a:solidFill>
                <a:latin typeface="Arial" charset="0"/>
                <a:ea typeface="ＭＳ Ｐゴシック" charset="0"/>
              </a:defRPr>
            </a:lvl6pPr>
            <a:lvl7pPr marL="2916227" indent="-224325" eaLnBrk="0" fontAlgn="base" hangingPunct="0">
              <a:spcBef>
                <a:spcPct val="0"/>
              </a:spcBef>
              <a:spcAft>
                <a:spcPct val="0"/>
              </a:spcAft>
              <a:defRPr>
                <a:solidFill>
                  <a:schemeClr val="tx1"/>
                </a:solidFill>
                <a:latin typeface="Arial" charset="0"/>
                <a:ea typeface="ＭＳ Ｐゴシック" charset="0"/>
              </a:defRPr>
            </a:lvl7pPr>
            <a:lvl8pPr marL="3364878" indent="-224325" eaLnBrk="0" fontAlgn="base" hangingPunct="0">
              <a:spcBef>
                <a:spcPct val="0"/>
              </a:spcBef>
              <a:spcAft>
                <a:spcPct val="0"/>
              </a:spcAft>
              <a:defRPr>
                <a:solidFill>
                  <a:schemeClr val="tx1"/>
                </a:solidFill>
                <a:latin typeface="Arial" charset="0"/>
                <a:ea typeface="ＭＳ Ｐゴシック" charset="0"/>
              </a:defRPr>
            </a:lvl8pPr>
            <a:lvl9pPr marL="3813528" indent="-224325" eaLnBrk="0" fontAlgn="base" hangingPunct="0">
              <a:spcBef>
                <a:spcPct val="0"/>
              </a:spcBef>
              <a:spcAft>
                <a:spcPct val="0"/>
              </a:spcAft>
              <a:defRPr>
                <a:solidFill>
                  <a:schemeClr val="tx1"/>
                </a:solidFill>
                <a:latin typeface="Arial" charset="0"/>
                <a:ea typeface="ＭＳ Ｐゴシック" charset="0"/>
              </a:defRPr>
            </a:lvl9pPr>
          </a:lstStyle>
          <a:p>
            <a:pPr eaLnBrk="1" hangingPunct="1"/>
            <a:fld id="{4BE3131B-8A74-AD47-BABA-711194AC2FD8}" type="slidenum">
              <a:rPr lang="en-US">
                <a:latin typeface="Calibri" charset="0"/>
              </a:rPr>
              <a:pPr eaLnBrk="1" hangingPunct="1"/>
              <a:t>10</a:t>
            </a:fld>
            <a:endParaRPr lang="en-US">
              <a:latin typeface="Calibri" charset="0"/>
            </a:endParaRPr>
          </a:p>
        </p:txBody>
      </p:sp>
    </p:spTree>
    <p:extLst>
      <p:ext uri="{BB962C8B-B14F-4D97-AF65-F5344CB8AC3E}">
        <p14:creationId xmlns:p14="http://schemas.microsoft.com/office/powerpoint/2010/main" val="12014451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32771"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endParaRPr lang="en-US">
              <a:latin typeface="Calibri" charset="0"/>
            </a:endParaRPr>
          </a:p>
        </p:txBody>
      </p:sp>
      <p:sp>
        <p:nvSpPr>
          <p:cNvPr id="4" name="Slide Number Placeholder 3"/>
          <p:cNvSpPr>
            <a:spLocks noGrp="1"/>
          </p:cNvSpPr>
          <p:nvPr>
            <p:ph type="sldNum" sz="quarter" idx="5"/>
          </p:nvPr>
        </p:nvSpPr>
        <p:spPr/>
        <p:txBody>
          <a:bodyPr/>
          <a:lstStyle>
            <a:lvl1pPr eaLnBrk="0" hangingPunct="0">
              <a:defRPr>
                <a:solidFill>
                  <a:schemeClr val="tx1"/>
                </a:solidFill>
                <a:latin typeface="Arial" charset="0"/>
                <a:ea typeface="ＭＳ Ｐゴシック" charset="0"/>
              </a:defRPr>
            </a:lvl1pPr>
            <a:lvl2pPr marL="729057" indent="-280406" eaLnBrk="0" hangingPunct="0">
              <a:defRPr>
                <a:solidFill>
                  <a:schemeClr val="tx1"/>
                </a:solidFill>
                <a:latin typeface="Arial" charset="0"/>
                <a:ea typeface="ＭＳ Ｐゴシック" charset="0"/>
              </a:defRPr>
            </a:lvl2pPr>
            <a:lvl3pPr marL="1121626" indent="-224325" eaLnBrk="0" hangingPunct="0">
              <a:defRPr>
                <a:solidFill>
                  <a:schemeClr val="tx1"/>
                </a:solidFill>
                <a:latin typeface="Arial" charset="0"/>
                <a:ea typeface="ＭＳ Ｐゴシック" charset="0"/>
              </a:defRPr>
            </a:lvl3pPr>
            <a:lvl4pPr marL="1570276" indent="-224325" eaLnBrk="0" hangingPunct="0">
              <a:defRPr>
                <a:solidFill>
                  <a:schemeClr val="tx1"/>
                </a:solidFill>
                <a:latin typeface="Arial" charset="0"/>
                <a:ea typeface="ＭＳ Ｐゴシック" charset="0"/>
              </a:defRPr>
            </a:lvl4pPr>
            <a:lvl5pPr marL="2018927" indent="-224325" eaLnBrk="0" hangingPunct="0">
              <a:defRPr>
                <a:solidFill>
                  <a:schemeClr val="tx1"/>
                </a:solidFill>
                <a:latin typeface="Arial" charset="0"/>
                <a:ea typeface="ＭＳ Ｐゴシック" charset="0"/>
              </a:defRPr>
            </a:lvl5pPr>
            <a:lvl6pPr marL="2467577" indent="-224325" eaLnBrk="0" fontAlgn="base" hangingPunct="0">
              <a:spcBef>
                <a:spcPct val="0"/>
              </a:spcBef>
              <a:spcAft>
                <a:spcPct val="0"/>
              </a:spcAft>
              <a:defRPr>
                <a:solidFill>
                  <a:schemeClr val="tx1"/>
                </a:solidFill>
                <a:latin typeface="Arial" charset="0"/>
                <a:ea typeface="ＭＳ Ｐゴシック" charset="0"/>
              </a:defRPr>
            </a:lvl6pPr>
            <a:lvl7pPr marL="2916227" indent="-224325" eaLnBrk="0" fontAlgn="base" hangingPunct="0">
              <a:spcBef>
                <a:spcPct val="0"/>
              </a:spcBef>
              <a:spcAft>
                <a:spcPct val="0"/>
              </a:spcAft>
              <a:defRPr>
                <a:solidFill>
                  <a:schemeClr val="tx1"/>
                </a:solidFill>
                <a:latin typeface="Arial" charset="0"/>
                <a:ea typeface="ＭＳ Ｐゴシック" charset="0"/>
              </a:defRPr>
            </a:lvl7pPr>
            <a:lvl8pPr marL="3364878" indent="-224325" eaLnBrk="0" fontAlgn="base" hangingPunct="0">
              <a:spcBef>
                <a:spcPct val="0"/>
              </a:spcBef>
              <a:spcAft>
                <a:spcPct val="0"/>
              </a:spcAft>
              <a:defRPr>
                <a:solidFill>
                  <a:schemeClr val="tx1"/>
                </a:solidFill>
                <a:latin typeface="Arial" charset="0"/>
                <a:ea typeface="ＭＳ Ｐゴシック" charset="0"/>
              </a:defRPr>
            </a:lvl8pPr>
            <a:lvl9pPr marL="3813528" indent="-224325" eaLnBrk="0" fontAlgn="base" hangingPunct="0">
              <a:spcBef>
                <a:spcPct val="0"/>
              </a:spcBef>
              <a:spcAft>
                <a:spcPct val="0"/>
              </a:spcAft>
              <a:defRPr>
                <a:solidFill>
                  <a:schemeClr val="tx1"/>
                </a:solidFill>
                <a:latin typeface="Arial" charset="0"/>
                <a:ea typeface="ＭＳ Ｐゴシック" charset="0"/>
              </a:defRPr>
            </a:lvl9pPr>
          </a:lstStyle>
          <a:p>
            <a:pPr eaLnBrk="1" hangingPunct="1"/>
            <a:fld id="{6843AEAB-E954-384D-A26A-27490409C774}" type="slidenum">
              <a:rPr lang="en-US">
                <a:latin typeface="Calibri" charset="0"/>
              </a:rPr>
              <a:pPr eaLnBrk="1" hangingPunct="1"/>
              <a:t>11</a:t>
            </a:fld>
            <a:endParaRPr lang="en-US">
              <a:latin typeface="Calibri" charset="0"/>
            </a:endParaRPr>
          </a:p>
        </p:txBody>
      </p:sp>
    </p:spTree>
    <p:extLst>
      <p:ext uri="{BB962C8B-B14F-4D97-AF65-F5344CB8AC3E}">
        <p14:creationId xmlns:p14="http://schemas.microsoft.com/office/powerpoint/2010/main" val="27538068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33795"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endParaRPr lang="en-US">
              <a:latin typeface="Calibri" charset="0"/>
            </a:endParaRPr>
          </a:p>
        </p:txBody>
      </p:sp>
      <p:sp>
        <p:nvSpPr>
          <p:cNvPr id="4" name="Slide Number Placeholder 3"/>
          <p:cNvSpPr>
            <a:spLocks noGrp="1"/>
          </p:cNvSpPr>
          <p:nvPr>
            <p:ph type="sldNum" sz="quarter" idx="5"/>
          </p:nvPr>
        </p:nvSpPr>
        <p:spPr/>
        <p:txBody>
          <a:bodyPr/>
          <a:lstStyle>
            <a:lvl1pPr eaLnBrk="0" hangingPunct="0">
              <a:defRPr>
                <a:solidFill>
                  <a:schemeClr val="tx1"/>
                </a:solidFill>
                <a:latin typeface="Arial" charset="0"/>
                <a:ea typeface="ＭＳ Ｐゴシック" charset="0"/>
              </a:defRPr>
            </a:lvl1pPr>
            <a:lvl2pPr marL="729057" indent="-280406" eaLnBrk="0" hangingPunct="0">
              <a:defRPr>
                <a:solidFill>
                  <a:schemeClr val="tx1"/>
                </a:solidFill>
                <a:latin typeface="Arial" charset="0"/>
                <a:ea typeface="ＭＳ Ｐゴシック" charset="0"/>
              </a:defRPr>
            </a:lvl2pPr>
            <a:lvl3pPr marL="1121626" indent="-224325" eaLnBrk="0" hangingPunct="0">
              <a:defRPr>
                <a:solidFill>
                  <a:schemeClr val="tx1"/>
                </a:solidFill>
                <a:latin typeface="Arial" charset="0"/>
                <a:ea typeface="ＭＳ Ｐゴシック" charset="0"/>
              </a:defRPr>
            </a:lvl3pPr>
            <a:lvl4pPr marL="1570276" indent="-224325" eaLnBrk="0" hangingPunct="0">
              <a:defRPr>
                <a:solidFill>
                  <a:schemeClr val="tx1"/>
                </a:solidFill>
                <a:latin typeface="Arial" charset="0"/>
                <a:ea typeface="ＭＳ Ｐゴシック" charset="0"/>
              </a:defRPr>
            </a:lvl4pPr>
            <a:lvl5pPr marL="2018927" indent="-224325" eaLnBrk="0" hangingPunct="0">
              <a:defRPr>
                <a:solidFill>
                  <a:schemeClr val="tx1"/>
                </a:solidFill>
                <a:latin typeface="Arial" charset="0"/>
                <a:ea typeface="ＭＳ Ｐゴシック" charset="0"/>
              </a:defRPr>
            </a:lvl5pPr>
            <a:lvl6pPr marL="2467577" indent="-224325" eaLnBrk="0" fontAlgn="base" hangingPunct="0">
              <a:spcBef>
                <a:spcPct val="0"/>
              </a:spcBef>
              <a:spcAft>
                <a:spcPct val="0"/>
              </a:spcAft>
              <a:defRPr>
                <a:solidFill>
                  <a:schemeClr val="tx1"/>
                </a:solidFill>
                <a:latin typeface="Arial" charset="0"/>
                <a:ea typeface="ＭＳ Ｐゴシック" charset="0"/>
              </a:defRPr>
            </a:lvl6pPr>
            <a:lvl7pPr marL="2916227" indent="-224325" eaLnBrk="0" fontAlgn="base" hangingPunct="0">
              <a:spcBef>
                <a:spcPct val="0"/>
              </a:spcBef>
              <a:spcAft>
                <a:spcPct val="0"/>
              </a:spcAft>
              <a:defRPr>
                <a:solidFill>
                  <a:schemeClr val="tx1"/>
                </a:solidFill>
                <a:latin typeface="Arial" charset="0"/>
                <a:ea typeface="ＭＳ Ｐゴシック" charset="0"/>
              </a:defRPr>
            </a:lvl7pPr>
            <a:lvl8pPr marL="3364878" indent="-224325" eaLnBrk="0" fontAlgn="base" hangingPunct="0">
              <a:spcBef>
                <a:spcPct val="0"/>
              </a:spcBef>
              <a:spcAft>
                <a:spcPct val="0"/>
              </a:spcAft>
              <a:defRPr>
                <a:solidFill>
                  <a:schemeClr val="tx1"/>
                </a:solidFill>
                <a:latin typeface="Arial" charset="0"/>
                <a:ea typeface="ＭＳ Ｐゴシック" charset="0"/>
              </a:defRPr>
            </a:lvl8pPr>
            <a:lvl9pPr marL="3813528" indent="-224325" eaLnBrk="0" fontAlgn="base" hangingPunct="0">
              <a:spcBef>
                <a:spcPct val="0"/>
              </a:spcBef>
              <a:spcAft>
                <a:spcPct val="0"/>
              </a:spcAft>
              <a:defRPr>
                <a:solidFill>
                  <a:schemeClr val="tx1"/>
                </a:solidFill>
                <a:latin typeface="Arial" charset="0"/>
                <a:ea typeface="ＭＳ Ｐゴシック" charset="0"/>
              </a:defRPr>
            </a:lvl9pPr>
          </a:lstStyle>
          <a:p>
            <a:pPr eaLnBrk="1" hangingPunct="1"/>
            <a:fld id="{AF96D2A4-3069-4A40-9D52-F044784DD509}" type="slidenum">
              <a:rPr lang="en-US">
                <a:latin typeface="Calibri" charset="0"/>
              </a:rPr>
              <a:pPr eaLnBrk="1" hangingPunct="1"/>
              <a:t>12</a:t>
            </a:fld>
            <a:endParaRPr lang="en-US">
              <a:latin typeface="Calibri" charset="0"/>
            </a:endParaRPr>
          </a:p>
        </p:txBody>
      </p:sp>
    </p:spTree>
    <p:extLst>
      <p:ext uri="{BB962C8B-B14F-4D97-AF65-F5344CB8AC3E}">
        <p14:creationId xmlns:p14="http://schemas.microsoft.com/office/powerpoint/2010/main" val="32041958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7"/>
          <p:cNvSpPr>
            <a:spLocks noGrp="1" noChangeArrowheads="1"/>
          </p:cNvSpPr>
          <p:nvPr>
            <p:ph type="sldNum" sz="quarter" idx="5"/>
          </p:nvPr>
        </p:nvSpPr>
        <p:spPr>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700">
                <a:solidFill>
                  <a:schemeClr val="tx1"/>
                </a:solidFill>
                <a:latin typeface="Verdana" charset="0"/>
                <a:ea typeface="ＭＳ Ｐゴシック" charset="0"/>
                <a:cs typeface="ＭＳ Ｐゴシック" charset="0"/>
              </a:defRPr>
            </a:lvl1pPr>
            <a:lvl2pPr marL="742950" indent="-285750">
              <a:defRPr sz="2700">
                <a:solidFill>
                  <a:schemeClr val="tx1"/>
                </a:solidFill>
                <a:latin typeface="Verdana" charset="0"/>
                <a:ea typeface="ＭＳ Ｐゴシック" charset="0"/>
              </a:defRPr>
            </a:lvl2pPr>
            <a:lvl3pPr marL="1143000" indent="-228600">
              <a:defRPr sz="2700">
                <a:solidFill>
                  <a:schemeClr val="tx1"/>
                </a:solidFill>
                <a:latin typeface="Verdana" charset="0"/>
                <a:ea typeface="ＭＳ Ｐゴシック" charset="0"/>
              </a:defRPr>
            </a:lvl3pPr>
            <a:lvl4pPr marL="1600200" indent="-228600">
              <a:defRPr sz="2700">
                <a:solidFill>
                  <a:schemeClr val="tx1"/>
                </a:solidFill>
                <a:latin typeface="Verdana" charset="0"/>
                <a:ea typeface="ＭＳ Ｐゴシック" charset="0"/>
              </a:defRPr>
            </a:lvl4pPr>
            <a:lvl5pPr marL="2057400" indent="-228600">
              <a:defRPr sz="2700">
                <a:solidFill>
                  <a:schemeClr val="tx1"/>
                </a:solidFill>
                <a:latin typeface="Verdana" charset="0"/>
                <a:ea typeface="ＭＳ Ｐゴシック" charset="0"/>
              </a:defRPr>
            </a:lvl5pPr>
            <a:lvl6pPr marL="2514600" indent="-228600" eaLnBrk="0" fontAlgn="base" hangingPunct="0">
              <a:spcBef>
                <a:spcPct val="0"/>
              </a:spcBef>
              <a:spcAft>
                <a:spcPct val="0"/>
              </a:spcAft>
              <a:defRPr sz="2700">
                <a:solidFill>
                  <a:schemeClr val="tx1"/>
                </a:solidFill>
                <a:latin typeface="Verdana" charset="0"/>
                <a:ea typeface="ＭＳ Ｐゴシック" charset="0"/>
              </a:defRPr>
            </a:lvl6pPr>
            <a:lvl7pPr marL="2971800" indent="-228600" eaLnBrk="0" fontAlgn="base" hangingPunct="0">
              <a:spcBef>
                <a:spcPct val="0"/>
              </a:spcBef>
              <a:spcAft>
                <a:spcPct val="0"/>
              </a:spcAft>
              <a:defRPr sz="2700">
                <a:solidFill>
                  <a:schemeClr val="tx1"/>
                </a:solidFill>
                <a:latin typeface="Verdana" charset="0"/>
                <a:ea typeface="ＭＳ Ｐゴシック" charset="0"/>
              </a:defRPr>
            </a:lvl7pPr>
            <a:lvl8pPr marL="3429000" indent="-228600" eaLnBrk="0" fontAlgn="base" hangingPunct="0">
              <a:spcBef>
                <a:spcPct val="0"/>
              </a:spcBef>
              <a:spcAft>
                <a:spcPct val="0"/>
              </a:spcAft>
              <a:defRPr sz="2700">
                <a:solidFill>
                  <a:schemeClr val="tx1"/>
                </a:solidFill>
                <a:latin typeface="Verdana" charset="0"/>
                <a:ea typeface="ＭＳ Ｐゴシック" charset="0"/>
              </a:defRPr>
            </a:lvl8pPr>
            <a:lvl9pPr marL="3886200" indent="-228600" eaLnBrk="0" fontAlgn="base" hangingPunct="0">
              <a:spcBef>
                <a:spcPct val="0"/>
              </a:spcBef>
              <a:spcAft>
                <a:spcPct val="0"/>
              </a:spcAft>
              <a:defRPr sz="2700">
                <a:solidFill>
                  <a:schemeClr val="tx1"/>
                </a:solidFill>
                <a:latin typeface="Verdana" charset="0"/>
                <a:ea typeface="ＭＳ Ｐゴシック" charset="0"/>
              </a:defRPr>
            </a:lvl9pPr>
          </a:lstStyle>
          <a:p>
            <a:fld id="{AA6A8A25-A368-E541-BEBF-1660CB6C1A9B}" type="slidenum">
              <a:rPr lang="en-US" sz="1200">
                <a:latin typeface="Times New Roman" charset="0"/>
              </a:rPr>
              <a:pPr/>
              <a:t>15</a:t>
            </a:fld>
            <a:endParaRPr lang="en-US" sz="1200">
              <a:latin typeface="Times New Roman" charset="0"/>
            </a:endParaRPr>
          </a:p>
        </p:txBody>
      </p:sp>
      <p:sp>
        <p:nvSpPr>
          <p:cNvPr id="23554" name="Rectangle 2"/>
          <p:cNvSpPr>
            <a:spLocks noGrp="1" noRot="1" noChangeAspect="1" noChangeArrowheads="1" noTextEdit="1"/>
          </p:cNvSpPr>
          <p:nvPr>
            <p:ph type="sldImg"/>
          </p:nvPr>
        </p:nvSpPr>
        <p:spPr>
          <a:ln/>
        </p:spPr>
      </p:sp>
      <p:sp>
        <p:nvSpPr>
          <p:cNvPr id="1597443" name="Rectangle 3"/>
          <p:cNvSpPr>
            <a:spLocks noGrp="1" noChangeArrowheads="1"/>
          </p:cNvSpPr>
          <p:nvPr>
            <p:ph type="body" idx="1"/>
          </p:nvPr>
        </p:nvSpPr>
        <p:spPr/>
        <p:txBody>
          <a:bodyPr/>
          <a:lstStyle/>
          <a:p>
            <a:pPr eaLnBrk="1" hangingPunct="1">
              <a:defRPr/>
            </a:pPr>
            <a:endParaRPr lang="en-US">
              <a:cs typeface="+mn-cs"/>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7"/>
          <p:cNvSpPr>
            <a:spLocks noGrp="1" noChangeArrowheads="1"/>
          </p:cNvSpPr>
          <p:nvPr>
            <p:ph type="sldNum" sz="quarter" idx="5"/>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700">
                <a:solidFill>
                  <a:schemeClr val="tx1"/>
                </a:solidFill>
                <a:latin typeface="Verdana" charset="0"/>
                <a:ea typeface="ＭＳ Ｐゴシック" charset="0"/>
                <a:cs typeface="ＭＳ Ｐゴシック" charset="0"/>
              </a:defRPr>
            </a:lvl1pPr>
            <a:lvl2pPr marL="742950" indent="-285750">
              <a:defRPr sz="2700">
                <a:solidFill>
                  <a:schemeClr val="tx1"/>
                </a:solidFill>
                <a:latin typeface="Verdana" charset="0"/>
                <a:ea typeface="ＭＳ Ｐゴシック" charset="0"/>
              </a:defRPr>
            </a:lvl2pPr>
            <a:lvl3pPr marL="1143000" indent="-228600">
              <a:defRPr sz="2700">
                <a:solidFill>
                  <a:schemeClr val="tx1"/>
                </a:solidFill>
                <a:latin typeface="Verdana" charset="0"/>
                <a:ea typeface="ＭＳ Ｐゴシック" charset="0"/>
              </a:defRPr>
            </a:lvl3pPr>
            <a:lvl4pPr marL="1600200" indent="-228600">
              <a:defRPr sz="2700">
                <a:solidFill>
                  <a:schemeClr val="tx1"/>
                </a:solidFill>
                <a:latin typeface="Verdana" charset="0"/>
                <a:ea typeface="ＭＳ Ｐゴシック" charset="0"/>
              </a:defRPr>
            </a:lvl4pPr>
            <a:lvl5pPr marL="2057400" indent="-228600">
              <a:defRPr sz="2700">
                <a:solidFill>
                  <a:schemeClr val="tx1"/>
                </a:solidFill>
                <a:latin typeface="Verdana" charset="0"/>
                <a:ea typeface="ＭＳ Ｐゴシック" charset="0"/>
              </a:defRPr>
            </a:lvl5pPr>
            <a:lvl6pPr marL="2514600" indent="-228600" eaLnBrk="0" fontAlgn="base" hangingPunct="0">
              <a:spcBef>
                <a:spcPct val="0"/>
              </a:spcBef>
              <a:spcAft>
                <a:spcPct val="0"/>
              </a:spcAft>
              <a:defRPr sz="2700">
                <a:solidFill>
                  <a:schemeClr val="tx1"/>
                </a:solidFill>
                <a:latin typeface="Verdana" charset="0"/>
                <a:ea typeface="ＭＳ Ｐゴシック" charset="0"/>
              </a:defRPr>
            </a:lvl6pPr>
            <a:lvl7pPr marL="2971800" indent="-228600" eaLnBrk="0" fontAlgn="base" hangingPunct="0">
              <a:spcBef>
                <a:spcPct val="0"/>
              </a:spcBef>
              <a:spcAft>
                <a:spcPct val="0"/>
              </a:spcAft>
              <a:defRPr sz="2700">
                <a:solidFill>
                  <a:schemeClr val="tx1"/>
                </a:solidFill>
                <a:latin typeface="Verdana" charset="0"/>
                <a:ea typeface="ＭＳ Ｐゴシック" charset="0"/>
              </a:defRPr>
            </a:lvl7pPr>
            <a:lvl8pPr marL="3429000" indent="-228600" eaLnBrk="0" fontAlgn="base" hangingPunct="0">
              <a:spcBef>
                <a:spcPct val="0"/>
              </a:spcBef>
              <a:spcAft>
                <a:spcPct val="0"/>
              </a:spcAft>
              <a:defRPr sz="2700">
                <a:solidFill>
                  <a:schemeClr val="tx1"/>
                </a:solidFill>
                <a:latin typeface="Verdana" charset="0"/>
                <a:ea typeface="ＭＳ Ｐゴシック" charset="0"/>
              </a:defRPr>
            </a:lvl8pPr>
            <a:lvl9pPr marL="3886200" indent="-228600" eaLnBrk="0" fontAlgn="base" hangingPunct="0">
              <a:spcBef>
                <a:spcPct val="0"/>
              </a:spcBef>
              <a:spcAft>
                <a:spcPct val="0"/>
              </a:spcAft>
              <a:defRPr sz="2700">
                <a:solidFill>
                  <a:schemeClr val="tx1"/>
                </a:solidFill>
                <a:latin typeface="Verdana" charset="0"/>
                <a:ea typeface="ＭＳ Ｐゴシック" charset="0"/>
              </a:defRPr>
            </a:lvl9pPr>
          </a:lstStyle>
          <a:p>
            <a:fld id="{DA1AF757-CCB0-8D44-A256-C4C8FDE5C5F7}" type="slidenum">
              <a:rPr lang="en-US" sz="1200">
                <a:latin typeface="Times New Roman" charset="0"/>
              </a:rPr>
              <a:pPr/>
              <a:t>17</a:t>
            </a:fld>
            <a:endParaRPr lang="en-US" sz="1200">
              <a:latin typeface="Times New Roman" charset="0"/>
            </a:endParaRPr>
          </a:p>
        </p:txBody>
      </p:sp>
      <p:sp>
        <p:nvSpPr>
          <p:cNvPr id="39938" name="Rectangle 2"/>
          <p:cNvSpPr>
            <a:spLocks noGrp="1" noRot="1" noChangeAspect="1" noChangeArrowheads="1" noTextEdit="1"/>
          </p:cNvSpPr>
          <p:nvPr>
            <p:ph type="sldImg"/>
          </p:nvPr>
        </p:nvSpPr>
        <p:spPr>
          <a:ln/>
        </p:spPr>
      </p:sp>
      <p:sp>
        <p:nvSpPr>
          <p:cNvPr id="1600515" name="Rectangle 3"/>
          <p:cNvSpPr>
            <a:spLocks noGrp="1" noChangeArrowheads="1"/>
          </p:cNvSpPr>
          <p:nvPr>
            <p:ph type="body" idx="1"/>
          </p:nvPr>
        </p:nvSpPr>
        <p:spPr/>
        <p:txBody>
          <a:bodyPr/>
          <a:lstStyle/>
          <a:p>
            <a:pPr eaLnBrk="1" hangingPunct="1">
              <a:defRPr/>
            </a:pPr>
            <a:r>
              <a:rPr lang="en-US">
                <a:cs typeface="+mn-cs"/>
              </a:rPr>
              <a:t>Different sensors have different sensor voltages, however the principles of operation are the same.</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7"/>
          <p:cNvSpPr>
            <a:spLocks noGrp="1" noChangeArrowheads="1"/>
          </p:cNvSpPr>
          <p:nvPr>
            <p:ph type="sldNum" sz="quarter" idx="5"/>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700">
                <a:solidFill>
                  <a:schemeClr val="tx1"/>
                </a:solidFill>
                <a:latin typeface="Verdana" charset="0"/>
                <a:ea typeface="ＭＳ Ｐゴシック" charset="0"/>
                <a:cs typeface="ＭＳ Ｐゴシック" charset="0"/>
              </a:defRPr>
            </a:lvl1pPr>
            <a:lvl2pPr marL="742950" indent="-285750">
              <a:defRPr sz="2700">
                <a:solidFill>
                  <a:schemeClr val="tx1"/>
                </a:solidFill>
                <a:latin typeface="Verdana" charset="0"/>
                <a:ea typeface="ＭＳ Ｐゴシック" charset="0"/>
              </a:defRPr>
            </a:lvl2pPr>
            <a:lvl3pPr marL="1143000" indent="-228600">
              <a:defRPr sz="2700">
                <a:solidFill>
                  <a:schemeClr val="tx1"/>
                </a:solidFill>
                <a:latin typeface="Verdana" charset="0"/>
                <a:ea typeface="ＭＳ Ｐゴシック" charset="0"/>
              </a:defRPr>
            </a:lvl3pPr>
            <a:lvl4pPr marL="1600200" indent="-228600">
              <a:defRPr sz="2700">
                <a:solidFill>
                  <a:schemeClr val="tx1"/>
                </a:solidFill>
                <a:latin typeface="Verdana" charset="0"/>
                <a:ea typeface="ＭＳ Ｐゴシック" charset="0"/>
              </a:defRPr>
            </a:lvl4pPr>
            <a:lvl5pPr marL="2057400" indent="-228600">
              <a:defRPr sz="2700">
                <a:solidFill>
                  <a:schemeClr val="tx1"/>
                </a:solidFill>
                <a:latin typeface="Verdana" charset="0"/>
                <a:ea typeface="ＭＳ Ｐゴシック" charset="0"/>
              </a:defRPr>
            </a:lvl5pPr>
            <a:lvl6pPr marL="2514600" indent="-228600" eaLnBrk="0" fontAlgn="base" hangingPunct="0">
              <a:spcBef>
                <a:spcPct val="0"/>
              </a:spcBef>
              <a:spcAft>
                <a:spcPct val="0"/>
              </a:spcAft>
              <a:defRPr sz="2700">
                <a:solidFill>
                  <a:schemeClr val="tx1"/>
                </a:solidFill>
                <a:latin typeface="Verdana" charset="0"/>
                <a:ea typeface="ＭＳ Ｐゴシック" charset="0"/>
              </a:defRPr>
            </a:lvl6pPr>
            <a:lvl7pPr marL="2971800" indent="-228600" eaLnBrk="0" fontAlgn="base" hangingPunct="0">
              <a:spcBef>
                <a:spcPct val="0"/>
              </a:spcBef>
              <a:spcAft>
                <a:spcPct val="0"/>
              </a:spcAft>
              <a:defRPr sz="2700">
                <a:solidFill>
                  <a:schemeClr val="tx1"/>
                </a:solidFill>
                <a:latin typeface="Verdana" charset="0"/>
                <a:ea typeface="ＭＳ Ｐゴシック" charset="0"/>
              </a:defRPr>
            </a:lvl7pPr>
            <a:lvl8pPr marL="3429000" indent="-228600" eaLnBrk="0" fontAlgn="base" hangingPunct="0">
              <a:spcBef>
                <a:spcPct val="0"/>
              </a:spcBef>
              <a:spcAft>
                <a:spcPct val="0"/>
              </a:spcAft>
              <a:defRPr sz="2700">
                <a:solidFill>
                  <a:schemeClr val="tx1"/>
                </a:solidFill>
                <a:latin typeface="Verdana" charset="0"/>
                <a:ea typeface="ＭＳ Ｐゴシック" charset="0"/>
              </a:defRPr>
            </a:lvl8pPr>
            <a:lvl9pPr marL="3886200" indent="-228600" eaLnBrk="0" fontAlgn="base" hangingPunct="0">
              <a:spcBef>
                <a:spcPct val="0"/>
              </a:spcBef>
              <a:spcAft>
                <a:spcPct val="0"/>
              </a:spcAft>
              <a:defRPr sz="2700">
                <a:solidFill>
                  <a:schemeClr val="tx1"/>
                </a:solidFill>
                <a:latin typeface="Verdana" charset="0"/>
                <a:ea typeface="ＭＳ Ｐゴシック" charset="0"/>
              </a:defRPr>
            </a:lvl9pPr>
          </a:lstStyle>
          <a:p>
            <a:fld id="{3C4A35A4-0662-CD4E-BE73-51F5ECFD5921}" type="slidenum">
              <a:rPr lang="en-US" sz="1200">
                <a:latin typeface="Times New Roman" charset="0"/>
              </a:rPr>
              <a:pPr/>
              <a:t>18</a:t>
            </a:fld>
            <a:endParaRPr lang="en-US" sz="1200">
              <a:latin typeface="Times New Roman" charset="0"/>
            </a:endParaRPr>
          </a:p>
        </p:txBody>
      </p:sp>
      <p:sp>
        <p:nvSpPr>
          <p:cNvPr id="41986" name="Rectangle 2"/>
          <p:cNvSpPr>
            <a:spLocks noGrp="1" noRot="1" noChangeAspect="1" noChangeArrowheads="1" noTextEdit="1"/>
          </p:cNvSpPr>
          <p:nvPr>
            <p:ph type="sldImg"/>
          </p:nvPr>
        </p:nvSpPr>
        <p:spPr>
          <a:ln/>
        </p:spPr>
      </p:sp>
      <p:sp>
        <p:nvSpPr>
          <p:cNvPr id="1601539" name="Rectangle 3"/>
          <p:cNvSpPr>
            <a:spLocks noGrp="1" noChangeArrowheads="1"/>
          </p:cNvSpPr>
          <p:nvPr>
            <p:ph type="body" idx="1"/>
          </p:nvPr>
        </p:nvSpPr>
        <p:spPr/>
        <p:txBody>
          <a:bodyPr/>
          <a:lstStyle/>
          <a:p>
            <a:pPr eaLnBrk="1" hangingPunct="1">
              <a:defRPr/>
            </a:pPr>
            <a:endParaRPr lang="en-US">
              <a:cs typeface="+mn-cs"/>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
          </p:nvPr>
        </p:nvSpPr>
        <p:spPr/>
        <p:txBody>
          <a:bodyPr/>
          <a:lstStyle/>
          <a:p>
            <a:endParaRPr lang="en-US"/>
          </a:p>
        </p:txBody>
      </p:sp>
    </p:spTree>
    <p:extLst>
      <p:ext uri="{BB962C8B-B14F-4D97-AF65-F5344CB8AC3E}">
        <p14:creationId xmlns:p14="http://schemas.microsoft.com/office/powerpoint/2010/main" val="73174182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a:extLst>
              <a:ext uri="{FF2B5EF4-FFF2-40B4-BE49-F238E27FC236}">
                <a16:creationId xmlns:a16="http://schemas.microsoft.com/office/drawing/2014/main" id="{50525C9B-83E6-FE48-BD91-85026772DD27}"/>
              </a:ext>
            </a:extLst>
          </p:cNvPr>
          <p:cNvSpPr>
            <a:spLocks noGrp="1" noRot="1" noChangeAspect="1" noChangeArrowheads="1" noTextEdit="1"/>
          </p:cNvSpPr>
          <p:nvPr>
            <p:ph type="sldImg"/>
          </p:nvPr>
        </p:nvSpPr>
        <p:spPr>
          <a:xfrm>
            <a:off x="1371600" y="1143000"/>
            <a:ext cx="4114800" cy="3086100"/>
          </a:xfrm>
          <a:ln/>
        </p:spPr>
      </p:sp>
      <p:sp>
        <p:nvSpPr>
          <p:cNvPr id="18435" name="Rectangle 3">
            <a:extLst>
              <a:ext uri="{FF2B5EF4-FFF2-40B4-BE49-F238E27FC236}">
                <a16:creationId xmlns:a16="http://schemas.microsoft.com/office/drawing/2014/main" id="{FDAC17F6-C7F5-0E4A-95AA-426E124854ED}"/>
              </a:ext>
            </a:extLst>
          </p:cNvPr>
          <p:cNvSpPr>
            <a:spLocks noGrp="1" noChangeArrowheads="1"/>
          </p:cNvSpPr>
          <p:nvPr>
            <p:ph type="body" idx="1"/>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type="none" w="sm" len="sm"/>
                <a:tailEnd type="none" w="sm" len="sm"/>
              </a14:hiddenLine>
            </a:ext>
          </a:extLst>
        </p:spPr>
        <p:txBody>
          <a:bodyPr/>
          <a:lstStyle/>
          <a:p>
            <a:endParaRPr lang="en-US" altLang="en-US">
              <a:latin typeface="Times New Roman" panose="02020603050405020304" pitchFamily="18" charset="0"/>
              <a:ea typeface="ＭＳ Ｐゴシック" panose="020B0600070205080204" pitchFamily="34" charset="-128"/>
            </a:endParaRPr>
          </a:p>
        </p:txBody>
      </p:sp>
      <p:sp>
        <p:nvSpPr>
          <p:cNvPr id="2" name="Date Placeholder 1">
            <a:extLst>
              <a:ext uri="{FF2B5EF4-FFF2-40B4-BE49-F238E27FC236}">
                <a16:creationId xmlns:a16="http://schemas.microsoft.com/office/drawing/2014/main" id="{4B293B8A-EEAB-A843-B6A1-4411386C47F6}"/>
              </a:ext>
            </a:extLst>
          </p:cNvPr>
          <p:cNvSpPr>
            <a:spLocks noGrp="1"/>
          </p:cNvSpPr>
          <p:nvPr>
            <p:ph type="dt" idx="1"/>
          </p:nvPr>
        </p:nvSpPr>
        <p:spPr/>
        <p:txBody>
          <a:bodyPr/>
          <a:lstStyle/>
          <a:p>
            <a:endParaRPr lang="en-US"/>
          </a:p>
        </p:txBody>
      </p:sp>
    </p:spTree>
    <p:extLst>
      <p:ext uri="{BB962C8B-B14F-4D97-AF65-F5344CB8AC3E}">
        <p14:creationId xmlns:p14="http://schemas.microsoft.com/office/powerpoint/2010/main" val="341840522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
          </p:nvPr>
        </p:nvSpPr>
        <p:spPr/>
        <p:txBody>
          <a:bodyPr/>
          <a:lstStyle/>
          <a:p>
            <a:endParaRPr lang="en-US"/>
          </a:p>
        </p:txBody>
      </p:sp>
    </p:spTree>
    <p:extLst>
      <p:ext uri="{BB962C8B-B14F-4D97-AF65-F5344CB8AC3E}">
        <p14:creationId xmlns:p14="http://schemas.microsoft.com/office/powerpoint/2010/main" val="237654385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
          </p:nvPr>
        </p:nvSpPr>
        <p:spPr/>
        <p:txBody>
          <a:bodyPr/>
          <a:lstStyle/>
          <a:p>
            <a:endParaRPr lang="en-US"/>
          </a:p>
        </p:txBody>
      </p:sp>
    </p:spTree>
    <p:extLst>
      <p:ext uri="{BB962C8B-B14F-4D97-AF65-F5344CB8AC3E}">
        <p14:creationId xmlns:p14="http://schemas.microsoft.com/office/powerpoint/2010/main" val="156367209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
          </p:nvPr>
        </p:nvSpPr>
        <p:spPr/>
        <p:txBody>
          <a:bodyPr/>
          <a:lstStyle/>
          <a:p>
            <a:endParaRPr lang="en-US"/>
          </a:p>
        </p:txBody>
      </p:sp>
    </p:spTree>
    <p:extLst>
      <p:ext uri="{BB962C8B-B14F-4D97-AF65-F5344CB8AC3E}">
        <p14:creationId xmlns:p14="http://schemas.microsoft.com/office/powerpoint/2010/main" val="395689608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
          </p:nvPr>
        </p:nvSpPr>
        <p:spPr/>
        <p:txBody>
          <a:bodyPr/>
          <a:lstStyle/>
          <a:p>
            <a:endParaRPr lang="en-US"/>
          </a:p>
        </p:txBody>
      </p:sp>
    </p:spTree>
    <p:extLst>
      <p:ext uri="{BB962C8B-B14F-4D97-AF65-F5344CB8AC3E}">
        <p14:creationId xmlns:p14="http://schemas.microsoft.com/office/powerpoint/2010/main" val="111165036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
          </p:nvPr>
        </p:nvSpPr>
        <p:spPr/>
        <p:txBody>
          <a:bodyPr/>
          <a:lstStyle/>
          <a:p>
            <a:endParaRPr lang="en-US"/>
          </a:p>
        </p:txBody>
      </p:sp>
    </p:spTree>
    <p:extLst>
      <p:ext uri="{BB962C8B-B14F-4D97-AF65-F5344CB8AC3E}">
        <p14:creationId xmlns:p14="http://schemas.microsoft.com/office/powerpoint/2010/main" val="326259599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
          </p:nvPr>
        </p:nvSpPr>
        <p:spPr/>
        <p:txBody>
          <a:bodyPr/>
          <a:lstStyle/>
          <a:p>
            <a:endParaRPr lang="en-US"/>
          </a:p>
        </p:txBody>
      </p:sp>
    </p:spTree>
    <p:extLst>
      <p:ext uri="{BB962C8B-B14F-4D97-AF65-F5344CB8AC3E}">
        <p14:creationId xmlns:p14="http://schemas.microsoft.com/office/powerpoint/2010/main" val="25568307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
          </p:nvPr>
        </p:nvSpPr>
        <p:spPr/>
        <p:txBody>
          <a:bodyPr/>
          <a:lstStyle/>
          <a:p>
            <a:endParaRPr lang="en-US"/>
          </a:p>
        </p:txBody>
      </p:sp>
    </p:spTree>
    <p:extLst>
      <p:ext uri="{BB962C8B-B14F-4D97-AF65-F5344CB8AC3E}">
        <p14:creationId xmlns:p14="http://schemas.microsoft.com/office/powerpoint/2010/main" val="106933230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
          </p:nvPr>
        </p:nvSpPr>
        <p:spPr/>
        <p:txBody>
          <a:bodyPr/>
          <a:lstStyle/>
          <a:p>
            <a:endParaRPr lang="en-US"/>
          </a:p>
        </p:txBody>
      </p:sp>
    </p:spTree>
    <p:extLst>
      <p:ext uri="{BB962C8B-B14F-4D97-AF65-F5344CB8AC3E}">
        <p14:creationId xmlns:p14="http://schemas.microsoft.com/office/powerpoint/2010/main" val="306240149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
          </p:nvPr>
        </p:nvSpPr>
        <p:spPr/>
        <p:txBody>
          <a:bodyPr/>
          <a:lstStyle/>
          <a:p>
            <a:endParaRPr lang="en-US"/>
          </a:p>
        </p:txBody>
      </p:sp>
    </p:spTree>
    <p:extLst>
      <p:ext uri="{BB962C8B-B14F-4D97-AF65-F5344CB8AC3E}">
        <p14:creationId xmlns:p14="http://schemas.microsoft.com/office/powerpoint/2010/main" val="325404082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95072B3-2CD0-F740-BB72-EAB233AD0555}" type="slidenum">
              <a:rPr lang="en-US" smtClean="0"/>
              <a:t>66</a:t>
            </a:fld>
            <a:endParaRPr lang="en-US"/>
          </a:p>
        </p:txBody>
      </p:sp>
    </p:spTree>
    <p:extLst>
      <p:ext uri="{BB962C8B-B14F-4D97-AF65-F5344CB8AC3E}">
        <p14:creationId xmlns:p14="http://schemas.microsoft.com/office/powerpoint/2010/main" val="405581277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
          </p:nvPr>
        </p:nvSpPr>
        <p:spPr/>
        <p:txBody>
          <a:bodyPr/>
          <a:lstStyle/>
          <a:p>
            <a:endParaRPr lang="en-US"/>
          </a:p>
        </p:txBody>
      </p:sp>
    </p:spTree>
    <p:extLst>
      <p:ext uri="{BB962C8B-B14F-4D97-AF65-F5344CB8AC3E}">
        <p14:creationId xmlns:p14="http://schemas.microsoft.com/office/powerpoint/2010/main" val="428561111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
          </p:nvPr>
        </p:nvSpPr>
        <p:spPr/>
        <p:txBody>
          <a:bodyPr/>
          <a:lstStyle/>
          <a:p>
            <a:endParaRPr lang="en-US"/>
          </a:p>
        </p:txBody>
      </p:sp>
    </p:spTree>
    <p:extLst>
      <p:ext uri="{BB962C8B-B14F-4D97-AF65-F5344CB8AC3E}">
        <p14:creationId xmlns:p14="http://schemas.microsoft.com/office/powerpoint/2010/main" val="23547575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
          </p:nvPr>
        </p:nvSpPr>
        <p:spPr/>
        <p:txBody>
          <a:bodyPr/>
          <a:lstStyle/>
          <a:p>
            <a:endParaRPr lang="en-US"/>
          </a:p>
        </p:txBody>
      </p:sp>
    </p:spTree>
    <p:extLst>
      <p:ext uri="{BB962C8B-B14F-4D97-AF65-F5344CB8AC3E}">
        <p14:creationId xmlns:p14="http://schemas.microsoft.com/office/powerpoint/2010/main" val="201135843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
          </p:nvPr>
        </p:nvSpPr>
        <p:spPr/>
        <p:txBody>
          <a:bodyPr/>
          <a:lstStyle/>
          <a:p>
            <a:endParaRPr lang="en-US"/>
          </a:p>
        </p:txBody>
      </p:sp>
    </p:spTree>
    <p:extLst>
      <p:ext uri="{BB962C8B-B14F-4D97-AF65-F5344CB8AC3E}">
        <p14:creationId xmlns:p14="http://schemas.microsoft.com/office/powerpoint/2010/main" val="6947250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r>
              <a:rPr lang="en-US"/>
              <a:t>7/10/19</a:t>
            </a:r>
          </a:p>
        </p:txBody>
      </p:sp>
      <p:sp>
        <p:nvSpPr>
          <p:cNvPr id="5" name="Footer Placeholder 4"/>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r>
              <a:rPr lang="en-US"/>
              <a:t>www.rkiinstruments.com</a:t>
            </a:r>
          </a:p>
        </p:txBody>
      </p:sp>
    </p:spTree>
    <p:extLst>
      <p:ext uri="{BB962C8B-B14F-4D97-AF65-F5344CB8AC3E}">
        <p14:creationId xmlns:p14="http://schemas.microsoft.com/office/powerpoint/2010/main" val="3010796629"/>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r>
              <a:rPr lang="en-US"/>
              <a:t>7/10/19</a:t>
            </a:r>
          </a:p>
        </p:txBody>
      </p:sp>
      <p:sp>
        <p:nvSpPr>
          <p:cNvPr id="5" name="Footer Placeholder 4"/>
          <p:cNvSpPr>
            <a:spLocks noGrp="1"/>
          </p:cNvSpPr>
          <p:nvPr>
            <p:ph type="ftr" sz="quarter" idx="11"/>
          </p:nvPr>
        </p:nvSpPr>
        <p:spPr/>
        <p:txBody>
          <a:bodyPr/>
          <a:lstStyle>
            <a:lvl1pPr>
              <a:defRPr/>
            </a:lvl1pPr>
          </a:lstStyle>
          <a:p>
            <a:r>
              <a:rPr lang="en-US"/>
              <a:t>www.rkiinstruments.com</a:t>
            </a:r>
          </a:p>
        </p:txBody>
      </p:sp>
      <p:sp>
        <p:nvSpPr>
          <p:cNvPr id="6" name="Slide Number Placeholder 5"/>
          <p:cNvSpPr>
            <a:spLocks noGrp="1"/>
          </p:cNvSpPr>
          <p:nvPr>
            <p:ph type="sldNum" sz="quarter" idx="12"/>
          </p:nvPr>
        </p:nvSpPr>
        <p:spPr>
          <a:xfrm>
            <a:off x="6553200" y="6356352"/>
            <a:ext cx="2133600" cy="365125"/>
          </a:xfrm>
          <a:prstGeom prst="rect">
            <a:avLst/>
          </a:prstGeom>
        </p:spPr>
        <p:txBody>
          <a:bodyPr/>
          <a:lstStyle>
            <a:lvl1pPr>
              <a:defRPr/>
            </a:lvl1pPr>
          </a:lstStyle>
          <a:p>
            <a:fld id="{26657720-9A28-7A47-A386-AE844C10C417}" type="slidenum">
              <a:rPr lang="en-US" smtClean="0"/>
              <a:t>‹#›</a:t>
            </a:fld>
            <a:endParaRPr lang="en-US"/>
          </a:p>
        </p:txBody>
      </p:sp>
    </p:spTree>
    <p:extLst>
      <p:ext uri="{BB962C8B-B14F-4D97-AF65-F5344CB8AC3E}">
        <p14:creationId xmlns:p14="http://schemas.microsoft.com/office/powerpoint/2010/main" val="3696982529"/>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r>
              <a:rPr lang="en-US"/>
              <a:t>7/10/19</a:t>
            </a:r>
          </a:p>
        </p:txBody>
      </p:sp>
      <p:sp>
        <p:nvSpPr>
          <p:cNvPr id="5" name="Footer Placeholder 4"/>
          <p:cNvSpPr>
            <a:spLocks noGrp="1"/>
          </p:cNvSpPr>
          <p:nvPr>
            <p:ph type="ftr" sz="quarter" idx="11"/>
          </p:nvPr>
        </p:nvSpPr>
        <p:spPr/>
        <p:txBody>
          <a:bodyPr/>
          <a:lstStyle>
            <a:lvl1pPr>
              <a:defRPr/>
            </a:lvl1pPr>
          </a:lstStyle>
          <a:p>
            <a:r>
              <a:rPr lang="en-US"/>
              <a:t>www.rkiinstruments.com</a:t>
            </a:r>
          </a:p>
        </p:txBody>
      </p:sp>
      <p:sp>
        <p:nvSpPr>
          <p:cNvPr id="6" name="Slide Number Placeholder 5"/>
          <p:cNvSpPr>
            <a:spLocks noGrp="1"/>
          </p:cNvSpPr>
          <p:nvPr>
            <p:ph type="sldNum" sz="quarter" idx="12"/>
          </p:nvPr>
        </p:nvSpPr>
        <p:spPr>
          <a:xfrm>
            <a:off x="6553200" y="6356352"/>
            <a:ext cx="2133600" cy="365125"/>
          </a:xfrm>
          <a:prstGeom prst="rect">
            <a:avLst/>
          </a:prstGeom>
        </p:spPr>
        <p:txBody>
          <a:bodyPr/>
          <a:lstStyle>
            <a:lvl1pPr>
              <a:defRPr/>
            </a:lvl1pPr>
          </a:lstStyle>
          <a:p>
            <a:fld id="{26657720-9A28-7A47-A386-AE844C10C417}" type="slidenum">
              <a:rPr lang="en-US" smtClean="0"/>
              <a:t>‹#›</a:t>
            </a:fld>
            <a:endParaRPr lang="en-US"/>
          </a:p>
        </p:txBody>
      </p:sp>
    </p:spTree>
    <p:extLst>
      <p:ext uri="{BB962C8B-B14F-4D97-AF65-F5344CB8AC3E}">
        <p14:creationId xmlns:p14="http://schemas.microsoft.com/office/powerpoint/2010/main" val="73976415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3"/>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3"/>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r>
              <a:rPr lang="en-US"/>
              <a:t>7/10/19</a:t>
            </a:r>
          </a:p>
        </p:txBody>
      </p:sp>
      <p:sp>
        <p:nvSpPr>
          <p:cNvPr id="6" name="Footer Placeholder 4"/>
          <p:cNvSpPr>
            <a:spLocks noGrp="1"/>
          </p:cNvSpPr>
          <p:nvPr>
            <p:ph type="ftr" sz="quarter" idx="11"/>
          </p:nvPr>
        </p:nvSpPr>
        <p:spPr/>
        <p:txBody>
          <a:bodyPr/>
          <a:lstStyle>
            <a:lvl1pPr>
              <a:defRPr/>
            </a:lvl1pPr>
          </a:lstStyle>
          <a:p>
            <a:r>
              <a:rPr lang="en-US"/>
              <a:t>www.rkiinstruments.com</a:t>
            </a:r>
          </a:p>
        </p:txBody>
      </p:sp>
      <p:sp>
        <p:nvSpPr>
          <p:cNvPr id="7" name="Slide Number Placeholder 5"/>
          <p:cNvSpPr>
            <a:spLocks noGrp="1"/>
          </p:cNvSpPr>
          <p:nvPr>
            <p:ph type="sldNum" sz="quarter" idx="12"/>
          </p:nvPr>
        </p:nvSpPr>
        <p:spPr>
          <a:xfrm>
            <a:off x="6553200" y="6356352"/>
            <a:ext cx="2133600" cy="365125"/>
          </a:xfrm>
          <a:prstGeom prst="rect">
            <a:avLst/>
          </a:prstGeom>
        </p:spPr>
        <p:txBody>
          <a:bodyPr/>
          <a:lstStyle>
            <a:lvl1pPr>
              <a:defRPr/>
            </a:lvl1pPr>
          </a:lstStyle>
          <a:p>
            <a:fld id="{26657720-9A28-7A47-A386-AE844C10C417}" type="slidenum">
              <a:rPr lang="en-US" smtClean="0"/>
              <a:t>‹#›</a:t>
            </a:fld>
            <a:endParaRPr lang="en-US"/>
          </a:p>
        </p:txBody>
      </p:sp>
    </p:spTree>
    <p:extLst>
      <p:ext uri="{BB962C8B-B14F-4D97-AF65-F5344CB8AC3E}">
        <p14:creationId xmlns:p14="http://schemas.microsoft.com/office/powerpoint/2010/main" val="3216997661"/>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2"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2"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7"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7"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r>
              <a:rPr lang="en-US"/>
              <a:t>7/10/19</a:t>
            </a:r>
          </a:p>
        </p:txBody>
      </p:sp>
      <p:sp>
        <p:nvSpPr>
          <p:cNvPr id="8" name="Footer Placeholder 4"/>
          <p:cNvSpPr>
            <a:spLocks noGrp="1"/>
          </p:cNvSpPr>
          <p:nvPr>
            <p:ph type="ftr" sz="quarter" idx="11"/>
          </p:nvPr>
        </p:nvSpPr>
        <p:spPr/>
        <p:txBody>
          <a:bodyPr/>
          <a:lstStyle>
            <a:lvl1pPr>
              <a:defRPr/>
            </a:lvl1pPr>
          </a:lstStyle>
          <a:p>
            <a:r>
              <a:rPr lang="en-US"/>
              <a:t>www.rkiinstruments.com</a:t>
            </a:r>
          </a:p>
        </p:txBody>
      </p:sp>
      <p:sp>
        <p:nvSpPr>
          <p:cNvPr id="9" name="Slide Number Placeholder 5"/>
          <p:cNvSpPr>
            <a:spLocks noGrp="1"/>
          </p:cNvSpPr>
          <p:nvPr>
            <p:ph type="sldNum" sz="quarter" idx="12"/>
          </p:nvPr>
        </p:nvSpPr>
        <p:spPr>
          <a:xfrm>
            <a:off x="6553200" y="6356352"/>
            <a:ext cx="2133600" cy="365125"/>
          </a:xfrm>
          <a:prstGeom prst="rect">
            <a:avLst/>
          </a:prstGeom>
        </p:spPr>
        <p:txBody>
          <a:bodyPr/>
          <a:lstStyle>
            <a:lvl1pPr>
              <a:defRPr/>
            </a:lvl1pPr>
          </a:lstStyle>
          <a:p>
            <a:fld id="{26657720-9A28-7A47-A386-AE844C10C417}" type="slidenum">
              <a:rPr lang="en-US" smtClean="0"/>
              <a:t>‹#›</a:t>
            </a:fld>
            <a:endParaRPr lang="en-US"/>
          </a:p>
        </p:txBody>
      </p:sp>
    </p:spTree>
    <p:extLst>
      <p:ext uri="{BB962C8B-B14F-4D97-AF65-F5344CB8AC3E}">
        <p14:creationId xmlns:p14="http://schemas.microsoft.com/office/powerpoint/2010/main" val="333970805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r>
              <a:rPr lang="en-US"/>
              <a:t>7/10/19</a:t>
            </a:r>
          </a:p>
        </p:txBody>
      </p:sp>
      <p:sp>
        <p:nvSpPr>
          <p:cNvPr id="4" name="Footer Placeholder 4"/>
          <p:cNvSpPr>
            <a:spLocks noGrp="1"/>
          </p:cNvSpPr>
          <p:nvPr>
            <p:ph type="ftr" sz="quarter" idx="11"/>
          </p:nvPr>
        </p:nvSpPr>
        <p:spPr/>
        <p:txBody>
          <a:bodyPr/>
          <a:lstStyle>
            <a:lvl1pPr>
              <a:defRPr/>
            </a:lvl1pPr>
          </a:lstStyle>
          <a:p>
            <a:r>
              <a:rPr lang="en-US"/>
              <a:t>www.rkiinstruments.com</a:t>
            </a:r>
          </a:p>
        </p:txBody>
      </p:sp>
      <p:sp>
        <p:nvSpPr>
          <p:cNvPr id="5" name="Slide Number Placeholder 5"/>
          <p:cNvSpPr>
            <a:spLocks noGrp="1"/>
          </p:cNvSpPr>
          <p:nvPr>
            <p:ph type="sldNum" sz="quarter" idx="12"/>
          </p:nvPr>
        </p:nvSpPr>
        <p:spPr>
          <a:xfrm>
            <a:off x="6553200" y="6356352"/>
            <a:ext cx="2133600" cy="365125"/>
          </a:xfrm>
          <a:prstGeom prst="rect">
            <a:avLst/>
          </a:prstGeom>
        </p:spPr>
        <p:txBody>
          <a:bodyPr/>
          <a:lstStyle>
            <a:lvl1pPr>
              <a:defRPr/>
            </a:lvl1pPr>
          </a:lstStyle>
          <a:p>
            <a:fld id="{26657720-9A28-7A47-A386-AE844C10C417}" type="slidenum">
              <a:rPr lang="en-US" smtClean="0"/>
              <a:t>‹#›</a:t>
            </a:fld>
            <a:endParaRPr lang="en-US"/>
          </a:p>
        </p:txBody>
      </p:sp>
    </p:spTree>
    <p:extLst>
      <p:ext uri="{BB962C8B-B14F-4D97-AF65-F5344CB8AC3E}">
        <p14:creationId xmlns:p14="http://schemas.microsoft.com/office/powerpoint/2010/main" val="60677986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r>
              <a:rPr lang="en-US"/>
              <a:t>7/10/19</a:t>
            </a:r>
          </a:p>
        </p:txBody>
      </p:sp>
      <p:sp>
        <p:nvSpPr>
          <p:cNvPr id="3" name="Footer Placeholder 4"/>
          <p:cNvSpPr>
            <a:spLocks noGrp="1"/>
          </p:cNvSpPr>
          <p:nvPr>
            <p:ph type="ftr" sz="quarter" idx="11"/>
          </p:nvPr>
        </p:nvSpPr>
        <p:spPr/>
        <p:txBody>
          <a:bodyPr/>
          <a:lstStyle>
            <a:lvl1pPr>
              <a:defRPr/>
            </a:lvl1pPr>
          </a:lstStyle>
          <a:p>
            <a:r>
              <a:rPr lang="en-US"/>
              <a:t>www.rkiinstruments.com</a:t>
            </a:r>
          </a:p>
        </p:txBody>
      </p:sp>
      <p:sp>
        <p:nvSpPr>
          <p:cNvPr id="4" name="Slide Number Placeholder 5"/>
          <p:cNvSpPr>
            <a:spLocks noGrp="1"/>
          </p:cNvSpPr>
          <p:nvPr>
            <p:ph type="sldNum" sz="quarter" idx="12"/>
          </p:nvPr>
        </p:nvSpPr>
        <p:spPr>
          <a:xfrm>
            <a:off x="6553200" y="6356352"/>
            <a:ext cx="2133600" cy="365125"/>
          </a:xfrm>
          <a:prstGeom prst="rect">
            <a:avLst/>
          </a:prstGeom>
        </p:spPr>
        <p:txBody>
          <a:bodyPr/>
          <a:lstStyle>
            <a:lvl1pPr>
              <a:defRPr/>
            </a:lvl1pPr>
          </a:lstStyle>
          <a:p>
            <a:fld id="{26657720-9A28-7A47-A386-AE844C10C417}" type="slidenum">
              <a:rPr lang="en-US" smtClean="0"/>
              <a:t>‹#›</a:t>
            </a:fld>
            <a:endParaRPr lang="en-US"/>
          </a:p>
        </p:txBody>
      </p:sp>
    </p:spTree>
    <p:extLst>
      <p:ext uri="{BB962C8B-B14F-4D97-AF65-F5344CB8AC3E}">
        <p14:creationId xmlns:p14="http://schemas.microsoft.com/office/powerpoint/2010/main" val="421529979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1" y="273053"/>
            <a:ext cx="5111751"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r>
              <a:rPr lang="en-US"/>
              <a:t>7/10/19</a:t>
            </a:r>
          </a:p>
        </p:txBody>
      </p:sp>
      <p:sp>
        <p:nvSpPr>
          <p:cNvPr id="6" name="Footer Placeholder 4"/>
          <p:cNvSpPr>
            <a:spLocks noGrp="1"/>
          </p:cNvSpPr>
          <p:nvPr>
            <p:ph type="ftr" sz="quarter" idx="11"/>
          </p:nvPr>
        </p:nvSpPr>
        <p:spPr/>
        <p:txBody>
          <a:bodyPr/>
          <a:lstStyle>
            <a:lvl1pPr>
              <a:defRPr/>
            </a:lvl1pPr>
          </a:lstStyle>
          <a:p>
            <a:r>
              <a:rPr lang="en-US"/>
              <a:t>www.rkiinstruments.com</a:t>
            </a:r>
          </a:p>
        </p:txBody>
      </p:sp>
      <p:sp>
        <p:nvSpPr>
          <p:cNvPr id="7" name="Slide Number Placeholder 5"/>
          <p:cNvSpPr>
            <a:spLocks noGrp="1"/>
          </p:cNvSpPr>
          <p:nvPr>
            <p:ph type="sldNum" sz="quarter" idx="12"/>
          </p:nvPr>
        </p:nvSpPr>
        <p:spPr>
          <a:xfrm>
            <a:off x="6553200" y="6356352"/>
            <a:ext cx="2133600" cy="365125"/>
          </a:xfrm>
          <a:prstGeom prst="rect">
            <a:avLst/>
          </a:prstGeom>
        </p:spPr>
        <p:txBody>
          <a:bodyPr/>
          <a:lstStyle>
            <a:lvl1pPr>
              <a:defRPr/>
            </a:lvl1pPr>
          </a:lstStyle>
          <a:p>
            <a:fld id="{26657720-9A28-7A47-A386-AE844C10C417}" type="slidenum">
              <a:rPr lang="en-US" smtClean="0"/>
              <a:t>‹#›</a:t>
            </a:fld>
            <a:endParaRPr lang="en-US"/>
          </a:p>
        </p:txBody>
      </p:sp>
    </p:spTree>
    <p:extLst>
      <p:ext uri="{BB962C8B-B14F-4D97-AF65-F5344CB8AC3E}">
        <p14:creationId xmlns:p14="http://schemas.microsoft.com/office/powerpoint/2010/main" val="493302427"/>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noProof="0"/>
              <a:t>Click icon to add picture</a:t>
            </a:r>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r>
              <a:rPr lang="en-US"/>
              <a:t>7/10/19</a:t>
            </a:r>
          </a:p>
        </p:txBody>
      </p:sp>
      <p:sp>
        <p:nvSpPr>
          <p:cNvPr id="6" name="Footer Placeholder 4"/>
          <p:cNvSpPr>
            <a:spLocks noGrp="1"/>
          </p:cNvSpPr>
          <p:nvPr>
            <p:ph type="ftr" sz="quarter" idx="11"/>
          </p:nvPr>
        </p:nvSpPr>
        <p:spPr/>
        <p:txBody>
          <a:bodyPr/>
          <a:lstStyle>
            <a:lvl1pPr>
              <a:defRPr/>
            </a:lvl1pPr>
          </a:lstStyle>
          <a:p>
            <a:r>
              <a:rPr lang="en-US"/>
              <a:t>www.rkiinstruments.com</a:t>
            </a:r>
          </a:p>
        </p:txBody>
      </p:sp>
      <p:sp>
        <p:nvSpPr>
          <p:cNvPr id="7" name="Slide Number Placeholder 5"/>
          <p:cNvSpPr>
            <a:spLocks noGrp="1"/>
          </p:cNvSpPr>
          <p:nvPr>
            <p:ph type="sldNum" sz="quarter" idx="12"/>
          </p:nvPr>
        </p:nvSpPr>
        <p:spPr>
          <a:xfrm>
            <a:off x="6553200" y="6356352"/>
            <a:ext cx="2133600" cy="365125"/>
          </a:xfrm>
          <a:prstGeom prst="rect">
            <a:avLst/>
          </a:prstGeom>
        </p:spPr>
        <p:txBody>
          <a:bodyPr/>
          <a:lstStyle>
            <a:lvl1pPr>
              <a:defRPr/>
            </a:lvl1pPr>
          </a:lstStyle>
          <a:p>
            <a:fld id="{26657720-9A28-7A47-A386-AE844C10C417}" type="slidenum">
              <a:rPr lang="en-US" smtClean="0"/>
              <a:t>‹#›</a:t>
            </a:fld>
            <a:endParaRPr lang="en-US"/>
          </a:p>
        </p:txBody>
      </p:sp>
    </p:spTree>
    <p:extLst>
      <p:ext uri="{BB962C8B-B14F-4D97-AF65-F5344CB8AC3E}">
        <p14:creationId xmlns:p14="http://schemas.microsoft.com/office/powerpoint/2010/main" val="261157289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r>
              <a:rPr lang="en-US"/>
              <a:t>7/10/19</a:t>
            </a:r>
          </a:p>
        </p:txBody>
      </p:sp>
      <p:sp>
        <p:nvSpPr>
          <p:cNvPr id="5" name="Footer Placeholder 4"/>
          <p:cNvSpPr>
            <a:spLocks noGrp="1"/>
          </p:cNvSpPr>
          <p:nvPr>
            <p:ph type="ftr" sz="quarter" idx="11"/>
          </p:nvPr>
        </p:nvSpPr>
        <p:spPr/>
        <p:txBody>
          <a:bodyPr/>
          <a:lstStyle>
            <a:lvl1pPr>
              <a:defRPr/>
            </a:lvl1pPr>
          </a:lstStyle>
          <a:p>
            <a:r>
              <a:rPr lang="en-US"/>
              <a:t>www.rkiinstruments.com</a:t>
            </a:r>
          </a:p>
        </p:txBody>
      </p:sp>
      <p:sp>
        <p:nvSpPr>
          <p:cNvPr id="6" name="Slide Number Placeholder 5"/>
          <p:cNvSpPr>
            <a:spLocks noGrp="1"/>
          </p:cNvSpPr>
          <p:nvPr>
            <p:ph type="sldNum" sz="quarter" idx="12"/>
          </p:nvPr>
        </p:nvSpPr>
        <p:spPr>
          <a:xfrm>
            <a:off x="6553200" y="6356352"/>
            <a:ext cx="2133600" cy="365125"/>
          </a:xfrm>
          <a:prstGeom prst="rect">
            <a:avLst/>
          </a:prstGeom>
        </p:spPr>
        <p:txBody>
          <a:bodyPr/>
          <a:lstStyle>
            <a:lvl1pPr>
              <a:defRPr/>
            </a:lvl1pPr>
          </a:lstStyle>
          <a:p>
            <a:fld id="{26657720-9A28-7A47-A386-AE844C10C417}" type="slidenum">
              <a:rPr lang="en-US" smtClean="0"/>
              <a:t>‹#›</a:t>
            </a:fld>
            <a:endParaRPr lang="en-US"/>
          </a:p>
        </p:txBody>
      </p:sp>
    </p:spTree>
    <p:extLst>
      <p:ext uri="{BB962C8B-B14F-4D97-AF65-F5344CB8AC3E}">
        <p14:creationId xmlns:p14="http://schemas.microsoft.com/office/powerpoint/2010/main" val="1226687879"/>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1"/>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1"/>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r>
              <a:rPr lang="en-US"/>
              <a:t>7/10/19</a:t>
            </a:r>
          </a:p>
        </p:txBody>
      </p:sp>
      <p:sp>
        <p:nvSpPr>
          <p:cNvPr id="5" name="Footer Placeholder 4"/>
          <p:cNvSpPr>
            <a:spLocks noGrp="1"/>
          </p:cNvSpPr>
          <p:nvPr>
            <p:ph type="ftr" sz="quarter" idx="11"/>
          </p:nvPr>
        </p:nvSpPr>
        <p:spPr/>
        <p:txBody>
          <a:bodyPr/>
          <a:lstStyle>
            <a:lvl1pPr>
              <a:defRPr/>
            </a:lvl1pPr>
          </a:lstStyle>
          <a:p>
            <a:r>
              <a:rPr lang="en-US"/>
              <a:t>www.rkiinstruments.com</a:t>
            </a:r>
          </a:p>
        </p:txBody>
      </p:sp>
      <p:sp>
        <p:nvSpPr>
          <p:cNvPr id="6" name="Slide Number Placeholder 5"/>
          <p:cNvSpPr>
            <a:spLocks noGrp="1"/>
          </p:cNvSpPr>
          <p:nvPr>
            <p:ph type="sldNum" sz="quarter" idx="12"/>
          </p:nvPr>
        </p:nvSpPr>
        <p:spPr>
          <a:xfrm>
            <a:off x="6553200" y="6356352"/>
            <a:ext cx="2133600" cy="365125"/>
          </a:xfrm>
          <a:prstGeom prst="rect">
            <a:avLst/>
          </a:prstGeom>
        </p:spPr>
        <p:txBody>
          <a:bodyPr/>
          <a:lstStyle>
            <a:lvl1pPr>
              <a:defRPr/>
            </a:lvl1pPr>
          </a:lstStyle>
          <a:p>
            <a:fld id="{26657720-9A28-7A47-A386-AE844C10C417}" type="slidenum">
              <a:rPr lang="en-US" smtClean="0"/>
              <a:t>‹#›</a:t>
            </a:fld>
            <a:endParaRPr lang="en-US"/>
          </a:p>
        </p:txBody>
      </p:sp>
    </p:spTree>
    <p:extLst>
      <p:ext uri="{BB962C8B-B14F-4D97-AF65-F5344CB8AC3E}">
        <p14:creationId xmlns:p14="http://schemas.microsoft.com/office/powerpoint/2010/main" val="3041284634"/>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hart">
  <p:cSld name="Title, Text and Char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hart Placeholder 3"/>
          <p:cNvSpPr>
            <a:spLocks noGrp="1"/>
          </p:cNvSpPr>
          <p:nvPr>
            <p:ph type="chart" sz="half" idx="2"/>
          </p:nvPr>
        </p:nvSpPr>
        <p:spPr>
          <a:xfrm>
            <a:off x="4648200" y="1981200"/>
            <a:ext cx="3810000" cy="4114800"/>
          </a:xfrm>
        </p:spPr>
        <p:txBody>
          <a:bodyPr rtlCol="0">
            <a:normAutofit/>
          </a:bodyPr>
          <a:lstStyle/>
          <a:p>
            <a:pPr lvl="0"/>
            <a:r>
              <a:rPr lang="en-US" noProof="0"/>
              <a:t>Click icon to add chart</a:t>
            </a:r>
            <a:endParaRPr lang="en-US" noProof="0" dirty="0"/>
          </a:p>
        </p:txBody>
      </p:sp>
      <p:sp>
        <p:nvSpPr>
          <p:cNvPr id="5" name="Date Placeholder 3"/>
          <p:cNvSpPr>
            <a:spLocks noGrp="1"/>
          </p:cNvSpPr>
          <p:nvPr>
            <p:ph type="dt" sz="half" idx="10"/>
          </p:nvPr>
        </p:nvSpPr>
        <p:spPr/>
        <p:txBody>
          <a:bodyPr/>
          <a:lstStyle>
            <a:lvl1pPr>
              <a:defRPr/>
            </a:lvl1pPr>
          </a:lstStyle>
          <a:p>
            <a:r>
              <a:rPr lang="en-US"/>
              <a:t>7/10/19</a:t>
            </a:r>
          </a:p>
        </p:txBody>
      </p:sp>
      <p:sp>
        <p:nvSpPr>
          <p:cNvPr id="6" name="Footer Placeholder 4"/>
          <p:cNvSpPr>
            <a:spLocks noGrp="1"/>
          </p:cNvSpPr>
          <p:nvPr>
            <p:ph type="ftr" sz="quarter" idx="11"/>
          </p:nvPr>
        </p:nvSpPr>
        <p:spPr/>
        <p:txBody>
          <a:bodyPr/>
          <a:lstStyle>
            <a:lvl1pPr>
              <a:defRPr/>
            </a:lvl1pPr>
          </a:lstStyle>
          <a:p>
            <a:r>
              <a:rPr lang="en-US"/>
              <a:t>www.rkiinstruments.com</a:t>
            </a:r>
          </a:p>
        </p:txBody>
      </p:sp>
      <p:sp>
        <p:nvSpPr>
          <p:cNvPr id="7" name="Slide Number Placeholder 5"/>
          <p:cNvSpPr>
            <a:spLocks noGrp="1"/>
          </p:cNvSpPr>
          <p:nvPr>
            <p:ph type="sldNum" sz="quarter" idx="12"/>
          </p:nvPr>
        </p:nvSpPr>
        <p:spPr>
          <a:xfrm>
            <a:off x="6553200" y="6356352"/>
            <a:ext cx="2133600" cy="365125"/>
          </a:xfrm>
          <a:prstGeom prst="rect">
            <a:avLst/>
          </a:prstGeom>
        </p:spPr>
        <p:txBody>
          <a:bodyPr/>
          <a:lstStyle>
            <a:lvl1pPr>
              <a:defRPr/>
            </a:lvl1pPr>
          </a:lstStyle>
          <a:p>
            <a:fld id="{26657720-9A28-7A47-A386-AE844C10C417}" type="slidenum">
              <a:rPr lang="en-US" smtClean="0"/>
              <a:t>‹#›</a:t>
            </a:fld>
            <a:endParaRPr lang="en-US"/>
          </a:p>
        </p:txBody>
      </p:sp>
    </p:spTree>
    <p:extLst>
      <p:ext uri="{BB962C8B-B14F-4D97-AF65-F5344CB8AC3E}">
        <p14:creationId xmlns:p14="http://schemas.microsoft.com/office/powerpoint/2010/main" val="119557357"/>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r>
              <a:rPr lang="en-US"/>
              <a:t>7/10/19</a:t>
            </a:r>
          </a:p>
        </p:txBody>
      </p:sp>
      <p:sp>
        <p:nvSpPr>
          <p:cNvPr id="6" name="Footer Placeholder 4"/>
          <p:cNvSpPr>
            <a:spLocks noGrp="1"/>
          </p:cNvSpPr>
          <p:nvPr>
            <p:ph type="ftr" sz="quarter" idx="11"/>
          </p:nvPr>
        </p:nvSpPr>
        <p:spPr/>
        <p:txBody>
          <a:bodyPr/>
          <a:lstStyle>
            <a:lvl1pPr>
              <a:defRPr/>
            </a:lvl1pPr>
          </a:lstStyle>
          <a:p>
            <a:r>
              <a:rPr lang="en-US"/>
              <a:t>www.rkiinstruments.com</a:t>
            </a:r>
          </a:p>
        </p:txBody>
      </p:sp>
      <p:sp>
        <p:nvSpPr>
          <p:cNvPr id="7" name="Slide Number Placeholder 5"/>
          <p:cNvSpPr>
            <a:spLocks noGrp="1"/>
          </p:cNvSpPr>
          <p:nvPr>
            <p:ph type="sldNum" sz="quarter" idx="12"/>
          </p:nvPr>
        </p:nvSpPr>
        <p:spPr>
          <a:xfrm>
            <a:off x="6553200" y="6356352"/>
            <a:ext cx="2133600" cy="365125"/>
          </a:xfrm>
          <a:prstGeom prst="rect">
            <a:avLst/>
          </a:prstGeom>
        </p:spPr>
        <p:txBody>
          <a:bodyPr/>
          <a:lstStyle>
            <a:lvl1pPr>
              <a:defRPr/>
            </a:lvl1pPr>
          </a:lstStyle>
          <a:p>
            <a:fld id="{26657720-9A28-7A47-A386-AE844C10C417}" type="slidenum">
              <a:rPr lang="en-US" smtClean="0"/>
              <a:t>‹#›</a:t>
            </a:fld>
            <a:endParaRPr lang="en-US"/>
          </a:p>
        </p:txBody>
      </p:sp>
    </p:spTree>
    <p:extLst>
      <p:ext uri="{BB962C8B-B14F-4D97-AF65-F5344CB8AC3E}">
        <p14:creationId xmlns:p14="http://schemas.microsoft.com/office/powerpoint/2010/main" val="111970496"/>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1069975" y="301627"/>
            <a:ext cx="7772400" cy="6762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1027" name="Text Placeholder 2"/>
          <p:cNvSpPr>
            <a:spLocks noGrp="1"/>
          </p:cNvSpPr>
          <p:nvPr>
            <p:ph type="body" idx="1"/>
          </p:nvPr>
        </p:nvSpPr>
        <p:spPr bwMode="auto">
          <a:xfrm>
            <a:off x="457200" y="1600202"/>
            <a:ext cx="8229600" cy="4525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457200" y="6356352"/>
            <a:ext cx="2133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r>
              <a:rPr lang="en-US"/>
              <a:t>7/10/19</a:t>
            </a:r>
          </a:p>
        </p:txBody>
      </p:sp>
      <p:sp>
        <p:nvSpPr>
          <p:cNvPr id="5" name="Footer Placeholder 4"/>
          <p:cNvSpPr>
            <a:spLocks noGrp="1"/>
          </p:cNvSpPr>
          <p:nvPr>
            <p:ph type="ftr" sz="quarter" idx="3"/>
          </p:nvPr>
        </p:nvSpPr>
        <p:spPr>
          <a:xfrm>
            <a:off x="3124200" y="6356352"/>
            <a:ext cx="28956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r>
              <a:rPr lang="en-US"/>
              <a:t>www.rkiinstruments.com</a:t>
            </a:r>
          </a:p>
        </p:txBody>
      </p:sp>
      <p:pic>
        <p:nvPicPr>
          <p:cNvPr id="9" name="Picture 7">
            <a:extLst>
              <a:ext uri="{FF2B5EF4-FFF2-40B4-BE49-F238E27FC236}">
                <a16:creationId xmlns:a16="http://schemas.microsoft.com/office/drawing/2014/main" id="{704A1608-4409-AE44-A671-E2110DFE240E}"/>
              </a:ext>
            </a:extLst>
          </p:cNvPr>
          <p:cNvPicPr>
            <a:picLocks noChangeAspect="1" noChangeArrowheads="1"/>
          </p:cNvPicPr>
          <p:nvPr userDrawn="1"/>
        </p:nvPicPr>
        <p:blipFill>
          <a:blip r:embed="rId15" cstate="email">
            <a:extLst>
              <a:ext uri="{28A0092B-C50C-407E-A947-70E740481C1C}">
                <a14:useLocalDpi xmlns:a14="http://schemas.microsoft.com/office/drawing/2010/main"/>
              </a:ext>
            </a:extLst>
          </a:blip>
          <a:srcRect/>
          <a:stretch>
            <a:fillRect/>
          </a:stretch>
        </p:blipFill>
        <p:spPr bwMode="auto">
          <a:xfrm>
            <a:off x="8626" y="12283"/>
            <a:ext cx="595223" cy="5786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0" name="Picture 9">
            <a:extLst>
              <a:ext uri="{FF2B5EF4-FFF2-40B4-BE49-F238E27FC236}">
                <a16:creationId xmlns:a16="http://schemas.microsoft.com/office/drawing/2014/main" id="{61CC75AF-CA9B-C947-91D1-EC49AE82C8A4}"/>
              </a:ext>
            </a:extLst>
          </p:cNvPr>
          <p:cNvPicPr>
            <a:picLocks noChangeAspect="1"/>
          </p:cNvPicPr>
          <p:nvPr userDrawn="1"/>
        </p:nvPicPr>
        <p:blipFill>
          <a:blip r:embed="rId16"/>
          <a:stretch>
            <a:fillRect/>
          </a:stretch>
        </p:blipFill>
        <p:spPr>
          <a:xfrm>
            <a:off x="8247017" y="12283"/>
            <a:ext cx="896983" cy="510793"/>
          </a:xfrm>
          <a:prstGeom prst="rect">
            <a:avLst/>
          </a:prstGeom>
        </p:spPr>
      </p:pic>
    </p:spTree>
    <p:extLst>
      <p:ext uri="{BB962C8B-B14F-4D97-AF65-F5344CB8AC3E}">
        <p14:creationId xmlns:p14="http://schemas.microsoft.com/office/powerpoint/2010/main" val="117396905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hf sldNum="0" hdr="0" ftr="0" dt="0"/>
  <p:txStyles>
    <p:titleStyle>
      <a:lvl1pPr algn="ctr" defTabSz="342900" rtl="0" eaLnBrk="1" fontAlgn="base" hangingPunct="1">
        <a:spcBef>
          <a:spcPct val="0"/>
        </a:spcBef>
        <a:spcAft>
          <a:spcPct val="0"/>
        </a:spcAft>
        <a:defRPr sz="3300" kern="1200">
          <a:solidFill>
            <a:schemeClr val="tx1"/>
          </a:solidFill>
          <a:effectLst>
            <a:outerShdw blurRad="50800" dist="38100" dir="2700000" algn="tl" rotWithShape="0">
              <a:prstClr val="black">
                <a:alpha val="40000"/>
              </a:prstClr>
            </a:outerShdw>
          </a:effectLst>
          <a:latin typeface="Arial" panose="020B0604020202020204" pitchFamily="34" charset="0"/>
          <a:ea typeface="ＭＳ Ｐゴシック" charset="0"/>
          <a:cs typeface="Arial" panose="020B0604020202020204" pitchFamily="34" charset="0"/>
        </a:defRPr>
      </a:lvl1pPr>
      <a:lvl2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2pPr>
      <a:lvl3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3pPr>
      <a:lvl4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4pPr>
      <a:lvl5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5pPr>
      <a:lvl6pPr marL="3429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6pPr>
      <a:lvl7pPr marL="6858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7pPr>
      <a:lvl8pPr marL="10287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8pPr>
      <a:lvl9pPr marL="13716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9pPr>
    </p:titleStyle>
    <p:bodyStyle>
      <a:lvl1pPr marL="257175" indent="-257175" algn="l" defTabSz="342900" rtl="0" eaLnBrk="1" fontAlgn="base" hangingPunct="1">
        <a:spcBef>
          <a:spcPct val="20000"/>
        </a:spcBef>
        <a:spcAft>
          <a:spcPct val="0"/>
        </a:spcAft>
        <a:buFont typeface="Arial" charset="0"/>
        <a:buChar char="•"/>
        <a:defRPr sz="2400" kern="1200">
          <a:solidFill>
            <a:schemeClr val="tx1"/>
          </a:solidFill>
          <a:latin typeface="Arial" panose="020B0604020202020204" pitchFamily="34" charset="0"/>
          <a:ea typeface="ＭＳ Ｐゴシック" charset="0"/>
          <a:cs typeface="Arial" panose="020B0604020202020204" pitchFamily="34" charset="0"/>
        </a:defRPr>
      </a:lvl1pPr>
      <a:lvl2pPr marL="557213" indent="-214313" algn="l" defTabSz="342900" rtl="0" eaLnBrk="1" fontAlgn="base" hangingPunct="1">
        <a:spcBef>
          <a:spcPct val="20000"/>
        </a:spcBef>
        <a:spcAft>
          <a:spcPct val="0"/>
        </a:spcAft>
        <a:buFont typeface="Arial" charset="0"/>
        <a:buChar char="–"/>
        <a:defRPr sz="2100" kern="1200">
          <a:solidFill>
            <a:schemeClr val="tx1"/>
          </a:solidFill>
          <a:latin typeface="Arial" panose="020B0604020202020204" pitchFamily="34" charset="0"/>
          <a:ea typeface="ＭＳ Ｐゴシック" charset="0"/>
          <a:cs typeface="Arial" panose="020B0604020202020204" pitchFamily="34" charset="0"/>
        </a:defRPr>
      </a:lvl2pPr>
      <a:lvl3pPr marL="857250" indent="-171450" algn="l" defTabSz="342900" rtl="0" eaLnBrk="1" fontAlgn="base" hangingPunct="1">
        <a:spcBef>
          <a:spcPct val="20000"/>
        </a:spcBef>
        <a:spcAft>
          <a:spcPct val="0"/>
        </a:spcAft>
        <a:buFont typeface="Arial" charset="0"/>
        <a:buChar char="•"/>
        <a:defRPr sz="1800" kern="1200">
          <a:solidFill>
            <a:schemeClr val="tx1"/>
          </a:solidFill>
          <a:latin typeface="Arial" panose="020B0604020202020204" pitchFamily="34" charset="0"/>
          <a:ea typeface="ＭＳ Ｐゴシック" charset="0"/>
          <a:cs typeface="Arial" panose="020B0604020202020204" pitchFamily="34" charset="0"/>
        </a:defRPr>
      </a:lvl3pPr>
      <a:lvl4pPr marL="1200150" indent="-171450" algn="l" defTabSz="342900" rtl="0" eaLnBrk="1" fontAlgn="base" hangingPunct="1">
        <a:spcBef>
          <a:spcPct val="20000"/>
        </a:spcBef>
        <a:spcAft>
          <a:spcPct val="0"/>
        </a:spcAft>
        <a:buFont typeface="Arial" charset="0"/>
        <a:buChar char="–"/>
        <a:defRPr sz="1500" kern="1200">
          <a:solidFill>
            <a:schemeClr val="tx1"/>
          </a:solidFill>
          <a:latin typeface="Arial" panose="020B0604020202020204" pitchFamily="34" charset="0"/>
          <a:ea typeface="ＭＳ Ｐゴシック" charset="0"/>
          <a:cs typeface="Arial" panose="020B0604020202020204" pitchFamily="34" charset="0"/>
        </a:defRPr>
      </a:lvl4pPr>
      <a:lvl5pPr marL="1543050" indent="-171450" algn="l" defTabSz="342900" rtl="0" eaLnBrk="1" fontAlgn="base" hangingPunct="1">
        <a:spcBef>
          <a:spcPct val="20000"/>
        </a:spcBef>
        <a:spcAft>
          <a:spcPct val="0"/>
        </a:spcAft>
        <a:buFont typeface="Arial" charset="0"/>
        <a:buChar char="»"/>
        <a:defRPr sz="1500" kern="1200">
          <a:solidFill>
            <a:schemeClr val="tx1"/>
          </a:solidFill>
          <a:latin typeface="Arial" panose="020B0604020202020204" pitchFamily="34" charset="0"/>
          <a:ea typeface="ＭＳ Ｐゴシック" charset="0"/>
          <a:cs typeface="Arial" panose="020B0604020202020204" pitchFamily="34" charset="0"/>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5" Type="http://schemas.openxmlformats.org/officeDocument/2006/relationships/image" Target="../media/image9.jpeg"/><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www.osha.gov/publications/shib093013" TargetMode="External"/><Relationship Id="rId2" Type="http://schemas.openxmlformats.org/officeDocument/2006/relationships/hyperlink" Target="https://www.osha.gov/confined-spaces"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package" Target="../embeddings/Microsoft_Word_Document.docx"/><Relationship Id="rId2" Type="http://schemas.openxmlformats.org/officeDocument/2006/relationships/slideLayout" Target="../slideLayouts/slideLayout6.xml"/><Relationship Id="rId1" Type="http://schemas.openxmlformats.org/officeDocument/2006/relationships/vmlDrawing" Target="../drawings/vmlDrawing1.vml"/><Relationship Id="rId4" Type="http://schemas.openxmlformats.org/officeDocument/2006/relationships/image" Target="../media/image12.emf"/></Relationships>
</file>

<file path=ppt/slides/_rels/slide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6.xml"/><Relationship Id="rId4" Type="http://schemas.openxmlformats.org/officeDocument/2006/relationships/image" Target="../media/image15.jpe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16.png"/></Relationships>
</file>

<file path=ppt/slides/_rels/slide1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image" Target="../media/image20.gif"/><Relationship Id="rId1" Type="http://schemas.openxmlformats.org/officeDocument/2006/relationships/slideLayout" Target="../slideLayouts/slideLayout2.xml"/><Relationship Id="rId4" Type="http://schemas.openxmlformats.org/officeDocument/2006/relationships/image" Target="../media/image22.jpg"/></Relationships>
</file>

<file path=ppt/slides/_rels/slide1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chart" Target="../charts/chart4.xml"/><Relationship Id="rId1" Type="http://schemas.openxmlformats.org/officeDocument/2006/relationships/slideLayout" Target="../slideLayouts/slideLayout5.xml"/><Relationship Id="rId5" Type="http://schemas.openxmlformats.org/officeDocument/2006/relationships/image" Target="../media/image26.png"/><Relationship Id="rId4" Type="http://schemas.openxmlformats.org/officeDocument/2006/relationships/image" Target="../media/image25.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hyperlink" Target="https://www.osha.gov/" TargetMode="External"/><Relationship Id="rId2" Type="http://schemas.openxmlformats.org/officeDocument/2006/relationships/hyperlink" Target="https://www.acgih.org/" TargetMode="External"/><Relationship Id="rId1" Type="http://schemas.openxmlformats.org/officeDocument/2006/relationships/slideLayout" Target="../slideLayouts/slideLayout2.xml"/><Relationship Id="rId4" Type="http://schemas.openxmlformats.org/officeDocument/2006/relationships/hyperlink" Target="http://www.cdc.gov/niosh/" TargetMode="Externa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9.emf"/><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chart" Target="../charts/chart6.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chart" Target="../charts/chart7.xml"/><Relationship Id="rId1" Type="http://schemas.openxmlformats.org/officeDocument/2006/relationships/slideLayout" Target="../slideLayouts/slideLayout2.xml"/><Relationship Id="rId4" Type="http://schemas.openxmlformats.org/officeDocument/2006/relationships/image" Target="../media/image32.png"/></Relationships>
</file>

<file path=ppt/slides/_rels/slide33.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3" Type="http://schemas.openxmlformats.org/officeDocument/2006/relationships/image" Target="../media/image46.png"/><Relationship Id="rId18" Type="http://schemas.openxmlformats.org/officeDocument/2006/relationships/image" Target="../media/image51.png"/><Relationship Id="rId26" Type="http://schemas.openxmlformats.org/officeDocument/2006/relationships/image" Target="../media/image59.png"/><Relationship Id="rId3" Type="http://schemas.openxmlformats.org/officeDocument/2006/relationships/image" Target="../media/image36.png"/><Relationship Id="rId21" Type="http://schemas.openxmlformats.org/officeDocument/2006/relationships/image" Target="../media/image54.png"/><Relationship Id="rId7" Type="http://schemas.openxmlformats.org/officeDocument/2006/relationships/image" Target="../media/image40.png"/><Relationship Id="rId12" Type="http://schemas.openxmlformats.org/officeDocument/2006/relationships/image" Target="../media/image45.png"/><Relationship Id="rId17" Type="http://schemas.openxmlformats.org/officeDocument/2006/relationships/image" Target="../media/image50.png"/><Relationship Id="rId25" Type="http://schemas.openxmlformats.org/officeDocument/2006/relationships/image" Target="../media/image58.png"/><Relationship Id="rId33" Type="http://schemas.openxmlformats.org/officeDocument/2006/relationships/image" Target="../media/image66.png"/><Relationship Id="rId2" Type="http://schemas.openxmlformats.org/officeDocument/2006/relationships/notesSlide" Target="../notesSlides/notesSlide7.xml"/><Relationship Id="rId16" Type="http://schemas.openxmlformats.org/officeDocument/2006/relationships/image" Target="../media/image49.png"/><Relationship Id="rId20" Type="http://schemas.openxmlformats.org/officeDocument/2006/relationships/image" Target="../media/image53.png"/><Relationship Id="rId29" Type="http://schemas.openxmlformats.org/officeDocument/2006/relationships/image" Target="../media/image62.png"/><Relationship Id="rId1" Type="http://schemas.openxmlformats.org/officeDocument/2006/relationships/slideLayout" Target="../slideLayouts/slideLayout2.xml"/><Relationship Id="rId6" Type="http://schemas.openxmlformats.org/officeDocument/2006/relationships/image" Target="../media/image39.png"/><Relationship Id="rId11" Type="http://schemas.openxmlformats.org/officeDocument/2006/relationships/image" Target="../media/image44.png"/><Relationship Id="rId24" Type="http://schemas.openxmlformats.org/officeDocument/2006/relationships/image" Target="../media/image57.png"/><Relationship Id="rId32" Type="http://schemas.openxmlformats.org/officeDocument/2006/relationships/image" Target="../media/image65.png"/><Relationship Id="rId5" Type="http://schemas.openxmlformats.org/officeDocument/2006/relationships/image" Target="../media/image38.png"/><Relationship Id="rId15" Type="http://schemas.openxmlformats.org/officeDocument/2006/relationships/image" Target="../media/image48.png"/><Relationship Id="rId23" Type="http://schemas.openxmlformats.org/officeDocument/2006/relationships/image" Target="../media/image56.png"/><Relationship Id="rId28" Type="http://schemas.openxmlformats.org/officeDocument/2006/relationships/image" Target="../media/image61.png"/><Relationship Id="rId10" Type="http://schemas.openxmlformats.org/officeDocument/2006/relationships/image" Target="../media/image43.png"/><Relationship Id="rId19" Type="http://schemas.openxmlformats.org/officeDocument/2006/relationships/image" Target="../media/image52.png"/><Relationship Id="rId31" Type="http://schemas.openxmlformats.org/officeDocument/2006/relationships/image" Target="../media/image64.png"/><Relationship Id="rId4" Type="http://schemas.openxmlformats.org/officeDocument/2006/relationships/image" Target="../media/image37.png"/><Relationship Id="rId9" Type="http://schemas.openxmlformats.org/officeDocument/2006/relationships/image" Target="../media/image42.png"/><Relationship Id="rId14" Type="http://schemas.openxmlformats.org/officeDocument/2006/relationships/image" Target="../media/image47.png"/><Relationship Id="rId22" Type="http://schemas.openxmlformats.org/officeDocument/2006/relationships/image" Target="../media/image55.png"/><Relationship Id="rId27" Type="http://schemas.openxmlformats.org/officeDocument/2006/relationships/image" Target="../media/image60.png"/><Relationship Id="rId30" Type="http://schemas.openxmlformats.org/officeDocument/2006/relationships/image" Target="../media/image63.png"/><Relationship Id="rId8" Type="http://schemas.openxmlformats.org/officeDocument/2006/relationships/image" Target="../media/image41.png"/></Relationships>
</file>

<file path=ppt/slides/_rels/slide39.xml.rels><?xml version="1.0" encoding="UTF-8" standalone="yes"?>
<Relationships xmlns="http://schemas.openxmlformats.org/package/2006/relationships"><Relationship Id="rId8" Type="http://schemas.openxmlformats.org/officeDocument/2006/relationships/image" Target="../media/image72.jpg"/><Relationship Id="rId3" Type="http://schemas.openxmlformats.org/officeDocument/2006/relationships/image" Target="../media/image67.png"/><Relationship Id="rId7" Type="http://schemas.openxmlformats.org/officeDocument/2006/relationships/image" Target="../media/image71.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70.png"/><Relationship Id="rId5" Type="http://schemas.openxmlformats.org/officeDocument/2006/relationships/image" Target="../media/image69.png"/><Relationship Id="rId4" Type="http://schemas.openxmlformats.org/officeDocument/2006/relationships/image" Target="../media/image68.png"/></Relationships>
</file>

<file path=ppt/slides/_rels/slide4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73.png"/></Relationships>
</file>

<file path=ppt/slides/_rels/slide41.xml.rels><?xml version="1.0" encoding="UTF-8" standalone="yes"?>
<Relationships xmlns="http://schemas.openxmlformats.org/package/2006/relationships"><Relationship Id="rId8" Type="http://schemas.openxmlformats.org/officeDocument/2006/relationships/image" Target="../media/image80.jpeg"/><Relationship Id="rId3" Type="http://schemas.openxmlformats.org/officeDocument/2006/relationships/image" Target="../media/image75.png"/><Relationship Id="rId7" Type="http://schemas.openxmlformats.org/officeDocument/2006/relationships/image" Target="../media/image79.png"/><Relationship Id="rId2" Type="http://schemas.openxmlformats.org/officeDocument/2006/relationships/image" Target="../media/image74.png"/><Relationship Id="rId1" Type="http://schemas.openxmlformats.org/officeDocument/2006/relationships/slideLayout" Target="../slideLayouts/slideLayout2.xml"/><Relationship Id="rId6" Type="http://schemas.openxmlformats.org/officeDocument/2006/relationships/image" Target="../media/image78.png"/><Relationship Id="rId5" Type="http://schemas.openxmlformats.org/officeDocument/2006/relationships/image" Target="../media/image77.png"/><Relationship Id="rId4" Type="http://schemas.openxmlformats.org/officeDocument/2006/relationships/image" Target="../media/image76.png"/></Relationships>
</file>

<file path=ppt/slides/_rels/slide42.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81.png"/><Relationship Id="rId1" Type="http://schemas.openxmlformats.org/officeDocument/2006/relationships/slideLayout" Target="../slideLayouts/slideLayout2.xml"/><Relationship Id="rId4" Type="http://schemas.openxmlformats.org/officeDocument/2006/relationships/image" Target="../media/image83.png"/></Relationships>
</file>

<file path=ppt/slides/_rels/slide43.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image" Target="../media/image84.png"/><Relationship Id="rId1" Type="http://schemas.openxmlformats.org/officeDocument/2006/relationships/slideLayout" Target="../slideLayouts/slideLayout2.xml"/><Relationship Id="rId4" Type="http://schemas.openxmlformats.org/officeDocument/2006/relationships/image" Target="../media/image86.png"/></Relationships>
</file>

<file path=ppt/slides/_rels/slide44.xml.rels><?xml version="1.0" encoding="UTF-8" standalone="yes"?>
<Relationships xmlns="http://schemas.openxmlformats.org/package/2006/relationships"><Relationship Id="rId8" Type="http://schemas.openxmlformats.org/officeDocument/2006/relationships/image" Target="../media/image92.png"/><Relationship Id="rId3" Type="http://schemas.openxmlformats.org/officeDocument/2006/relationships/image" Target="../media/image87.jpeg"/><Relationship Id="rId7" Type="http://schemas.openxmlformats.org/officeDocument/2006/relationships/image" Target="../media/image91.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90.png"/><Relationship Id="rId5" Type="http://schemas.openxmlformats.org/officeDocument/2006/relationships/image" Target="../media/image89.png"/><Relationship Id="rId4" Type="http://schemas.openxmlformats.org/officeDocument/2006/relationships/image" Target="../media/image88.png"/></Relationships>
</file>

<file path=ppt/slides/_rels/slide45.xml.rels><?xml version="1.0" encoding="UTF-8" standalone="yes"?>
<Relationships xmlns="http://schemas.openxmlformats.org/package/2006/relationships"><Relationship Id="rId8" Type="http://schemas.openxmlformats.org/officeDocument/2006/relationships/image" Target="../media/image96.png"/><Relationship Id="rId3" Type="http://schemas.openxmlformats.org/officeDocument/2006/relationships/image" Target="../media/image93.png"/><Relationship Id="rId7" Type="http://schemas.openxmlformats.org/officeDocument/2006/relationships/image" Target="../media/image88.pn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90.png"/><Relationship Id="rId5" Type="http://schemas.openxmlformats.org/officeDocument/2006/relationships/image" Target="../media/image95.png"/><Relationship Id="rId4" Type="http://schemas.openxmlformats.org/officeDocument/2006/relationships/image" Target="../media/image94.jpeg"/><Relationship Id="rId9" Type="http://schemas.openxmlformats.org/officeDocument/2006/relationships/image" Target="../media/image92.png"/></Relationships>
</file>

<file path=ppt/slides/_rels/slide46.xml.rels><?xml version="1.0" encoding="UTF-8" standalone="yes"?>
<Relationships xmlns="http://schemas.openxmlformats.org/package/2006/relationships"><Relationship Id="rId8" Type="http://schemas.openxmlformats.org/officeDocument/2006/relationships/image" Target="../media/image97.jpeg"/><Relationship Id="rId3" Type="http://schemas.openxmlformats.org/officeDocument/2006/relationships/image" Target="../media/image95.png"/><Relationship Id="rId7" Type="http://schemas.openxmlformats.org/officeDocument/2006/relationships/image" Target="../media/image92.png"/><Relationship Id="rId12" Type="http://schemas.openxmlformats.org/officeDocument/2006/relationships/image" Target="../media/image99.jpe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96.png"/><Relationship Id="rId11" Type="http://schemas.openxmlformats.org/officeDocument/2006/relationships/image" Target="../media/image94.jpeg"/><Relationship Id="rId5" Type="http://schemas.openxmlformats.org/officeDocument/2006/relationships/image" Target="../media/image88.png"/><Relationship Id="rId10" Type="http://schemas.openxmlformats.org/officeDocument/2006/relationships/image" Target="../media/image93.png"/><Relationship Id="rId4" Type="http://schemas.openxmlformats.org/officeDocument/2006/relationships/image" Target="../media/image90.png"/><Relationship Id="rId9" Type="http://schemas.openxmlformats.org/officeDocument/2006/relationships/image" Target="../media/image98.jpeg"/></Relationships>
</file>

<file path=ppt/slides/_rels/slide47.xml.rels><?xml version="1.0" encoding="UTF-8" standalone="yes"?>
<Relationships xmlns="http://schemas.openxmlformats.org/package/2006/relationships"><Relationship Id="rId8" Type="http://schemas.openxmlformats.org/officeDocument/2006/relationships/image" Target="../media/image93.png"/><Relationship Id="rId13" Type="http://schemas.openxmlformats.org/officeDocument/2006/relationships/image" Target="../media/image104.jpeg"/><Relationship Id="rId3" Type="http://schemas.openxmlformats.org/officeDocument/2006/relationships/image" Target="../media/image95.png"/><Relationship Id="rId7" Type="http://schemas.openxmlformats.org/officeDocument/2006/relationships/image" Target="../media/image92.png"/><Relationship Id="rId12" Type="http://schemas.openxmlformats.org/officeDocument/2006/relationships/image" Target="../media/image103.jpeg"/><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98.jpeg"/><Relationship Id="rId11" Type="http://schemas.openxmlformats.org/officeDocument/2006/relationships/image" Target="../media/image102.jpeg"/><Relationship Id="rId5" Type="http://schemas.openxmlformats.org/officeDocument/2006/relationships/image" Target="../media/image96.png"/><Relationship Id="rId10" Type="http://schemas.openxmlformats.org/officeDocument/2006/relationships/image" Target="../media/image101.png"/><Relationship Id="rId4" Type="http://schemas.openxmlformats.org/officeDocument/2006/relationships/image" Target="../media/image90.png"/><Relationship Id="rId9" Type="http://schemas.openxmlformats.org/officeDocument/2006/relationships/image" Target="../media/image100.jpeg"/></Relationships>
</file>

<file path=ppt/slides/_rels/slide48.xml.rels><?xml version="1.0" encoding="UTF-8" standalone="yes"?>
<Relationships xmlns="http://schemas.openxmlformats.org/package/2006/relationships"><Relationship Id="rId8" Type="http://schemas.openxmlformats.org/officeDocument/2006/relationships/image" Target="../media/image105.jpg"/><Relationship Id="rId13" Type="http://schemas.openxmlformats.org/officeDocument/2006/relationships/image" Target="../media/image97.jpeg"/><Relationship Id="rId3" Type="http://schemas.openxmlformats.org/officeDocument/2006/relationships/image" Target="../media/image90.png"/><Relationship Id="rId7" Type="http://schemas.openxmlformats.org/officeDocument/2006/relationships/image" Target="../media/image100.jpeg"/><Relationship Id="rId12" Type="http://schemas.openxmlformats.org/officeDocument/2006/relationships/image" Target="../media/image98.jpeg"/><Relationship Id="rId2" Type="http://schemas.openxmlformats.org/officeDocument/2006/relationships/image" Target="../media/image95.png"/><Relationship Id="rId1" Type="http://schemas.openxmlformats.org/officeDocument/2006/relationships/slideLayout" Target="../slideLayouts/slideLayout7.xml"/><Relationship Id="rId6" Type="http://schemas.openxmlformats.org/officeDocument/2006/relationships/image" Target="../media/image93.png"/><Relationship Id="rId11" Type="http://schemas.openxmlformats.org/officeDocument/2006/relationships/image" Target="../media/image107.png"/><Relationship Id="rId5" Type="http://schemas.openxmlformats.org/officeDocument/2006/relationships/image" Target="../media/image88.png"/><Relationship Id="rId10" Type="http://schemas.openxmlformats.org/officeDocument/2006/relationships/image" Target="../media/image106.jpg"/><Relationship Id="rId4" Type="http://schemas.openxmlformats.org/officeDocument/2006/relationships/image" Target="../media/image96.png"/><Relationship Id="rId9" Type="http://schemas.openxmlformats.org/officeDocument/2006/relationships/image" Target="../media/image101.png"/></Relationships>
</file>

<file path=ppt/slides/_rels/slide49.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111.png"/><Relationship Id="rId4" Type="http://schemas.openxmlformats.org/officeDocument/2006/relationships/image" Target="../media/image110.png"/></Relationships>
</file>

<file path=ppt/slides/_rels/slide50.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114.png"/><Relationship Id="rId4" Type="http://schemas.openxmlformats.org/officeDocument/2006/relationships/image" Target="../media/image113.png"/></Relationships>
</file>

<file path=ppt/slides/_rels/slide51.xml.rels><?xml version="1.0" encoding="UTF-8" standalone="yes"?>
<Relationships xmlns="http://schemas.openxmlformats.org/package/2006/relationships"><Relationship Id="rId3" Type="http://schemas.openxmlformats.org/officeDocument/2006/relationships/image" Target="../media/image116.png"/><Relationship Id="rId2" Type="http://schemas.openxmlformats.org/officeDocument/2006/relationships/image" Target="../media/image115.png"/><Relationship Id="rId1" Type="http://schemas.openxmlformats.org/officeDocument/2006/relationships/slideLayout" Target="../slideLayouts/slideLayout2.xml"/><Relationship Id="rId4" Type="http://schemas.openxmlformats.org/officeDocument/2006/relationships/image" Target="../media/image117.png"/></Relationships>
</file>

<file path=ppt/slides/_rels/slide52.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image" Target="../media/image118.png"/><Relationship Id="rId1" Type="http://schemas.openxmlformats.org/officeDocument/2006/relationships/slideLayout" Target="../slideLayouts/slideLayout2.xml"/><Relationship Id="rId5" Type="http://schemas.openxmlformats.org/officeDocument/2006/relationships/image" Target="../media/image121.jpg"/><Relationship Id="rId4" Type="http://schemas.openxmlformats.org/officeDocument/2006/relationships/image" Target="../media/image120.png"/></Relationships>
</file>

<file path=ppt/slides/_rels/slide53.xml.rels><?xml version="1.0" encoding="UTF-8" standalone="yes"?>
<Relationships xmlns="http://schemas.openxmlformats.org/package/2006/relationships"><Relationship Id="rId3" Type="http://schemas.openxmlformats.org/officeDocument/2006/relationships/image" Target="../media/image123.png"/><Relationship Id="rId2" Type="http://schemas.openxmlformats.org/officeDocument/2006/relationships/image" Target="../media/image122.jpeg"/><Relationship Id="rId1" Type="http://schemas.openxmlformats.org/officeDocument/2006/relationships/slideLayout" Target="../slideLayouts/slideLayout2.xml"/><Relationship Id="rId5" Type="http://schemas.openxmlformats.org/officeDocument/2006/relationships/image" Target="../media/image120.png"/><Relationship Id="rId4" Type="http://schemas.openxmlformats.org/officeDocument/2006/relationships/image" Target="../media/image118.png"/></Relationships>
</file>

<file path=ppt/slides/_rels/slide54.xml.rels><?xml version="1.0" encoding="UTF-8" standalone="yes"?>
<Relationships xmlns="http://schemas.openxmlformats.org/package/2006/relationships"><Relationship Id="rId3" Type="http://schemas.openxmlformats.org/officeDocument/2006/relationships/image" Target="../media/image124.png"/><Relationship Id="rId2" Type="http://schemas.openxmlformats.org/officeDocument/2006/relationships/image" Target="../media/image118.png"/><Relationship Id="rId1" Type="http://schemas.openxmlformats.org/officeDocument/2006/relationships/slideLayout" Target="../slideLayouts/slideLayout2.xml"/><Relationship Id="rId4" Type="http://schemas.openxmlformats.org/officeDocument/2006/relationships/image" Target="../media/image125.png"/></Relationships>
</file>

<file path=ppt/slides/_rels/slide55.xml.rels><?xml version="1.0" encoding="UTF-8" standalone="yes"?>
<Relationships xmlns="http://schemas.openxmlformats.org/package/2006/relationships"><Relationship Id="rId3" Type="http://schemas.openxmlformats.org/officeDocument/2006/relationships/image" Target="../media/image127.png"/><Relationship Id="rId2" Type="http://schemas.openxmlformats.org/officeDocument/2006/relationships/image" Target="../media/image126.png"/><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128.png"/><Relationship Id="rId1" Type="http://schemas.openxmlformats.org/officeDocument/2006/relationships/slideLayout" Target="../slideLayouts/slideLayout5.xml"/><Relationship Id="rId4" Type="http://schemas.openxmlformats.org/officeDocument/2006/relationships/image" Target="../media/image129.png"/></Relationships>
</file>

<file path=ppt/slides/_rels/slide57.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image" Target="../media/image130.png"/><Relationship Id="rId1" Type="http://schemas.openxmlformats.org/officeDocument/2006/relationships/slideLayout" Target="../slideLayouts/slideLayout5.xml"/></Relationships>
</file>

<file path=ppt/slides/_rels/slide58.xml.rels><?xml version="1.0" encoding="UTF-8" standalone="yes"?>
<Relationships xmlns="http://schemas.openxmlformats.org/package/2006/relationships"><Relationship Id="rId3" Type="http://schemas.openxmlformats.org/officeDocument/2006/relationships/image" Target="../media/image132.png"/><Relationship Id="rId7" Type="http://schemas.openxmlformats.org/officeDocument/2006/relationships/image" Target="../media/image136.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135.png"/><Relationship Id="rId5" Type="http://schemas.openxmlformats.org/officeDocument/2006/relationships/image" Target="../media/image134.jpeg"/><Relationship Id="rId4" Type="http://schemas.openxmlformats.org/officeDocument/2006/relationships/image" Target="../media/image133.png"/></Relationships>
</file>

<file path=ppt/slides/_rels/slide59.xml.rels><?xml version="1.0" encoding="UTF-8" standalone="yes"?>
<Relationships xmlns="http://schemas.openxmlformats.org/package/2006/relationships"><Relationship Id="rId3" Type="http://schemas.openxmlformats.org/officeDocument/2006/relationships/image" Target="../media/image137.jpe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118.png"/><Relationship Id="rId4" Type="http://schemas.openxmlformats.org/officeDocument/2006/relationships/image" Target="../media/image138.jpeg"/></Relationships>
</file>

<file path=ppt/slides/_rels/slide60.xml.rels><?xml version="1.0" encoding="UTF-8" standalone="yes"?>
<Relationships xmlns="http://schemas.openxmlformats.org/package/2006/relationships"><Relationship Id="rId3" Type="http://schemas.openxmlformats.org/officeDocument/2006/relationships/image" Target="../media/image140.png"/><Relationship Id="rId2" Type="http://schemas.openxmlformats.org/officeDocument/2006/relationships/image" Target="../media/image139.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139.png"/><Relationship Id="rId2" Type="http://schemas.openxmlformats.org/officeDocument/2006/relationships/image" Target="../media/image141.pn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142.png"/><Relationship Id="rId2" Type="http://schemas.openxmlformats.org/officeDocument/2006/relationships/image" Target="../media/image139.pn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139.png"/><Relationship Id="rId2" Type="http://schemas.openxmlformats.org/officeDocument/2006/relationships/image" Target="../media/image143.jpe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128.png"/><Relationship Id="rId1" Type="http://schemas.openxmlformats.org/officeDocument/2006/relationships/slideLayout" Target="../slideLayouts/slideLayout5.xml"/><Relationship Id="rId4" Type="http://schemas.openxmlformats.org/officeDocument/2006/relationships/image" Target="../media/image129.png"/></Relationships>
</file>

<file path=ppt/slides/_rels/slide65.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image" Target="../media/image130.png"/><Relationship Id="rId1" Type="http://schemas.openxmlformats.org/officeDocument/2006/relationships/slideLayout" Target="../slideLayouts/slideLayout5.xml"/></Relationships>
</file>

<file path=ppt/slides/_rels/slide66.xml.rels><?xml version="1.0" encoding="UTF-8" standalone="yes"?>
<Relationships xmlns="http://schemas.openxmlformats.org/package/2006/relationships"><Relationship Id="rId3" Type="http://schemas.openxmlformats.org/officeDocument/2006/relationships/image" Target="../media/image144.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image" Target="../media/image144.jpeg"/><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145.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146.png"/></Relationships>
</file>

<file path=ppt/slides/_rels/slide69.xml.rels><?xml version="1.0" encoding="UTF-8" standalone="yes"?>
<Relationships xmlns="http://schemas.openxmlformats.org/package/2006/relationships"><Relationship Id="rId3" Type="http://schemas.openxmlformats.org/officeDocument/2006/relationships/image" Target="../media/image147.pn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150.png"/><Relationship Id="rId5" Type="http://schemas.openxmlformats.org/officeDocument/2006/relationships/image" Target="../media/image149.png"/><Relationship Id="rId4" Type="http://schemas.openxmlformats.org/officeDocument/2006/relationships/image" Target="../media/image148.png"/></Relationships>
</file>

<file path=ppt/slides/_rels/slide70.xml.rels><?xml version="1.0" encoding="UTF-8" standalone="yes"?>
<Relationships xmlns="http://schemas.openxmlformats.org/package/2006/relationships"><Relationship Id="rId3" Type="http://schemas.openxmlformats.org/officeDocument/2006/relationships/image" Target="../media/image151.pn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154.png"/><Relationship Id="rId5" Type="http://schemas.openxmlformats.org/officeDocument/2006/relationships/image" Target="../media/image153.jpeg"/><Relationship Id="rId4" Type="http://schemas.openxmlformats.org/officeDocument/2006/relationships/image" Target="../media/image152.png"/></Relationships>
</file>

<file path=ppt/slides/_rels/slide71.xml.rels><?xml version="1.0" encoding="UTF-8" standalone="yes"?>
<Relationships xmlns="http://schemas.openxmlformats.org/package/2006/relationships"><Relationship Id="rId3" Type="http://schemas.openxmlformats.org/officeDocument/2006/relationships/image" Target="../media/image152.pn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122.jpeg"/><Relationship Id="rId5" Type="http://schemas.openxmlformats.org/officeDocument/2006/relationships/image" Target="../media/image123.png"/><Relationship Id="rId4" Type="http://schemas.openxmlformats.org/officeDocument/2006/relationships/image" Target="../media/image154.png"/></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156.png"/><Relationship Id="rId7" Type="http://schemas.openxmlformats.org/officeDocument/2006/relationships/image" Target="../media/image160.png"/><Relationship Id="rId2" Type="http://schemas.openxmlformats.org/officeDocument/2006/relationships/image" Target="../media/image155.png"/><Relationship Id="rId1" Type="http://schemas.openxmlformats.org/officeDocument/2006/relationships/slideLayout" Target="../slideLayouts/slideLayout1.xml"/><Relationship Id="rId6" Type="http://schemas.openxmlformats.org/officeDocument/2006/relationships/image" Target="../media/image159.png"/><Relationship Id="rId5" Type="http://schemas.openxmlformats.org/officeDocument/2006/relationships/image" Target="../media/image158.png"/><Relationship Id="rId4" Type="http://schemas.openxmlformats.org/officeDocument/2006/relationships/image" Target="../media/image157.png"/></Relationships>
</file>

<file path=ppt/slides/_rels/slide74.xml.rels><?xml version="1.0" encoding="UTF-8" standalone="yes"?>
<Relationships xmlns="http://schemas.openxmlformats.org/package/2006/relationships"><Relationship Id="rId8" Type="http://schemas.openxmlformats.org/officeDocument/2006/relationships/image" Target="../media/image166.png"/><Relationship Id="rId3" Type="http://schemas.openxmlformats.org/officeDocument/2006/relationships/image" Target="../media/image162.png"/><Relationship Id="rId7" Type="http://schemas.openxmlformats.org/officeDocument/2006/relationships/image" Target="../media/image165.png"/><Relationship Id="rId2" Type="http://schemas.openxmlformats.org/officeDocument/2006/relationships/image" Target="../media/image161.png"/><Relationship Id="rId1" Type="http://schemas.openxmlformats.org/officeDocument/2006/relationships/slideLayout" Target="../slideLayouts/slideLayout1.xml"/><Relationship Id="rId6" Type="http://schemas.openxmlformats.org/officeDocument/2006/relationships/image" Target="../media/image164.png"/><Relationship Id="rId5" Type="http://schemas.openxmlformats.org/officeDocument/2006/relationships/image" Target="../media/image163.png"/><Relationship Id="rId4" Type="http://schemas.openxmlformats.org/officeDocument/2006/relationships/image" Target="../media/image26.png"/></Relationships>
</file>

<file path=ppt/slides/_rels/slide75.xml.rels><?xml version="1.0" encoding="UTF-8" standalone="yes"?>
<Relationships xmlns="http://schemas.openxmlformats.org/package/2006/relationships"><Relationship Id="rId8" Type="http://schemas.openxmlformats.org/officeDocument/2006/relationships/image" Target="../media/image84.png"/><Relationship Id="rId13" Type="http://schemas.openxmlformats.org/officeDocument/2006/relationships/image" Target="../media/image177.png"/><Relationship Id="rId18" Type="http://schemas.openxmlformats.org/officeDocument/2006/relationships/image" Target="../media/image182.png"/><Relationship Id="rId3" Type="http://schemas.openxmlformats.org/officeDocument/2006/relationships/image" Target="../media/image168.png"/><Relationship Id="rId7" Type="http://schemas.openxmlformats.org/officeDocument/2006/relationships/image" Target="../media/image172.png"/><Relationship Id="rId12" Type="http://schemas.openxmlformats.org/officeDocument/2006/relationships/image" Target="../media/image176.png"/><Relationship Id="rId17" Type="http://schemas.openxmlformats.org/officeDocument/2006/relationships/image" Target="../media/image181.jpeg"/><Relationship Id="rId2" Type="http://schemas.openxmlformats.org/officeDocument/2006/relationships/image" Target="../media/image167.png"/><Relationship Id="rId16" Type="http://schemas.openxmlformats.org/officeDocument/2006/relationships/image" Target="../media/image180.png"/><Relationship Id="rId20" Type="http://schemas.openxmlformats.org/officeDocument/2006/relationships/image" Target="../media/image184.jpeg"/><Relationship Id="rId1" Type="http://schemas.openxmlformats.org/officeDocument/2006/relationships/slideLayout" Target="../slideLayouts/slideLayout2.xml"/><Relationship Id="rId6" Type="http://schemas.openxmlformats.org/officeDocument/2006/relationships/image" Target="../media/image171.png"/><Relationship Id="rId11" Type="http://schemas.openxmlformats.org/officeDocument/2006/relationships/image" Target="../media/image175.png"/><Relationship Id="rId5" Type="http://schemas.openxmlformats.org/officeDocument/2006/relationships/image" Target="../media/image170.png"/><Relationship Id="rId15" Type="http://schemas.openxmlformats.org/officeDocument/2006/relationships/image" Target="../media/image179.png"/><Relationship Id="rId10" Type="http://schemas.openxmlformats.org/officeDocument/2006/relationships/image" Target="../media/image174.png"/><Relationship Id="rId19" Type="http://schemas.openxmlformats.org/officeDocument/2006/relationships/image" Target="../media/image183.png"/><Relationship Id="rId4" Type="http://schemas.openxmlformats.org/officeDocument/2006/relationships/image" Target="../media/image169.png"/><Relationship Id="rId9" Type="http://schemas.openxmlformats.org/officeDocument/2006/relationships/image" Target="../media/image173.png"/><Relationship Id="rId14" Type="http://schemas.openxmlformats.org/officeDocument/2006/relationships/image" Target="../media/image178.png"/></Relationships>
</file>

<file path=ppt/slides/_rels/slide76.xml.rels><?xml version="1.0" encoding="UTF-8" standalone="yes"?>
<Relationships xmlns="http://schemas.openxmlformats.org/package/2006/relationships"><Relationship Id="rId2" Type="http://schemas.openxmlformats.org/officeDocument/2006/relationships/image" Target="../media/image185.pn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186.em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979CF39D-B824-C842-9025-B2C50EF6B3B9}"/>
              </a:ext>
            </a:extLst>
          </p:cNvPr>
          <p:cNvSpPr/>
          <p:nvPr/>
        </p:nvSpPr>
        <p:spPr>
          <a:xfrm>
            <a:off x="0" y="0"/>
            <a:ext cx="1188720" cy="1161288"/>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567D5047-AA80-BF44-A19B-161F5AB3BF94}"/>
              </a:ext>
            </a:extLst>
          </p:cNvPr>
          <p:cNvSpPr/>
          <p:nvPr/>
        </p:nvSpPr>
        <p:spPr>
          <a:xfrm>
            <a:off x="7562088" y="5907741"/>
            <a:ext cx="1581912" cy="95025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Subtitle 2">
            <a:extLst>
              <a:ext uri="{FF2B5EF4-FFF2-40B4-BE49-F238E27FC236}">
                <a16:creationId xmlns:a16="http://schemas.microsoft.com/office/drawing/2014/main" id="{15FF5422-644F-744C-98AE-D213F1AB98F8}"/>
              </a:ext>
            </a:extLst>
          </p:cNvPr>
          <p:cNvSpPr txBox="1">
            <a:spLocks/>
          </p:cNvSpPr>
          <p:nvPr/>
        </p:nvSpPr>
        <p:spPr bwMode="auto">
          <a:xfrm>
            <a:off x="1444105" y="1949218"/>
            <a:ext cx="6255789" cy="78468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0" indent="0" algn="ctr" defTabSz="342900" rtl="0" eaLnBrk="1" fontAlgn="base" hangingPunct="1">
              <a:spcBef>
                <a:spcPct val="20000"/>
              </a:spcBef>
              <a:spcAft>
                <a:spcPct val="0"/>
              </a:spcAft>
              <a:buFont typeface="Arial" charset="0"/>
              <a:buNone/>
              <a:defRPr sz="2400" kern="1200">
                <a:solidFill>
                  <a:schemeClr val="tx1">
                    <a:tint val="75000"/>
                  </a:schemeClr>
                </a:solidFill>
                <a:latin typeface="+mn-lt"/>
                <a:ea typeface="ＭＳ Ｐゴシック" charset="0"/>
                <a:cs typeface="ＭＳ Ｐゴシック" charset="0"/>
              </a:defRPr>
            </a:lvl1pPr>
            <a:lvl2pPr marL="342900" indent="0" algn="ctr" defTabSz="342900" rtl="0" eaLnBrk="1" fontAlgn="base" hangingPunct="1">
              <a:spcBef>
                <a:spcPct val="20000"/>
              </a:spcBef>
              <a:spcAft>
                <a:spcPct val="0"/>
              </a:spcAft>
              <a:buFont typeface="Arial" charset="0"/>
              <a:buNone/>
              <a:defRPr sz="2100" kern="1200">
                <a:solidFill>
                  <a:schemeClr val="tx1">
                    <a:tint val="75000"/>
                  </a:schemeClr>
                </a:solidFill>
                <a:latin typeface="+mn-lt"/>
                <a:ea typeface="ＭＳ Ｐゴシック" charset="0"/>
                <a:cs typeface="+mn-cs"/>
              </a:defRPr>
            </a:lvl2pPr>
            <a:lvl3pPr marL="685800" indent="0" algn="ctr" defTabSz="342900" rtl="0" eaLnBrk="1" fontAlgn="base" hangingPunct="1">
              <a:spcBef>
                <a:spcPct val="20000"/>
              </a:spcBef>
              <a:spcAft>
                <a:spcPct val="0"/>
              </a:spcAft>
              <a:buFont typeface="Arial" charset="0"/>
              <a:buNone/>
              <a:defRPr sz="1800" kern="1200">
                <a:solidFill>
                  <a:schemeClr val="tx1">
                    <a:tint val="75000"/>
                  </a:schemeClr>
                </a:solidFill>
                <a:latin typeface="+mn-lt"/>
                <a:ea typeface="ＭＳ Ｐゴシック" charset="0"/>
                <a:cs typeface="+mn-cs"/>
              </a:defRPr>
            </a:lvl3pPr>
            <a:lvl4pPr marL="1028700" indent="0" algn="ctr" defTabSz="342900" rtl="0" eaLnBrk="1" fontAlgn="base" hangingPunct="1">
              <a:spcBef>
                <a:spcPct val="20000"/>
              </a:spcBef>
              <a:spcAft>
                <a:spcPct val="0"/>
              </a:spcAft>
              <a:buFont typeface="Arial" charset="0"/>
              <a:buNone/>
              <a:defRPr sz="1500" kern="1200">
                <a:solidFill>
                  <a:schemeClr val="tx1">
                    <a:tint val="75000"/>
                  </a:schemeClr>
                </a:solidFill>
                <a:latin typeface="+mn-lt"/>
                <a:ea typeface="ＭＳ Ｐゴシック" charset="0"/>
                <a:cs typeface="+mn-cs"/>
              </a:defRPr>
            </a:lvl4pPr>
            <a:lvl5pPr marL="1371600" indent="0" algn="ctr" defTabSz="342900" rtl="0" eaLnBrk="1" fontAlgn="base" hangingPunct="1">
              <a:spcBef>
                <a:spcPct val="20000"/>
              </a:spcBef>
              <a:spcAft>
                <a:spcPct val="0"/>
              </a:spcAft>
              <a:buFont typeface="Arial" charset="0"/>
              <a:buNone/>
              <a:defRPr sz="1500" kern="1200">
                <a:solidFill>
                  <a:schemeClr val="tx1">
                    <a:tint val="75000"/>
                  </a:schemeClr>
                </a:solidFill>
                <a:latin typeface="+mn-lt"/>
                <a:ea typeface="ＭＳ Ｐゴシック" charset="0"/>
                <a:cs typeface="+mn-cs"/>
              </a:defRPr>
            </a:lvl5pPr>
            <a:lvl6pPr marL="1714500" indent="0" algn="ctr" defTabSz="342900" rtl="0" eaLnBrk="1" latinLnBrk="0" hangingPunct="1">
              <a:spcBef>
                <a:spcPct val="20000"/>
              </a:spcBef>
              <a:buFont typeface="Arial"/>
              <a:buNone/>
              <a:defRPr sz="1500" kern="1200">
                <a:solidFill>
                  <a:schemeClr val="tx1">
                    <a:tint val="75000"/>
                  </a:schemeClr>
                </a:solidFill>
                <a:latin typeface="+mn-lt"/>
                <a:ea typeface="+mn-ea"/>
                <a:cs typeface="+mn-cs"/>
              </a:defRPr>
            </a:lvl6pPr>
            <a:lvl7pPr marL="2057400" indent="0" algn="ctr" defTabSz="342900" rtl="0" eaLnBrk="1" latinLnBrk="0" hangingPunct="1">
              <a:spcBef>
                <a:spcPct val="20000"/>
              </a:spcBef>
              <a:buFont typeface="Arial"/>
              <a:buNone/>
              <a:defRPr sz="1500" kern="1200">
                <a:solidFill>
                  <a:schemeClr val="tx1">
                    <a:tint val="75000"/>
                  </a:schemeClr>
                </a:solidFill>
                <a:latin typeface="+mn-lt"/>
                <a:ea typeface="+mn-ea"/>
                <a:cs typeface="+mn-cs"/>
              </a:defRPr>
            </a:lvl7pPr>
            <a:lvl8pPr marL="2400300" indent="0" algn="ctr" defTabSz="342900" rtl="0" eaLnBrk="1" latinLnBrk="0" hangingPunct="1">
              <a:spcBef>
                <a:spcPct val="20000"/>
              </a:spcBef>
              <a:buFont typeface="Arial"/>
              <a:buNone/>
              <a:defRPr sz="1500" kern="1200">
                <a:solidFill>
                  <a:schemeClr val="tx1">
                    <a:tint val="75000"/>
                  </a:schemeClr>
                </a:solidFill>
                <a:latin typeface="+mn-lt"/>
                <a:ea typeface="+mn-ea"/>
                <a:cs typeface="+mn-cs"/>
              </a:defRPr>
            </a:lvl8pPr>
            <a:lvl9pPr marL="2743200" indent="0" algn="ctr" defTabSz="342900" rtl="0" eaLnBrk="1" latinLnBrk="0" hangingPunct="1">
              <a:spcBef>
                <a:spcPct val="20000"/>
              </a:spcBef>
              <a:buFont typeface="Arial"/>
              <a:buNone/>
              <a:defRPr sz="1500" kern="1200">
                <a:solidFill>
                  <a:schemeClr val="tx1">
                    <a:tint val="75000"/>
                  </a:schemeClr>
                </a:solidFill>
                <a:latin typeface="+mn-lt"/>
                <a:ea typeface="+mn-ea"/>
                <a:cs typeface="+mn-cs"/>
              </a:defRPr>
            </a:lvl9pPr>
          </a:lstStyle>
          <a:p>
            <a:pPr marL="0" marR="0" lvl="0" indent="0" algn="ctr" defTabSz="342900" rtl="0" eaLnBrk="1" fontAlgn="base" latinLnBrk="0" hangingPunct="1">
              <a:lnSpc>
                <a:spcPct val="100000"/>
              </a:lnSpc>
              <a:spcBef>
                <a:spcPct val="20000"/>
              </a:spcBef>
              <a:spcAft>
                <a:spcPct val="0"/>
              </a:spcAft>
              <a:buClrTx/>
              <a:buSzTx/>
              <a:buFont typeface="Arial" charset="0"/>
              <a:buNone/>
              <a:tabLst/>
              <a:defRPr/>
            </a:pPr>
            <a:r>
              <a:rPr kumimoji="0" lang="en-US" sz="3600" b="1" i="0" u="none" strike="noStrike" kern="1200" cap="none" spc="0" normalizeH="0" baseline="0" noProof="0" dirty="0">
                <a:ln>
                  <a:noFill/>
                </a:ln>
                <a:solidFill>
                  <a:sysClr val="windowText" lastClr="000000">
                    <a:tint val="75000"/>
                  </a:sysClr>
                </a:solidFill>
                <a:effectLst/>
                <a:uLnTx/>
                <a:uFillTx/>
                <a:latin typeface="Century Gothic"/>
                <a:ea typeface="ＭＳ Ｐゴシック" charset="0"/>
              </a:rPr>
              <a:t>Gas Detection Boot Camp</a:t>
            </a:r>
          </a:p>
        </p:txBody>
      </p:sp>
      <p:pic>
        <p:nvPicPr>
          <p:cNvPr id="4" name="Picture 3">
            <a:extLst>
              <a:ext uri="{FF2B5EF4-FFF2-40B4-BE49-F238E27FC236}">
                <a16:creationId xmlns:a16="http://schemas.microsoft.com/office/drawing/2014/main" id="{CBD7B571-70B6-AA40-8E60-149D2D8A51D7}"/>
              </a:ext>
            </a:extLst>
          </p:cNvPr>
          <p:cNvPicPr>
            <a:picLocks noChangeAspect="1"/>
          </p:cNvPicPr>
          <p:nvPr/>
        </p:nvPicPr>
        <p:blipFill>
          <a:blip r:embed="rId2"/>
          <a:stretch>
            <a:fillRect/>
          </a:stretch>
        </p:blipFill>
        <p:spPr>
          <a:xfrm>
            <a:off x="3201608" y="3350000"/>
            <a:ext cx="2740782" cy="904672"/>
          </a:xfrm>
          <a:prstGeom prst="rect">
            <a:avLst/>
          </a:prstGeom>
        </p:spPr>
      </p:pic>
      <p:sp>
        <p:nvSpPr>
          <p:cNvPr id="6" name="Rectangle 5">
            <a:extLst>
              <a:ext uri="{FF2B5EF4-FFF2-40B4-BE49-F238E27FC236}">
                <a16:creationId xmlns:a16="http://schemas.microsoft.com/office/drawing/2014/main" id="{0083AD74-CF1B-0547-9414-E33A8EBFE9D6}"/>
              </a:ext>
            </a:extLst>
          </p:cNvPr>
          <p:cNvSpPr/>
          <p:nvPr/>
        </p:nvSpPr>
        <p:spPr>
          <a:xfrm>
            <a:off x="7888942" y="0"/>
            <a:ext cx="1188720" cy="1161288"/>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66818167"/>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3" descr="building.png">
            <a:extLst>
              <a:ext uri="{FF2B5EF4-FFF2-40B4-BE49-F238E27FC236}">
                <a16:creationId xmlns:a16="http://schemas.microsoft.com/office/drawing/2014/main" id="{7C4ADB45-77B5-3244-A6FE-C7C90B4D8541}"/>
              </a:ext>
            </a:extLst>
          </p:cNvPr>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2425700" y="977902"/>
            <a:ext cx="4292600" cy="1828800"/>
          </a:xfrm>
          <a:prstGeom prst="rect">
            <a:avLst/>
          </a:prstGeom>
        </p:spPr>
      </p:pic>
      <p:sp>
        <p:nvSpPr>
          <p:cNvPr id="6" name="Rectangle 5">
            <a:extLst>
              <a:ext uri="{FF2B5EF4-FFF2-40B4-BE49-F238E27FC236}">
                <a16:creationId xmlns:a16="http://schemas.microsoft.com/office/drawing/2014/main" id="{F673616C-B341-D843-8FEB-2C24CCA00F1B}"/>
              </a:ext>
            </a:extLst>
          </p:cNvPr>
          <p:cNvSpPr/>
          <p:nvPr/>
        </p:nvSpPr>
        <p:spPr>
          <a:xfrm>
            <a:off x="1685863" y="3202442"/>
            <a:ext cx="6032749" cy="2677656"/>
          </a:xfrm>
          <a:prstGeom prst="rect">
            <a:avLst/>
          </a:prstGeom>
        </p:spPr>
        <p:txBody>
          <a:bodyPr wrap="square">
            <a:spAutoFit/>
          </a:bodyPr>
          <a:lstStyle/>
          <a:p>
            <a:pPr marL="342900" indent="-342900">
              <a:buFont typeface="Arial" panose="020B0604020202020204" pitchFamily="34" charset="0"/>
              <a:buChar char="•"/>
            </a:pPr>
            <a:r>
              <a:rPr lang="en-US" sz="2400" dirty="0">
                <a:ea typeface="ＭＳ Ｐゴシック" charset="0"/>
              </a:rPr>
              <a:t>RKI founded in 1994</a:t>
            </a:r>
          </a:p>
          <a:p>
            <a:pPr marL="342900" indent="-342900">
              <a:buFont typeface="Arial" panose="020B0604020202020204" pitchFamily="34" charset="0"/>
              <a:buChar char="•"/>
            </a:pPr>
            <a:r>
              <a:rPr lang="en-US" sz="2400" dirty="0">
                <a:ea typeface="ＭＳ Ｐゴシック" charset="0"/>
              </a:rPr>
              <a:t>Partner company: Riken Keiki</a:t>
            </a:r>
          </a:p>
          <a:p>
            <a:pPr marL="742950" lvl="1" indent="-285750">
              <a:buFont typeface="Arial" panose="020B0604020202020204" pitchFamily="34" charset="0"/>
              <a:buChar char="•"/>
            </a:pPr>
            <a:r>
              <a:rPr lang="en-US" sz="2400" dirty="0">
                <a:solidFill>
                  <a:schemeClr val="tx2">
                    <a:lumMod val="60000"/>
                    <a:lumOff val="40000"/>
                  </a:schemeClr>
                </a:solidFill>
                <a:ea typeface="ＭＳ Ｐゴシック" charset="0"/>
              </a:rPr>
              <a:t>Leader In Gas Detection &amp; Sensor Technology for over 80 </a:t>
            </a:r>
            <a:r>
              <a:rPr lang="en-US" sz="2400" i="1" u="sng" dirty="0">
                <a:solidFill>
                  <a:schemeClr val="tx2">
                    <a:lumMod val="60000"/>
                    <a:lumOff val="40000"/>
                  </a:schemeClr>
                </a:solidFill>
                <a:ea typeface="ＭＳ Ｐゴシック" charset="0"/>
              </a:rPr>
              <a:t>years</a:t>
            </a:r>
          </a:p>
          <a:p>
            <a:pPr marL="342900" indent="-342900">
              <a:buFont typeface="Arial" panose="020B0604020202020204" pitchFamily="34" charset="0"/>
              <a:buChar char="•"/>
            </a:pPr>
            <a:r>
              <a:rPr lang="en-US" sz="2400" dirty="0">
                <a:ea typeface="ＭＳ Ｐゴシック" charset="0"/>
              </a:rPr>
              <a:t>California Corporation</a:t>
            </a:r>
          </a:p>
          <a:p>
            <a:pPr marL="342900" indent="-342900">
              <a:buFont typeface="Arial" panose="020B0604020202020204" pitchFamily="34" charset="0"/>
              <a:buChar char="•"/>
            </a:pPr>
            <a:r>
              <a:rPr lang="en-US" sz="2400" dirty="0">
                <a:ea typeface="ＭＳ Ｐゴシック" charset="0"/>
              </a:rPr>
              <a:t>Average employee’s gas detection experience is 10 years</a:t>
            </a:r>
          </a:p>
        </p:txBody>
      </p:sp>
      <p:sp>
        <p:nvSpPr>
          <p:cNvPr id="7" name="Title 1">
            <a:extLst>
              <a:ext uri="{FF2B5EF4-FFF2-40B4-BE49-F238E27FC236}">
                <a16:creationId xmlns:a16="http://schemas.microsoft.com/office/drawing/2014/main" id="{082A7D51-70D6-8648-9CCF-30716DDA0EFC}"/>
              </a:ext>
            </a:extLst>
          </p:cNvPr>
          <p:cNvSpPr>
            <a:spLocks noGrp="1"/>
          </p:cNvSpPr>
          <p:nvPr>
            <p:ph type="title"/>
          </p:nvPr>
        </p:nvSpPr>
        <p:spPr>
          <a:xfrm>
            <a:off x="685800" y="301627"/>
            <a:ext cx="7772400" cy="676275"/>
          </a:xfrm>
        </p:spPr>
        <p:txBody>
          <a:bodyPr/>
          <a:lstStyle/>
          <a:p>
            <a:r>
              <a:rPr lang="en-US" b="1" dirty="0"/>
              <a:t>Who is RKI?</a:t>
            </a:r>
            <a:endParaRPr lang="en-US" sz="2800" dirty="0"/>
          </a:p>
        </p:txBody>
      </p:sp>
    </p:spTree>
    <p:extLst>
      <p:ext uri="{BB962C8B-B14F-4D97-AF65-F5344CB8AC3E}">
        <p14:creationId xmlns:p14="http://schemas.microsoft.com/office/powerpoint/2010/main" val="621969569"/>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4BC82B8-4ED4-7C44-94E8-A487CFA9634C}"/>
              </a:ext>
            </a:extLst>
          </p:cNvPr>
          <p:cNvPicPr>
            <a:picLocks noChangeAspect="1"/>
          </p:cNvPicPr>
          <p:nvPr/>
        </p:nvPicPr>
        <p:blipFill rotWithShape="1">
          <a:blip r:embed="rId2"/>
          <a:srcRect b="2537"/>
          <a:stretch/>
        </p:blipFill>
        <p:spPr>
          <a:xfrm>
            <a:off x="1922318" y="0"/>
            <a:ext cx="5437316" cy="6858000"/>
          </a:xfrm>
          <a:prstGeom prst="rect">
            <a:avLst/>
          </a:prstGeom>
        </p:spPr>
      </p:pic>
    </p:spTree>
    <p:extLst>
      <p:ext uri="{BB962C8B-B14F-4D97-AF65-F5344CB8AC3E}">
        <p14:creationId xmlns:p14="http://schemas.microsoft.com/office/powerpoint/2010/main" val="57182604"/>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FF0557ED-F560-0345-9BF5-1CD34840A227}"/>
              </a:ext>
            </a:extLst>
          </p:cNvPr>
          <p:cNvGrpSpPr/>
          <p:nvPr/>
        </p:nvGrpSpPr>
        <p:grpSpPr>
          <a:xfrm>
            <a:off x="179459" y="2093172"/>
            <a:ext cx="2146629" cy="2517465"/>
            <a:chOff x="179459" y="2093172"/>
            <a:chExt cx="2146629" cy="2517465"/>
          </a:xfrm>
        </p:grpSpPr>
        <p:pic>
          <p:nvPicPr>
            <p:cNvPr id="5" name="Picture 4" descr="Icons_customer_service.png">
              <a:extLst>
                <a:ext uri="{FF2B5EF4-FFF2-40B4-BE49-F238E27FC236}">
                  <a16:creationId xmlns:a16="http://schemas.microsoft.com/office/drawing/2014/main" id="{8B572C59-094E-6243-AF6B-AF9616AEA902}"/>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18577" y="2093172"/>
              <a:ext cx="1868392" cy="1934647"/>
            </a:xfrm>
            <a:prstGeom prst="rect">
              <a:avLst/>
            </a:prstGeom>
          </p:spPr>
        </p:pic>
        <p:sp>
          <p:nvSpPr>
            <p:cNvPr id="6" name="TextBox 5">
              <a:extLst>
                <a:ext uri="{FF2B5EF4-FFF2-40B4-BE49-F238E27FC236}">
                  <a16:creationId xmlns:a16="http://schemas.microsoft.com/office/drawing/2014/main" id="{85A649FD-F5A4-8949-8604-30813B7C3D98}"/>
                </a:ext>
              </a:extLst>
            </p:cNvPr>
            <p:cNvSpPr txBox="1"/>
            <p:nvPr/>
          </p:nvSpPr>
          <p:spPr>
            <a:xfrm>
              <a:off x="179459" y="4241305"/>
              <a:ext cx="2146629" cy="369332"/>
            </a:xfrm>
            <a:prstGeom prst="rect">
              <a:avLst/>
            </a:prstGeom>
            <a:noFill/>
          </p:spPr>
          <p:txBody>
            <a:bodyPr wrap="none" rtlCol="0">
              <a:spAutoFit/>
            </a:bodyPr>
            <a:lstStyle/>
            <a:p>
              <a:pPr algn="ctr"/>
              <a:r>
                <a:rPr lang="en-US" sz="1800" b="0" dirty="0">
                  <a:latin typeface="+mn-lt"/>
                </a:rPr>
                <a:t>Customer Service</a:t>
              </a:r>
            </a:p>
          </p:txBody>
        </p:sp>
      </p:grpSp>
      <p:grpSp>
        <p:nvGrpSpPr>
          <p:cNvPr id="7" name="Group 6">
            <a:extLst>
              <a:ext uri="{FF2B5EF4-FFF2-40B4-BE49-F238E27FC236}">
                <a16:creationId xmlns:a16="http://schemas.microsoft.com/office/drawing/2014/main" id="{97186E34-0D01-DC40-A33C-6DF893378B41}"/>
              </a:ext>
            </a:extLst>
          </p:cNvPr>
          <p:cNvGrpSpPr/>
          <p:nvPr/>
        </p:nvGrpSpPr>
        <p:grpSpPr>
          <a:xfrm>
            <a:off x="2414444" y="2205181"/>
            <a:ext cx="2123861" cy="2405456"/>
            <a:chOff x="2337474" y="2205181"/>
            <a:chExt cx="2123861" cy="2405456"/>
          </a:xfrm>
        </p:grpSpPr>
        <p:pic>
          <p:nvPicPr>
            <p:cNvPr id="8" name="Picture 7" descr="Technical_Support-512.png">
              <a:extLst>
                <a:ext uri="{FF2B5EF4-FFF2-40B4-BE49-F238E27FC236}">
                  <a16:creationId xmlns:a16="http://schemas.microsoft.com/office/drawing/2014/main" id="{845FF79B-38E8-F948-8DF5-1C19902B178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447290" y="2205181"/>
              <a:ext cx="1904229" cy="1904229"/>
            </a:xfrm>
            <a:prstGeom prst="rect">
              <a:avLst/>
            </a:prstGeom>
          </p:spPr>
        </p:pic>
        <p:sp>
          <p:nvSpPr>
            <p:cNvPr id="9" name="TextBox 8">
              <a:extLst>
                <a:ext uri="{FF2B5EF4-FFF2-40B4-BE49-F238E27FC236}">
                  <a16:creationId xmlns:a16="http://schemas.microsoft.com/office/drawing/2014/main" id="{B5D1C2E7-D1E1-2B4E-9803-C72CC35519CE}"/>
                </a:ext>
              </a:extLst>
            </p:cNvPr>
            <p:cNvSpPr txBox="1"/>
            <p:nvPr/>
          </p:nvSpPr>
          <p:spPr>
            <a:xfrm>
              <a:off x="2337474" y="4241305"/>
              <a:ext cx="2123861" cy="369332"/>
            </a:xfrm>
            <a:prstGeom prst="rect">
              <a:avLst/>
            </a:prstGeom>
            <a:noFill/>
          </p:spPr>
          <p:txBody>
            <a:bodyPr wrap="none" rtlCol="0">
              <a:spAutoFit/>
            </a:bodyPr>
            <a:lstStyle/>
            <a:p>
              <a:pPr algn="ctr"/>
              <a:r>
                <a:rPr lang="en-US" sz="1800" b="0" dirty="0">
                  <a:latin typeface="+mn-lt"/>
                </a:rPr>
                <a:t>Technical Service</a:t>
              </a:r>
            </a:p>
          </p:txBody>
        </p:sp>
      </p:grpSp>
      <p:grpSp>
        <p:nvGrpSpPr>
          <p:cNvPr id="10" name="Group 9">
            <a:extLst>
              <a:ext uri="{FF2B5EF4-FFF2-40B4-BE49-F238E27FC236}">
                <a16:creationId xmlns:a16="http://schemas.microsoft.com/office/drawing/2014/main" id="{56DC753D-BACF-6342-B818-93B5382EBD71}"/>
              </a:ext>
            </a:extLst>
          </p:cNvPr>
          <p:cNvGrpSpPr/>
          <p:nvPr/>
        </p:nvGrpSpPr>
        <p:grpSpPr>
          <a:xfrm>
            <a:off x="4071695" y="2093172"/>
            <a:ext cx="3209637" cy="2517465"/>
            <a:chOff x="3979331" y="2093172"/>
            <a:chExt cx="3209637" cy="2517465"/>
          </a:xfrm>
        </p:grpSpPr>
        <p:pic>
          <p:nvPicPr>
            <p:cNvPr id="11" name="Picture 10" descr="Noun_48949_-_Delivery.svg.png">
              <a:extLst>
                <a:ext uri="{FF2B5EF4-FFF2-40B4-BE49-F238E27FC236}">
                  <a16:creationId xmlns:a16="http://schemas.microsoft.com/office/drawing/2014/main" id="{1BC48115-C438-FD4D-B503-7272836C3140}"/>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979331" y="2093172"/>
              <a:ext cx="3209637" cy="2294891"/>
            </a:xfrm>
            <a:prstGeom prst="rect">
              <a:avLst/>
            </a:prstGeom>
          </p:spPr>
        </p:pic>
        <p:sp>
          <p:nvSpPr>
            <p:cNvPr id="12" name="TextBox 11">
              <a:extLst>
                <a:ext uri="{FF2B5EF4-FFF2-40B4-BE49-F238E27FC236}">
                  <a16:creationId xmlns:a16="http://schemas.microsoft.com/office/drawing/2014/main" id="{0A79AED0-678C-7E47-AA01-766688DE7677}"/>
                </a:ext>
              </a:extLst>
            </p:cNvPr>
            <p:cNvSpPr txBox="1"/>
            <p:nvPr/>
          </p:nvSpPr>
          <p:spPr>
            <a:xfrm>
              <a:off x="4798474" y="4241305"/>
              <a:ext cx="1571351" cy="369332"/>
            </a:xfrm>
            <a:prstGeom prst="rect">
              <a:avLst/>
            </a:prstGeom>
            <a:noFill/>
          </p:spPr>
          <p:txBody>
            <a:bodyPr wrap="none" rtlCol="0">
              <a:spAutoFit/>
            </a:bodyPr>
            <a:lstStyle/>
            <a:p>
              <a:pPr algn="ctr"/>
              <a:r>
                <a:rPr lang="en-US" sz="1800" b="0" dirty="0">
                  <a:latin typeface="+mn-lt"/>
                </a:rPr>
                <a:t>Fast Delivery</a:t>
              </a:r>
            </a:p>
          </p:txBody>
        </p:sp>
      </p:grpSp>
      <p:grpSp>
        <p:nvGrpSpPr>
          <p:cNvPr id="13" name="Group 12">
            <a:extLst>
              <a:ext uri="{FF2B5EF4-FFF2-40B4-BE49-F238E27FC236}">
                <a16:creationId xmlns:a16="http://schemas.microsoft.com/office/drawing/2014/main" id="{F55788F1-9B77-6C46-A52A-88DF385B6B1B}"/>
              </a:ext>
            </a:extLst>
          </p:cNvPr>
          <p:cNvGrpSpPr/>
          <p:nvPr/>
        </p:nvGrpSpPr>
        <p:grpSpPr>
          <a:xfrm>
            <a:off x="6846454" y="2205181"/>
            <a:ext cx="2297546" cy="2405456"/>
            <a:chOff x="6846454" y="2205181"/>
            <a:chExt cx="2297546" cy="2405456"/>
          </a:xfrm>
        </p:grpSpPr>
        <p:pic>
          <p:nvPicPr>
            <p:cNvPr id="14" name="Picture 13" descr="quality-leads-over-quantity-300x300.jpg">
              <a:extLst>
                <a:ext uri="{FF2B5EF4-FFF2-40B4-BE49-F238E27FC236}">
                  <a16:creationId xmlns:a16="http://schemas.microsoft.com/office/drawing/2014/main" id="{B0466337-0E4C-0948-8D73-14484DD6BA6F}"/>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846454" y="2205181"/>
              <a:ext cx="2297546" cy="2297546"/>
            </a:xfrm>
            <a:prstGeom prst="rect">
              <a:avLst/>
            </a:prstGeom>
          </p:spPr>
        </p:pic>
        <p:sp>
          <p:nvSpPr>
            <p:cNvPr id="15" name="TextBox 14">
              <a:extLst>
                <a:ext uri="{FF2B5EF4-FFF2-40B4-BE49-F238E27FC236}">
                  <a16:creationId xmlns:a16="http://schemas.microsoft.com/office/drawing/2014/main" id="{C0E87988-3C3F-974A-99B3-93C355C6CAA2}"/>
                </a:ext>
              </a:extLst>
            </p:cNvPr>
            <p:cNvSpPr txBox="1"/>
            <p:nvPr/>
          </p:nvSpPr>
          <p:spPr>
            <a:xfrm>
              <a:off x="7505350" y="4241305"/>
              <a:ext cx="979755" cy="369332"/>
            </a:xfrm>
            <a:prstGeom prst="rect">
              <a:avLst/>
            </a:prstGeom>
            <a:noFill/>
          </p:spPr>
          <p:txBody>
            <a:bodyPr wrap="none" rtlCol="0">
              <a:spAutoFit/>
            </a:bodyPr>
            <a:lstStyle/>
            <a:p>
              <a:pPr algn="ctr"/>
              <a:r>
                <a:rPr lang="en-US" sz="1800" b="0" dirty="0">
                  <a:latin typeface="+mn-lt"/>
                </a:rPr>
                <a:t>Quality</a:t>
              </a:r>
            </a:p>
          </p:txBody>
        </p:sp>
      </p:grpSp>
      <p:sp>
        <p:nvSpPr>
          <p:cNvPr id="16" name="Title 1">
            <a:extLst>
              <a:ext uri="{FF2B5EF4-FFF2-40B4-BE49-F238E27FC236}">
                <a16:creationId xmlns:a16="http://schemas.microsoft.com/office/drawing/2014/main" id="{C947D737-1494-064E-8410-DAD86F08D36E}"/>
              </a:ext>
            </a:extLst>
          </p:cNvPr>
          <p:cNvSpPr>
            <a:spLocks noGrp="1"/>
          </p:cNvSpPr>
          <p:nvPr>
            <p:ph type="title"/>
          </p:nvPr>
        </p:nvSpPr>
        <p:spPr>
          <a:xfrm>
            <a:off x="1069975" y="301627"/>
            <a:ext cx="7772400" cy="676275"/>
          </a:xfrm>
        </p:spPr>
        <p:txBody>
          <a:bodyPr/>
          <a:lstStyle/>
          <a:p>
            <a:r>
              <a:rPr lang="en-US" b="1" dirty="0"/>
              <a:t>Company Culture</a:t>
            </a:r>
            <a:endParaRPr lang="en-US" sz="2800" dirty="0"/>
          </a:p>
        </p:txBody>
      </p:sp>
    </p:spTree>
    <p:extLst>
      <p:ext uri="{BB962C8B-B14F-4D97-AF65-F5344CB8AC3E}">
        <p14:creationId xmlns:p14="http://schemas.microsoft.com/office/powerpoint/2010/main" val="132149847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Slide Number Placeholder 3"/>
          <p:cNvSpPr>
            <a:spLocks noGrp="1" noChangeArrowheads="1"/>
          </p:cNvSpPr>
          <p:nvPr>
            <p:ph type="sldNum" sz="quarter" idx="12"/>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700">
                <a:solidFill>
                  <a:schemeClr val="tx1"/>
                </a:solidFill>
                <a:latin typeface="Verdana" charset="0"/>
                <a:ea typeface="ＭＳ Ｐゴシック" charset="0"/>
                <a:cs typeface="ＭＳ Ｐゴシック" charset="0"/>
              </a:defRPr>
            </a:lvl1pPr>
            <a:lvl2pPr marL="742950" indent="-285750">
              <a:defRPr sz="2700">
                <a:solidFill>
                  <a:schemeClr val="tx1"/>
                </a:solidFill>
                <a:latin typeface="Verdana" charset="0"/>
                <a:ea typeface="ＭＳ Ｐゴシック" charset="0"/>
              </a:defRPr>
            </a:lvl2pPr>
            <a:lvl3pPr marL="1143000" indent="-228600">
              <a:defRPr sz="2700">
                <a:solidFill>
                  <a:schemeClr val="tx1"/>
                </a:solidFill>
                <a:latin typeface="Verdana" charset="0"/>
                <a:ea typeface="ＭＳ Ｐゴシック" charset="0"/>
              </a:defRPr>
            </a:lvl3pPr>
            <a:lvl4pPr marL="1600200" indent="-228600">
              <a:defRPr sz="2700">
                <a:solidFill>
                  <a:schemeClr val="tx1"/>
                </a:solidFill>
                <a:latin typeface="Verdana" charset="0"/>
                <a:ea typeface="ＭＳ Ｐゴシック" charset="0"/>
              </a:defRPr>
            </a:lvl4pPr>
            <a:lvl5pPr marL="2057400" indent="-228600">
              <a:defRPr sz="2700">
                <a:solidFill>
                  <a:schemeClr val="tx1"/>
                </a:solidFill>
                <a:latin typeface="Verdana" charset="0"/>
                <a:ea typeface="ＭＳ Ｐゴシック" charset="0"/>
              </a:defRPr>
            </a:lvl5pPr>
            <a:lvl6pPr marL="2514600" indent="-228600" eaLnBrk="0" fontAlgn="base" hangingPunct="0">
              <a:spcBef>
                <a:spcPct val="0"/>
              </a:spcBef>
              <a:spcAft>
                <a:spcPct val="0"/>
              </a:spcAft>
              <a:defRPr sz="2700">
                <a:solidFill>
                  <a:schemeClr val="tx1"/>
                </a:solidFill>
                <a:latin typeface="Verdana" charset="0"/>
                <a:ea typeface="ＭＳ Ｐゴシック" charset="0"/>
              </a:defRPr>
            </a:lvl6pPr>
            <a:lvl7pPr marL="2971800" indent="-228600" eaLnBrk="0" fontAlgn="base" hangingPunct="0">
              <a:spcBef>
                <a:spcPct val="0"/>
              </a:spcBef>
              <a:spcAft>
                <a:spcPct val="0"/>
              </a:spcAft>
              <a:defRPr sz="2700">
                <a:solidFill>
                  <a:schemeClr val="tx1"/>
                </a:solidFill>
                <a:latin typeface="Verdana" charset="0"/>
                <a:ea typeface="ＭＳ Ｐゴシック" charset="0"/>
              </a:defRPr>
            </a:lvl7pPr>
            <a:lvl8pPr marL="3429000" indent="-228600" eaLnBrk="0" fontAlgn="base" hangingPunct="0">
              <a:spcBef>
                <a:spcPct val="0"/>
              </a:spcBef>
              <a:spcAft>
                <a:spcPct val="0"/>
              </a:spcAft>
              <a:defRPr sz="2700">
                <a:solidFill>
                  <a:schemeClr val="tx1"/>
                </a:solidFill>
                <a:latin typeface="Verdana" charset="0"/>
                <a:ea typeface="ＭＳ Ｐゴシック" charset="0"/>
              </a:defRPr>
            </a:lvl8pPr>
            <a:lvl9pPr marL="3886200" indent="-228600" eaLnBrk="0" fontAlgn="base" hangingPunct="0">
              <a:spcBef>
                <a:spcPct val="0"/>
              </a:spcBef>
              <a:spcAft>
                <a:spcPct val="0"/>
              </a:spcAft>
              <a:defRPr sz="2700">
                <a:solidFill>
                  <a:schemeClr val="tx1"/>
                </a:solidFill>
                <a:latin typeface="Verdana" charset="0"/>
                <a:ea typeface="ＭＳ Ｐゴシック" charset="0"/>
              </a:defRPr>
            </a:lvl9pPr>
          </a:lstStyle>
          <a:p>
            <a:fld id="{548EA5E0-02F1-784D-B0C4-7434D951067A}" type="slidenum">
              <a:rPr lang="en-US" sz="1000">
                <a:solidFill>
                  <a:srgbClr val="898989"/>
                </a:solidFill>
                <a:latin typeface="Century Gothic" charset="0"/>
              </a:rPr>
              <a:pPr/>
              <a:t>5</a:t>
            </a:fld>
            <a:endParaRPr lang="en-US" sz="1000">
              <a:solidFill>
                <a:srgbClr val="898989"/>
              </a:solidFill>
              <a:latin typeface="Century Gothic" charset="0"/>
            </a:endParaRPr>
          </a:p>
        </p:txBody>
      </p:sp>
      <p:sp>
        <p:nvSpPr>
          <p:cNvPr id="20482" name="Title 1"/>
          <p:cNvSpPr>
            <a:spLocks noGrp="1"/>
          </p:cNvSpPr>
          <p:nvPr>
            <p:ph type="title"/>
          </p:nvPr>
        </p:nvSpPr>
        <p:spPr>
          <a:xfrm>
            <a:off x="1069975" y="301625"/>
            <a:ext cx="7772400" cy="603250"/>
          </a:xfrm>
        </p:spPr>
        <p:txBody>
          <a:bodyPr/>
          <a:lstStyle/>
          <a:p>
            <a:r>
              <a:rPr lang="en-US">
                <a:latin typeface="Arial" charset="0"/>
                <a:cs typeface="Arial" charset="0"/>
              </a:rPr>
              <a:t>Safety vs Process Control</a:t>
            </a:r>
          </a:p>
        </p:txBody>
      </p:sp>
      <p:pic>
        <p:nvPicPr>
          <p:cNvPr id="2" name="Picture 1" descr="download.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10593" y="1004591"/>
            <a:ext cx="1563927" cy="1570909"/>
          </a:xfrm>
          <a:prstGeom prst="rect">
            <a:avLst/>
          </a:prstGeom>
        </p:spPr>
      </p:pic>
      <p:pic>
        <p:nvPicPr>
          <p:cNvPr id="3" name="Picture 2" descr="processprotocol.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86574" y="971961"/>
            <a:ext cx="1676400" cy="1676400"/>
          </a:xfrm>
          <a:prstGeom prst="rect">
            <a:avLst/>
          </a:prstGeom>
        </p:spPr>
      </p:pic>
      <p:sp>
        <p:nvSpPr>
          <p:cNvPr id="6" name="Content Placeholder 2"/>
          <p:cNvSpPr>
            <a:spLocks noGrp="1"/>
          </p:cNvSpPr>
          <p:nvPr>
            <p:ph idx="1"/>
          </p:nvPr>
        </p:nvSpPr>
        <p:spPr>
          <a:xfrm>
            <a:off x="419288" y="2672593"/>
            <a:ext cx="8229600" cy="1279434"/>
          </a:xfrm>
        </p:spPr>
        <p:txBody>
          <a:bodyPr/>
          <a:lstStyle/>
          <a:p>
            <a:r>
              <a:rPr lang="en-US" sz="2400" dirty="0">
                <a:latin typeface="Century Gothic" charset="0"/>
              </a:rPr>
              <a:t>RKI’s products mostly address safety applications</a:t>
            </a:r>
          </a:p>
          <a:p>
            <a:r>
              <a:rPr lang="en-US" sz="2400" dirty="0">
                <a:latin typeface="Century Gothic" charset="0"/>
              </a:rPr>
              <a:t>A few of RKI’s products may also address some process control applications</a:t>
            </a:r>
          </a:p>
        </p:txBody>
      </p:sp>
      <p:sp>
        <p:nvSpPr>
          <p:cNvPr id="7" name="Content Placeholder 2"/>
          <p:cNvSpPr txBox="1">
            <a:spLocks/>
          </p:cNvSpPr>
          <p:nvPr/>
        </p:nvSpPr>
        <p:spPr bwMode="auto">
          <a:xfrm>
            <a:off x="420040" y="3962273"/>
            <a:ext cx="8229600" cy="127943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2400" b="1" dirty="0">
                <a:latin typeface="Century Gothic" charset="0"/>
              </a:rPr>
              <a:t>SAFETY</a:t>
            </a:r>
          </a:p>
          <a:p>
            <a:pPr lvl="1"/>
            <a:r>
              <a:rPr lang="en-US" sz="2000" dirty="0">
                <a:latin typeface="Century Gothic" charset="0"/>
              </a:rPr>
              <a:t>Protecting life and property/assets</a:t>
            </a:r>
          </a:p>
          <a:p>
            <a:pPr lvl="1"/>
            <a:r>
              <a:rPr lang="en-US" sz="2000" dirty="0">
                <a:latin typeface="Century Gothic" charset="0"/>
              </a:rPr>
              <a:t>Gases normally not present</a:t>
            </a:r>
          </a:p>
          <a:p>
            <a:pPr lvl="1"/>
            <a:r>
              <a:rPr lang="en-US" sz="2000" dirty="0">
                <a:latin typeface="Century Gothic" charset="0"/>
              </a:rPr>
              <a:t>Detect occasional leaks if they occur</a:t>
            </a:r>
          </a:p>
          <a:p>
            <a:r>
              <a:rPr lang="en-US" sz="2400" b="1" dirty="0">
                <a:latin typeface="Century Gothic" charset="0"/>
              </a:rPr>
              <a:t>PROCESS CONTROL</a:t>
            </a:r>
          </a:p>
          <a:p>
            <a:pPr lvl="1"/>
            <a:r>
              <a:rPr lang="en-US" sz="2000" dirty="0">
                <a:latin typeface="Century Gothic" charset="0"/>
              </a:rPr>
              <a:t>Adjusting processes based on the gas present</a:t>
            </a:r>
          </a:p>
          <a:p>
            <a:pPr lvl="1"/>
            <a:r>
              <a:rPr lang="en-US" sz="2000" dirty="0">
                <a:latin typeface="Century Gothic" charset="0"/>
              </a:rPr>
              <a:t>Gases normally present</a:t>
            </a:r>
          </a:p>
        </p:txBody>
      </p:sp>
    </p:spTree>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49F190-6286-4146-9E24-856A52A7C596}"/>
              </a:ext>
            </a:extLst>
          </p:cNvPr>
          <p:cNvSpPr>
            <a:spLocks noGrp="1"/>
          </p:cNvSpPr>
          <p:nvPr>
            <p:ph type="title"/>
          </p:nvPr>
        </p:nvSpPr>
        <p:spPr/>
        <p:txBody>
          <a:bodyPr/>
          <a:lstStyle/>
          <a:p>
            <a:r>
              <a:rPr lang="en-US" dirty="0"/>
              <a:t>Some Gas Detection Basics</a:t>
            </a:r>
          </a:p>
        </p:txBody>
      </p:sp>
      <p:sp>
        <p:nvSpPr>
          <p:cNvPr id="3" name="Content Placeholder 2">
            <a:extLst>
              <a:ext uri="{FF2B5EF4-FFF2-40B4-BE49-F238E27FC236}">
                <a16:creationId xmlns:a16="http://schemas.microsoft.com/office/drawing/2014/main" id="{5C8B8FD4-B619-4BDA-82E5-5154A3F4A4E5}"/>
              </a:ext>
            </a:extLst>
          </p:cNvPr>
          <p:cNvSpPr>
            <a:spLocks noGrp="1"/>
          </p:cNvSpPr>
          <p:nvPr>
            <p:ph idx="1"/>
          </p:nvPr>
        </p:nvSpPr>
        <p:spPr/>
        <p:txBody>
          <a:bodyPr/>
          <a:lstStyle/>
          <a:p>
            <a:r>
              <a:rPr lang="en-US" b="0" i="0" dirty="0">
                <a:solidFill>
                  <a:srgbClr val="150C09"/>
                </a:solidFill>
                <a:effectLst/>
                <a:latin typeface="Roboto Condensed"/>
              </a:rPr>
              <a:t>Largest market for portable gas detection is for Confined Space Entry.</a:t>
            </a:r>
          </a:p>
          <a:p>
            <a:pPr lvl="1"/>
            <a:endParaRPr lang="en-US" b="0" i="0" dirty="0">
              <a:solidFill>
                <a:srgbClr val="150C09"/>
              </a:solidFill>
              <a:effectLst/>
              <a:latin typeface="Roboto Condensed"/>
            </a:endParaRPr>
          </a:p>
          <a:p>
            <a:pPr lvl="1"/>
            <a:r>
              <a:rPr lang="en-US" b="0" i="0" dirty="0">
                <a:solidFill>
                  <a:srgbClr val="150C09"/>
                </a:solidFill>
                <a:effectLst/>
                <a:latin typeface="Roboto Condensed"/>
              </a:rPr>
              <a:t>Confined spaces are defined by the fact they </a:t>
            </a:r>
            <a:r>
              <a:rPr lang="en-US" b="0" i="0" dirty="0" err="1">
                <a:solidFill>
                  <a:srgbClr val="150C09"/>
                </a:solidFill>
                <a:effectLst/>
                <a:latin typeface="Roboto Condensed"/>
              </a:rPr>
              <a:t>they</a:t>
            </a:r>
            <a:r>
              <a:rPr lang="en-US" b="0" i="0" dirty="0">
                <a:solidFill>
                  <a:srgbClr val="150C09"/>
                </a:solidFill>
                <a:effectLst/>
                <a:latin typeface="Roboto Condensed"/>
              </a:rPr>
              <a:t> are large enough to permit a worker access, but that they are not designed for continuous occupancy.</a:t>
            </a:r>
          </a:p>
          <a:p>
            <a:pPr lvl="1"/>
            <a:r>
              <a:rPr lang="en-US" dirty="0">
                <a:solidFill>
                  <a:srgbClr val="150C09"/>
                </a:solidFill>
                <a:latin typeface="Roboto Condensed"/>
              </a:rPr>
              <a:t>DOL Confined Space detailed definition link.</a:t>
            </a:r>
          </a:p>
          <a:p>
            <a:pPr lvl="2"/>
            <a:r>
              <a:rPr lang="en-US" dirty="0">
                <a:solidFill>
                  <a:srgbClr val="150C09"/>
                </a:solidFill>
                <a:latin typeface="Roboto Condensed"/>
                <a:hlinkClick r:id="rId2"/>
              </a:rPr>
              <a:t>https://www.osha.gov/confined-spaces</a:t>
            </a:r>
            <a:endParaRPr lang="en-US" dirty="0">
              <a:solidFill>
                <a:srgbClr val="150C09"/>
              </a:solidFill>
              <a:latin typeface="Roboto Condensed"/>
            </a:endParaRPr>
          </a:p>
          <a:p>
            <a:pPr lvl="1"/>
            <a:r>
              <a:rPr lang="en-US" dirty="0">
                <a:solidFill>
                  <a:srgbClr val="150C09"/>
                </a:solidFill>
                <a:latin typeface="Roboto Condensed"/>
              </a:rPr>
              <a:t>Calibrating and Testing Direct-Reading Portable Gas Monitors (DRPGMs. Review the link below</a:t>
            </a:r>
          </a:p>
          <a:p>
            <a:pPr lvl="1"/>
            <a:r>
              <a:rPr lang="en-US" sz="1700" dirty="0">
                <a:hlinkClick r:id="rId3"/>
              </a:rPr>
              <a:t>https://www.osha.gov/publications/shib093013</a:t>
            </a:r>
            <a:endParaRPr lang="en-US" sz="1700" dirty="0"/>
          </a:p>
        </p:txBody>
      </p:sp>
    </p:spTree>
    <p:extLst>
      <p:ext uri="{BB962C8B-B14F-4D97-AF65-F5344CB8AC3E}">
        <p14:creationId xmlns:p14="http://schemas.microsoft.com/office/powerpoint/2010/main" val="270053041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ct 2">
            <a:extLst>
              <a:ext uri="{FF2B5EF4-FFF2-40B4-BE49-F238E27FC236}">
                <a16:creationId xmlns:a16="http://schemas.microsoft.com/office/drawing/2014/main" id="{9BECDEDB-A1BF-A849-ACCF-63B670A952C2}"/>
              </a:ext>
            </a:extLst>
          </p:cNvPr>
          <p:cNvGraphicFramePr>
            <a:graphicFrameLocks noChangeAspect="1"/>
          </p:cNvGraphicFramePr>
          <p:nvPr/>
        </p:nvGraphicFramePr>
        <p:xfrm>
          <a:off x="278841" y="1927400"/>
          <a:ext cx="8591342" cy="3308420"/>
        </p:xfrm>
        <a:graphic>
          <a:graphicData uri="http://schemas.openxmlformats.org/presentationml/2006/ole">
            <mc:AlternateContent xmlns:mc="http://schemas.openxmlformats.org/markup-compatibility/2006">
              <mc:Choice xmlns:v="urn:schemas-microsoft-com:vml" Requires="v">
                <p:oleObj spid="_x0000_s2052" name="Document" r:id="rId3" imgW="9144000" imgH="3378200" progId="Word.Document.12">
                  <p:embed/>
                </p:oleObj>
              </mc:Choice>
              <mc:Fallback>
                <p:oleObj name="Document" r:id="rId3" imgW="9144000" imgH="3378200" progId="Word.Document.12">
                  <p:embed/>
                  <p:pic>
                    <p:nvPicPr>
                      <p:cNvPr id="3" name="Object 2">
                        <a:extLst>
                          <a:ext uri="{FF2B5EF4-FFF2-40B4-BE49-F238E27FC236}">
                            <a16:creationId xmlns:a16="http://schemas.microsoft.com/office/drawing/2014/main" id="{9BECDEDB-A1BF-A849-ACCF-63B670A952C2}"/>
                          </a:ext>
                        </a:extLst>
                      </p:cNvPr>
                      <p:cNvPicPr/>
                      <p:nvPr/>
                    </p:nvPicPr>
                    <p:blipFill>
                      <a:blip r:embed="rId4"/>
                      <a:stretch>
                        <a:fillRect/>
                      </a:stretch>
                    </p:blipFill>
                    <p:spPr>
                      <a:xfrm>
                        <a:off x="278841" y="1927400"/>
                        <a:ext cx="8591342" cy="3308420"/>
                      </a:xfrm>
                      <a:prstGeom prst="rect">
                        <a:avLst/>
                      </a:prstGeom>
                    </p:spPr>
                  </p:pic>
                </p:oleObj>
              </mc:Fallback>
            </mc:AlternateContent>
          </a:graphicData>
        </a:graphic>
      </p:graphicFrame>
      <p:sp>
        <p:nvSpPr>
          <p:cNvPr id="4" name="Title 3">
            <a:extLst>
              <a:ext uri="{FF2B5EF4-FFF2-40B4-BE49-F238E27FC236}">
                <a16:creationId xmlns:a16="http://schemas.microsoft.com/office/drawing/2014/main" id="{7EA60C38-F4AF-A745-AD45-70A6DDA96ADA}"/>
              </a:ext>
            </a:extLst>
          </p:cNvPr>
          <p:cNvSpPr>
            <a:spLocks noGrp="1"/>
          </p:cNvSpPr>
          <p:nvPr>
            <p:ph type="title"/>
          </p:nvPr>
        </p:nvSpPr>
        <p:spPr/>
        <p:txBody>
          <a:bodyPr/>
          <a:lstStyle/>
          <a:p>
            <a:r>
              <a:rPr lang="en-US" dirty="0"/>
              <a:t>What is a Gas Detector</a:t>
            </a:r>
          </a:p>
        </p:txBody>
      </p:sp>
    </p:spTree>
    <p:extLst>
      <p:ext uri="{BB962C8B-B14F-4D97-AF65-F5344CB8AC3E}">
        <p14:creationId xmlns:p14="http://schemas.microsoft.com/office/powerpoint/2010/main" val="777876719"/>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39EE81-DD70-004D-86DE-6EAB001B9118}"/>
              </a:ext>
            </a:extLst>
          </p:cNvPr>
          <p:cNvSpPr>
            <a:spLocks noGrp="1"/>
          </p:cNvSpPr>
          <p:nvPr>
            <p:ph type="title"/>
          </p:nvPr>
        </p:nvSpPr>
        <p:spPr/>
        <p:txBody>
          <a:bodyPr/>
          <a:lstStyle/>
          <a:p>
            <a:r>
              <a:rPr lang="en-US" dirty="0"/>
              <a:t>Primary Protection</a:t>
            </a:r>
          </a:p>
        </p:txBody>
      </p:sp>
      <p:pic>
        <p:nvPicPr>
          <p:cNvPr id="3073" name="Picture 1" descr="page6image120574432">
            <a:extLst>
              <a:ext uri="{FF2B5EF4-FFF2-40B4-BE49-F238E27FC236}">
                <a16:creationId xmlns:a16="http://schemas.microsoft.com/office/drawing/2014/main" id="{C67C72E9-4098-4540-863A-2BE2A54C763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70801" y="2400361"/>
            <a:ext cx="1171385" cy="1171385"/>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descr="page6image120584624">
            <a:extLst>
              <a:ext uri="{FF2B5EF4-FFF2-40B4-BE49-F238E27FC236}">
                <a16:creationId xmlns:a16="http://schemas.microsoft.com/office/drawing/2014/main" id="{A345AE25-A155-104D-9C99-4B0A74B6D35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53293" y="2326378"/>
            <a:ext cx="1245368" cy="1245368"/>
          </a:xfrm>
          <a:prstGeom prst="rect">
            <a:avLst/>
          </a:prstGeom>
          <a:noFill/>
          <a:extLst>
            <a:ext uri="{909E8E84-426E-40DD-AFC4-6F175D3DCCD1}">
              <a14:hiddenFill xmlns:a14="http://schemas.microsoft.com/office/drawing/2010/main">
                <a:solidFill>
                  <a:srgbClr val="FFFFFF"/>
                </a:solidFill>
              </a14:hiddenFill>
            </a:ext>
          </a:extLst>
        </p:spPr>
      </p:pic>
      <p:pic>
        <p:nvPicPr>
          <p:cNvPr id="3077" name="Picture 5" descr="Protecting Against Oxygen Deficiency Risk - PureAire Monitoring Systems  Oxygen Monitor">
            <a:extLst>
              <a:ext uri="{FF2B5EF4-FFF2-40B4-BE49-F238E27FC236}">
                <a16:creationId xmlns:a16="http://schemas.microsoft.com/office/drawing/2014/main" id="{3FA2F99B-FA09-604C-B7B0-C5E03991D631}"/>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8681" t="5049" r="27885" b="4357"/>
          <a:stretch/>
        </p:blipFill>
        <p:spPr bwMode="auto">
          <a:xfrm>
            <a:off x="6400880" y="2400359"/>
            <a:ext cx="1347861" cy="1171386"/>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36BA616D-5E36-CF4A-BE3C-B8D88AB6D83E}"/>
              </a:ext>
            </a:extLst>
          </p:cNvPr>
          <p:cNvSpPr txBox="1"/>
          <p:nvPr/>
        </p:nvSpPr>
        <p:spPr>
          <a:xfrm>
            <a:off x="1335329" y="3696719"/>
            <a:ext cx="2042327" cy="507831"/>
          </a:xfrm>
          <a:prstGeom prst="rect">
            <a:avLst/>
          </a:prstGeom>
          <a:noFill/>
        </p:spPr>
        <p:txBody>
          <a:bodyPr wrap="square" rtlCol="0">
            <a:spAutoFit/>
          </a:bodyPr>
          <a:lstStyle/>
          <a:p>
            <a:pPr algn="ctr"/>
            <a:r>
              <a:rPr lang="en-US" sz="1350" dirty="0">
                <a:latin typeface="Arial" panose="020B0604020202020204" pitchFamily="34" charset="0"/>
                <a:cs typeface="Arial" panose="020B0604020202020204" pitchFamily="34" charset="0"/>
              </a:rPr>
              <a:t>Combustibles</a:t>
            </a:r>
          </a:p>
          <a:p>
            <a:pPr algn="ctr"/>
            <a:r>
              <a:rPr lang="en-US" sz="1350" dirty="0">
                <a:latin typeface="Arial" panose="020B0604020202020204" pitchFamily="34" charset="0"/>
                <a:cs typeface="Arial" panose="020B0604020202020204" pitchFamily="34" charset="0"/>
              </a:rPr>
              <a:t>LEL</a:t>
            </a:r>
          </a:p>
        </p:txBody>
      </p:sp>
      <p:sp>
        <p:nvSpPr>
          <p:cNvPr id="8" name="TextBox 7">
            <a:extLst>
              <a:ext uri="{FF2B5EF4-FFF2-40B4-BE49-F238E27FC236}">
                <a16:creationId xmlns:a16="http://schemas.microsoft.com/office/drawing/2014/main" id="{C141176A-8B2A-FE49-9EB0-60648D8FA16D}"/>
              </a:ext>
            </a:extLst>
          </p:cNvPr>
          <p:cNvSpPr txBox="1"/>
          <p:nvPr/>
        </p:nvSpPr>
        <p:spPr>
          <a:xfrm>
            <a:off x="3654814" y="3696721"/>
            <a:ext cx="2042327" cy="507831"/>
          </a:xfrm>
          <a:prstGeom prst="rect">
            <a:avLst/>
          </a:prstGeom>
          <a:noFill/>
        </p:spPr>
        <p:txBody>
          <a:bodyPr wrap="square" rtlCol="0">
            <a:spAutoFit/>
          </a:bodyPr>
          <a:lstStyle/>
          <a:p>
            <a:pPr algn="ctr"/>
            <a:r>
              <a:rPr lang="en-US" sz="1350" dirty="0">
                <a:latin typeface="Arial" panose="020B0604020202020204" pitchFamily="34" charset="0"/>
                <a:cs typeface="Arial" panose="020B0604020202020204" pitchFamily="34" charset="0"/>
              </a:rPr>
              <a:t>Toxics</a:t>
            </a:r>
          </a:p>
          <a:p>
            <a:pPr algn="ctr"/>
            <a:r>
              <a:rPr lang="en-US" sz="1350" dirty="0">
                <a:latin typeface="Arial" panose="020B0604020202020204" pitchFamily="34" charset="0"/>
                <a:cs typeface="Arial" panose="020B0604020202020204" pitchFamily="34" charset="0"/>
              </a:rPr>
              <a:t>CO H2S</a:t>
            </a:r>
          </a:p>
        </p:txBody>
      </p:sp>
      <p:sp>
        <p:nvSpPr>
          <p:cNvPr id="9" name="TextBox 8">
            <a:extLst>
              <a:ext uri="{FF2B5EF4-FFF2-40B4-BE49-F238E27FC236}">
                <a16:creationId xmlns:a16="http://schemas.microsoft.com/office/drawing/2014/main" id="{E026CF17-77A7-434C-8B28-351E7D07C15F}"/>
              </a:ext>
            </a:extLst>
          </p:cNvPr>
          <p:cNvSpPr txBox="1"/>
          <p:nvPr/>
        </p:nvSpPr>
        <p:spPr>
          <a:xfrm>
            <a:off x="5974300" y="3696719"/>
            <a:ext cx="2201024" cy="715581"/>
          </a:xfrm>
          <a:prstGeom prst="rect">
            <a:avLst/>
          </a:prstGeom>
          <a:noFill/>
        </p:spPr>
        <p:txBody>
          <a:bodyPr wrap="square" rtlCol="0">
            <a:spAutoFit/>
          </a:bodyPr>
          <a:lstStyle/>
          <a:p>
            <a:pPr algn="ctr"/>
            <a:r>
              <a:rPr lang="en-US" sz="1350" dirty="0">
                <a:latin typeface="Arial" panose="020B0604020202020204" pitchFamily="34" charset="0"/>
                <a:cs typeface="Arial" panose="020B0604020202020204" pitchFamily="34" charset="0"/>
              </a:rPr>
              <a:t>Oxygen Deficiency</a:t>
            </a:r>
          </a:p>
          <a:p>
            <a:pPr algn="ctr"/>
            <a:r>
              <a:rPr lang="en-US" sz="1350" dirty="0">
                <a:latin typeface="Arial" panose="020B0604020202020204" pitchFamily="34" charset="0"/>
                <a:cs typeface="Arial" panose="020B0604020202020204" pitchFamily="34" charset="0"/>
              </a:rPr>
              <a:t>‘I can’t breath’</a:t>
            </a:r>
          </a:p>
          <a:p>
            <a:pPr algn="ctr"/>
            <a:r>
              <a:rPr lang="en-US" sz="1350" dirty="0">
                <a:latin typeface="Arial" panose="020B0604020202020204" pitchFamily="34" charset="0"/>
                <a:cs typeface="Arial" panose="020B0604020202020204" pitchFamily="34" charset="0"/>
              </a:rPr>
              <a:t>N2, Argon</a:t>
            </a:r>
          </a:p>
        </p:txBody>
      </p:sp>
    </p:spTree>
    <p:extLst>
      <p:ext uri="{BB962C8B-B14F-4D97-AF65-F5344CB8AC3E}">
        <p14:creationId xmlns:p14="http://schemas.microsoft.com/office/powerpoint/2010/main" val="170944067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Key Largo Confined space news">
            <a:hlinkClick r:id="" action="ppaction://media"/>
            <a:extLst>
              <a:ext uri="{FF2B5EF4-FFF2-40B4-BE49-F238E27FC236}">
                <a16:creationId xmlns:a16="http://schemas.microsoft.com/office/drawing/2014/main" id="{6467BEC1-8A36-BE41-9825-0F7403C347AE}"/>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508000" y="1123950"/>
            <a:ext cx="8128000" cy="4572000"/>
          </a:xfrm>
          <a:prstGeom prst="rect">
            <a:avLst/>
          </a:prstGeom>
        </p:spPr>
      </p:pic>
      <p:sp>
        <p:nvSpPr>
          <p:cNvPr id="2" name="TextBox 1">
            <a:extLst>
              <a:ext uri="{FF2B5EF4-FFF2-40B4-BE49-F238E27FC236}">
                <a16:creationId xmlns:a16="http://schemas.microsoft.com/office/drawing/2014/main" id="{5D083879-6B0E-6F43-B535-93CA3BDABD1A}"/>
              </a:ext>
            </a:extLst>
          </p:cNvPr>
          <p:cNvSpPr txBox="1"/>
          <p:nvPr/>
        </p:nvSpPr>
        <p:spPr>
          <a:xfrm>
            <a:off x="508000" y="416378"/>
            <a:ext cx="8127999" cy="461665"/>
          </a:xfrm>
          <a:prstGeom prst="rect">
            <a:avLst/>
          </a:prstGeom>
          <a:noFill/>
        </p:spPr>
        <p:txBody>
          <a:bodyPr wrap="square" rtlCol="0">
            <a:spAutoFit/>
          </a:bodyPr>
          <a:lstStyle/>
          <a:p>
            <a:pPr algn="ctr"/>
            <a:r>
              <a:rPr lang="en-US" b="0" dirty="0">
                <a:latin typeface="+mj-lt"/>
              </a:rPr>
              <a:t>Realities of Confined Space</a:t>
            </a:r>
          </a:p>
        </p:txBody>
      </p:sp>
    </p:spTree>
    <p:extLst>
      <p:ext uri="{BB962C8B-B14F-4D97-AF65-F5344CB8AC3E}">
        <p14:creationId xmlns:p14="http://schemas.microsoft.com/office/powerpoint/2010/main" val="2529926949"/>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2536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313872"/>
            <a:ext cx="7772400" cy="676275"/>
          </a:xfrm>
        </p:spPr>
        <p:txBody>
          <a:bodyPr vert="horz" wrap="square" lIns="91440" tIns="45720" rIns="91440" bIns="45720" numCol="1" anchorCtr="0" compatLnSpc="1">
            <a:prstTxWarp prst="textNoShape">
              <a:avLst/>
            </a:prstTxWarp>
            <a:normAutofit/>
          </a:bodyPr>
          <a:lstStyle/>
          <a:p>
            <a:pPr algn="r" eaLnBrk="1" hangingPunct="1"/>
            <a:r>
              <a:rPr lang="en-US" dirty="0">
                <a:effectLst>
                  <a:outerShdw blurRad="38100" dist="38100" dir="2700000" algn="tl">
                    <a:srgbClr val="FFFFFF"/>
                  </a:outerShdw>
                </a:effectLst>
              </a:rPr>
              <a:t>Applicable Standard</a:t>
            </a:r>
          </a:p>
        </p:txBody>
      </p:sp>
      <p:sp>
        <p:nvSpPr>
          <p:cNvPr id="22531" name="Content Placeholder 2"/>
          <p:cNvSpPr>
            <a:spLocks noGrp="1"/>
          </p:cNvSpPr>
          <p:nvPr>
            <p:ph idx="1"/>
          </p:nvPr>
        </p:nvSpPr>
        <p:spPr bwMode="auto">
          <a:xfrm>
            <a:off x="184729" y="1451428"/>
            <a:ext cx="6719952" cy="3955143"/>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p>
            <a:pPr eaLnBrk="1" hangingPunct="1"/>
            <a:r>
              <a:rPr lang="en-US" sz="2600" dirty="0"/>
              <a:t>OSHA Code of Federal Regulations 29</a:t>
            </a:r>
          </a:p>
          <a:p>
            <a:pPr lvl="1"/>
            <a:r>
              <a:rPr lang="en-US" dirty="0"/>
              <a:t>Section 1910.146 </a:t>
            </a:r>
          </a:p>
          <a:p>
            <a:pPr lvl="2"/>
            <a:r>
              <a:rPr lang="en-US" dirty="0"/>
              <a:t>Permit-required confined space</a:t>
            </a:r>
          </a:p>
          <a:p>
            <a:pPr lvl="2"/>
            <a:r>
              <a:rPr lang="en-US" dirty="0"/>
              <a:t>Confined spaces in General Industry</a:t>
            </a:r>
          </a:p>
          <a:p>
            <a:pPr lvl="1"/>
            <a:r>
              <a:rPr lang="en-US" dirty="0"/>
              <a:t>Section 1926.1204</a:t>
            </a:r>
          </a:p>
          <a:p>
            <a:pPr lvl="2"/>
            <a:r>
              <a:rPr lang="en-US" dirty="0"/>
              <a:t>Permit-required confined space</a:t>
            </a:r>
          </a:p>
          <a:p>
            <a:pPr lvl="2"/>
            <a:r>
              <a:rPr lang="en-US" dirty="0"/>
              <a:t>Confined spaces in Construction</a:t>
            </a:r>
          </a:p>
        </p:txBody>
      </p:sp>
      <p:pic>
        <p:nvPicPr>
          <p:cNvPr id="5" name="Picture 4" descr="ScanCFR-29.jp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533080" y="2013573"/>
            <a:ext cx="2743201" cy="4404760"/>
          </a:xfrm>
          <a:prstGeom prst="rect">
            <a:avLst/>
          </a:prstGeom>
        </p:spPr>
      </p:pic>
    </p:spTree>
    <p:extLst>
      <p:ext uri="{BB962C8B-B14F-4D97-AF65-F5344CB8AC3E}">
        <p14:creationId xmlns:p14="http://schemas.microsoft.com/office/powerpoint/2010/main" val="3075129418"/>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9975" y="292100"/>
            <a:ext cx="7772400" cy="676275"/>
          </a:xfrm>
        </p:spPr>
        <p:txBody>
          <a:bodyPr vert="horz" wrap="square" lIns="91440" tIns="45720" rIns="91440" bIns="45720" numCol="1" anchorCtr="0" compatLnSpc="1">
            <a:prstTxWarp prst="textNoShape">
              <a:avLst/>
            </a:prstTxWarp>
          </a:bodyPr>
          <a:lstStyle/>
          <a:p>
            <a:pPr algn="r"/>
            <a:r>
              <a:rPr lang="en-US" sz="4000" dirty="0">
                <a:effectLst>
                  <a:outerShdw blurRad="38100" dist="38100" dir="2700000" algn="tl">
                    <a:srgbClr val="FFFFFF"/>
                  </a:outerShdw>
                </a:effectLst>
              </a:rPr>
              <a:t>What is a Confined Space?</a:t>
            </a:r>
          </a:p>
        </p:txBody>
      </p:sp>
      <p:sp>
        <p:nvSpPr>
          <p:cNvPr id="7171" name="Content Placeholder 2"/>
          <p:cNvSpPr>
            <a:spLocks noGrp="1"/>
          </p:cNvSpPr>
          <p:nvPr>
            <p:ph idx="1"/>
          </p:nvPr>
        </p:nvSpPr>
        <p:spPr bwMode="auto">
          <a:xfrm>
            <a:off x="538163" y="1338263"/>
            <a:ext cx="4508047" cy="3585028"/>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p>
            <a:r>
              <a:rPr lang="en-US" dirty="0"/>
              <a:t>A confined space is a space that</a:t>
            </a:r>
          </a:p>
          <a:p>
            <a:pPr lvl="1"/>
            <a:r>
              <a:rPr lang="en-US" dirty="0"/>
              <a:t>is large enough for a person to enter and work</a:t>
            </a:r>
          </a:p>
          <a:p>
            <a:pPr lvl="1"/>
            <a:r>
              <a:rPr lang="en-US" dirty="0"/>
              <a:t>has limited or restricted means of entry and exit</a:t>
            </a:r>
          </a:p>
          <a:p>
            <a:pPr lvl="1"/>
            <a:r>
              <a:rPr lang="en-US" dirty="0"/>
              <a:t>is not designed for continuous occupancy</a:t>
            </a:r>
          </a:p>
        </p:txBody>
      </p:sp>
      <p:pic>
        <p:nvPicPr>
          <p:cNvPr id="4" name="Picture 3" descr="cs illustration.jp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037128" y="1338263"/>
            <a:ext cx="3905249" cy="2928937"/>
          </a:xfrm>
          <a:prstGeom prst="rect">
            <a:avLst/>
          </a:prstGeom>
        </p:spPr>
      </p:pic>
    </p:spTree>
    <p:extLst>
      <p:ext uri="{BB962C8B-B14F-4D97-AF65-F5344CB8AC3E}">
        <p14:creationId xmlns:p14="http://schemas.microsoft.com/office/powerpoint/2010/main" val="137559686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confined-space permit only.pn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876886" y="1338264"/>
            <a:ext cx="4163972" cy="2081986"/>
          </a:xfrm>
          <a:prstGeom prst="rect">
            <a:avLst/>
          </a:prstGeom>
        </p:spPr>
      </p:pic>
      <p:sp>
        <p:nvSpPr>
          <p:cNvPr id="8195" name="Content Placeholder 2"/>
          <p:cNvSpPr>
            <a:spLocks noGrp="1"/>
          </p:cNvSpPr>
          <p:nvPr>
            <p:ph idx="1"/>
          </p:nvPr>
        </p:nvSpPr>
        <p:spPr bwMode="auto">
          <a:xfrm>
            <a:off x="538163" y="1338263"/>
            <a:ext cx="4428671" cy="5112207"/>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fontScale="92500" lnSpcReduction="20000"/>
          </a:bodyPr>
          <a:lstStyle/>
          <a:p>
            <a:r>
              <a:rPr lang="en-US" dirty="0"/>
              <a:t>A permit-required confined space has at least one of the following characteristics</a:t>
            </a:r>
          </a:p>
          <a:p>
            <a:pPr lvl="1"/>
            <a:r>
              <a:rPr lang="en-US" sz="2600" dirty="0"/>
              <a:t>contains or has the potential to contain a hazardous atmosphere</a:t>
            </a:r>
          </a:p>
          <a:p>
            <a:pPr lvl="1"/>
            <a:r>
              <a:rPr lang="en-US" sz="2600" dirty="0"/>
              <a:t>contains a material that has the potential to engulf an entrant</a:t>
            </a:r>
          </a:p>
          <a:p>
            <a:pPr lvl="1"/>
            <a:r>
              <a:rPr lang="en-US" sz="2600" dirty="0"/>
              <a:t>has an internal configuration such that an entrant could be trapped or asphyxiated</a:t>
            </a:r>
          </a:p>
          <a:p>
            <a:pPr lvl="1"/>
            <a:r>
              <a:rPr lang="en-US" sz="2600" dirty="0"/>
              <a:t>contains any other recognized serious safety and health hazard</a:t>
            </a:r>
          </a:p>
        </p:txBody>
      </p:sp>
      <p:sp>
        <p:nvSpPr>
          <p:cNvPr id="4" name="Title 3"/>
          <p:cNvSpPr>
            <a:spLocks noGrp="1"/>
          </p:cNvSpPr>
          <p:nvPr>
            <p:ph type="title"/>
          </p:nvPr>
        </p:nvSpPr>
        <p:spPr/>
        <p:txBody>
          <a:bodyPr/>
          <a:lstStyle/>
          <a:p>
            <a:r>
              <a:rPr lang="en-US" dirty="0"/>
              <a:t>Permit-Required</a:t>
            </a:r>
          </a:p>
        </p:txBody>
      </p:sp>
    </p:spTree>
    <p:extLst>
      <p:ext uri="{BB962C8B-B14F-4D97-AF65-F5344CB8AC3E}">
        <p14:creationId xmlns:p14="http://schemas.microsoft.com/office/powerpoint/2010/main" val="3098430309"/>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OSHA-Gasoline-Sign-ONE-31246_300.gi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52417" y="4522231"/>
            <a:ext cx="1266402" cy="1266402"/>
          </a:xfrm>
          <a:prstGeom prst="rect">
            <a:avLst/>
          </a:prstGeom>
        </p:spPr>
      </p:pic>
      <p:sp>
        <p:nvSpPr>
          <p:cNvPr id="21505" name="Slide Number Placeholder 3"/>
          <p:cNvSpPr>
            <a:spLocks noGrp="1" noChangeArrowheads="1"/>
          </p:cNvSpPr>
          <p:nvPr>
            <p:ph type="sldNum" sz="quarter" idx="12"/>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700">
                <a:solidFill>
                  <a:schemeClr val="tx1"/>
                </a:solidFill>
                <a:latin typeface="Verdana" charset="0"/>
                <a:ea typeface="ＭＳ Ｐゴシック" charset="0"/>
                <a:cs typeface="ＭＳ Ｐゴシック" charset="0"/>
              </a:defRPr>
            </a:lvl1pPr>
            <a:lvl2pPr marL="742950" indent="-285750">
              <a:defRPr sz="2700">
                <a:solidFill>
                  <a:schemeClr val="tx1"/>
                </a:solidFill>
                <a:latin typeface="Verdana" charset="0"/>
                <a:ea typeface="ＭＳ Ｐゴシック" charset="0"/>
              </a:defRPr>
            </a:lvl2pPr>
            <a:lvl3pPr marL="1143000" indent="-228600">
              <a:defRPr sz="2700">
                <a:solidFill>
                  <a:schemeClr val="tx1"/>
                </a:solidFill>
                <a:latin typeface="Verdana" charset="0"/>
                <a:ea typeface="ＭＳ Ｐゴシック" charset="0"/>
              </a:defRPr>
            </a:lvl3pPr>
            <a:lvl4pPr marL="1600200" indent="-228600">
              <a:defRPr sz="2700">
                <a:solidFill>
                  <a:schemeClr val="tx1"/>
                </a:solidFill>
                <a:latin typeface="Verdana" charset="0"/>
                <a:ea typeface="ＭＳ Ｐゴシック" charset="0"/>
              </a:defRPr>
            </a:lvl4pPr>
            <a:lvl5pPr marL="2057400" indent="-228600">
              <a:defRPr sz="2700">
                <a:solidFill>
                  <a:schemeClr val="tx1"/>
                </a:solidFill>
                <a:latin typeface="Verdana" charset="0"/>
                <a:ea typeface="ＭＳ Ｐゴシック" charset="0"/>
              </a:defRPr>
            </a:lvl5pPr>
            <a:lvl6pPr marL="2514600" indent="-228600" eaLnBrk="0" fontAlgn="base" hangingPunct="0">
              <a:spcBef>
                <a:spcPct val="0"/>
              </a:spcBef>
              <a:spcAft>
                <a:spcPct val="0"/>
              </a:spcAft>
              <a:defRPr sz="2700">
                <a:solidFill>
                  <a:schemeClr val="tx1"/>
                </a:solidFill>
                <a:latin typeface="Verdana" charset="0"/>
                <a:ea typeface="ＭＳ Ｐゴシック" charset="0"/>
              </a:defRPr>
            </a:lvl6pPr>
            <a:lvl7pPr marL="2971800" indent="-228600" eaLnBrk="0" fontAlgn="base" hangingPunct="0">
              <a:spcBef>
                <a:spcPct val="0"/>
              </a:spcBef>
              <a:spcAft>
                <a:spcPct val="0"/>
              </a:spcAft>
              <a:defRPr sz="2700">
                <a:solidFill>
                  <a:schemeClr val="tx1"/>
                </a:solidFill>
                <a:latin typeface="Verdana" charset="0"/>
                <a:ea typeface="ＭＳ Ｐゴシック" charset="0"/>
              </a:defRPr>
            </a:lvl7pPr>
            <a:lvl8pPr marL="3429000" indent="-228600" eaLnBrk="0" fontAlgn="base" hangingPunct="0">
              <a:spcBef>
                <a:spcPct val="0"/>
              </a:spcBef>
              <a:spcAft>
                <a:spcPct val="0"/>
              </a:spcAft>
              <a:defRPr sz="2700">
                <a:solidFill>
                  <a:schemeClr val="tx1"/>
                </a:solidFill>
                <a:latin typeface="Verdana" charset="0"/>
                <a:ea typeface="ＭＳ Ｐゴシック" charset="0"/>
              </a:defRPr>
            </a:lvl8pPr>
            <a:lvl9pPr marL="3886200" indent="-228600" eaLnBrk="0" fontAlgn="base" hangingPunct="0">
              <a:spcBef>
                <a:spcPct val="0"/>
              </a:spcBef>
              <a:spcAft>
                <a:spcPct val="0"/>
              </a:spcAft>
              <a:defRPr sz="2700">
                <a:solidFill>
                  <a:schemeClr val="tx1"/>
                </a:solidFill>
                <a:latin typeface="Verdana" charset="0"/>
                <a:ea typeface="ＭＳ Ｐゴシック" charset="0"/>
              </a:defRPr>
            </a:lvl9pPr>
          </a:lstStyle>
          <a:p>
            <a:fld id="{35AD8F1C-FD2C-BB44-AEBE-34F75D71DF15}" type="slidenum">
              <a:rPr lang="en-US" sz="1000">
                <a:solidFill>
                  <a:srgbClr val="898989"/>
                </a:solidFill>
                <a:latin typeface="Century Gothic" charset="0"/>
              </a:rPr>
              <a:pPr/>
              <a:t>13</a:t>
            </a:fld>
            <a:endParaRPr lang="en-US" sz="1000">
              <a:solidFill>
                <a:srgbClr val="898989"/>
              </a:solidFill>
              <a:latin typeface="Century Gothic" charset="0"/>
            </a:endParaRPr>
          </a:p>
        </p:txBody>
      </p:sp>
      <p:sp>
        <p:nvSpPr>
          <p:cNvPr id="21506" name="Title 1"/>
          <p:cNvSpPr>
            <a:spLocks noGrp="1"/>
          </p:cNvSpPr>
          <p:nvPr>
            <p:ph type="title"/>
          </p:nvPr>
        </p:nvSpPr>
        <p:spPr>
          <a:xfrm>
            <a:off x="1069975" y="301625"/>
            <a:ext cx="7772400" cy="603250"/>
          </a:xfrm>
        </p:spPr>
        <p:txBody>
          <a:bodyPr/>
          <a:lstStyle/>
          <a:p>
            <a:r>
              <a:rPr lang="en-US">
                <a:latin typeface="Arial" charset="0"/>
                <a:cs typeface="Arial" charset="0"/>
              </a:rPr>
              <a:t>Types of Gases/Compounds</a:t>
            </a:r>
          </a:p>
        </p:txBody>
      </p:sp>
      <p:sp>
        <p:nvSpPr>
          <p:cNvPr id="21507" name="Content Placeholder 2"/>
          <p:cNvSpPr>
            <a:spLocks noGrp="1"/>
          </p:cNvSpPr>
          <p:nvPr>
            <p:ph idx="1"/>
          </p:nvPr>
        </p:nvSpPr>
        <p:spPr>
          <a:xfrm>
            <a:off x="457200" y="1600200"/>
            <a:ext cx="8229600" cy="5128672"/>
          </a:xfrm>
        </p:spPr>
        <p:txBody>
          <a:bodyPr/>
          <a:lstStyle/>
          <a:p>
            <a:r>
              <a:rPr lang="en-US" sz="2400" dirty="0">
                <a:latin typeface="Century Gothic" charset="0"/>
              </a:rPr>
              <a:t>Combustibles</a:t>
            </a:r>
          </a:p>
          <a:p>
            <a:pPr lvl="1"/>
            <a:r>
              <a:rPr lang="en-US" sz="2000" dirty="0">
                <a:latin typeface="Century Gothic" charset="0"/>
              </a:rPr>
              <a:t>Flammable gases and vapors</a:t>
            </a:r>
          </a:p>
          <a:p>
            <a:pPr lvl="2"/>
            <a:r>
              <a:rPr lang="en-US" sz="1800" dirty="0">
                <a:latin typeface="Century Gothic" charset="0"/>
              </a:rPr>
              <a:t>Most are also toxic</a:t>
            </a:r>
          </a:p>
          <a:p>
            <a:pPr lvl="2"/>
            <a:r>
              <a:rPr lang="en-US" sz="1800" dirty="0">
                <a:latin typeface="Century Gothic" charset="0"/>
              </a:rPr>
              <a:t>Organic compounds (HC’s)</a:t>
            </a:r>
          </a:p>
          <a:p>
            <a:r>
              <a:rPr lang="en-US" sz="2400" dirty="0">
                <a:latin typeface="Century Gothic" charset="0"/>
              </a:rPr>
              <a:t>“Toxics”</a:t>
            </a:r>
          </a:p>
          <a:p>
            <a:pPr lvl="1"/>
            <a:r>
              <a:rPr lang="en-US" sz="2000" dirty="0">
                <a:latin typeface="Century Gothic" charset="0"/>
              </a:rPr>
              <a:t>Usually refers to non-hydrocarbons</a:t>
            </a:r>
          </a:p>
          <a:p>
            <a:pPr lvl="2"/>
            <a:r>
              <a:rPr lang="en-US" sz="1800" dirty="0">
                <a:latin typeface="Century Gothic" charset="0"/>
              </a:rPr>
              <a:t>Inorganic compounds (Non-HC’s)</a:t>
            </a:r>
          </a:p>
          <a:p>
            <a:pPr lvl="2"/>
            <a:r>
              <a:rPr lang="en-US" sz="1800" dirty="0">
                <a:latin typeface="Century Gothic" charset="0"/>
              </a:rPr>
              <a:t>Several inorganic compounds are also</a:t>
            </a:r>
            <a:br>
              <a:rPr lang="en-US" sz="1800" dirty="0">
                <a:latin typeface="Century Gothic" charset="0"/>
              </a:rPr>
            </a:br>
            <a:r>
              <a:rPr lang="en-US" sz="1800" dirty="0">
                <a:latin typeface="Century Gothic" charset="0"/>
              </a:rPr>
              <a:t>combustible</a:t>
            </a:r>
            <a:endParaRPr lang="en-US" sz="1400" dirty="0">
              <a:latin typeface="Century Gothic" charset="0"/>
            </a:endParaRPr>
          </a:p>
          <a:p>
            <a:r>
              <a:rPr lang="en-US" sz="2400" dirty="0" err="1">
                <a:latin typeface="Century Gothic" charset="0"/>
              </a:rPr>
              <a:t>Inerts</a:t>
            </a:r>
            <a:endParaRPr lang="en-US" sz="2400" dirty="0">
              <a:latin typeface="Century Gothic" charset="0"/>
            </a:endParaRPr>
          </a:p>
          <a:p>
            <a:pPr lvl="1"/>
            <a:r>
              <a:rPr lang="en-US" sz="2000" dirty="0">
                <a:latin typeface="Century Gothic" charset="0"/>
              </a:rPr>
              <a:t>Non-reactive gases</a:t>
            </a:r>
          </a:p>
          <a:p>
            <a:pPr lvl="2"/>
            <a:r>
              <a:rPr lang="en-US" sz="1800" dirty="0">
                <a:latin typeface="Century Gothic" charset="0"/>
              </a:rPr>
              <a:t>Usually are N2, He, </a:t>
            </a:r>
            <a:r>
              <a:rPr lang="en-US" sz="1800" dirty="0" err="1">
                <a:latin typeface="Century Gothic" charset="0"/>
              </a:rPr>
              <a:t>Ar</a:t>
            </a:r>
            <a:endParaRPr lang="en-US" sz="1800" dirty="0">
              <a:latin typeface="Century Gothic" charset="0"/>
            </a:endParaRPr>
          </a:p>
        </p:txBody>
      </p:sp>
      <p:pic>
        <p:nvPicPr>
          <p:cNvPr id="2" name="Picture 1" descr="18CGD5-6.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64013" y="1124015"/>
            <a:ext cx="2115590" cy="1410393"/>
          </a:xfrm>
          <a:prstGeom prst="rect">
            <a:avLst/>
          </a:prstGeom>
        </p:spPr>
      </p:pic>
      <p:pic>
        <p:nvPicPr>
          <p:cNvPr id="3" name="Picture 2" descr="1701-1.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51168" y="2783938"/>
            <a:ext cx="1126095" cy="1418310"/>
          </a:xfrm>
          <a:prstGeom prst="rect">
            <a:avLst/>
          </a:prstGeom>
        </p:spPr>
      </p:pic>
      <p:cxnSp>
        <p:nvCxnSpPr>
          <p:cNvPr id="6" name="Straight Connector 5"/>
          <p:cNvCxnSpPr/>
          <p:nvPr/>
        </p:nvCxnSpPr>
        <p:spPr>
          <a:xfrm>
            <a:off x="3080384" y="1857548"/>
            <a:ext cx="3544810" cy="0"/>
          </a:xfrm>
          <a:prstGeom prst="line">
            <a:avLst/>
          </a:prstGeom>
          <a:ln>
            <a:solidFill>
              <a:schemeClr val="tx1"/>
            </a:solidFill>
            <a:prstDash val="sysDash"/>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V="1">
            <a:off x="2159000" y="3336768"/>
            <a:ext cx="4305066" cy="11414"/>
          </a:xfrm>
          <a:prstGeom prst="line">
            <a:avLst/>
          </a:prstGeom>
          <a:ln>
            <a:solidFill>
              <a:schemeClr val="tx1"/>
            </a:solidFill>
            <a:prstDash val="sysDash"/>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a:off x="1726517" y="5067736"/>
            <a:ext cx="4643519" cy="0"/>
          </a:xfrm>
          <a:prstGeom prst="line">
            <a:avLst/>
          </a:prstGeom>
          <a:ln>
            <a:solidFill>
              <a:schemeClr val="tx1"/>
            </a:solidFill>
            <a:prstDash val="sysDash"/>
          </a:ln>
        </p:spPr>
        <p:style>
          <a:lnRef idx="2">
            <a:schemeClr val="accent1"/>
          </a:lnRef>
          <a:fillRef idx="0">
            <a:schemeClr val="accent1"/>
          </a:fillRef>
          <a:effectRef idx="1">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027EC6-4A2C-431A-8696-7444054DD213}"/>
              </a:ext>
            </a:extLst>
          </p:cNvPr>
          <p:cNvSpPr>
            <a:spLocks noGrp="1"/>
          </p:cNvSpPr>
          <p:nvPr>
            <p:ph type="title"/>
          </p:nvPr>
        </p:nvSpPr>
        <p:spPr/>
        <p:txBody>
          <a:bodyPr/>
          <a:lstStyle/>
          <a:p>
            <a:r>
              <a:rPr lang="en-US" dirty="0"/>
              <a:t>Flammability Monitoring</a:t>
            </a:r>
          </a:p>
        </p:txBody>
      </p:sp>
      <p:sp>
        <p:nvSpPr>
          <p:cNvPr id="3" name="Content Placeholder 2">
            <a:extLst>
              <a:ext uri="{FF2B5EF4-FFF2-40B4-BE49-F238E27FC236}">
                <a16:creationId xmlns:a16="http://schemas.microsoft.com/office/drawing/2014/main" id="{2A1790D0-EAFF-473C-8D4B-D0FD2694F6B7}"/>
              </a:ext>
            </a:extLst>
          </p:cNvPr>
          <p:cNvSpPr>
            <a:spLocks noGrp="1"/>
          </p:cNvSpPr>
          <p:nvPr>
            <p:ph sz="half" idx="2"/>
          </p:nvPr>
        </p:nvSpPr>
        <p:spPr/>
        <p:txBody>
          <a:bodyPr/>
          <a:lstStyle/>
          <a:p>
            <a:r>
              <a:rPr lang="en-US" dirty="0"/>
              <a:t>Measured in % LEL</a:t>
            </a:r>
          </a:p>
          <a:p>
            <a:pPr lvl="1"/>
            <a:r>
              <a:rPr lang="en-US" dirty="0"/>
              <a:t>LEL-Lower Explosion Limit</a:t>
            </a:r>
          </a:p>
          <a:p>
            <a:pPr lvl="2"/>
            <a:r>
              <a:rPr lang="en-US" dirty="0"/>
              <a:t>Least amount of gas needed to support combustion</a:t>
            </a:r>
          </a:p>
          <a:p>
            <a:endParaRPr lang="en-US" dirty="0"/>
          </a:p>
          <a:p>
            <a:r>
              <a:rPr lang="en-US" dirty="0"/>
              <a:t>Described as:</a:t>
            </a:r>
          </a:p>
          <a:p>
            <a:pPr lvl="1"/>
            <a:r>
              <a:rPr lang="en-US" dirty="0"/>
              <a:t>Flammability</a:t>
            </a:r>
          </a:p>
          <a:p>
            <a:pPr lvl="1"/>
            <a:r>
              <a:rPr lang="en-US" dirty="0"/>
              <a:t>Combustibility</a:t>
            </a:r>
          </a:p>
          <a:p>
            <a:pPr lvl="1"/>
            <a:r>
              <a:rPr lang="en-US" dirty="0"/>
              <a:t>LEL-Lower explosion limit</a:t>
            </a:r>
          </a:p>
          <a:p>
            <a:pPr lvl="1"/>
            <a:r>
              <a:rPr lang="en-US" dirty="0"/>
              <a:t>LFL-lower flammable limit</a:t>
            </a:r>
          </a:p>
          <a:p>
            <a:pPr lvl="1"/>
            <a:r>
              <a:rPr lang="en-US" dirty="0"/>
              <a:t>Boom!</a:t>
            </a:r>
          </a:p>
        </p:txBody>
      </p:sp>
      <p:pic>
        <p:nvPicPr>
          <p:cNvPr id="9" name="Picture 8">
            <a:extLst>
              <a:ext uri="{FF2B5EF4-FFF2-40B4-BE49-F238E27FC236}">
                <a16:creationId xmlns:a16="http://schemas.microsoft.com/office/drawing/2014/main" id="{F004EC19-D3F1-4942-B1FE-7A8E3444ED2C}"/>
              </a:ext>
            </a:extLst>
          </p:cNvPr>
          <p:cNvPicPr>
            <a:picLocks noChangeAspect="1"/>
          </p:cNvPicPr>
          <p:nvPr/>
        </p:nvPicPr>
        <p:blipFill>
          <a:blip r:embed="rId2"/>
          <a:stretch>
            <a:fillRect/>
          </a:stretch>
        </p:blipFill>
        <p:spPr>
          <a:xfrm>
            <a:off x="4390353" y="1586478"/>
            <a:ext cx="4296445" cy="4683125"/>
          </a:xfrm>
          <a:prstGeom prst="rect">
            <a:avLst/>
          </a:prstGeom>
        </p:spPr>
      </p:pic>
      <p:sp>
        <p:nvSpPr>
          <p:cNvPr id="12" name="Rounded Rectangle 11">
            <a:extLst>
              <a:ext uri="{FF2B5EF4-FFF2-40B4-BE49-F238E27FC236}">
                <a16:creationId xmlns:a16="http://schemas.microsoft.com/office/drawing/2014/main" id="{AA7FC9D3-69F6-8B4B-87FE-98F83C614E2C}"/>
              </a:ext>
            </a:extLst>
          </p:cNvPr>
          <p:cNvSpPr/>
          <p:nvPr/>
        </p:nvSpPr>
        <p:spPr>
          <a:xfrm>
            <a:off x="5494352" y="2568271"/>
            <a:ext cx="1057524" cy="483440"/>
          </a:xfrm>
          <a:prstGeom prst="roundRect">
            <a:avLst/>
          </a:prstGeom>
          <a:solidFill>
            <a:schemeClr val="accent3">
              <a:lumMod val="20000"/>
              <a:lumOff val="80000"/>
              <a:alpha val="46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86938824"/>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p:cNvSpPr>
            <a:spLocks noGrp="1"/>
          </p:cNvSpPr>
          <p:nvPr>
            <p:ph type="title"/>
          </p:nvPr>
        </p:nvSpPr>
        <p:spPr>
          <a:xfrm>
            <a:off x="1096963" y="274638"/>
            <a:ext cx="7834312" cy="630237"/>
          </a:xfrm>
        </p:spPr>
        <p:txBody>
          <a:bodyPr/>
          <a:lstStyle/>
          <a:p>
            <a:pPr eaLnBrk="1" hangingPunct="1"/>
            <a:r>
              <a:rPr lang="en-US">
                <a:latin typeface="Arial" charset="0"/>
                <a:cs typeface="Arial" charset="0"/>
              </a:rPr>
              <a:t>Flammability Band</a:t>
            </a:r>
          </a:p>
        </p:txBody>
      </p:sp>
      <p:sp>
        <p:nvSpPr>
          <p:cNvPr id="22530" name="Slide Number Placeholder 4"/>
          <p:cNvSpPr>
            <a:spLocks noGrp="1" noChangeArrowheads="1"/>
          </p:cNvSpPr>
          <p:nvPr>
            <p:ph type="sldNum" sz="quarter" idx="12"/>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700">
                <a:solidFill>
                  <a:schemeClr val="tx1"/>
                </a:solidFill>
                <a:latin typeface="Verdana" charset="0"/>
                <a:ea typeface="ＭＳ Ｐゴシック" charset="0"/>
                <a:cs typeface="ＭＳ Ｐゴシック" charset="0"/>
              </a:defRPr>
            </a:lvl1pPr>
            <a:lvl2pPr marL="742950" indent="-285750">
              <a:defRPr sz="2700">
                <a:solidFill>
                  <a:schemeClr val="tx1"/>
                </a:solidFill>
                <a:latin typeface="Verdana" charset="0"/>
                <a:ea typeface="ＭＳ Ｐゴシック" charset="0"/>
              </a:defRPr>
            </a:lvl2pPr>
            <a:lvl3pPr marL="1143000" indent="-228600">
              <a:defRPr sz="2700">
                <a:solidFill>
                  <a:schemeClr val="tx1"/>
                </a:solidFill>
                <a:latin typeface="Verdana" charset="0"/>
                <a:ea typeface="ＭＳ Ｐゴシック" charset="0"/>
              </a:defRPr>
            </a:lvl3pPr>
            <a:lvl4pPr marL="1600200" indent="-228600">
              <a:defRPr sz="2700">
                <a:solidFill>
                  <a:schemeClr val="tx1"/>
                </a:solidFill>
                <a:latin typeface="Verdana" charset="0"/>
                <a:ea typeface="ＭＳ Ｐゴシック" charset="0"/>
              </a:defRPr>
            </a:lvl4pPr>
            <a:lvl5pPr marL="2057400" indent="-228600">
              <a:defRPr sz="2700">
                <a:solidFill>
                  <a:schemeClr val="tx1"/>
                </a:solidFill>
                <a:latin typeface="Verdana" charset="0"/>
                <a:ea typeface="ＭＳ Ｐゴシック" charset="0"/>
              </a:defRPr>
            </a:lvl5pPr>
            <a:lvl6pPr marL="2514600" indent="-228600" eaLnBrk="0" fontAlgn="base" hangingPunct="0">
              <a:spcBef>
                <a:spcPct val="0"/>
              </a:spcBef>
              <a:spcAft>
                <a:spcPct val="0"/>
              </a:spcAft>
              <a:defRPr sz="2700">
                <a:solidFill>
                  <a:schemeClr val="tx1"/>
                </a:solidFill>
                <a:latin typeface="Verdana" charset="0"/>
                <a:ea typeface="ＭＳ Ｐゴシック" charset="0"/>
              </a:defRPr>
            </a:lvl6pPr>
            <a:lvl7pPr marL="2971800" indent="-228600" eaLnBrk="0" fontAlgn="base" hangingPunct="0">
              <a:spcBef>
                <a:spcPct val="0"/>
              </a:spcBef>
              <a:spcAft>
                <a:spcPct val="0"/>
              </a:spcAft>
              <a:defRPr sz="2700">
                <a:solidFill>
                  <a:schemeClr val="tx1"/>
                </a:solidFill>
                <a:latin typeface="Verdana" charset="0"/>
                <a:ea typeface="ＭＳ Ｐゴシック" charset="0"/>
              </a:defRPr>
            </a:lvl7pPr>
            <a:lvl8pPr marL="3429000" indent="-228600" eaLnBrk="0" fontAlgn="base" hangingPunct="0">
              <a:spcBef>
                <a:spcPct val="0"/>
              </a:spcBef>
              <a:spcAft>
                <a:spcPct val="0"/>
              </a:spcAft>
              <a:defRPr sz="2700">
                <a:solidFill>
                  <a:schemeClr val="tx1"/>
                </a:solidFill>
                <a:latin typeface="Verdana" charset="0"/>
                <a:ea typeface="ＭＳ Ｐゴシック" charset="0"/>
              </a:defRPr>
            </a:lvl8pPr>
            <a:lvl9pPr marL="3886200" indent="-228600" eaLnBrk="0" fontAlgn="base" hangingPunct="0">
              <a:spcBef>
                <a:spcPct val="0"/>
              </a:spcBef>
              <a:spcAft>
                <a:spcPct val="0"/>
              </a:spcAft>
              <a:defRPr sz="2700">
                <a:solidFill>
                  <a:schemeClr val="tx1"/>
                </a:solidFill>
                <a:latin typeface="Verdana" charset="0"/>
                <a:ea typeface="ＭＳ Ｐゴシック" charset="0"/>
              </a:defRPr>
            </a:lvl9pPr>
          </a:lstStyle>
          <a:p>
            <a:fld id="{D658A7D4-5943-EB4B-A77D-703B33CAB496}" type="slidenum">
              <a:rPr lang="en-US" sz="1000">
                <a:solidFill>
                  <a:srgbClr val="898989"/>
                </a:solidFill>
                <a:latin typeface="Century Gothic" charset="0"/>
              </a:rPr>
              <a:pPr/>
              <a:t>15</a:t>
            </a:fld>
            <a:endParaRPr lang="en-US" sz="1000">
              <a:solidFill>
                <a:srgbClr val="898989"/>
              </a:solidFill>
              <a:latin typeface="Century Gothic" charset="0"/>
            </a:endParaRPr>
          </a:p>
        </p:txBody>
      </p:sp>
      <p:sp>
        <p:nvSpPr>
          <p:cNvPr id="22531" name="Rectangle 3"/>
          <p:cNvSpPr>
            <a:spLocks noChangeArrowheads="1"/>
          </p:cNvSpPr>
          <p:nvPr/>
        </p:nvSpPr>
        <p:spPr bwMode="auto">
          <a:xfrm>
            <a:off x="1168400" y="2273300"/>
            <a:ext cx="2197100" cy="1435100"/>
          </a:xfrm>
          <a:prstGeom prst="rect">
            <a:avLst/>
          </a:prstGeom>
          <a:solidFill>
            <a:srgbClr val="80FF00"/>
          </a:solidFill>
          <a:ln w="12700">
            <a:solidFill>
              <a:schemeClr val="tx1"/>
            </a:solidFill>
            <a:miter lim="800000"/>
            <a:headEnd/>
            <a:tailEnd/>
          </a:ln>
        </p:spPr>
        <p:txBody>
          <a:bodyPr wrap="none" anchor="ctr"/>
          <a:lstStyle/>
          <a:p>
            <a:pPr>
              <a:buFontTx/>
              <a:buChar char="•"/>
            </a:pPr>
            <a:endParaRPr lang="en-US"/>
          </a:p>
        </p:txBody>
      </p:sp>
      <p:sp>
        <p:nvSpPr>
          <p:cNvPr id="22532" name="Rectangle 4"/>
          <p:cNvSpPr>
            <a:spLocks noChangeArrowheads="1"/>
          </p:cNvSpPr>
          <p:nvPr/>
        </p:nvSpPr>
        <p:spPr bwMode="auto">
          <a:xfrm>
            <a:off x="1955800" y="2819400"/>
            <a:ext cx="660400" cy="284163"/>
          </a:xfrm>
          <a:prstGeom prst="rect">
            <a:avLst/>
          </a:prstGeom>
          <a:solidFill>
            <a:schemeClr val="bg1"/>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lIns="63500" tIns="25400" rIns="63500" bIns="25400">
            <a:spAutoFit/>
          </a:bodyPr>
          <a:lstStyle/>
          <a:p>
            <a:pPr>
              <a:lnSpc>
                <a:spcPct val="85000"/>
              </a:lnSpc>
            </a:pPr>
            <a:r>
              <a:rPr lang="en-US" sz="1800" b="1">
                <a:latin typeface="Arial" charset="0"/>
              </a:rPr>
              <a:t>Lean</a:t>
            </a:r>
          </a:p>
        </p:txBody>
      </p:sp>
      <p:sp>
        <p:nvSpPr>
          <p:cNvPr id="22533" name="Rectangle 5"/>
          <p:cNvSpPr>
            <a:spLocks noChangeArrowheads="1"/>
          </p:cNvSpPr>
          <p:nvPr/>
        </p:nvSpPr>
        <p:spPr bwMode="auto">
          <a:xfrm>
            <a:off x="3378200" y="2273300"/>
            <a:ext cx="2197100" cy="1435100"/>
          </a:xfrm>
          <a:prstGeom prst="rect">
            <a:avLst/>
          </a:prstGeom>
          <a:solidFill>
            <a:srgbClr val="FF0000"/>
          </a:solidFill>
          <a:ln w="12700">
            <a:solidFill>
              <a:schemeClr val="tx1"/>
            </a:solidFill>
            <a:miter lim="800000"/>
            <a:headEnd/>
            <a:tailEnd/>
          </a:ln>
        </p:spPr>
        <p:txBody>
          <a:bodyPr wrap="none" anchor="ctr"/>
          <a:lstStyle/>
          <a:p>
            <a:pPr>
              <a:buFontTx/>
              <a:buChar char="•"/>
            </a:pPr>
            <a:endParaRPr lang="en-US"/>
          </a:p>
        </p:txBody>
      </p:sp>
      <p:sp>
        <p:nvSpPr>
          <p:cNvPr id="22534" name="Rectangle 6"/>
          <p:cNvSpPr>
            <a:spLocks noChangeArrowheads="1"/>
          </p:cNvSpPr>
          <p:nvPr/>
        </p:nvSpPr>
        <p:spPr bwMode="auto">
          <a:xfrm>
            <a:off x="5575300" y="2273300"/>
            <a:ext cx="2197100" cy="1435100"/>
          </a:xfrm>
          <a:prstGeom prst="rect">
            <a:avLst/>
          </a:prstGeom>
          <a:solidFill>
            <a:srgbClr val="000099"/>
          </a:solidFill>
          <a:ln w="12700">
            <a:solidFill>
              <a:schemeClr val="tx1"/>
            </a:solidFill>
            <a:miter lim="800000"/>
            <a:headEnd/>
            <a:tailEnd/>
          </a:ln>
        </p:spPr>
        <p:txBody>
          <a:bodyPr wrap="none" anchor="ctr"/>
          <a:lstStyle/>
          <a:p>
            <a:pPr>
              <a:buFontTx/>
              <a:buChar char="•"/>
            </a:pPr>
            <a:endParaRPr lang="en-US"/>
          </a:p>
        </p:txBody>
      </p:sp>
      <p:sp>
        <p:nvSpPr>
          <p:cNvPr id="22535" name="Rectangle 7" descr="Large confetti"/>
          <p:cNvSpPr>
            <a:spLocks noChangeArrowheads="1"/>
          </p:cNvSpPr>
          <p:nvPr/>
        </p:nvSpPr>
        <p:spPr bwMode="auto">
          <a:xfrm>
            <a:off x="1016000" y="1892300"/>
            <a:ext cx="241300" cy="292100"/>
          </a:xfrm>
          <a:prstGeom prst="rect">
            <a:avLst/>
          </a:prstGeom>
          <a:noFill/>
          <a:ln>
            <a:noFill/>
          </a:ln>
          <a:effectLst/>
          <a:extLst>
            <a:ext uri="{909E8E84-426E-40dd-AFC4-6F175D3DCCD1}">
              <a14:hiddenFill xmlns="" xmlns:a14="http://schemas.microsoft.com/office/drawing/2010/main">
                <a:blipFill dpi="0" rotWithShape="0">
                  <a:blip r:embed="rId3"/>
                  <a:srcRect/>
                  <a:tile tx="0" ty="0" sx="100000" sy="100000" flip="none" algn="tl"/>
                </a:blip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7"/>
                    </a:schemeClr>
                  </a:outerShdw>
                </a:effectLst>
              </a14:hiddenEffects>
            </a:ext>
          </a:extLst>
        </p:spPr>
        <p:txBody>
          <a:bodyPr wrap="none" lIns="63500" tIns="25400" rIns="63500" bIns="25400">
            <a:spAutoFit/>
          </a:bodyPr>
          <a:lstStyle/>
          <a:p>
            <a:pPr>
              <a:lnSpc>
                <a:spcPct val="88000"/>
              </a:lnSpc>
              <a:defRPr/>
            </a:pPr>
            <a:r>
              <a:rPr lang="en-US" sz="1800" b="1">
                <a:latin typeface="Times New Roman" charset="0"/>
              </a:rPr>
              <a:t>0</a:t>
            </a:r>
          </a:p>
        </p:txBody>
      </p:sp>
      <p:sp>
        <p:nvSpPr>
          <p:cNvPr id="22536" name="Rectangle 10" descr="Large confetti"/>
          <p:cNvSpPr>
            <a:spLocks noChangeArrowheads="1"/>
          </p:cNvSpPr>
          <p:nvPr/>
        </p:nvSpPr>
        <p:spPr bwMode="auto">
          <a:xfrm>
            <a:off x="1087438" y="3786188"/>
            <a:ext cx="241300" cy="292100"/>
          </a:xfrm>
          <a:prstGeom prst="rect">
            <a:avLst/>
          </a:prstGeom>
          <a:noFill/>
          <a:ln>
            <a:noFill/>
          </a:ln>
          <a:effectLst/>
          <a:extLst>
            <a:ext uri="{909E8E84-426E-40dd-AFC4-6F175D3DCCD1}">
              <a14:hiddenFill xmlns="" xmlns:a14="http://schemas.microsoft.com/office/drawing/2010/main">
                <a:blipFill dpi="0" rotWithShape="0">
                  <a:blip r:embed="rId3"/>
                  <a:srcRect/>
                  <a:tile tx="0" ty="0" sx="100000" sy="100000" flip="none" algn="tl"/>
                </a:blip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7"/>
                    </a:schemeClr>
                  </a:outerShdw>
                </a:effectLst>
              </a14:hiddenEffects>
            </a:ext>
          </a:extLst>
        </p:spPr>
        <p:txBody>
          <a:bodyPr wrap="none" lIns="63500" tIns="25400" rIns="63500" bIns="25400">
            <a:spAutoFit/>
          </a:bodyPr>
          <a:lstStyle/>
          <a:p>
            <a:pPr>
              <a:lnSpc>
                <a:spcPct val="88000"/>
              </a:lnSpc>
              <a:defRPr/>
            </a:pPr>
            <a:r>
              <a:rPr lang="en-US" sz="1800" b="1">
                <a:latin typeface="Times New Roman" charset="0"/>
              </a:rPr>
              <a:t>0</a:t>
            </a:r>
          </a:p>
        </p:txBody>
      </p:sp>
      <p:sp>
        <p:nvSpPr>
          <p:cNvPr id="22537" name="Rectangle 11" descr="Large confetti"/>
          <p:cNvSpPr>
            <a:spLocks noChangeArrowheads="1"/>
          </p:cNvSpPr>
          <p:nvPr/>
        </p:nvSpPr>
        <p:spPr bwMode="auto">
          <a:xfrm>
            <a:off x="7708900" y="2009775"/>
            <a:ext cx="1090613" cy="301625"/>
          </a:xfrm>
          <a:prstGeom prst="rect">
            <a:avLst/>
          </a:prstGeom>
          <a:noFill/>
          <a:ln>
            <a:noFill/>
          </a:ln>
          <a:effectLst/>
          <a:extLst>
            <a:ext uri="{909E8E84-426E-40dd-AFC4-6F175D3DCCD1}">
              <a14:hiddenFill xmlns="" xmlns:a14="http://schemas.microsoft.com/office/drawing/2010/main">
                <a:blipFill dpi="0" rotWithShape="0">
                  <a:blip r:embed="rId3"/>
                  <a:srcRect/>
                  <a:tile tx="0" ty="0" sx="100000" sy="100000" flip="none" algn="tl"/>
                </a:blip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7"/>
                    </a:schemeClr>
                  </a:outerShdw>
                </a:effectLst>
              </a14:hiddenEffects>
            </a:ext>
          </a:extLst>
        </p:spPr>
        <p:txBody>
          <a:bodyPr wrap="none" lIns="63500" tIns="25400" rIns="63500" bIns="25400">
            <a:spAutoFit/>
          </a:bodyPr>
          <a:lstStyle/>
          <a:p>
            <a:pPr>
              <a:lnSpc>
                <a:spcPct val="88000"/>
              </a:lnSpc>
              <a:defRPr/>
            </a:pPr>
            <a:r>
              <a:rPr lang="en-US" sz="1800" b="1">
                <a:latin typeface="Times New Roman" charset="0"/>
              </a:rPr>
              <a:t>100% Vol</a:t>
            </a:r>
          </a:p>
        </p:txBody>
      </p:sp>
      <p:sp>
        <p:nvSpPr>
          <p:cNvPr id="22538" name="Rectangle 13" descr="Large confetti"/>
          <p:cNvSpPr>
            <a:spLocks noChangeArrowheads="1"/>
          </p:cNvSpPr>
          <p:nvPr/>
        </p:nvSpPr>
        <p:spPr bwMode="auto">
          <a:xfrm>
            <a:off x="6343650" y="2800350"/>
            <a:ext cx="762000" cy="304800"/>
          </a:xfrm>
          <a:prstGeom prst="rect">
            <a:avLst/>
          </a:prstGeom>
          <a:noFill/>
          <a:ln>
            <a:noFill/>
          </a:ln>
          <a:effectLst/>
          <a:extLst>
            <a:ext uri="{909E8E84-426E-40dd-AFC4-6F175D3DCCD1}">
              <a14:hiddenFill xmlns="" xmlns:a14="http://schemas.microsoft.com/office/drawing/2010/main">
                <a:blipFill dpi="0" rotWithShape="0">
                  <a:blip r:embed="rId3"/>
                  <a:srcRect/>
                  <a:tile tx="0" ty="0" sx="100000" sy="100000" flip="none" algn="tl"/>
                </a:blip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buFontTx/>
              <a:buChar char="•"/>
              <a:defRPr/>
            </a:pPr>
            <a:endParaRPr lang="en-US"/>
          </a:p>
        </p:txBody>
      </p:sp>
      <p:sp>
        <p:nvSpPr>
          <p:cNvPr id="22539" name="Rectangle 14" descr="Large confetti"/>
          <p:cNvSpPr>
            <a:spLocks noChangeArrowheads="1"/>
          </p:cNvSpPr>
          <p:nvPr/>
        </p:nvSpPr>
        <p:spPr bwMode="auto">
          <a:xfrm>
            <a:off x="2816225" y="4700588"/>
            <a:ext cx="3557588" cy="1016000"/>
          </a:xfrm>
          <a:prstGeom prst="rect">
            <a:avLst/>
          </a:prstGeom>
          <a:noFill/>
          <a:ln>
            <a:noFill/>
          </a:ln>
          <a:effectLst/>
          <a:extLst>
            <a:ext uri="{909E8E84-426E-40dd-AFC4-6F175D3DCCD1}">
              <a14:hiddenFill xmlns="" xmlns:a14="http://schemas.microsoft.com/office/drawing/2010/main">
                <a:blipFill dpi="0" rotWithShape="0">
                  <a:blip r:embed="rId3"/>
                  <a:srcRect/>
                  <a:tile tx="0" ty="0" sx="100000" sy="100000" flip="none" algn="tl"/>
                </a:blip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7"/>
                    </a:schemeClr>
                  </a:outerShdw>
                </a:effectLst>
              </a14:hiddenEffects>
            </a:ext>
          </a:extLst>
        </p:spPr>
        <p:txBody>
          <a:bodyPr wrap="none" lIns="63500" tIns="25400" rIns="63500" bIns="25400">
            <a:spAutoFit/>
          </a:bodyPr>
          <a:lstStyle/>
          <a:p>
            <a:pPr>
              <a:lnSpc>
                <a:spcPct val="88000"/>
              </a:lnSpc>
              <a:defRPr/>
            </a:pPr>
            <a:r>
              <a:rPr lang="en-US" sz="1800" b="1">
                <a:latin typeface="Arial" charset="0"/>
              </a:rPr>
              <a:t>Ammonia	12.0	Vol. %</a:t>
            </a:r>
          </a:p>
          <a:p>
            <a:pPr>
              <a:lnSpc>
                <a:spcPct val="88000"/>
              </a:lnSpc>
              <a:defRPr/>
            </a:pPr>
            <a:r>
              <a:rPr lang="en-US" sz="1800" b="1">
                <a:latin typeface="Arial" charset="0"/>
              </a:rPr>
              <a:t>Methane  	 5.0  	Vol. %</a:t>
            </a:r>
          </a:p>
          <a:p>
            <a:pPr>
              <a:lnSpc>
                <a:spcPct val="88000"/>
              </a:lnSpc>
              <a:defRPr/>
            </a:pPr>
            <a:r>
              <a:rPr lang="en-US" sz="1800" b="1">
                <a:latin typeface="Arial" charset="0"/>
              </a:rPr>
              <a:t>Hydrogen      	 4.0   	Vol. %</a:t>
            </a:r>
          </a:p>
          <a:p>
            <a:pPr>
              <a:lnSpc>
                <a:spcPct val="88000"/>
              </a:lnSpc>
              <a:defRPr/>
            </a:pPr>
            <a:r>
              <a:rPr lang="en-US" sz="1800" b="1">
                <a:latin typeface="Arial" charset="0"/>
              </a:rPr>
              <a:t>Hexane		 1.1 	Vol. %</a:t>
            </a:r>
          </a:p>
        </p:txBody>
      </p:sp>
      <p:sp>
        <p:nvSpPr>
          <p:cNvPr id="22540" name="Rectangle 15" descr="Large confetti"/>
          <p:cNvSpPr>
            <a:spLocks noChangeArrowheads="1"/>
          </p:cNvSpPr>
          <p:nvPr/>
        </p:nvSpPr>
        <p:spPr bwMode="auto">
          <a:xfrm>
            <a:off x="2740025" y="4664075"/>
            <a:ext cx="3721100" cy="1117600"/>
          </a:xfrm>
          <a:prstGeom prst="rect">
            <a:avLst/>
          </a:prstGeom>
          <a:noFill/>
          <a:ln w="38100">
            <a:solidFill>
              <a:srgbClr val="F4120C"/>
            </a:solidFill>
            <a:miter lim="800000"/>
            <a:headEnd/>
            <a:tailEnd/>
          </a:ln>
          <a:effectLst/>
          <a:extLst>
            <a:ext uri="{909E8E84-426E-40dd-AFC4-6F175D3DCCD1}">
              <a14:hiddenFill xmlns="" xmlns:a14="http://schemas.microsoft.com/office/drawing/2010/main">
                <a:blipFill dpi="0" rotWithShape="0">
                  <a:blip r:embed="rId3"/>
                  <a:srcRect/>
                  <a:tile tx="0" ty="0" sx="100000" sy="100000" flip="none" algn="tl"/>
                </a:blipFill>
              </a14:hiddenFill>
            </a:ext>
            <a:ext uri="{AF507438-7753-43e0-B8FC-AC1667EBCBE1}">
              <a14:hiddenEffects xmln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buFontTx/>
              <a:buChar char="•"/>
              <a:defRPr/>
            </a:pPr>
            <a:endParaRPr lang="en-US"/>
          </a:p>
        </p:txBody>
      </p:sp>
      <p:sp>
        <p:nvSpPr>
          <p:cNvPr id="22541" name="Rectangle 18"/>
          <p:cNvSpPr>
            <a:spLocks noChangeArrowheads="1"/>
          </p:cNvSpPr>
          <p:nvPr/>
        </p:nvSpPr>
        <p:spPr bwMode="auto">
          <a:xfrm>
            <a:off x="3835400" y="2819400"/>
            <a:ext cx="1193800" cy="284163"/>
          </a:xfrm>
          <a:prstGeom prst="rect">
            <a:avLst/>
          </a:prstGeom>
          <a:solidFill>
            <a:schemeClr val="bg1"/>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lIns="63500" tIns="25400" rIns="63500" bIns="25400">
            <a:spAutoFit/>
          </a:bodyPr>
          <a:lstStyle/>
          <a:p>
            <a:pPr>
              <a:lnSpc>
                <a:spcPct val="85000"/>
              </a:lnSpc>
            </a:pPr>
            <a:r>
              <a:rPr lang="en-US" sz="1800" b="1">
                <a:latin typeface="Arial" charset="0"/>
              </a:rPr>
              <a:t>Explosive</a:t>
            </a:r>
          </a:p>
        </p:txBody>
      </p:sp>
      <p:sp>
        <p:nvSpPr>
          <p:cNvPr id="22542" name="Rectangle 19"/>
          <p:cNvSpPr>
            <a:spLocks noChangeArrowheads="1"/>
          </p:cNvSpPr>
          <p:nvPr/>
        </p:nvSpPr>
        <p:spPr bwMode="auto">
          <a:xfrm>
            <a:off x="6426200" y="2819400"/>
            <a:ext cx="622300" cy="284163"/>
          </a:xfrm>
          <a:prstGeom prst="rect">
            <a:avLst/>
          </a:prstGeom>
          <a:solidFill>
            <a:schemeClr val="bg1"/>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lIns="63500" tIns="25400" rIns="63500" bIns="25400">
            <a:spAutoFit/>
          </a:bodyPr>
          <a:lstStyle/>
          <a:p>
            <a:pPr>
              <a:lnSpc>
                <a:spcPct val="85000"/>
              </a:lnSpc>
            </a:pPr>
            <a:r>
              <a:rPr lang="en-US" sz="1800" b="1">
                <a:latin typeface="Arial" charset="0"/>
              </a:rPr>
              <a:t>Rich</a:t>
            </a:r>
          </a:p>
        </p:txBody>
      </p:sp>
      <p:sp>
        <p:nvSpPr>
          <p:cNvPr id="22543" name="Line 21"/>
          <p:cNvSpPr>
            <a:spLocks noChangeShapeType="1"/>
          </p:cNvSpPr>
          <p:nvPr/>
        </p:nvSpPr>
        <p:spPr bwMode="auto">
          <a:xfrm flipH="1">
            <a:off x="1762125" y="3375025"/>
            <a:ext cx="1604963" cy="1766888"/>
          </a:xfrm>
          <a:prstGeom prst="line">
            <a:avLst/>
          </a:prstGeom>
          <a:noFill/>
          <a:ln w="57150">
            <a:solidFill>
              <a:schemeClr val="tx1"/>
            </a:solidFill>
            <a:round/>
            <a:headEnd type="triangle" w="med" len="me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22544" name="Text Box 22"/>
          <p:cNvSpPr txBox="1">
            <a:spLocks noChangeArrowheads="1"/>
          </p:cNvSpPr>
          <p:nvPr/>
        </p:nvSpPr>
        <p:spPr bwMode="auto">
          <a:xfrm>
            <a:off x="3440113" y="5849938"/>
            <a:ext cx="2622550" cy="3683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lvl1pPr>
              <a:defRPr sz="2700">
                <a:solidFill>
                  <a:schemeClr val="tx1"/>
                </a:solidFill>
                <a:latin typeface="Verdana" charset="0"/>
                <a:ea typeface="ＭＳ Ｐゴシック" charset="0"/>
                <a:cs typeface="ＭＳ Ｐゴシック" charset="0"/>
              </a:defRPr>
            </a:lvl1pPr>
            <a:lvl2pPr marL="742950" indent="-285750">
              <a:defRPr sz="2700">
                <a:solidFill>
                  <a:schemeClr val="tx1"/>
                </a:solidFill>
                <a:latin typeface="Verdana" charset="0"/>
                <a:ea typeface="ＭＳ Ｐゴシック" charset="0"/>
              </a:defRPr>
            </a:lvl2pPr>
            <a:lvl3pPr marL="1143000" indent="-228600">
              <a:defRPr sz="2700">
                <a:solidFill>
                  <a:schemeClr val="tx1"/>
                </a:solidFill>
                <a:latin typeface="Verdana" charset="0"/>
                <a:ea typeface="ＭＳ Ｐゴシック" charset="0"/>
              </a:defRPr>
            </a:lvl3pPr>
            <a:lvl4pPr marL="1600200" indent="-228600">
              <a:defRPr sz="2700">
                <a:solidFill>
                  <a:schemeClr val="tx1"/>
                </a:solidFill>
                <a:latin typeface="Verdana" charset="0"/>
                <a:ea typeface="ＭＳ Ｐゴシック" charset="0"/>
              </a:defRPr>
            </a:lvl4pPr>
            <a:lvl5pPr marL="2057400" indent="-228600">
              <a:defRPr sz="2700">
                <a:solidFill>
                  <a:schemeClr val="tx1"/>
                </a:solidFill>
                <a:latin typeface="Verdana" charset="0"/>
                <a:ea typeface="ＭＳ Ｐゴシック" charset="0"/>
              </a:defRPr>
            </a:lvl5pPr>
            <a:lvl6pPr marL="2514600" indent="-228600" eaLnBrk="0" fontAlgn="base" hangingPunct="0">
              <a:spcBef>
                <a:spcPct val="0"/>
              </a:spcBef>
              <a:spcAft>
                <a:spcPct val="0"/>
              </a:spcAft>
              <a:defRPr sz="2700">
                <a:solidFill>
                  <a:schemeClr val="tx1"/>
                </a:solidFill>
                <a:latin typeface="Verdana" charset="0"/>
                <a:ea typeface="ＭＳ Ｐゴシック" charset="0"/>
              </a:defRPr>
            </a:lvl6pPr>
            <a:lvl7pPr marL="2971800" indent="-228600" eaLnBrk="0" fontAlgn="base" hangingPunct="0">
              <a:spcBef>
                <a:spcPct val="0"/>
              </a:spcBef>
              <a:spcAft>
                <a:spcPct val="0"/>
              </a:spcAft>
              <a:defRPr sz="2700">
                <a:solidFill>
                  <a:schemeClr val="tx1"/>
                </a:solidFill>
                <a:latin typeface="Verdana" charset="0"/>
                <a:ea typeface="ＭＳ Ｐゴシック" charset="0"/>
              </a:defRPr>
            </a:lvl7pPr>
            <a:lvl8pPr marL="3429000" indent="-228600" eaLnBrk="0" fontAlgn="base" hangingPunct="0">
              <a:spcBef>
                <a:spcPct val="0"/>
              </a:spcBef>
              <a:spcAft>
                <a:spcPct val="0"/>
              </a:spcAft>
              <a:defRPr sz="2700">
                <a:solidFill>
                  <a:schemeClr val="tx1"/>
                </a:solidFill>
                <a:latin typeface="Verdana" charset="0"/>
                <a:ea typeface="ＭＳ Ｐゴシック" charset="0"/>
              </a:defRPr>
            </a:lvl8pPr>
            <a:lvl9pPr marL="3886200" indent="-228600" eaLnBrk="0" fontAlgn="base" hangingPunct="0">
              <a:spcBef>
                <a:spcPct val="0"/>
              </a:spcBef>
              <a:spcAft>
                <a:spcPct val="0"/>
              </a:spcAft>
              <a:defRPr sz="2700">
                <a:solidFill>
                  <a:schemeClr val="tx1"/>
                </a:solidFill>
                <a:latin typeface="Verdana" charset="0"/>
                <a:ea typeface="ＭＳ Ｐゴシック" charset="0"/>
              </a:defRPr>
            </a:lvl9pPr>
          </a:lstStyle>
          <a:p>
            <a:pPr algn="ctr">
              <a:spcBef>
                <a:spcPct val="50000"/>
              </a:spcBef>
            </a:pPr>
            <a:r>
              <a:rPr lang="en-US" sz="1800" b="1">
                <a:latin typeface="Arial" charset="0"/>
              </a:rPr>
              <a:t>Lower Explosive Limit</a:t>
            </a:r>
            <a:endParaRPr lang="en-US" sz="1800" b="1">
              <a:latin typeface="Book Antiqua" charset="0"/>
            </a:endParaRPr>
          </a:p>
        </p:txBody>
      </p:sp>
      <p:sp>
        <p:nvSpPr>
          <p:cNvPr id="22545" name="Text Box 23"/>
          <p:cNvSpPr txBox="1">
            <a:spLocks noChangeArrowheads="1"/>
          </p:cNvSpPr>
          <p:nvPr/>
        </p:nvSpPr>
        <p:spPr bwMode="auto">
          <a:xfrm>
            <a:off x="5448300" y="2214563"/>
            <a:ext cx="865188" cy="3698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lvl1pPr>
              <a:defRPr sz="2700">
                <a:solidFill>
                  <a:schemeClr val="tx1"/>
                </a:solidFill>
                <a:latin typeface="Verdana" charset="0"/>
                <a:ea typeface="ＭＳ Ｐゴシック" charset="0"/>
                <a:cs typeface="ＭＳ Ｐゴシック" charset="0"/>
              </a:defRPr>
            </a:lvl1pPr>
            <a:lvl2pPr marL="742950" indent="-285750">
              <a:defRPr sz="2700">
                <a:solidFill>
                  <a:schemeClr val="tx1"/>
                </a:solidFill>
                <a:latin typeface="Verdana" charset="0"/>
                <a:ea typeface="ＭＳ Ｐゴシック" charset="0"/>
              </a:defRPr>
            </a:lvl2pPr>
            <a:lvl3pPr marL="1143000" indent="-228600">
              <a:defRPr sz="2700">
                <a:solidFill>
                  <a:schemeClr val="tx1"/>
                </a:solidFill>
                <a:latin typeface="Verdana" charset="0"/>
                <a:ea typeface="ＭＳ Ｐゴシック" charset="0"/>
              </a:defRPr>
            </a:lvl3pPr>
            <a:lvl4pPr marL="1600200" indent="-228600">
              <a:defRPr sz="2700">
                <a:solidFill>
                  <a:schemeClr val="tx1"/>
                </a:solidFill>
                <a:latin typeface="Verdana" charset="0"/>
                <a:ea typeface="ＭＳ Ｐゴシック" charset="0"/>
              </a:defRPr>
            </a:lvl4pPr>
            <a:lvl5pPr marL="2057400" indent="-228600">
              <a:defRPr sz="2700">
                <a:solidFill>
                  <a:schemeClr val="tx1"/>
                </a:solidFill>
                <a:latin typeface="Verdana" charset="0"/>
                <a:ea typeface="ＭＳ Ｐゴシック" charset="0"/>
              </a:defRPr>
            </a:lvl5pPr>
            <a:lvl6pPr marL="2514600" indent="-228600" eaLnBrk="0" fontAlgn="base" hangingPunct="0">
              <a:spcBef>
                <a:spcPct val="0"/>
              </a:spcBef>
              <a:spcAft>
                <a:spcPct val="0"/>
              </a:spcAft>
              <a:defRPr sz="2700">
                <a:solidFill>
                  <a:schemeClr val="tx1"/>
                </a:solidFill>
                <a:latin typeface="Verdana" charset="0"/>
                <a:ea typeface="ＭＳ Ｐゴシック" charset="0"/>
              </a:defRPr>
            </a:lvl6pPr>
            <a:lvl7pPr marL="2971800" indent="-228600" eaLnBrk="0" fontAlgn="base" hangingPunct="0">
              <a:spcBef>
                <a:spcPct val="0"/>
              </a:spcBef>
              <a:spcAft>
                <a:spcPct val="0"/>
              </a:spcAft>
              <a:defRPr sz="2700">
                <a:solidFill>
                  <a:schemeClr val="tx1"/>
                </a:solidFill>
                <a:latin typeface="Verdana" charset="0"/>
                <a:ea typeface="ＭＳ Ｐゴシック" charset="0"/>
              </a:defRPr>
            </a:lvl7pPr>
            <a:lvl8pPr marL="3429000" indent="-228600" eaLnBrk="0" fontAlgn="base" hangingPunct="0">
              <a:spcBef>
                <a:spcPct val="0"/>
              </a:spcBef>
              <a:spcAft>
                <a:spcPct val="0"/>
              </a:spcAft>
              <a:defRPr sz="2700">
                <a:solidFill>
                  <a:schemeClr val="tx1"/>
                </a:solidFill>
                <a:latin typeface="Verdana" charset="0"/>
                <a:ea typeface="ＭＳ Ｐゴシック" charset="0"/>
              </a:defRPr>
            </a:lvl8pPr>
            <a:lvl9pPr marL="3886200" indent="-228600" eaLnBrk="0" fontAlgn="base" hangingPunct="0">
              <a:spcBef>
                <a:spcPct val="0"/>
              </a:spcBef>
              <a:spcAft>
                <a:spcPct val="0"/>
              </a:spcAft>
              <a:defRPr sz="2700">
                <a:solidFill>
                  <a:schemeClr val="tx1"/>
                </a:solidFill>
                <a:latin typeface="Verdana" charset="0"/>
                <a:ea typeface="ＭＳ Ｐゴシック" charset="0"/>
              </a:defRPr>
            </a:lvl9pPr>
          </a:lstStyle>
          <a:p>
            <a:pPr algn="ctr">
              <a:spcBef>
                <a:spcPct val="50000"/>
              </a:spcBef>
            </a:pPr>
            <a:r>
              <a:rPr lang="en-US" sz="1800" b="1">
                <a:latin typeface="Arial" charset="0"/>
              </a:rPr>
              <a:t> </a:t>
            </a:r>
            <a:r>
              <a:rPr lang="en-US" sz="1800" b="1">
                <a:solidFill>
                  <a:schemeClr val="bg1"/>
                </a:solidFill>
                <a:latin typeface="Arial" charset="0"/>
              </a:rPr>
              <a:t>(UEL)</a:t>
            </a:r>
            <a:endParaRPr lang="en-US" sz="1800" b="1">
              <a:solidFill>
                <a:schemeClr val="bg1"/>
              </a:solidFill>
              <a:latin typeface="Book Antiqua" charset="0"/>
            </a:endParaRPr>
          </a:p>
        </p:txBody>
      </p:sp>
      <p:sp>
        <p:nvSpPr>
          <p:cNvPr id="22546" name="Line 33"/>
          <p:cNvSpPr>
            <a:spLocks noChangeShapeType="1"/>
          </p:cNvSpPr>
          <p:nvPr/>
        </p:nvSpPr>
        <p:spPr bwMode="auto">
          <a:xfrm>
            <a:off x="7380288" y="3922713"/>
            <a:ext cx="246062" cy="0"/>
          </a:xfrm>
          <a:prstGeom prst="line">
            <a:avLst/>
          </a:prstGeom>
          <a:noFill/>
          <a:ln w="9525">
            <a:solidFill>
              <a:schemeClr val="tx1"/>
            </a:solidFill>
            <a:prstDash val="sysDot"/>
            <a:round/>
            <a:headEnd/>
            <a:tailEnd/>
          </a:ln>
          <a:extLst>
            <a:ext uri="{909E8E84-426E-40dd-AFC4-6F175D3DCCD1}">
              <a14:hiddenFill xmlns="" xmlns:a14="http://schemas.microsoft.com/office/drawing/2010/main">
                <a:noFill/>
              </a14:hiddenFill>
            </a:ext>
          </a:extLst>
        </p:spPr>
        <p:txBody>
          <a:bodyPr wrap="none" anchor="ctr">
            <a:spAutoFit/>
          </a:bodyPr>
          <a:lstStyle/>
          <a:p>
            <a:endParaRPr lang="en-US"/>
          </a:p>
        </p:txBody>
      </p:sp>
      <p:sp>
        <p:nvSpPr>
          <p:cNvPr id="22547" name="Line 34"/>
          <p:cNvSpPr>
            <a:spLocks noChangeShapeType="1"/>
          </p:cNvSpPr>
          <p:nvPr/>
        </p:nvSpPr>
        <p:spPr bwMode="auto">
          <a:xfrm>
            <a:off x="1460500" y="2273300"/>
            <a:ext cx="0" cy="1435100"/>
          </a:xfrm>
          <a:prstGeom prst="line">
            <a:avLst/>
          </a:prstGeom>
          <a:noFill/>
          <a:ln w="28575">
            <a:solidFill>
              <a:schemeClr val="tx1"/>
            </a:solidFill>
            <a:round/>
            <a:headEnd/>
            <a:tailEnd/>
          </a:ln>
          <a:extLst>
            <a:ext uri="{909E8E84-426E-40dd-AFC4-6F175D3DCCD1}">
              <a14:hiddenFill xmlns="" xmlns:a14="http://schemas.microsoft.com/office/drawing/2010/main">
                <a:noFill/>
              </a14:hiddenFill>
            </a:ext>
          </a:extLst>
        </p:spPr>
        <p:txBody>
          <a:bodyPr wrap="none" anchor="ctr">
            <a:spAutoFit/>
          </a:bodyPr>
          <a:lstStyle/>
          <a:p>
            <a:endParaRPr lang="en-US"/>
          </a:p>
        </p:txBody>
      </p:sp>
      <p:sp>
        <p:nvSpPr>
          <p:cNvPr id="22548" name="Line 37"/>
          <p:cNvSpPr>
            <a:spLocks noChangeShapeType="1"/>
          </p:cNvSpPr>
          <p:nvPr/>
        </p:nvSpPr>
        <p:spPr bwMode="auto">
          <a:xfrm flipH="1">
            <a:off x="1262063" y="2184400"/>
            <a:ext cx="6515100" cy="4763"/>
          </a:xfrm>
          <a:prstGeom prst="line">
            <a:avLst/>
          </a:prstGeom>
          <a:noFill/>
          <a:ln w="9525" cap="rnd">
            <a:solidFill>
              <a:schemeClr val="tx1"/>
            </a:solidFill>
            <a:prstDash val="sysDot"/>
            <a:round/>
            <a:headEnd/>
            <a:tailEnd/>
          </a:ln>
          <a:extLst>
            <a:ext uri="{909E8E84-426E-40dd-AFC4-6F175D3DCCD1}">
              <a14:hiddenFill xmlns="" xmlns:a14="http://schemas.microsoft.com/office/drawing/2010/main">
                <a:noFill/>
              </a14:hiddenFill>
            </a:ext>
          </a:extLst>
        </p:spPr>
        <p:txBody>
          <a:bodyPr anchor="ctr">
            <a:spAutoFit/>
          </a:bodyPr>
          <a:lstStyle/>
          <a:p>
            <a:endParaRPr lang="en-US"/>
          </a:p>
        </p:txBody>
      </p:sp>
      <p:sp>
        <p:nvSpPr>
          <p:cNvPr id="32789" name="TextBox 2"/>
          <p:cNvSpPr txBox="1">
            <a:spLocks noChangeArrowheads="1"/>
          </p:cNvSpPr>
          <p:nvPr/>
        </p:nvSpPr>
        <p:spPr bwMode="auto">
          <a:xfrm>
            <a:off x="1149350" y="3806825"/>
            <a:ext cx="6632575" cy="246063"/>
          </a:xfrm>
          <a:prstGeom prst="rect">
            <a:avLst/>
          </a:prstGeom>
          <a:solidFill>
            <a:schemeClr val="accent2">
              <a:lumMod val="90000"/>
            </a:schemeClr>
          </a:solidFill>
          <a:ln w="28575">
            <a:solidFill>
              <a:srgbClr val="FF0000"/>
            </a:solidFill>
            <a:miter lim="800000"/>
            <a:headEnd/>
            <a:tailEnd/>
          </a:ln>
        </p:spPr>
        <p:txBody>
          <a:bodyPr>
            <a:spAutoFit/>
          </a:bodyPr>
          <a:lstStyle>
            <a:lvl1pPr>
              <a:defRPr sz="2700">
                <a:solidFill>
                  <a:schemeClr val="tx1"/>
                </a:solidFill>
                <a:latin typeface="Verdana" charset="0"/>
                <a:ea typeface="ＭＳ Ｐゴシック" charset="0"/>
                <a:cs typeface="ＭＳ Ｐゴシック" charset="0"/>
              </a:defRPr>
            </a:lvl1pPr>
            <a:lvl2pPr marL="742950" indent="-285750">
              <a:defRPr sz="2700">
                <a:solidFill>
                  <a:schemeClr val="tx1"/>
                </a:solidFill>
                <a:latin typeface="Verdana" charset="0"/>
                <a:ea typeface="ＭＳ Ｐゴシック" charset="0"/>
              </a:defRPr>
            </a:lvl2pPr>
            <a:lvl3pPr marL="1143000" indent="-228600">
              <a:defRPr sz="2700">
                <a:solidFill>
                  <a:schemeClr val="tx1"/>
                </a:solidFill>
                <a:latin typeface="Verdana" charset="0"/>
                <a:ea typeface="ＭＳ Ｐゴシック" charset="0"/>
              </a:defRPr>
            </a:lvl3pPr>
            <a:lvl4pPr marL="1600200" indent="-228600">
              <a:defRPr sz="2700">
                <a:solidFill>
                  <a:schemeClr val="tx1"/>
                </a:solidFill>
                <a:latin typeface="Verdana" charset="0"/>
                <a:ea typeface="ＭＳ Ｐゴシック" charset="0"/>
              </a:defRPr>
            </a:lvl4pPr>
            <a:lvl5pPr marL="2057400" indent="-228600">
              <a:defRPr sz="2700">
                <a:solidFill>
                  <a:schemeClr val="tx1"/>
                </a:solidFill>
                <a:latin typeface="Verdana" charset="0"/>
                <a:ea typeface="ＭＳ Ｐゴシック" charset="0"/>
              </a:defRPr>
            </a:lvl5pPr>
            <a:lvl6pPr marL="2514600" indent="-228600" eaLnBrk="0" fontAlgn="base" hangingPunct="0">
              <a:spcBef>
                <a:spcPct val="0"/>
              </a:spcBef>
              <a:spcAft>
                <a:spcPct val="0"/>
              </a:spcAft>
              <a:buChar char="•"/>
              <a:defRPr sz="2700">
                <a:solidFill>
                  <a:schemeClr val="tx1"/>
                </a:solidFill>
                <a:latin typeface="Verdana" charset="0"/>
                <a:ea typeface="ＭＳ Ｐゴシック" charset="0"/>
              </a:defRPr>
            </a:lvl6pPr>
            <a:lvl7pPr marL="2971800" indent="-228600" eaLnBrk="0" fontAlgn="base" hangingPunct="0">
              <a:spcBef>
                <a:spcPct val="0"/>
              </a:spcBef>
              <a:spcAft>
                <a:spcPct val="0"/>
              </a:spcAft>
              <a:buChar char="•"/>
              <a:defRPr sz="2700">
                <a:solidFill>
                  <a:schemeClr val="tx1"/>
                </a:solidFill>
                <a:latin typeface="Verdana" charset="0"/>
                <a:ea typeface="ＭＳ Ｐゴシック" charset="0"/>
              </a:defRPr>
            </a:lvl7pPr>
            <a:lvl8pPr marL="3429000" indent="-228600" eaLnBrk="0" fontAlgn="base" hangingPunct="0">
              <a:spcBef>
                <a:spcPct val="0"/>
              </a:spcBef>
              <a:spcAft>
                <a:spcPct val="0"/>
              </a:spcAft>
              <a:buChar char="•"/>
              <a:defRPr sz="2700">
                <a:solidFill>
                  <a:schemeClr val="tx1"/>
                </a:solidFill>
                <a:latin typeface="Verdana" charset="0"/>
                <a:ea typeface="ＭＳ Ｐゴシック" charset="0"/>
              </a:defRPr>
            </a:lvl8pPr>
            <a:lvl9pPr marL="3886200" indent="-228600" eaLnBrk="0" fontAlgn="base" hangingPunct="0">
              <a:spcBef>
                <a:spcPct val="0"/>
              </a:spcBef>
              <a:spcAft>
                <a:spcPct val="0"/>
              </a:spcAft>
              <a:buChar char="•"/>
              <a:defRPr sz="2700">
                <a:solidFill>
                  <a:schemeClr val="tx1"/>
                </a:solidFill>
                <a:latin typeface="Verdana" charset="0"/>
                <a:ea typeface="ＭＳ Ｐゴシック" charset="0"/>
              </a:defRPr>
            </a:lvl9pPr>
          </a:lstStyle>
          <a:p>
            <a:pPr algn="ctr">
              <a:defRPr/>
            </a:pPr>
            <a:r>
              <a:rPr lang="en-US" sz="1000" dirty="0">
                <a:solidFill>
                  <a:srgbClr val="000000"/>
                </a:solidFill>
              </a:rPr>
              <a:t>Infrared Sensor</a:t>
            </a:r>
          </a:p>
        </p:txBody>
      </p:sp>
      <p:sp>
        <p:nvSpPr>
          <p:cNvPr id="22550" name="TextBox 30"/>
          <p:cNvSpPr txBox="1">
            <a:spLocks noChangeArrowheads="1"/>
          </p:cNvSpPr>
          <p:nvPr/>
        </p:nvSpPr>
        <p:spPr bwMode="auto">
          <a:xfrm>
            <a:off x="1152525" y="4143375"/>
            <a:ext cx="2273300" cy="244475"/>
          </a:xfrm>
          <a:prstGeom prst="rect">
            <a:avLst/>
          </a:prstGeom>
          <a:solidFill>
            <a:srgbClr val="FFFF00"/>
          </a:solidFill>
          <a:ln w="28575">
            <a:solidFill>
              <a:srgbClr val="FF0000"/>
            </a:solidFill>
            <a:miter lim="800000"/>
            <a:headEnd/>
            <a:tailEnd/>
          </a:ln>
        </p:spPr>
        <p:txBody>
          <a:bodyPr>
            <a:spAutoFit/>
          </a:bodyPr>
          <a:lstStyle>
            <a:lvl1pPr>
              <a:defRPr sz="2700">
                <a:solidFill>
                  <a:schemeClr val="tx1"/>
                </a:solidFill>
                <a:latin typeface="Verdana" charset="0"/>
                <a:ea typeface="ＭＳ Ｐゴシック" charset="0"/>
                <a:cs typeface="ＭＳ Ｐゴシック" charset="0"/>
              </a:defRPr>
            </a:lvl1pPr>
            <a:lvl2pPr marL="742950" indent="-285750">
              <a:defRPr sz="2700">
                <a:solidFill>
                  <a:schemeClr val="tx1"/>
                </a:solidFill>
                <a:latin typeface="Verdana" charset="0"/>
                <a:ea typeface="ＭＳ Ｐゴシック" charset="0"/>
              </a:defRPr>
            </a:lvl2pPr>
            <a:lvl3pPr marL="1143000" indent="-228600">
              <a:defRPr sz="2700">
                <a:solidFill>
                  <a:schemeClr val="tx1"/>
                </a:solidFill>
                <a:latin typeface="Verdana" charset="0"/>
                <a:ea typeface="ＭＳ Ｐゴシック" charset="0"/>
              </a:defRPr>
            </a:lvl3pPr>
            <a:lvl4pPr marL="1600200" indent="-228600">
              <a:defRPr sz="2700">
                <a:solidFill>
                  <a:schemeClr val="tx1"/>
                </a:solidFill>
                <a:latin typeface="Verdana" charset="0"/>
                <a:ea typeface="ＭＳ Ｐゴシック" charset="0"/>
              </a:defRPr>
            </a:lvl4pPr>
            <a:lvl5pPr marL="2057400" indent="-228600">
              <a:defRPr sz="2700">
                <a:solidFill>
                  <a:schemeClr val="tx1"/>
                </a:solidFill>
                <a:latin typeface="Verdana" charset="0"/>
                <a:ea typeface="ＭＳ Ｐゴシック" charset="0"/>
              </a:defRPr>
            </a:lvl5pPr>
            <a:lvl6pPr marL="2514600" indent="-228600" eaLnBrk="0" fontAlgn="base" hangingPunct="0">
              <a:spcBef>
                <a:spcPct val="0"/>
              </a:spcBef>
              <a:spcAft>
                <a:spcPct val="0"/>
              </a:spcAft>
              <a:defRPr sz="2700">
                <a:solidFill>
                  <a:schemeClr val="tx1"/>
                </a:solidFill>
                <a:latin typeface="Verdana" charset="0"/>
                <a:ea typeface="ＭＳ Ｐゴシック" charset="0"/>
              </a:defRPr>
            </a:lvl6pPr>
            <a:lvl7pPr marL="2971800" indent="-228600" eaLnBrk="0" fontAlgn="base" hangingPunct="0">
              <a:spcBef>
                <a:spcPct val="0"/>
              </a:spcBef>
              <a:spcAft>
                <a:spcPct val="0"/>
              </a:spcAft>
              <a:defRPr sz="2700">
                <a:solidFill>
                  <a:schemeClr val="tx1"/>
                </a:solidFill>
                <a:latin typeface="Verdana" charset="0"/>
                <a:ea typeface="ＭＳ Ｐゴシック" charset="0"/>
              </a:defRPr>
            </a:lvl7pPr>
            <a:lvl8pPr marL="3429000" indent="-228600" eaLnBrk="0" fontAlgn="base" hangingPunct="0">
              <a:spcBef>
                <a:spcPct val="0"/>
              </a:spcBef>
              <a:spcAft>
                <a:spcPct val="0"/>
              </a:spcAft>
              <a:defRPr sz="2700">
                <a:solidFill>
                  <a:schemeClr val="tx1"/>
                </a:solidFill>
                <a:latin typeface="Verdana" charset="0"/>
                <a:ea typeface="ＭＳ Ｐゴシック" charset="0"/>
              </a:defRPr>
            </a:lvl8pPr>
            <a:lvl9pPr marL="3886200" indent="-228600" eaLnBrk="0" fontAlgn="base" hangingPunct="0">
              <a:spcBef>
                <a:spcPct val="0"/>
              </a:spcBef>
              <a:spcAft>
                <a:spcPct val="0"/>
              </a:spcAft>
              <a:defRPr sz="2700">
                <a:solidFill>
                  <a:schemeClr val="tx1"/>
                </a:solidFill>
                <a:latin typeface="Verdana" charset="0"/>
                <a:ea typeface="ＭＳ Ｐゴシック" charset="0"/>
              </a:defRPr>
            </a:lvl9pPr>
          </a:lstStyle>
          <a:p>
            <a:pPr algn="ctr"/>
            <a:r>
              <a:rPr lang="en-US" sz="1000">
                <a:solidFill>
                  <a:srgbClr val="000000"/>
                </a:solidFill>
              </a:rPr>
              <a:t>Catalytic Bead  Sensor</a:t>
            </a:r>
          </a:p>
        </p:txBody>
      </p:sp>
      <p:cxnSp>
        <p:nvCxnSpPr>
          <p:cNvPr id="22551" name="Straight Connector 6"/>
          <p:cNvCxnSpPr>
            <a:cxnSpLocks noChangeShapeType="1"/>
            <a:stCxn id="22543" idx="1"/>
          </p:cNvCxnSpPr>
          <p:nvPr/>
        </p:nvCxnSpPr>
        <p:spPr bwMode="auto">
          <a:xfrm flipV="1">
            <a:off x="1762125" y="5132388"/>
            <a:ext cx="911225" cy="9525"/>
          </a:xfrm>
          <a:prstGeom prst="line">
            <a:avLst/>
          </a:prstGeom>
          <a:noFill/>
          <a:ln w="28575">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cxnSp>
      <p:sp>
        <p:nvSpPr>
          <p:cNvPr id="22552" name="TextBox 38"/>
          <p:cNvSpPr txBox="1">
            <a:spLocks noChangeArrowheads="1"/>
          </p:cNvSpPr>
          <p:nvPr/>
        </p:nvSpPr>
        <p:spPr bwMode="auto">
          <a:xfrm>
            <a:off x="3498850" y="4154488"/>
            <a:ext cx="4287838" cy="246062"/>
          </a:xfrm>
          <a:prstGeom prst="rect">
            <a:avLst/>
          </a:prstGeom>
          <a:solidFill>
            <a:srgbClr val="FF6600"/>
          </a:solidFill>
          <a:ln w="28575">
            <a:solidFill>
              <a:srgbClr val="FF0000"/>
            </a:solidFill>
            <a:miter lim="800000"/>
            <a:headEnd/>
            <a:tailEnd/>
          </a:ln>
        </p:spPr>
        <p:txBody>
          <a:bodyPr>
            <a:spAutoFit/>
          </a:bodyPr>
          <a:lstStyle>
            <a:lvl1pPr>
              <a:defRPr sz="2700">
                <a:solidFill>
                  <a:schemeClr val="tx1"/>
                </a:solidFill>
                <a:latin typeface="Verdana" charset="0"/>
                <a:ea typeface="ＭＳ Ｐゴシック" charset="0"/>
                <a:cs typeface="ＭＳ Ｐゴシック" charset="0"/>
              </a:defRPr>
            </a:lvl1pPr>
            <a:lvl2pPr marL="742950" indent="-285750">
              <a:defRPr sz="2700">
                <a:solidFill>
                  <a:schemeClr val="tx1"/>
                </a:solidFill>
                <a:latin typeface="Verdana" charset="0"/>
                <a:ea typeface="ＭＳ Ｐゴシック" charset="0"/>
              </a:defRPr>
            </a:lvl2pPr>
            <a:lvl3pPr marL="1143000" indent="-228600">
              <a:defRPr sz="2700">
                <a:solidFill>
                  <a:schemeClr val="tx1"/>
                </a:solidFill>
                <a:latin typeface="Verdana" charset="0"/>
                <a:ea typeface="ＭＳ Ｐゴシック" charset="0"/>
              </a:defRPr>
            </a:lvl3pPr>
            <a:lvl4pPr marL="1600200" indent="-228600">
              <a:defRPr sz="2700">
                <a:solidFill>
                  <a:schemeClr val="tx1"/>
                </a:solidFill>
                <a:latin typeface="Verdana" charset="0"/>
                <a:ea typeface="ＭＳ Ｐゴシック" charset="0"/>
              </a:defRPr>
            </a:lvl4pPr>
            <a:lvl5pPr marL="2057400" indent="-228600">
              <a:defRPr sz="2700">
                <a:solidFill>
                  <a:schemeClr val="tx1"/>
                </a:solidFill>
                <a:latin typeface="Verdana" charset="0"/>
                <a:ea typeface="ＭＳ Ｐゴシック" charset="0"/>
              </a:defRPr>
            </a:lvl5pPr>
            <a:lvl6pPr marL="2514600" indent="-228600" eaLnBrk="0" fontAlgn="base" hangingPunct="0">
              <a:spcBef>
                <a:spcPct val="0"/>
              </a:spcBef>
              <a:spcAft>
                <a:spcPct val="0"/>
              </a:spcAft>
              <a:defRPr sz="2700">
                <a:solidFill>
                  <a:schemeClr val="tx1"/>
                </a:solidFill>
                <a:latin typeface="Verdana" charset="0"/>
                <a:ea typeface="ＭＳ Ｐゴシック" charset="0"/>
              </a:defRPr>
            </a:lvl6pPr>
            <a:lvl7pPr marL="2971800" indent="-228600" eaLnBrk="0" fontAlgn="base" hangingPunct="0">
              <a:spcBef>
                <a:spcPct val="0"/>
              </a:spcBef>
              <a:spcAft>
                <a:spcPct val="0"/>
              </a:spcAft>
              <a:defRPr sz="2700">
                <a:solidFill>
                  <a:schemeClr val="tx1"/>
                </a:solidFill>
                <a:latin typeface="Verdana" charset="0"/>
                <a:ea typeface="ＭＳ Ｐゴシック" charset="0"/>
              </a:defRPr>
            </a:lvl7pPr>
            <a:lvl8pPr marL="3429000" indent="-228600" eaLnBrk="0" fontAlgn="base" hangingPunct="0">
              <a:spcBef>
                <a:spcPct val="0"/>
              </a:spcBef>
              <a:spcAft>
                <a:spcPct val="0"/>
              </a:spcAft>
              <a:defRPr sz="2700">
                <a:solidFill>
                  <a:schemeClr val="tx1"/>
                </a:solidFill>
                <a:latin typeface="Verdana" charset="0"/>
                <a:ea typeface="ＭＳ Ｐゴシック" charset="0"/>
              </a:defRPr>
            </a:lvl8pPr>
            <a:lvl9pPr marL="3886200" indent="-228600" eaLnBrk="0" fontAlgn="base" hangingPunct="0">
              <a:spcBef>
                <a:spcPct val="0"/>
              </a:spcBef>
              <a:spcAft>
                <a:spcPct val="0"/>
              </a:spcAft>
              <a:defRPr sz="2700">
                <a:solidFill>
                  <a:schemeClr val="tx1"/>
                </a:solidFill>
                <a:latin typeface="Verdana" charset="0"/>
                <a:ea typeface="ＭＳ Ｐゴシック" charset="0"/>
              </a:defRPr>
            </a:lvl9pPr>
          </a:lstStyle>
          <a:p>
            <a:pPr algn="ctr"/>
            <a:r>
              <a:rPr lang="en-US" sz="1000">
                <a:solidFill>
                  <a:srgbClr val="000000"/>
                </a:solidFill>
              </a:rPr>
              <a:t>Thermal Conductivity Sensor</a:t>
            </a:r>
          </a:p>
        </p:txBody>
      </p:sp>
      <p:sp>
        <p:nvSpPr>
          <p:cNvPr id="22553" name="Rectangle 10"/>
          <p:cNvSpPr>
            <a:spLocks noChangeArrowheads="1"/>
          </p:cNvSpPr>
          <p:nvPr/>
        </p:nvSpPr>
        <p:spPr bwMode="auto">
          <a:xfrm>
            <a:off x="2632075" y="2206625"/>
            <a:ext cx="800100" cy="3698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p>
            <a:pPr algn="ctr">
              <a:spcBef>
                <a:spcPct val="50000"/>
              </a:spcBef>
            </a:pPr>
            <a:r>
              <a:rPr lang="en-US" sz="1800" b="1">
                <a:solidFill>
                  <a:srgbClr val="FFFFFF"/>
                </a:solidFill>
                <a:latin typeface="Arial" charset="0"/>
              </a:rPr>
              <a:t>(LEL)</a:t>
            </a:r>
            <a:endParaRPr lang="en-US" sz="1800" b="1">
              <a:solidFill>
                <a:srgbClr val="FFFFFF"/>
              </a:solidFill>
              <a:latin typeface="Book Antiqua" charset="0"/>
            </a:endParaRPr>
          </a:p>
        </p:txBody>
      </p:sp>
      <p:sp>
        <p:nvSpPr>
          <p:cNvPr id="22554" name="Rectangle 8" descr="Large confetti"/>
          <p:cNvSpPr>
            <a:spLocks noChangeArrowheads="1"/>
          </p:cNvSpPr>
          <p:nvPr/>
        </p:nvSpPr>
        <p:spPr bwMode="auto">
          <a:xfrm>
            <a:off x="3149600" y="1887538"/>
            <a:ext cx="469900" cy="2921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63500" tIns="25400" rIns="63500" bIns="25400">
            <a:spAutoFit/>
          </a:bodyPr>
          <a:lstStyle/>
          <a:p>
            <a:pPr>
              <a:lnSpc>
                <a:spcPct val="88000"/>
              </a:lnSpc>
            </a:pPr>
            <a:r>
              <a:rPr lang="en-US" sz="1800" b="1">
                <a:latin typeface="Times New Roman" charset="0"/>
              </a:rPr>
              <a:t>100</a:t>
            </a:r>
          </a:p>
        </p:txBody>
      </p:sp>
      <p:sp>
        <p:nvSpPr>
          <p:cNvPr id="22555" name="Rectangle 9" descr="Large confetti"/>
          <p:cNvSpPr>
            <a:spLocks noChangeArrowheads="1"/>
          </p:cNvSpPr>
          <p:nvPr/>
        </p:nvSpPr>
        <p:spPr bwMode="auto">
          <a:xfrm>
            <a:off x="1473200" y="1430338"/>
            <a:ext cx="1460500" cy="2921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63500" tIns="25400" rIns="63500" bIns="25400">
            <a:spAutoFit/>
          </a:bodyPr>
          <a:lstStyle/>
          <a:p>
            <a:pPr>
              <a:lnSpc>
                <a:spcPct val="88000"/>
              </a:lnSpc>
            </a:pPr>
            <a:r>
              <a:rPr lang="en-US" sz="1800" b="1">
                <a:latin typeface="Arial" charset="0"/>
              </a:rPr>
              <a:t>Percent LEL</a:t>
            </a:r>
          </a:p>
        </p:txBody>
      </p:sp>
      <p:sp>
        <p:nvSpPr>
          <p:cNvPr id="22556" name="Rectangle 17" descr="Large confetti"/>
          <p:cNvSpPr>
            <a:spLocks noChangeArrowheads="1"/>
          </p:cNvSpPr>
          <p:nvPr/>
        </p:nvSpPr>
        <p:spPr bwMode="auto">
          <a:xfrm>
            <a:off x="1320800" y="1887538"/>
            <a:ext cx="355600" cy="2921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63500" tIns="25400" rIns="63500" bIns="25400">
            <a:spAutoFit/>
          </a:bodyPr>
          <a:lstStyle/>
          <a:p>
            <a:pPr>
              <a:lnSpc>
                <a:spcPct val="88000"/>
              </a:lnSpc>
            </a:pPr>
            <a:r>
              <a:rPr lang="en-US" sz="1800" b="1">
                <a:latin typeface="Times New Roman" charset="0"/>
              </a:rPr>
              <a:t>10</a:t>
            </a:r>
          </a:p>
        </p:txBody>
      </p:sp>
      <p:sp>
        <p:nvSpPr>
          <p:cNvPr id="22557" name="Text Box 23"/>
          <p:cNvSpPr txBox="1">
            <a:spLocks noChangeArrowheads="1"/>
          </p:cNvSpPr>
          <p:nvPr/>
        </p:nvSpPr>
        <p:spPr bwMode="auto">
          <a:xfrm>
            <a:off x="4573588" y="1312863"/>
            <a:ext cx="3257550" cy="3667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lvl1pPr>
              <a:defRPr sz="2700">
                <a:solidFill>
                  <a:schemeClr val="tx1"/>
                </a:solidFill>
                <a:latin typeface="Verdana" charset="0"/>
                <a:ea typeface="ＭＳ Ｐゴシック" charset="0"/>
                <a:cs typeface="ＭＳ Ｐゴシック" charset="0"/>
              </a:defRPr>
            </a:lvl1pPr>
            <a:lvl2pPr marL="742950" indent="-285750">
              <a:defRPr sz="2700">
                <a:solidFill>
                  <a:schemeClr val="tx1"/>
                </a:solidFill>
                <a:latin typeface="Verdana" charset="0"/>
                <a:ea typeface="ＭＳ Ｐゴシック" charset="0"/>
              </a:defRPr>
            </a:lvl2pPr>
            <a:lvl3pPr marL="1143000" indent="-228600">
              <a:defRPr sz="2700">
                <a:solidFill>
                  <a:schemeClr val="tx1"/>
                </a:solidFill>
                <a:latin typeface="Verdana" charset="0"/>
                <a:ea typeface="ＭＳ Ｐゴシック" charset="0"/>
              </a:defRPr>
            </a:lvl3pPr>
            <a:lvl4pPr marL="1600200" indent="-228600">
              <a:defRPr sz="2700">
                <a:solidFill>
                  <a:schemeClr val="tx1"/>
                </a:solidFill>
                <a:latin typeface="Verdana" charset="0"/>
                <a:ea typeface="ＭＳ Ｐゴシック" charset="0"/>
              </a:defRPr>
            </a:lvl4pPr>
            <a:lvl5pPr marL="2057400" indent="-228600">
              <a:defRPr sz="2700">
                <a:solidFill>
                  <a:schemeClr val="tx1"/>
                </a:solidFill>
                <a:latin typeface="Verdana" charset="0"/>
                <a:ea typeface="ＭＳ Ｐゴシック" charset="0"/>
              </a:defRPr>
            </a:lvl5pPr>
            <a:lvl6pPr marL="2514600" indent="-228600" eaLnBrk="0" fontAlgn="base" hangingPunct="0">
              <a:spcBef>
                <a:spcPct val="0"/>
              </a:spcBef>
              <a:spcAft>
                <a:spcPct val="0"/>
              </a:spcAft>
              <a:defRPr sz="2700">
                <a:solidFill>
                  <a:schemeClr val="tx1"/>
                </a:solidFill>
                <a:latin typeface="Verdana" charset="0"/>
                <a:ea typeface="ＭＳ Ｐゴシック" charset="0"/>
              </a:defRPr>
            </a:lvl6pPr>
            <a:lvl7pPr marL="2971800" indent="-228600" eaLnBrk="0" fontAlgn="base" hangingPunct="0">
              <a:spcBef>
                <a:spcPct val="0"/>
              </a:spcBef>
              <a:spcAft>
                <a:spcPct val="0"/>
              </a:spcAft>
              <a:defRPr sz="2700">
                <a:solidFill>
                  <a:schemeClr val="tx1"/>
                </a:solidFill>
                <a:latin typeface="Verdana" charset="0"/>
                <a:ea typeface="ＭＳ Ｐゴシック" charset="0"/>
              </a:defRPr>
            </a:lvl7pPr>
            <a:lvl8pPr marL="3429000" indent="-228600" eaLnBrk="0" fontAlgn="base" hangingPunct="0">
              <a:spcBef>
                <a:spcPct val="0"/>
              </a:spcBef>
              <a:spcAft>
                <a:spcPct val="0"/>
              </a:spcAft>
              <a:defRPr sz="2700">
                <a:solidFill>
                  <a:schemeClr val="tx1"/>
                </a:solidFill>
                <a:latin typeface="Verdana" charset="0"/>
                <a:ea typeface="ＭＳ Ｐゴシック" charset="0"/>
              </a:defRPr>
            </a:lvl8pPr>
            <a:lvl9pPr marL="3886200" indent="-228600" eaLnBrk="0" fontAlgn="base" hangingPunct="0">
              <a:spcBef>
                <a:spcPct val="0"/>
              </a:spcBef>
              <a:spcAft>
                <a:spcPct val="0"/>
              </a:spcAft>
              <a:defRPr sz="2700">
                <a:solidFill>
                  <a:schemeClr val="tx1"/>
                </a:solidFill>
                <a:latin typeface="Verdana" charset="0"/>
                <a:ea typeface="ＭＳ Ｐゴシック" charset="0"/>
              </a:defRPr>
            </a:lvl9pPr>
          </a:lstStyle>
          <a:p>
            <a:pPr algn="ctr">
              <a:spcBef>
                <a:spcPct val="50000"/>
              </a:spcBef>
            </a:pPr>
            <a:r>
              <a:rPr lang="en-US" sz="1800" b="1">
                <a:latin typeface="Arial" charset="0"/>
              </a:rPr>
              <a:t>Upper Explosive Limit (UEL)</a:t>
            </a:r>
            <a:endParaRPr lang="en-US" sz="1800" b="1">
              <a:latin typeface="Book Antiqua" charset="0"/>
            </a:endParaRPr>
          </a:p>
        </p:txBody>
      </p:sp>
      <p:sp>
        <p:nvSpPr>
          <p:cNvPr id="22558" name="Line 37"/>
          <p:cNvSpPr>
            <a:spLocks noChangeShapeType="1"/>
          </p:cNvSpPr>
          <p:nvPr/>
        </p:nvSpPr>
        <p:spPr bwMode="auto">
          <a:xfrm flipH="1">
            <a:off x="1625600" y="2044700"/>
            <a:ext cx="1604963" cy="0"/>
          </a:xfrm>
          <a:prstGeom prst="line">
            <a:avLst/>
          </a:prstGeom>
          <a:noFill/>
          <a:ln w="9525" cap="rnd">
            <a:solidFill>
              <a:schemeClr val="tx1"/>
            </a:solidFill>
            <a:prstDash val="sysDot"/>
            <a:round/>
            <a:headEnd/>
            <a:tailEnd/>
          </a:ln>
          <a:extLst>
            <a:ext uri="{909E8E84-426E-40dd-AFC4-6F175D3DCCD1}">
              <a14:hiddenFill xmlns="" xmlns:a14="http://schemas.microsoft.com/office/drawing/2010/main">
                <a:noFill/>
              </a14:hiddenFill>
            </a:ext>
          </a:extLst>
        </p:spPr>
        <p:txBody>
          <a:bodyPr anchor="ctr">
            <a:spAutoFit/>
          </a:bodyPr>
          <a:lstStyle/>
          <a:p>
            <a:endParaRPr lang="en-US"/>
          </a:p>
        </p:txBody>
      </p:sp>
      <p:sp>
        <p:nvSpPr>
          <p:cNvPr id="22559" name="Line 25"/>
          <p:cNvSpPr>
            <a:spLocks noChangeShapeType="1"/>
          </p:cNvSpPr>
          <p:nvPr/>
        </p:nvSpPr>
        <p:spPr bwMode="auto">
          <a:xfrm flipV="1">
            <a:off x="5570538" y="1681163"/>
            <a:ext cx="0" cy="563562"/>
          </a:xfrm>
          <a:prstGeom prst="line">
            <a:avLst/>
          </a:prstGeom>
          <a:noFill/>
          <a:ln w="57150">
            <a:solidFill>
              <a:srgbClr val="000000"/>
            </a:solidFill>
            <a:round/>
            <a:headEnd type="triangle" w="med" len="med"/>
            <a:tailEnd/>
          </a:ln>
          <a:extLst>
            <a:ext uri="{909E8E84-426E-40dd-AFC4-6F175D3DCCD1}">
              <a14:hiddenFill xmlns="" xmlns:a14="http://schemas.microsoft.com/office/drawing/2010/main">
                <a:noFill/>
              </a14:hiddenFill>
            </a:ext>
          </a:extLst>
        </p:spPr>
        <p:txBody>
          <a:bodyPr wrap="none" anchor="ctr">
            <a:spAutoFit/>
          </a:bodyPr>
          <a:lstStyle/>
          <a:p>
            <a:endParaRPr lang="en-US"/>
          </a:p>
        </p:txBody>
      </p:sp>
      <p:sp>
        <p:nvSpPr>
          <p:cNvPr id="22560" name="Line 37"/>
          <p:cNvSpPr>
            <a:spLocks noChangeShapeType="1"/>
          </p:cNvSpPr>
          <p:nvPr/>
        </p:nvSpPr>
        <p:spPr bwMode="auto">
          <a:xfrm flipH="1">
            <a:off x="1219200" y="2047875"/>
            <a:ext cx="185738" cy="0"/>
          </a:xfrm>
          <a:prstGeom prst="line">
            <a:avLst/>
          </a:prstGeom>
          <a:noFill/>
          <a:ln w="9525" cap="rnd">
            <a:solidFill>
              <a:schemeClr val="tx1"/>
            </a:solidFill>
            <a:prstDash val="sysDot"/>
            <a:round/>
            <a:headEnd/>
            <a:tailEnd/>
          </a:ln>
          <a:extLst>
            <a:ext uri="{909E8E84-426E-40dd-AFC4-6F175D3DCCD1}">
              <a14:hiddenFill xmlns="" xmlns:a14="http://schemas.microsoft.com/office/drawing/2010/main">
                <a:noFill/>
              </a14:hiddenFill>
            </a:ext>
          </a:extLst>
        </p:spPr>
        <p:txBody>
          <a:bodyPr anchor="ctr">
            <a:spAutoFit/>
          </a:bodyPr>
          <a:lstStyle/>
          <a:p>
            <a:endParaRPr lang="en-US"/>
          </a:p>
        </p:txBody>
      </p:sp>
    </p:spTree>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12BE17-E7C4-47E4-A11B-554E36545F5E}"/>
              </a:ext>
            </a:extLst>
          </p:cNvPr>
          <p:cNvSpPr>
            <a:spLocks noGrp="1"/>
          </p:cNvSpPr>
          <p:nvPr>
            <p:ph type="title"/>
          </p:nvPr>
        </p:nvSpPr>
        <p:spPr/>
        <p:txBody>
          <a:bodyPr/>
          <a:lstStyle/>
          <a:p>
            <a:r>
              <a:rPr lang="en-US" dirty="0"/>
              <a:t>Combustible Sensor	</a:t>
            </a:r>
          </a:p>
        </p:txBody>
      </p:sp>
      <p:sp>
        <p:nvSpPr>
          <p:cNvPr id="3" name="Content Placeholder 2">
            <a:extLst>
              <a:ext uri="{FF2B5EF4-FFF2-40B4-BE49-F238E27FC236}">
                <a16:creationId xmlns:a16="http://schemas.microsoft.com/office/drawing/2014/main" id="{EA8351D0-0CD2-4EF7-8C64-F3CF6D0247E0}"/>
              </a:ext>
            </a:extLst>
          </p:cNvPr>
          <p:cNvSpPr>
            <a:spLocks noGrp="1"/>
          </p:cNvSpPr>
          <p:nvPr>
            <p:ph idx="1"/>
          </p:nvPr>
        </p:nvSpPr>
        <p:spPr>
          <a:xfrm>
            <a:off x="457200" y="1658289"/>
            <a:ext cx="8229600" cy="4525963"/>
          </a:xfrm>
        </p:spPr>
        <p:txBody>
          <a:bodyPr/>
          <a:lstStyle/>
          <a:p>
            <a:r>
              <a:rPr lang="en-US" dirty="0"/>
              <a:t>Traditional combustible sensors respond to most combustible gases and vapors</a:t>
            </a:r>
          </a:p>
          <a:p>
            <a:r>
              <a:rPr lang="en-US" dirty="0"/>
              <a:t>They are considered “non-specific”</a:t>
            </a:r>
          </a:p>
          <a:p>
            <a:r>
              <a:rPr lang="en-US" dirty="0"/>
              <a:t>This is a good thing. </a:t>
            </a:r>
          </a:p>
          <a:p>
            <a:r>
              <a:rPr lang="en-US" dirty="0"/>
              <a:t>Traditional combustible sensors are called catalytic bead sensors</a:t>
            </a:r>
          </a:p>
          <a:p>
            <a:r>
              <a:rPr lang="en-US" dirty="0"/>
              <a:t>The gas or vapor combusting raises the temperature and that creates a resistance change. Increased resistance is relative to the displayed value on the detector.</a:t>
            </a:r>
          </a:p>
          <a:p>
            <a:endParaRPr lang="en-US" dirty="0"/>
          </a:p>
        </p:txBody>
      </p:sp>
      <p:pic>
        <p:nvPicPr>
          <p:cNvPr id="5" name="Picture 4">
            <a:extLst>
              <a:ext uri="{FF2B5EF4-FFF2-40B4-BE49-F238E27FC236}">
                <a16:creationId xmlns:a16="http://schemas.microsoft.com/office/drawing/2014/main" id="{7A35C409-7B39-EC47-99DC-919046F02F4F}"/>
              </a:ext>
            </a:extLst>
          </p:cNvPr>
          <p:cNvPicPr>
            <a:picLocks noChangeAspect="1"/>
          </p:cNvPicPr>
          <p:nvPr/>
        </p:nvPicPr>
        <p:blipFill>
          <a:blip r:embed="rId2"/>
          <a:stretch>
            <a:fillRect/>
          </a:stretch>
        </p:blipFill>
        <p:spPr>
          <a:xfrm>
            <a:off x="7361727" y="0"/>
            <a:ext cx="1782273" cy="1658289"/>
          </a:xfrm>
          <a:prstGeom prst="rect">
            <a:avLst/>
          </a:prstGeom>
        </p:spPr>
      </p:pic>
    </p:spTree>
    <p:extLst>
      <p:ext uri="{BB962C8B-B14F-4D97-AF65-F5344CB8AC3E}">
        <p14:creationId xmlns:p14="http://schemas.microsoft.com/office/powerpoint/2010/main" val="1043157242"/>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2"/>
          <p:cNvSpPr>
            <a:spLocks noGrp="1"/>
          </p:cNvSpPr>
          <p:nvPr>
            <p:ph type="title"/>
          </p:nvPr>
        </p:nvSpPr>
        <p:spPr>
          <a:xfrm>
            <a:off x="1079500" y="314325"/>
            <a:ext cx="7772400" cy="612775"/>
          </a:xfrm>
        </p:spPr>
        <p:txBody>
          <a:bodyPr/>
          <a:lstStyle/>
          <a:p>
            <a:pPr eaLnBrk="1" hangingPunct="1"/>
            <a:r>
              <a:rPr lang="en-US" dirty="0">
                <a:latin typeface="Arial" charset="0"/>
                <a:cs typeface="Arial" charset="0"/>
              </a:rPr>
              <a:t>Catalytic Bead Sensor</a:t>
            </a:r>
          </a:p>
        </p:txBody>
      </p:sp>
      <p:sp>
        <p:nvSpPr>
          <p:cNvPr id="38914" name="Slide Number Placeholder 4"/>
          <p:cNvSpPr>
            <a:spLocks noGrp="1" noChangeArrowheads="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700">
                <a:solidFill>
                  <a:schemeClr val="tx1"/>
                </a:solidFill>
                <a:latin typeface="Verdana" charset="0"/>
                <a:ea typeface="ＭＳ Ｐゴシック" charset="0"/>
                <a:cs typeface="ＭＳ Ｐゴシック" charset="0"/>
              </a:defRPr>
            </a:lvl1pPr>
            <a:lvl2pPr marL="742950" indent="-285750">
              <a:defRPr sz="2700">
                <a:solidFill>
                  <a:schemeClr val="tx1"/>
                </a:solidFill>
                <a:latin typeface="Verdana" charset="0"/>
                <a:ea typeface="ＭＳ Ｐゴシック" charset="0"/>
              </a:defRPr>
            </a:lvl2pPr>
            <a:lvl3pPr marL="1143000" indent="-228600">
              <a:defRPr sz="2700">
                <a:solidFill>
                  <a:schemeClr val="tx1"/>
                </a:solidFill>
                <a:latin typeface="Verdana" charset="0"/>
                <a:ea typeface="ＭＳ Ｐゴシック" charset="0"/>
              </a:defRPr>
            </a:lvl3pPr>
            <a:lvl4pPr marL="1600200" indent="-228600">
              <a:defRPr sz="2700">
                <a:solidFill>
                  <a:schemeClr val="tx1"/>
                </a:solidFill>
                <a:latin typeface="Verdana" charset="0"/>
                <a:ea typeface="ＭＳ Ｐゴシック" charset="0"/>
              </a:defRPr>
            </a:lvl4pPr>
            <a:lvl5pPr marL="2057400" indent="-228600">
              <a:defRPr sz="2700">
                <a:solidFill>
                  <a:schemeClr val="tx1"/>
                </a:solidFill>
                <a:latin typeface="Verdana" charset="0"/>
                <a:ea typeface="ＭＳ Ｐゴシック" charset="0"/>
              </a:defRPr>
            </a:lvl5pPr>
            <a:lvl6pPr marL="2514600" indent="-228600" eaLnBrk="0" fontAlgn="base" hangingPunct="0">
              <a:spcBef>
                <a:spcPct val="0"/>
              </a:spcBef>
              <a:spcAft>
                <a:spcPct val="0"/>
              </a:spcAft>
              <a:defRPr sz="2700">
                <a:solidFill>
                  <a:schemeClr val="tx1"/>
                </a:solidFill>
                <a:latin typeface="Verdana" charset="0"/>
                <a:ea typeface="ＭＳ Ｐゴシック" charset="0"/>
              </a:defRPr>
            </a:lvl6pPr>
            <a:lvl7pPr marL="2971800" indent="-228600" eaLnBrk="0" fontAlgn="base" hangingPunct="0">
              <a:spcBef>
                <a:spcPct val="0"/>
              </a:spcBef>
              <a:spcAft>
                <a:spcPct val="0"/>
              </a:spcAft>
              <a:defRPr sz="2700">
                <a:solidFill>
                  <a:schemeClr val="tx1"/>
                </a:solidFill>
                <a:latin typeface="Verdana" charset="0"/>
                <a:ea typeface="ＭＳ Ｐゴシック" charset="0"/>
              </a:defRPr>
            </a:lvl7pPr>
            <a:lvl8pPr marL="3429000" indent="-228600" eaLnBrk="0" fontAlgn="base" hangingPunct="0">
              <a:spcBef>
                <a:spcPct val="0"/>
              </a:spcBef>
              <a:spcAft>
                <a:spcPct val="0"/>
              </a:spcAft>
              <a:defRPr sz="2700">
                <a:solidFill>
                  <a:schemeClr val="tx1"/>
                </a:solidFill>
                <a:latin typeface="Verdana" charset="0"/>
                <a:ea typeface="ＭＳ Ｐゴシック" charset="0"/>
              </a:defRPr>
            </a:lvl8pPr>
            <a:lvl9pPr marL="3886200" indent="-228600" eaLnBrk="0" fontAlgn="base" hangingPunct="0">
              <a:spcBef>
                <a:spcPct val="0"/>
              </a:spcBef>
              <a:spcAft>
                <a:spcPct val="0"/>
              </a:spcAft>
              <a:defRPr sz="2700">
                <a:solidFill>
                  <a:schemeClr val="tx1"/>
                </a:solidFill>
                <a:latin typeface="Verdana" charset="0"/>
                <a:ea typeface="ＭＳ Ｐゴシック" charset="0"/>
              </a:defRPr>
            </a:lvl9pPr>
          </a:lstStyle>
          <a:p>
            <a:fld id="{6FCFAC1F-3E21-534E-8BB3-1C51B241757D}" type="slidenum">
              <a:rPr lang="en-US" sz="1000">
                <a:solidFill>
                  <a:srgbClr val="898989"/>
                </a:solidFill>
                <a:latin typeface="Century Gothic" charset="0"/>
              </a:rPr>
              <a:pPr/>
              <a:t>17</a:t>
            </a:fld>
            <a:endParaRPr lang="en-US" sz="1000">
              <a:solidFill>
                <a:srgbClr val="898989"/>
              </a:solidFill>
              <a:latin typeface="Century Gothic" charset="0"/>
            </a:endParaRPr>
          </a:p>
        </p:txBody>
      </p:sp>
      <p:sp>
        <p:nvSpPr>
          <p:cNvPr id="38915" name="Oval 37" descr="Large confetti"/>
          <p:cNvSpPr>
            <a:spLocks noChangeArrowheads="1"/>
          </p:cNvSpPr>
          <p:nvPr/>
        </p:nvSpPr>
        <p:spPr bwMode="auto">
          <a:xfrm>
            <a:off x="3581400" y="2590800"/>
            <a:ext cx="139700" cy="520700"/>
          </a:xfrm>
          <a:prstGeom prst="ellipse">
            <a:avLst/>
          </a:prstGeom>
          <a:noFill/>
          <a:ln w="12700">
            <a:solidFill>
              <a:schemeClr val="tx1"/>
            </a:solidFill>
            <a:round/>
            <a:headEnd/>
            <a:tailEnd/>
          </a:ln>
          <a:effectLst/>
          <a:extLst>
            <a:ext uri="{909E8E84-426E-40dd-AFC4-6F175D3DCCD1}">
              <a14:hiddenFill xmlns:a14="http://schemas.microsoft.com/office/drawing/2010/main" xmlns="">
                <a:blipFill dpi="0" rotWithShape="0">
                  <a:blip r:embed="rId3"/>
                  <a:srcRect/>
                  <a:tile tx="0" ty="0" sx="100000" sy="100000" flip="none" algn="tl"/>
                </a:blipFill>
              </a14:hiddenFill>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wrap="none" anchor="ctr"/>
          <a:lstStyle/>
          <a:p>
            <a:pPr>
              <a:buFontTx/>
              <a:buChar char="•"/>
              <a:defRPr/>
            </a:pPr>
            <a:endParaRPr lang="en-US"/>
          </a:p>
        </p:txBody>
      </p:sp>
      <p:sp>
        <p:nvSpPr>
          <p:cNvPr id="38916" name="Oval 38" descr="Large confetti"/>
          <p:cNvSpPr>
            <a:spLocks noChangeArrowheads="1"/>
          </p:cNvSpPr>
          <p:nvPr/>
        </p:nvSpPr>
        <p:spPr bwMode="auto">
          <a:xfrm>
            <a:off x="3657600" y="2590800"/>
            <a:ext cx="139700" cy="520700"/>
          </a:xfrm>
          <a:prstGeom prst="ellipse">
            <a:avLst/>
          </a:prstGeom>
          <a:noFill/>
          <a:ln w="12700">
            <a:solidFill>
              <a:schemeClr val="tx1"/>
            </a:solidFill>
            <a:round/>
            <a:headEnd/>
            <a:tailEnd/>
          </a:ln>
          <a:effectLst/>
          <a:extLst>
            <a:ext uri="{909E8E84-426E-40dd-AFC4-6F175D3DCCD1}">
              <a14:hiddenFill xmlns:a14="http://schemas.microsoft.com/office/drawing/2010/main" xmlns="">
                <a:blipFill dpi="0" rotWithShape="0">
                  <a:blip r:embed="rId3"/>
                  <a:srcRect/>
                  <a:tile tx="0" ty="0" sx="100000" sy="100000" flip="none" algn="tl"/>
                </a:blipFill>
              </a14:hiddenFill>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wrap="none" anchor="ctr"/>
          <a:lstStyle/>
          <a:p>
            <a:pPr>
              <a:buFontTx/>
              <a:buChar char="•"/>
              <a:defRPr/>
            </a:pPr>
            <a:endParaRPr lang="en-US"/>
          </a:p>
        </p:txBody>
      </p:sp>
      <p:sp>
        <p:nvSpPr>
          <p:cNvPr id="38917" name="Oval 39" descr="Large confetti"/>
          <p:cNvSpPr>
            <a:spLocks noChangeArrowheads="1"/>
          </p:cNvSpPr>
          <p:nvPr/>
        </p:nvSpPr>
        <p:spPr bwMode="auto">
          <a:xfrm>
            <a:off x="3733800" y="2590800"/>
            <a:ext cx="139700" cy="520700"/>
          </a:xfrm>
          <a:prstGeom prst="ellipse">
            <a:avLst/>
          </a:prstGeom>
          <a:noFill/>
          <a:ln w="12700">
            <a:solidFill>
              <a:schemeClr val="tx1"/>
            </a:solidFill>
            <a:round/>
            <a:headEnd/>
            <a:tailEnd/>
          </a:ln>
          <a:effectLst/>
          <a:extLst>
            <a:ext uri="{909E8E84-426E-40dd-AFC4-6F175D3DCCD1}">
              <a14:hiddenFill xmlns:a14="http://schemas.microsoft.com/office/drawing/2010/main" xmlns="">
                <a:blipFill dpi="0" rotWithShape="0">
                  <a:blip r:embed="rId3"/>
                  <a:srcRect/>
                  <a:tile tx="0" ty="0" sx="100000" sy="100000" flip="none" algn="tl"/>
                </a:blipFill>
              </a14:hiddenFill>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wrap="none" anchor="ctr"/>
          <a:lstStyle/>
          <a:p>
            <a:pPr algn="ctr">
              <a:buFontTx/>
              <a:buChar char="•"/>
              <a:defRPr/>
            </a:pPr>
            <a:endParaRPr lang="en-US"/>
          </a:p>
        </p:txBody>
      </p:sp>
      <p:sp>
        <p:nvSpPr>
          <p:cNvPr id="38918" name="Oval 40" descr="Large confetti"/>
          <p:cNvSpPr>
            <a:spLocks noChangeArrowheads="1"/>
          </p:cNvSpPr>
          <p:nvPr/>
        </p:nvSpPr>
        <p:spPr bwMode="auto">
          <a:xfrm>
            <a:off x="3810000" y="2590800"/>
            <a:ext cx="139700" cy="520700"/>
          </a:xfrm>
          <a:prstGeom prst="ellipse">
            <a:avLst/>
          </a:prstGeom>
          <a:noFill/>
          <a:ln w="12700">
            <a:solidFill>
              <a:schemeClr val="tx1"/>
            </a:solidFill>
            <a:round/>
            <a:headEnd/>
            <a:tailEnd/>
          </a:ln>
          <a:effectLst/>
          <a:extLst>
            <a:ext uri="{909E8E84-426E-40dd-AFC4-6F175D3DCCD1}">
              <a14:hiddenFill xmlns:a14="http://schemas.microsoft.com/office/drawing/2010/main" xmlns="">
                <a:blipFill dpi="0" rotWithShape="0">
                  <a:blip r:embed="rId3"/>
                  <a:srcRect/>
                  <a:tile tx="0" ty="0" sx="100000" sy="100000" flip="none" algn="tl"/>
                </a:blipFill>
              </a14:hiddenFill>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wrap="none" anchor="ctr"/>
          <a:lstStyle/>
          <a:p>
            <a:pPr>
              <a:buFontTx/>
              <a:buChar char="•"/>
              <a:defRPr/>
            </a:pPr>
            <a:endParaRPr lang="en-US"/>
          </a:p>
        </p:txBody>
      </p:sp>
      <p:sp>
        <p:nvSpPr>
          <p:cNvPr id="38919" name="Oval 41" descr="Large confetti"/>
          <p:cNvSpPr>
            <a:spLocks noChangeArrowheads="1"/>
          </p:cNvSpPr>
          <p:nvPr/>
        </p:nvSpPr>
        <p:spPr bwMode="auto">
          <a:xfrm>
            <a:off x="3810000" y="2590800"/>
            <a:ext cx="139700" cy="520700"/>
          </a:xfrm>
          <a:prstGeom prst="ellipse">
            <a:avLst/>
          </a:prstGeom>
          <a:noFill/>
          <a:ln w="12700">
            <a:solidFill>
              <a:schemeClr val="tx1"/>
            </a:solidFill>
            <a:round/>
            <a:headEnd/>
            <a:tailEnd/>
          </a:ln>
          <a:effectLst/>
          <a:extLst>
            <a:ext uri="{909E8E84-426E-40dd-AFC4-6F175D3DCCD1}">
              <a14:hiddenFill xmlns:a14="http://schemas.microsoft.com/office/drawing/2010/main" xmlns="">
                <a:blipFill dpi="0" rotWithShape="0">
                  <a:blip r:embed="rId3"/>
                  <a:srcRect/>
                  <a:tile tx="0" ty="0" sx="100000" sy="100000" flip="none" algn="tl"/>
                </a:blipFill>
              </a14:hiddenFill>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wrap="none" anchor="ctr"/>
          <a:lstStyle/>
          <a:p>
            <a:pPr>
              <a:buFontTx/>
              <a:buChar char="•"/>
              <a:defRPr/>
            </a:pPr>
            <a:endParaRPr lang="en-US"/>
          </a:p>
        </p:txBody>
      </p:sp>
      <p:sp>
        <p:nvSpPr>
          <p:cNvPr id="38920" name="Oval 42" descr="Large confetti"/>
          <p:cNvSpPr>
            <a:spLocks noChangeArrowheads="1"/>
          </p:cNvSpPr>
          <p:nvPr/>
        </p:nvSpPr>
        <p:spPr bwMode="auto">
          <a:xfrm>
            <a:off x="3886200" y="2590800"/>
            <a:ext cx="139700" cy="520700"/>
          </a:xfrm>
          <a:prstGeom prst="ellipse">
            <a:avLst/>
          </a:prstGeom>
          <a:noFill/>
          <a:ln w="12700">
            <a:solidFill>
              <a:schemeClr val="tx1"/>
            </a:solidFill>
            <a:round/>
            <a:headEnd/>
            <a:tailEnd/>
          </a:ln>
          <a:effectLst/>
          <a:extLst>
            <a:ext uri="{909E8E84-426E-40dd-AFC4-6F175D3DCCD1}">
              <a14:hiddenFill xmlns:a14="http://schemas.microsoft.com/office/drawing/2010/main" xmlns="">
                <a:blipFill dpi="0" rotWithShape="0">
                  <a:blip r:embed="rId3"/>
                  <a:srcRect/>
                  <a:tile tx="0" ty="0" sx="100000" sy="100000" flip="none" algn="tl"/>
                </a:blipFill>
              </a14:hiddenFill>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wrap="none" anchor="ctr"/>
          <a:lstStyle/>
          <a:p>
            <a:pPr>
              <a:buFontTx/>
              <a:buChar char="•"/>
              <a:defRPr/>
            </a:pPr>
            <a:endParaRPr lang="en-US"/>
          </a:p>
        </p:txBody>
      </p:sp>
      <p:sp>
        <p:nvSpPr>
          <p:cNvPr id="38921" name="Oval 43" descr="Large confetti"/>
          <p:cNvSpPr>
            <a:spLocks noChangeArrowheads="1"/>
          </p:cNvSpPr>
          <p:nvPr/>
        </p:nvSpPr>
        <p:spPr bwMode="auto">
          <a:xfrm>
            <a:off x="3886200" y="2590800"/>
            <a:ext cx="139700" cy="520700"/>
          </a:xfrm>
          <a:prstGeom prst="ellipse">
            <a:avLst/>
          </a:prstGeom>
          <a:noFill/>
          <a:ln w="12700">
            <a:solidFill>
              <a:schemeClr val="tx1"/>
            </a:solidFill>
            <a:round/>
            <a:headEnd/>
            <a:tailEnd/>
          </a:ln>
          <a:effectLst/>
          <a:extLst>
            <a:ext uri="{909E8E84-426E-40dd-AFC4-6F175D3DCCD1}">
              <a14:hiddenFill xmlns:a14="http://schemas.microsoft.com/office/drawing/2010/main" xmlns="">
                <a:blipFill dpi="0" rotWithShape="0">
                  <a:blip r:embed="rId3"/>
                  <a:srcRect/>
                  <a:tile tx="0" ty="0" sx="100000" sy="100000" flip="none" algn="tl"/>
                </a:blipFill>
              </a14:hiddenFill>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wrap="none" anchor="ctr"/>
          <a:lstStyle/>
          <a:p>
            <a:pPr>
              <a:buFontTx/>
              <a:buChar char="•"/>
              <a:defRPr/>
            </a:pPr>
            <a:endParaRPr lang="en-US"/>
          </a:p>
        </p:txBody>
      </p:sp>
      <p:sp>
        <p:nvSpPr>
          <p:cNvPr id="38922" name="Oval 44" descr="Large confetti"/>
          <p:cNvSpPr>
            <a:spLocks noChangeArrowheads="1"/>
          </p:cNvSpPr>
          <p:nvPr/>
        </p:nvSpPr>
        <p:spPr bwMode="auto">
          <a:xfrm>
            <a:off x="5029200" y="2590800"/>
            <a:ext cx="139700" cy="520700"/>
          </a:xfrm>
          <a:prstGeom prst="ellipse">
            <a:avLst/>
          </a:prstGeom>
          <a:noFill/>
          <a:ln w="12700">
            <a:solidFill>
              <a:schemeClr val="tx1"/>
            </a:solidFill>
            <a:round/>
            <a:headEnd/>
            <a:tailEnd/>
          </a:ln>
          <a:effectLst/>
          <a:extLst>
            <a:ext uri="{909E8E84-426E-40dd-AFC4-6F175D3DCCD1}">
              <a14:hiddenFill xmlns:a14="http://schemas.microsoft.com/office/drawing/2010/main" xmlns="">
                <a:blipFill dpi="0" rotWithShape="0">
                  <a:blip r:embed="rId3"/>
                  <a:srcRect/>
                  <a:tile tx="0" ty="0" sx="100000" sy="100000" flip="none" algn="tl"/>
                </a:blipFill>
              </a14:hiddenFill>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wrap="none" anchor="ctr"/>
          <a:lstStyle/>
          <a:p>
            <a:pPr>
              <a:buFontTx/>
              <a:buChar char="•"/>
              <a:defRPr/>
            </a:pPr>
            <a:endParaRPr lang="en-US"/>
          </a:p>
        </p:txBody>
      </p:sp>
      <p:sp>
        <p:nvSpPr>
          <p:cNvPr id="38923" name="Oval 45" descr="Large confetti"/>
          <p:cNvSpPr>
            <a:spLocks noChangeArrowheads="1"/>
          </p:cNvSpPr>
          <p:nvPr/>
        </p:nvSpPr>
        <p:spPr bwMode="auto">
          <a:xfrm>
            <a:off x="5105400" y="2590800"/>
            <a:ext cx="139700" cy="520700"/>
          </a:xfrm>
          <a:prstGeom prst="ellipse">
            <a:avLst/>
          </a:prstGeom>
          <a:noFill/>
          <a:ln w="12700">
            <a:solidFill>
              <a:schemeClr val="tx1"/>
            </a:solidFill>
            <a:round/>
            <a:headEnd/>
            <a:tailEnd/>
          </a:ln>
          <a:effectLst/>
          <a:extLst>
            <a:ext uri="{909E8E84-426E-40dd-AFC4-6F175D3DCCD1}">
              <a14:hiddenFill xmlns:a14="http://schemas.microsoft.com/office/drawing/2010/main" xmlns="">
                <a:blipFill dpi="0" rotWithShape="0">
                  <a:blip r:embed="rId3"/>
                  <a:srcRect/>
                  <a:tile tx="0" ty="0" sx="100000" sy="100000" flip="none" algn="tl"/>
                </a:blipFill>
              </a14:hiddenFill>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wrap="none" anchor="ctr"/>
          <a:lstStyle/>
          <a:p>
            <a:pPr>
              <a:buFontTx/>
              <a:buChar char="•"/>
              <a:defRPr/>
            </a:pPr>
            <a:endParaRPr lang="en-US"/>
          </a:p>
        </p:txBody>
      </p:sp>
      <p:sp>
        <p:nvSpPr>
          <p:cNvPr id="38924" name="Oval 46" descr="Large confetti"/>
          <p:cNvSpPr>
            <a:spLocks noChangeArrowheads="1"/>
          </p:cNvSpPr>
          <p:nvPr/>
        </p:nvSpPr>
        <p:spPr bwMode="auto">
          <a:xfrm>
            <a:off x="5181600" y="2590800"/>
            <a:ext cx="139700" cy="520700"/>
          </a:xfrm>
          <a:prstGeom prst="ellipse">
            <a:avLst/>
          </a:prstGeom>
          <a:noFill/>
          <a:ln w="12700">
            <a:solidFill>
              <a:schemeClr val="tx1"/>
            </a:solidFill>
            <a:round/>
            <a:headEnd/>
            <a:tailEnd/>
          </a:ln>
          <a:effectLst/>
          <a:extLst>
            <a:ext uri="{909E8E84-426E-40dd-AFC4-6F175D3DCCD1}">
              <a14:hiddenFill xmlns:a14="http://schemas.microsoft.com/office/drawing/2010/main" xmlns="">
                <a:blipFill dpi="0" rotWithShape="0">
                  <a:blip r:embed="rId3"/>
                  <a:srcRect/>
                  <a:tile tx="0" ty="0" sx="100000" sy="100000" flip="none" algn="tl"/>
                </a:blipFill>
              </a14:hiddenFill>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wrap="none" anchor="ctr"/>
          <a:lstStyle/>
          <a:p>
            <a:pPr>
              <a:buFontTx/>
              <a:buChar char="•"/>
              <a:defRPr/>
            </a:pPr>
            <a:endParaRPr lang="en-US"/>
          </a:p>
        </p:txBody>
      </p:sp>
      <p:sp>
        <p:nvSpPr>
          <p:cNvPr id="38925" name="Oval 47" descr="Large confetti"/>
          <p:cNvSpPr>
            <a:spLocks noChangeArrowheads="1"/>
          </p:cNvSpPr>
          <p:nvPr/>
        </p:nvSpPr>
        <p:spPr bwMode="auto">
          <a:xfrm>
            <a:off x="5257800" y="2590800"/>
            <a:ext cx="139700" cy="520700"/>
          </a:xfrm>
          <a:prstGeom prst="ellipse">
            <a:avLst/>
          </a:prstGeom>
          <a:noFill/>
          <a:ln w="12700">
            <a:solidFill>
              <a:schemeClr val="tx1"/>
            </a:solidFill>
            <a:round/>
            <a:headEnd/>
            <a:tailEnd/>
          </a:ln>
          <a:effectLst/>
          <a:extLst>
            <a:ext uri="{909E8E84-426E-40dd-AFC4-6F175D3DCCD1}">
              <a14:hiddenFill xmlns:a14="http://schemas.microsoft.com/office/drawing/2010/main" xmlns="">
                <a:blipFill dpi="0" rotWithShape="0">
                  <a:blip r:embed="rId3"/>
                  <a:srcRect/>
                  <a:tile tx="0" ty="0" sx="100000" sy="100000" flip="none" algn="tl"/>
                </a:blipFill>
              </a14:hiddenFill>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wrap="none" anchor="ctr"/>
          <a:lstStyle/>
          <a:p>
            <a:pPr>
              <a:buFontTx/>
              <a:buChar char="•"/>
              <a:defRPr/>
            </a:pPr>
            <a:endParaRPr lang="en-US"/>
          </a:p>
        </p:txBody>
      </p:sp>
      <p:sp>
        <p:nvSpPr>
          <p:cNvPr id="38926" name="Oval 48" descr="Large confetti"/>
          <p:cNvSpPr>
            <a:spLocks noChangeArrowheads="1"/>
          </p:cNvSpPr>
          <p:nvPr/>
        </p:nvSpPr>
        <p:spPr bwMode="auto">
          <a:xfrm>
            <a:off x="5257800" y="2590800"/>
            <a:ext cx="139700" cy="520700"/>
          </a:xfrm>
          <a:prstGeom prst="ellipse">
            <a:avLst/>
          </a:prstGeom>
          <a:noFill/>
          <a:ln w="12700">
            <a:solidFill>
              <a:schemeClr val="tx1"/>
            </a:solidFill>
            <a:round/>
            <a:headEnd/>
            <a:tailEnd/>
          </a:ln>
          <a:effectLst/>
          <a:extLst>
            <a:ext uri="{909E8E84-426E-40dd-AFC4-6F175D3DCCD1}">
              <a14:hiddenFill xmlns:a14="http://schemas.microsoft.com/office/drawing/2010/main" xmlns="">
                <a:blipFill dpi="0" rotWithShape="0">
                  <a:blip r:embed="rId3"/>
                  <a:srcRect/>
                  <a:tile tx="0" ty="0" sx="100000" sy="100000" flip="none" algn="tl"/>
                </a:blipFill>
              </a14:hiddenFill>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wrap="none" anchor="ctr"/>
          <a:lstStyle/>
          <a:p>
            <a:pPr>
              <a:buFontTx/>
              <a:buChar char="•"/>
              <a:defRPr/>
            </a:pPr>
            <a:endParaRPr lang="en-US"/>
          </a:p>
        </p:txBody>
      </p:sp>
      <p:sp>
        <p:nvSpPr>
          <p:cNvPr id="38927" name="Oval 49" descr="Large confetti"/>
          <p:cNvSpPr>
            <a:spLocks noChangeArrowheads="1"/>
          </p:cNvSpPr>
          <p:nvPr/>
        </p:nvSpPr>
        <p:spPr bwMode="auto">
          <a:xfrm>
            <a:off x="5334000" y="2590800"/>
            <a:ext cx="139700" cy="520700"/>
          </a:xfrm>
          <a:prstGeom prst="ellipse">
            <a:avLst/>
          </a:prstGeom>
          <a:noFill/>
          <a:ln w="12700">
            <a:solidFill>
              <a:schemeClr val="tx1"/>
            </a:solidFill>
            <a:round/>
            <a:headEnd/>
            <a:tailEnd/>
          </a:ln>
          <a:effectLst/>
          <a:extLst>
            <a:ext uri="{909E8E84-426E-40dd-AFC4-6F175D3DCCD1}">
              <a14:hiddenFill xmlns:a14="http://schemas.microsoft.com/office/drawing/2010/main" xmlns="">
                <a:blipFill dpi="0" rotWithShape="0">
                  <a:blip r:embed="rId3"/>
                  <a:srcRect/>
                  <a:tile tx="0" ty="0" sx="100000" sy="100000" flip="none" algn="tl"/>
                </a:blipFill>
              </a14:hiddenFill>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wrap="none" anchor="ctr"/>
          <a:lstStyle/>
          <a:p>
            <a:pPr>
              <a:buFontTx/>
              <a:buChar char="•"/>
              <a:defRPr/>
            </a:pPr>
            <a:endParaRPr lang="en-US"/>
          </a:p>
        </p:txBody>
      </p:sp>
      <p:sp>
        <p:nvSpPr>
          <p:cNvPr id="38928" name="Oval 50" descr="Large confetti"/>
          <p:cNvSpPr>
            <a:spLocks noChangeArrowheads="1"/>
          </p:cNvSpPr>
          <p:nvPr/>
        </p:nvSpPr>
        <p:spPr bwMode="auto">
          <a:xfrm>
            <a:off x="5334000" y="2590800"/>
            <a:ext cx="139700" cy="520700"/>
          </a:xfrm>
          <a:prstGeom prst="ellipse">
            <a:avLst/>
          </a:prstGeom>
          <a:noFill/>
          <a:ln w="12700">
            <a:solidFill>
              <a:schemeClr val="tx1"/>
            </a:solidFill>
            <a:round/>
            <a:headEnd/>
            <a:tailEnd/>
          </a:ln>
          <a:effectLst/>
          <a:extLst>
            <a:ext uri="{909E8E84-426E-40dd-AFC4-6F175D3DCCD1}">
              <a14:hiddenFill xmlns:a14="http://schemas.microsoft.com/office/drawing/2010/main" xmlns="">
                <a:blipFill dpi="0" rotWithShape="0">
                  <a:blip r:embed="rId3"/>
                  <a:srcRect/>
                  <a:tile tx="0" ty="0" sx="100000" sy="100000" flip="none" algn="tl"/>
                </a:blipFill>
              </a14:hiddenFill>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wrap="none" anchor="ctr"/>
          <a:lstStyle/>
          <a:p>
            <a:pPr>
              <a:buFontTx/>
              <a:buChar char="•"/>
              <a:defRPr/>
            </a:pPr>
            <a:endParaRPr lang="en-US"/>
          </a:p>
        </p:txBody>
      </p:sp>
      <p:sp>
        <p:nvSpPr>
          <p:cNvPr id="38929" name="Oval 57" descr="Large confetti"/>
          <p:cNvSpPr>
            <a:spLocks noChangeArrowheads="1"/>
          </p:cNvSpPr>
          <p:nvPr/>
        </p:nvSpPr>
        <p:spPr bwMode="auto">
          <a:xfrm>
            <a:off x="3359150" y="2444750"/>
            <a:ext cx="889000" cy="812800"/>
          </a:xfrm>
          <a:prstGeom prst="ellipse">
            <a:avLst/>
          </a:prstGeom>
          <a:noFill/>
          <a:ln w="38100">
            <a:solidFill>
              <a:srgbClr val="F4120C"/>
            </a:solidFill>
            <a:round/>
            <a:headEnd/>
            <a:tailEnd/>
          </a:ln>
          <a:effectLst/>
          <a:extLst>
            <a:ext uri="{909E8E84-426E-40dd-AFC4-6F175D3DCCD1}">
              <a14:hiddenFill xmlns:a14="http://schemas.microsoft.com/office/drawing/2010/main" xmlns="">
                <a:blipFill dpi="0" rotWithShape="0">
                  <a:blip r:embed="rId3"/>
                  <a:srcRect/>
                  <a:tile tx="0" ty="0" sx="100000" sy="100000" flip="none" algn="tl"/>
                </a:blipFill>
              </a14:hiddenFill>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wrap="none" anchor="ctr"/>
          <a:lstStyle/>
          <a:p>
            <a:pPr algn="ctr">
              <a:defRPr/>
            </a:pPr>
            <a:endParaRPr lang="en-US" sz="1800" b="1">
              <a:solidFill>
                <a:schemeClr val="bg2"/>
              </a:solidFill>
              <a:latin typeface="Arial" charset="0"/>
            </a:endParaRPr>
          </a:p>
        </p:txBody>
      </p:sp>
      <p:sp>
        <p:nvSpPr>
          <p:cNvPr id="38930" name="Oval 58" descr="Large confetti"/>
          <p:cNvSpPr>
            <a:spLocks noChangeArrowheads="1"/>
          </p:cNvSpPr>
          <p:nvPr/>
        </p:nvSpPr>
        <p:spPr bwMode="auto">
          <a:xfrm>
            <a:off x="4806950" y="2444750"/>
            <a:ext cx="889000" cy="812800"/>
          </a:xfrm>
          <a:prstGeom prst="ellipse">
            <a:avLst/>
          </a:prstGeom>
          <a:noFill/>
          <a:ln w="38100">
            <a:solidFill>
              <a:srgbClr val="000099"/>
            </a:solidFill>
            <a:round/>
            <a:headEnd/>
            <a:tailEnd/>
          </a:ln>
          <a:effectLst/>
          <a:extLst>
            <a:ext uri="{909E8E84-426E-40dd-AFC4-6F175D3DCCD1}">
              <a14:hiddenFill xmlns:a14="http://schemas.microsoft.com/office/drawing/2010/main" xmlns="">
                <a:blipFill dpi="0" rotWithShape="0">
                  <a:blip r:embed="rId3"/>
                  <a:srcRect/>
                  <a:tile tx="0" ty="0" sx="100000" sy="100000" flip="none" algn="tl"/>
                </a:blipFill>
              </a14:hiddenFill>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wrap="none" anchor="ctr"/>
          <a:lstStyle/>
          <a:p>
            <a:pPr>
              <a:buFontTx/>
              <a:buChar char="•"/>
              <a:defRPr/>
            </a:pPr>
            <a:endParaRPr lang="en-US"/>
          </a:p>
        </p:txBody>
      </p:sp>
      <p:sp>
        <p:nvSpPr>
          <p:cNvPr id="38931" name="Rectangle 59" descr="Large confetti"/>
          <p:cNvSpPr>
            <a:spLocks noChangeArrowheads="1"/>
          </p:cNvSpPr>
          <p:nvPr/>
        </p:nvSpPr>
        <p:spPr bwMode="auto">
          <a:xfrm>
            <a:off x="3352800" y="4533900"/>
            <a:ext cx="939800" cy="292100"/>
          </a:xfrm>
          <a:prstGeom prst="rect">
            <a:avLst/>
          </a:prstGeom>
          <a:noFill/>
          <a:ln>
            <a:noFill/>
          </a:ln>
          <a:effectLst/>
          <a:extLst>
            <a:ext uri="{909E8E84-426E-40dd-AFC4-6F175D3DCCD1}">
              <a14:hiddenFill xmlns:a14="http://schemas.microsoft.com/office/drawing/2010/main" xmlns="">
                <a:blipFill dpi="0" rotWithShape="0">
                  <a:blip r:embed="rId3"/>
                  <a:srcRect/>
                  <a:tile tx="0" ty="0" sx="100000" sy="100000" flip="none" algn="tl"/>
                </a:blip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wrap="none" lIns="63500" tIns="25400" rIns="63500" bIns="25400">
            <a:spAutoFit/>
          </a:bodyPr>
          <a:lstStyle/>
          <a:p>
            <a:pPr>
              <a:lnSpc>
                <a:spcPct val="88000"/>
              </a:lnSpc>
              <a:defRPr/>
            </a:pPr>
            <a:r>
              <a:rPr lang="en-US" sz="1800" b="1">
                <a:latin typeface="Arial" charset="0"/>
              </a:rPr>
              <a:t>Active  </a:t>
            </a:r>
          </a:p>
        </p:txBody>
      </p:sp>
      <p:sp>
        <p:nvSpPr>
          <p:cNvPr id="38932" name="Rectangle 60" descr="Large confetti"/>
          <p:cNvSpPr>
            <a:spLocks noChangeArrowheads="1"/>
          </p:cNvSpPr>
          <p:nvPr/>
        </p:nvSpPr>
        <p:spPr bwMode="auto">
          <a:xfrm>
            <a:off x="4648200" y="4533900"/>
            <a:ext cx="1231900" cy="292100"/>
          </a:xfrm>
          <a:prstGeom prst="rect">
            <a:avLst/>
          </a:prstGeom>
          <a:noFill/>
          <a:ln>
            <a:noFill/>
          </a:ln>
          <a:effectLst/>
          <a:extLst>
            <a:ext uri="{909E8E84-426E-40dd-AFC4-6F175D3DCCD1}">
              <a14:hiddenFill xmlns:a14="http://schemas.microsoft.com/office/drawing/2010/main" xmlns="">
                <a:blipFill dpi="0" rotWithShape="0">
                  <a:blip r:embed="rId3"/>
                  <a:srcRect/>
                  <a:tile tx="0" ty="0" sx="100000" sy="100000" flip="none" algn="tl"/>
                </a:blip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wrap="none" lIns="63500" tIns="25400" rIns="63500" bIns="25400">
            <a:spAutoFit/>
          </a:bodyPr>
          <a:lstStyle/>
          <a:p>
            <a:pPr>
              <a:lnSpc>
                <a:spcPct val="88000"/>
              </a:lnSpc>
              <a:defRPr/>
            </a:pPr>
            <a:r>
              <a:rPr lang="en-US" sz="1800" b="1">
                <a:latin typeface="Arial" charset="0"/>
              </a:rPr>
              <a:t>Reference</a:t>
            </a:r>
          </a:p>
        </p:txBody>
      </p:sp>
      <p:sp>
        <p:nvSpPr>
          <p:cNvPr id="38933" name="Rectangle 62" descr="Large confetti"/>
          <p:cNvSpPr>
            <a:spLocks noChangeArrowheads="1"/>
          </p:cNvSpPr>
          <p:nvPr/>
        </p:nvSpPr>
        <p:spPr bwMode="auto">
          <a:xfrm>
            <a:off x="6172200" y="3365500"/>
            <a:ext cx="2108200" cy="292100"/>
          </a:xfrm>
          <a:prstGeom prst="rect">
            <a:avLst/>
          </a:prstGeom>
          <a:noFill/>
          <a:ln>
            <a:noFill/>
          </a:ln>
          <a:effectLst/>
          <a:extLst>
            <a:ext uri="{909E8E84-426E-40dd-AFC4-6F175D3DCCD1}">
              <a14:hiddenFill xmlns:a14="http://schemas.microsoft.com/office/drawing/2010/main" xmlns="">
                <a:blipFill dpi="0" rotWithShape="0">
                  <a:blip r:embed="rId3"/>
                  <a:srcRect/>
                  <a:tile tx="0" ty="0" sx="100000" sy="100000" flip="none" algn="tl"/>
                </a:blip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wrap="none" lIns="63500" tIns="25400" rIns="63500" bIns="25400">
            <a:spAutoFit/>
          </a:bodyPr>
          <a:lstStyle/>
          <a:p>
            <a:pPr>
              <a:lnSpc>
                <a:spcPct val="88000"/>
              </a:lnSpc>
              <a:defRPr/>
            </a:pPr>
            <a:r>
              <a:rPr lang="en-US" sz="1800">
                <a:latin typeface="Arial" charset="0"/>
              </a:rPr>
              <a:t>Platinum Alloy Wire</a:t>
            </a:r>
            <a:endParaRPr lang="en-US" sz="1800" b="1">
              <a:latin typeface="Arial" charset="0"/>
            </a:endParaRPr>
          </a:p>
        </p:txBody>
      </p:sp>
      <p:sp>
        <p:nvSpPr>
          <p:cNvPr id="38934" name="Rectangle 63" descr="Large confetti"/>
          <p:cNvSpPr>
            <a:spLocks noChangeArrowheads="1"/>
          </p:cNvSpPr>
          <p:nvPr/>
        </p:nvSpPr>
        <p:spPr bwMode="auto">
          <a:xfrm>
            <a:off x="6096000" y="1981200"/>
            <a:ext cx="1282700" cy="292100"/>
          </a:xfrm>
          <a:prstGeom prst="rect">
            <a:avLst/>
          </a:prstGeom>
          <a:noFill/>
          <a:ln>
            <a:noFill/>
          </a:ln>
          <a:effectLst/>
          <a:extLst>
            <a:ext uri="{909E8E84-426E-40dd-AFC4-6F175D3DCCD1}">
              <a14:hiddenFill xmlns:a14="http://schemas.microsoft.com/office/drawing/2010/main" xmlns="">
                <a:blipFill dpi="0" rotWithShape="0">
                  <a:blip r:embed="rId3"/>
                  <a:srcRect/>
                  <a:tile tx="0" ty="0" sx="100000" sy="100000" flip="none" algn="tl"/>
                </a:blip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wrap="none" lIns="63500" tIns="25400" rIns="63500" bIns="25400">
            <a:spAutoFit/>
          </a:bodyPr>
          <a:lstStyle/>
          <a:p>
            <a:pPr>
              <a:lnSpc>
                <a:spcPct val="88000"/>
              </a:lnSpc>
              <a:defRPr/>
            </a:pPr>
            <a:r>
              <a:rPr lang="en-US" sz="1800">
                <a:latin typeface="Arial" charset="0"/>
              </a:rPr>
              <a:t>Deactivator</a:t>
            </a:r>
          </a:p>
        </p:txBody>
      </p:sp>
      <p:sp>
        <p:nvSpPr>
          <p:cNvPr id="38935" name="Rectangle 64" descr="Large confetti"/>
          <p:cNvSpPr>
            <a:spLocks noChangeArrowheads="1"/>
          </p:cNvSpPr>
          <p:nvPr/>
        </p:nvSpPr>
        <p:spPr bwMode="auto">
          <a:xfrm>
            <a:off x="1092200" y="1955800"/>
            <a:ext cx="1905000" cy="292100"/>
          </a:xfrm>
          <a:prstGeom prst="rect">
            <a:avLst/>
          </a:prstGeom>
          <a:noFill/>
          <a:ln>
            <a:noFill/>
          </a:ln>
          <a:effectLst/>
          <a:extLst>
            <a:ext uri="{909E8E84-426E-40dd-AFC4-6F175D3DCCD1}">
              <a14:hiddenFill xmlns:a14="http://schemas.microsoft.com/office/drawing/2010/main" xmlns="">
                <a:blipFill dpi="0" rotWithShape="0">
                  <a:blip r:embed="rId3"/>
                  <a:srcRect/>
                  <a:tile tx="0" ty="0" sx="100000" sy="100000" flip="none" algn="tl"/>
                </a:blip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wrap="none" lIns="63500" tIns="25400" rIns="63500" bIns="25400">
            <a:spAutoFit/>
          </a:bodyPr>
          <a:lstStyle/>
          <a:p>
            <a:pPr>
              <a:lnSpc>
                <a:spcPct val="88000"/>
              </a:lnSpc>
              <a:defRPr/>
            </a:pPr>
            <a:r>
              <a:rPr lang="en-US" sz="1800">
                <a:latin typeface="Arial" charset="0"/>
              </a:rPr>
              <a:t>Platinum Catalyst</a:t>
            </a:r>
            <a:endParaRPr lang="en-US" sz="1800" b="1">
              <a:latin typeface="Arial" charset="0"/>
            </a:endParaRPr>
          </a:p>
        </p:txBody>
      </p:sp>
      <p:sp>
        <p:nvSpPr>
          <p:cNvPr id="38936" name="Rectangle 67" descr="Large confetti"/>
          <p:cNvSpPr>
            <a:spLocks noChangeArrowheads="1"/>
          </p:cNvSpPr>
          <p:nvPr/>
        </p:nvSpPr>
        <p:spPr bwMode="auto">
          <a:xfrm>
            <a:off x="901700" y="3733800"/>
            <a:ext cx="1828800" cy="292100"/>
          </a:xfrm>
          <a:prstGeom prst="rect">
            <a:avLst/>
          </a:prstGeom>
          <a:noFill/>
          <a:ln>
            <a:noFill/>
          </a:ln>
          <a:effectLst/>
          <a:extLst>
            <a:ext uri="{909E8E84-426E-40dd-AFC4-6F175D3DCCD1}">
              <a14:hiddenFill xmlns:a14="http://schemas.microsoft.com/office/drawing/2010/main" xmlns="">
                <a:blipFill dpi="0" rotWithShape="0">
                  <a:blip r:embed="rId3"/>
                  <a:srcRect/>
                  <a:tile tx="0" ty="0" sx="100000" sy="100000" flip="none" algn="tl"/>
                </a:blip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wrap="none" lIns="63500" tIns="25400" rIns="63500" bIns="25400">
            <a:spAutoFit/>
          </a:bodyPr>
          <a:lstStyle/>
          <a:p>
            <a:pPr>
              <a:lnSpc>
                <a:spcPct val="88000"/>
              </a:lnSpc>
              <a:defRPr/>
            </a:pPr>
            <a:r>
              <a:rPr lang="en-US" sz="1800">
                <a:latin typeface="Arial" charset="0"/>
              </a:rPr>
              <a:t>Ceramic Coating</a:t>
            </a:r>
            <a:endParaRPr lang="en-US" sz="1800" b="1">
              <a:latin typeface="Arial" charset="0"/>
            </a:endParaRPr>
          </a:p>
        </p:txBody>
      </p:sp>
      <p:sp>
        <p:nvSpPr>
          <p:cNvPr id="38937" name="Line 68"/>
          <p:cNvSpPr>
            <a:spLocks noChangeShapeType="1"/>
          </p:cNvSpPr>
          <p:nvPr/>
        </p:nvSpPr>
        <p:spPr bwMode="auto">
          <a:xfrm>
            <a:off x="3200400" y="2209800"/>
            <a:ext cx="292100" cy="292100"/>
          </a:xfrm>
          <a:prstGeom prst="line">
            <a:avLst/>
          </a:prstGeom>
          <a:noFill/>
          <a:ln w="12700">
            <a:solidFill>
              <a:schemeClr val="tx1"/>
            </a:solidFill>
            <a:round/>
            <a:headEnd/>
            <a:tailEnd type="triangle" w="med" len="med"/>
          </a:ln>
          <a:extLst>
            <a:ext uri="{909E8E84-426E-40dd-AFC4-6F175D3DCCD1}">
              <a14:hiddenFill xmlns:a14="http://schemas.microsoft.com/office/drawing/2010/main" xmlns="">
                <a:noFill/>
              </a14:hiddenFill>
            </a:ext>
          </a:extLst>
        </p:spPr>
        <p:txBody>
          <a:bodyPr wrap="none" anchor="ctr"/>
          <a:lstStyle/>
          <a:p>
            <a:endParaRPr lang="en-US"/>
          </a:p>
        </p:txBody>
      </p:sp>
      <p:sp>
        <p:nvSpPr>
          <p:cNvPr id="38938" name="Line 69"/>
          <p:cNvSpPr>
            <a:spLocks noChangeShapeType="1"/>
          </p:cNvSpPr>
          <p:nvPr/>
        </p:nvSpPr>
        <p:spPr bwMode="auto">
          <a:xfrm flipH="1">
            <a:off x="5549900" y="2209800"/>
            <a:ext cx="546100" cy="292100"/>
          </a:xfrm>
          <a:prstGeom prst="line">
            <a:avLst/>
          </a:prstGeom>
          <a:noFill/>
          <a:ln w="12700">
            <a:solidFill>
              <a:schemeClr val="tx1"/>
            </a:solidFill>
            <a:round/>
            <a:headEnd/>
            <a:tailEnd type="triangle" w="med" len="med"/>
          </a:ln>
          <a:extLst>
            <a:ext uri="{909E8E84-426E-40dd-AFC4-6F175D3DCCD1}">
              <a14:hiddenFill xmlns:a14="http://schemas.microsoft.com/office/drawing/2010/main" xmlns="">
                <a:noFill/>
              </a14:hiddenFill>
            </a:ext>
          </a:extLst>
        </p:spPr>
        <p:txBody>
          <a:bodyPr wrap="none" anchor="ctr"/>
          <a:lstStyle/>
          <a:p>
            <a:endParaRPr lang="en-US"/>
          </a:p>
        </p:txBody>
      </p:sp>
      <p:sp>
        <p:nvSpPr>
          <p:cNvPr id="38939" name="Line 71"/>
          <p:cNvSpPr>
            <a:spLocks noChangeShapeType="1"/>
          </p:cNvSpPr>
          <p:nvPr/>
        </p:nvSpPr>
        <p:spPr bwMode="auto">
          <a:xfrm flipH="1">
            <a:off x="2806700" y="3022600"/>
            <a:ext cx="2006600" cy="774700"/>
          </a:xfrm>
          <a:prstGeom prst="line">
            <a:avLst/>
          </a:prstGeom>
          <a:noFill/>
          <a:ln w="12700">
            <a:solidFill>
              <a:schemeClr val="tx1"/>
            </a:solidFill>
            <a:round/>
            <a:headEnd type="triangle" w="med" len="me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8940" name="Line 72"/>
          <p:cNvSpPr>
            <a:spLocks noChangeShapeType="1"/>
          </p:cNvSpPr>
          <p:nvPr/>
        </p:nvSpPr>
        <p:spPr bwMode="auto">
          <a:xfrm flipH="1">
            <a:off x="2806700" y="3009900"/>
            <a:ext cx="546100" cy="787400"/>
          </a:xfrm>
          <a:prstGeom prst="line">
            <a:avLst/>
          </a:prstGeom>
          <a:noFill/>
          <a:ln w="12700">
            <a:solidFill>
              <a:schemeClr val="tx1"/>
            </a:solidFill>
            <a:round/>
            <a:headEnd type="triangle" w="med" len="me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8941" name="Line 73"/>
          <p:cNvSpPr>
            <a:spLocks noChangeShapeType="1"/>
          </p:cNvSpPr>
          <p:nvPr/>
        </p:nvSpPr>
        <p:spPr bwMode="auto">
          <a:xfrm>
            <a:off x="3594100" y="3048000"/>
            <a:ext cx="0" cy="135890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spAutoFit/>
          </a:bodyPr>
          <a:lstStyle/>
          <a:p>
            <a:endParaRPr lang="en-US"/>
          </a:p>
        </p:txBody>
      </p:sp>
      <p:sp>
        <p:nvSpPr>
          <p:cNvPr id="38942" name="Line 74"/>
          <p:cNvSpPr>
            <a:spLocks noChangeShapeType="1"/>
          </p:cNvSpPr>
          <p:nvPr/>
        </p:nvSpPr>
        <p:spPr bwMode="auto">
          <a:xfrm>
            <a:off x="4000500" y="3035300"/>
            <a:ext cx="0" cy="130810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anchor="ctr">
            <a:spAutoFit/>
          </a:bodyPr>
          <a:lstStyle/>
          <a:p>
            <a:endParaRPr lang="en-US"/>
          </a:p>
        </p:txBody>
      </p:sp>
      <p:sp>
        <p:nvSpPr>
          <p:cNvPr id="38943" name="Line 75"/>
          <p:cNvSpPr>
            <a:spLocks noChangeShapeType="1"/>
          </p:cNvSpPr>
          <p:nvPr/>
        </p:nvSpPr>
        <p:spPr bwMode="auto">
          <a:xfrm>
            <a:off x="3594100" y="3048000"/>
            <a:ext cx="0" cy="135890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anchor="ctr">
            <a:spAutoFit/>
          </a:bodyPr>
          <a:lstStyle/>
          <a:p>
            <a:endParaRPr lang="en-US"/>
          </a:p>
        </p:txBody>
      </p:sp>
      <p:sp>
        <p:nvSpPr>
          <p:cNvPr id="38944" name="Line 77"/>
          <p:cNvSpPr>
            <a:spLocks noChangeShapeType="1"/>
          </p:cNvSpPr>
          <p:nvPr/>
        </p:nvSpPr>
        <p:spPr bwMode="auto">
          <a:xfrm>
            <a:off x="5461000" y="2997200"/>
            <a:ext cx="0" cy="138430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anchor="ctr">
            <a:spAutoFit/>
          </a:bodyPr>
          <a:lstStyle/>
          <a:p>
            <a:endParaRPr lang="en-US"/>
          </a:p>
        </p:txBody>
      </p:sp>
      <p:sp>
        <p:nvSpPr>
          <p:cNvPr id="38945" name="Line 78"/>
          <p:cNvSpPr>
            <a:spLocks noChangeShapeType="1"/>
          </p:cNvSpPr>
          <p:nvPr/>
        </p:nvSpPr>
        <p:spPr bwMode="auto">
          <a:xfrm>
            <a:off x="5054600" y="3060700"/>
            <a:ext cx="0" cy="127000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anchor="ctr">
            <a:spAutoFit/>
          </a:bodyPr>
          <a:lstStyle/>
          <a:p>
            <a:endParaRPr lang="en-US"/>
          </a:p>
        </p:txBody>
      </p:sp>
      <p:sp>
        <p:nvSpPr>
          <p:cNvPr id="38946" name="Text Box 80"/>
          <p:cNvSpPr txBox="1">
            <a:spLocks noChangeArrowheads="1"/>
          </p:cNvSpPr>
          <p:nvPr/>
        </p:nvSpPr>
        <p:spPr bwMode="auto">
          <a:xfrm>
            <a:off x="2220913" y="5111750"/>
            <a:ext cx="4424362"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700">
                <a:solidFill>
                  <a:schemeClr val="tx1"/>
                </a:solidFill>
                <a:latin typeface="Verdana" charset="0"/>
                <a:ea typeface="ＭＳ Ｐゴシック" charset="0"/>
                <a:cs typeface="ＭＳ Ｐゴシック" charset="0"/>
              </a:defRPr>
            </a:lvl1pPr>
            <a:lvl2pPr marL="742950" indent="-285750">
              <a:defRPr sz="2700">
                <a:solidFill>
                  <a:schemeClr val="tx1"/>
                </a:solidFill>
                <a:latin typeface="Verdana" charset="0"/>
                <a:ea typeface="ＭＳ Ｐゴシック" charset="0"/>
              </a:defRPr>
            </a:lvl2pPr>
            <a:lvl3pPr marL="1143000" indent="-228600">
              <a:defRPr sz="2700">
                <a:solidFill>
                  <a:schemeClr val="tx1"/>
                </a:solidFill>
                <a:latin typeface="Verdana" charset="0"/>
                <a:ea typeface="ＭＳ Ｐゴシック" charset="0"/>
              </a:defRPr>
            </a:lvl3pPr>
            <a:lvl4pPr marL="1600200" indent="-228600">
              <a:defRPr sz="2700">
                <a:solidFill>
                  <a:schemeClr val="tx1"/>
                </a:solidFill>
                <a:latin typeface="Verdana" charset="0"/>
                <a:ea typeface="ＭＳ Ｐゴシック" charset="0"/>
              </a:defRPr>
            </a:lvl4pPr>
            <a:lvl5pPr marL="2057400" indent="-228600">
              <a:defRPr sz="2700">
                <a:solidFill>
                  <a:schemeClr val="tx1"/>
                </a:solidFill>
                <a:latin typeface="Verdana" charset="0"/>
                <a:ea typeface="ＭＳ Ｐゴシック" charset="0"/>
              </a:defRPr>
            </a:lvl5pPr>
            <a:lvl6pPr marL="2514600" indent="-228600" eaLnBrk="0" fontAlgn="base" hangingPunct="0">
              <a:spcBef>
                <a:spcPct val="0"/>
              </a:spcBef>
              <a:spcAft>
                <a:spcPct val="0"/>
              </a:spcAft>
              <a:defRPr sz="2700">
                <a:solidFill>
                  <a:schemeClr val="tx1"/>
                </a:solidFill>
                <a:latin typeface="Verdana" charset="0"/>
                <a:ea typeface="ＭＳ Ｐゴシック" charset="0"/>
              </a:defRPr>
            </a:lvl6pPr>
            <a:lvl7pPr marL="2971800" indent="-228600" eaLnBrk="0" fontAlgn="base" hangingPunct="0">
              <a:spcBef>
                <a:spcPct val="0"/>
              </a:spcBef>
              <a:spcAft>
                <a:spcPct val="0"/>
              </a:spcAft>
              <a:defRPr sz="2700">
                <a:solidFill>
                  <a:schemeClr val="tx1"/>
                </a:solidFill>
                <a:latin typeface="Verdana" charset="0"/>
                <a:ea typeface="ＭＳ Ｐゴシック" charset="0"/>
              </a:defRPr>
            </a:lvl7pPr>
            <a:lvl8pPr marL="3429000" indent="-228600" eaLnBrk="0" fontAlgn="base" hangingPunct="0">
              <a:spcBef>
                <a:spcPct val="0"/>
              </a:spcBef>
              <a:spcAft>
                <a:spcPct val="0"/>
              </a:spcAft>
              <a:defRPr sz="2700">
                <a:solidFill>
                  <a:schemeClr val="tx1"/>
                </a:solidFill>
                <a:latin typeface="Verdana" charset="0"/>
                <a:ea typeface="ＭＳ Ｐゴシック" charset="0"/>
              </a:defRPr>
            </a:lvl8pPr>
            <a:lvl9pPr marL="3886200" indent="-228600" eaLnBrk="0" fontAlgn="base" hangingPunct="0">
              <a:spcBef>
                <a:spcPct val="0"/>
              </a:spcBef>
              <a:spcAft>
                <a:spcPct val="0"/>
              </a:spcAft>
              <a:defRPr sz="2700">
                <a:solidFill>
                  <a:schemeClr val="tx1"/>
                </a:solidFill>
                <a:latin typeface="Verdana" charset="0"/>
                <a:ea typeface="ＭＳ Ｐゴシック" charset="0"/>
              </a:defRPr>
            </a:lvl9pPr>
          </a:lstStyle>
          <a:p>
            <a:pPr algn="ctr"/>
            <a:r>
              <a:rPr lang="en-US" sz="1200" b="1"/>
              <a:t>Four Wire Catalytic Bead Combustible Gas Sensor</a:t>
            </a:r>
          </a:p>
          <a:p>
            <a:pPr algn="ctr"/>
            <a:r>
              <a:rPr lang="en-US" sz="1200" b="1"/>
              <a:t>Constant Current</a:t>
            </a:r>
            <a:endParaRPr lang="en-US" b="1"/>
          </a:p>
        </p:txBody>
      </p:sp>
      <p:sp>
        <p:nvSpPr>
          <p:cNvPr id="38947" name="Oval 85"/>
          <p:cNvSpPr>
            <a:spLocks noChangeArrowheads="1"/>
          </p:cNvSpPr>
          <p:nvPr/>
        </p:nvSpPr>
        <p:spPr bwMode="auto">
          <a:xfrm>
            <a:off x="5397500" y="4305300"/>
            <a:ext cx="127000" cy="127000"/>
          </a:xfrm>
          <a:prstGeom prst="ellipse">
            <a:avLst/>
          </a:prstGeom>
          <a:solidFill>
            <a:schemeClr val="tx1"/>
          </a:solidFill>
          <a:ln w="9525">
            <a:solidFill>
              <a:schemeClr val="bg1"/>
            </a:solidFill>
            <a:round/>
            <a:headEnd/>
            <a:tailEnd/>
          </a:ln>
        </p:spPr>
        <p:txBody>
          <a:bodyPr wrap="none" anchor="ctr">
            <a:spAutoFit/>
          </a:bodyPr>
          <a:lstStyle/>
          <a:p>
            <a:pPr>
              <a:buFontTx/>
              <a:buChar char="•"/>
            </a:pPr>
            <a:endParaRPr lang="en-US"/>
          </a:p>
        </p:txBody>
      </p:sp>
      <p:sp>
        <p:nvSpPr>
          <p:cNvPr id="38948" name="Oval 86"/>
          <p:cNvSpPr>
            <a:spLocks noChangeArrowheads="1"/>
          </p:cNvSpPr>
          <p:nvPr/>
        </p:nvSpPr>
        <p:spPr bwMode="auto">
          <a:xfrm>
            <a:off x="3517900" y="4318000"/>
            <a:ext cx="127000" cy="127000"/>
          </a:xfrm>
          <a:prstGeom prst="ellipse">
            <a:avLst/>
          </a:prstGeom>
          <a:solidFill>
            <a:schemeClr val="tx1"/>
          </a:solidFill>
          <a:ln w="9525">
            <a:solidFill>
              <a:schemeClr val="bg1"/>
            </a:solidFill>
            <a:round/>
            <a:headEnd/>
            <a:tailEnd/>
          </a:ln>
        </p:spPr>
        <p:txBody>
          <a:bodyPr wrap="none" anchor="ctr">
            <a:spAutoFit/>
          </a:bodyPr>
          <a:lstStyle/>
          <a:p>
            <a:pPr>
              <a:buFontTx/>
              <a:buChar char="•"/>
            </a:pPr>
            <a:endParaRPr lang="en-US"/>
          </a:p>
        </p:txBody>
      </p:sp>
      <p:sp>
        <p:nvSpPr>
          <p:cNvPr id="38949" name="Oval 89"/>
          <p:cNvSpPr>
            <a:spLocks noChangeArrowheads="1"/>
          </p:cNvSpPr>
          <p:nvPr/>
        </p:nvSpPr>
        <p:spPr bwMode="auto">
          <a:xfrm>
            <a:off x="3937000" y="4318000"/>
            <a:ext cx="127000" cy="127000"/>
          </a:xfrm>
          <a:prstGeom prst="ellipse">
            <a:avLst/>
          </a:prstGeom>
          <a:solidFill>
            <a:schemeClr val="tx1"/>
          </a:solidFill>
          <a:ln w="9525">
            <a:solidFill>
              <a:schemeClr val="bg1"/>
            </a:solidFill>
            <a:round/>
            <a:headEnd/>
            <a:tailEnd/>
          </a:ln>
        </p:spPr>
        <p:txBody>
          <a:bodyPr wrap="none" anchor="ctr">
            <a:spAutoFit/>
          </a:bodyPr>
          <a:lstStyle/>
          <a:p>
            <a:pPr>
              <a:buFontTx/>
              <a:buChar char="•"/>
            </a:pPr>
            <a:endParaRPr lang="en-US"/>
          </a:p>
        </p:txBody>
      </p:sp>
      <p:sp>
        <p:nvSpPr>
          <p:cNvPr id="38950" name="Oval 91"/>
          <p:cNvSpPr>
            <a:spLocks noChangeArrowheads="1"/>
          </p:cNvSpPr>
          <p:nvPr/>
        </p:nvSpPr>
        <p:spPr bwMode="auto">
          <a:xfrm>
            <a:off x="4991100" y="4318000"/>
            <a:ext cx="127000" cy="127000"/>
          </a:xfrm>
          <a:prstGeom prst="ellipse">
            <a:avLst/>
          </a:prstGeom>
          <a:solidFill>
            <a:schemeClr val="tx1"/>
          </a:solidFill>
          <a:ln w="9525">
            <a:solidFill>
              <a:schemeClr val="bg1"/>
            </a:solidFill>
            <a:round/>
            <a:headEnd/>
            <a:tailEnd/>
          </a:ln>
        </p:spPr>
        <p:txBody>
          <a:bodyPr wrap="none" anchor="ctr">
            <a:spAutoFit/>
          </a:bodyPr>
          <a:lstStyle/>
          <a:p>
            <a:pPr>
              <a:buFontTx/>
              <a:buChar char="•"/>
            </a:pPr>
            <a:endParaRPr lang="en-US"/>
          </a:p>
        </p:txBody>
      </p:sp>
      <p:sp>
        <p:nvSpPr>
          <p:cNvPr id="38951" name="Line 93"/>
          <p:cNvSpPr>
            <a:spLocks noChangeShapeType="1"/>
          </p:cNvSpPr>
          <p:nvPr/>
        </p:nvSpPr>
        <p:spPr bwMode="auto">
          <a:xfrm flipH="1" flipV="1">
            <a:off x="5472113" y="2859088"/>
            <a:ext cx="1131887" cy="465137"/>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a:spAutoFit/>
          </a:bodyPr>
          <a:lstStyle/>
          <a:p>
            <a:endParaRPr lang="en-US"/>
          </a:p>
        </p:txBody>
      </p:sp>
    </p:spTree>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2"/>
          <p:cNvSpPr>
            <a:spLocks noGrp="1"/>
          </p:cNvSpPr>
          <p:nvPr>
            <p:ph type="title"/>
          </p:nvPr>
        </p:nvSpPr>
        <p:spPr/>
        <p:txBody>
          <a:bodyPr/>
          <a:lstStyle/>
          <a:p>
            <a:pPr eaLnBrk="1" hangingPunct="1"/>
            <a:r>
              <a:rPr lang="en-US" dirty="0">
                <a:latin typeface="Arial" charset="0"/>
                <a:cs typeface="Arial" charset="0"/>
              </a:rPr>
              <a:t>Catalytic Oxidation</a:t>
            </a:r>
          </a:p>
        </p:txBody>
      </p:sp>
      <p:sp>
        <p:nvSpPr>
          <p:cNvPr id="40962" name="Slide Number Placeholder 4"/>
          <p:cNvSpPr>
            <a:spLocks noGrp="1" noChangeArrowheads="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700">
                <a:solidFill>
                  <a:schemeClr val="tx1"/>
                </a:solidFill>
                <a:latin typeface="Verdana" charset="0"/>
                <a:ea typeface="ＭＳ Ｐゴシック" charset="0"/>
                <a:cs typeface="ＭＳ Ｐゴシック" charset="0"/>
              </a:defRPr>
            </a:lvl1pPr>
            <a:lvl2pPr marL="742950" indent="-285750">
              <a:defRPr sz="2700">
                <a:solidFill>
                  <a:schemeClr val="tx1"/>
                </a:solidFill>
                <a:latin typeface="Verdana" charset="0"/>
                <a:ea typeface="ＭＳ Ｐゴシック" charset="0"/>
              </a:defRPr>
            </a:lvl2pPr>
            <a:lvl3pPr marL="1143000" indent="-228600">
              <a:defRPr sz="2700">
                <a:solidFill>
                  <a:schemeClr val="tx1"/>
                </a:solidFill>
                <a:latin typeface="Verdana" charset="0"/>
                <a:ea typeface="ＭＳ Ｐゴシック" charset="0"/>
              </a:defRPr>
            </a:lvl3pPr>
            <a:lvl4pPr marL="1600200" indent="-228600">
              <a:defRPr sz="2700">
                <a:solidFill>
                  <a:schemeClr val="tx1"/>
                </a:solidFill>
                <a:latin typeface="Verdana" charset="0"/>
                <a:ea typeface="ＭＳ Ｐゴシック" charset="0"/>
              </a:defRPr>
            </a:lvl4pPr>
            <a:lvl5pPr marL="2057400" indent="-228600">
              <a:defRPr sz="2700">
                <a:solidFill>
                  <a:schemeClr val="tx1"/>
                </a:solidFill>
                <a:latin typeface="Verdana" charset="0"/>
                <a:ea typeface="ＭＳ Ｐゴシック" charset="0"/>
              </a:defRPr>
            </a:lvl5pPr>
            <a:lvl6pPr marL="2514600" indent="-228600" eaLnBrk="0" fontAlgn="base" hangingPunct="0">
              <a:spcBef>
                <a:spcPct val="0"/>
              </a:spcBef>
              <a:spcAft>
                <a:spcPct val="0"/>
              </a:spcAft>
              <a:defRPr sz="2700">
                <a:solidFill>
                  <a:schemeClr val="tx1"/>
                </a:solidFill>
                <a:latin typeface="Verdana" charset="0"/>
                <a:ea typeface="ＭＳ Ｐゴシック" charset="0"/>
              </a:defRPr>
            </a:lvl6pPr>
            <a:lvl7pPr marL="2971800" indent="-228600" eaLnBrk="0" fontAlgn="base" hangingPunct="0">
              <a:spcBef>
                <a:spcPct val="0"/>
              </a:spcBef>
              <a:spcAft>
                <a:spcPct val="0"/>
              </a:spcAft>
              <a:defRPr sz="2700">
                <a:solidFill>
                  <a:schemeClr val="tx1"/>
                </a:solidFill>
                <a:latin typeface="Verdana" charset="0"/>
                <a:ea typeface="ＭＳ Ｐゴシック" charset="0"/>
              </a:defRPr>
            </a:lvl7pPr>
            <a:lvl8pPr marL="3429000" indent="-228600" eaLnBrk="0" fontAlgn="base" hangingPunct="0">
              <a:spcBef>
                <a:spcPct val="0"/>
              </a:spcBef>
              <a:spcAft>
                <a:spcPct val="0"/>
              </a:spcAft>
              <a:defRPr sz="2700">
                <a:solidFill>
                  <a:schemeClr val="tx1"/>
                </a:solidFill>
                <a:latin typeface="Verdana" charset="0"/>
                <a:ea typeface="ＭＳ Ｐゴシック" charset="0"/>
              </a:defRPr>
            </a:lvl8pPr>
            <a:lvl9pPr marL="3886200" indent="-228600" eaLnBrk="0" fontAlgn="base" hangingPunct="0">
              <a:spcBef>
                <a:spcPct val="0"/>
              </a:spcBef>
              <a:spcAft>
                <a:spcPct val="0"/>
              </a:spcAft>
              <a:defRPr sz="2700">
                <a:solidFill>
                  <a:schemeClr val="tx1"/>
                </a:solidFill>
                <a:latin typeface="Verdana" charset="0"/>
                <a:ea typeface="ＭＳ Ｐゴシック" charset="0"/>
              </a:defRPr>
            </a:lvl9pPr>
          </a:lstStyle>
          <a:p>
            <a:fld id="{1F7561F9-5BB7-5342-89E0-8F97AC5AAA87}" type="slidenum">
              <a:rPr lang="en-US" sz="1000">
                <a:solidFill>
                  <a:srgbClr val="898989"/>
                </a:solidFill>
                <a:latin typeface="Century Gothic" charset="0"/>
              </a:rPr>
              <a:pPr/>
              <a:t>18</a:t>
            </a:fld>
            <a:endParaRPr lang="en-US" sz="1000">
              <a:solidFill>
                <a:srgbClr val="898989"/>
              </a:solidFill>
              <a:latin typeface="Century Gothic" charset="0"/>
            </a:endParaRPr>
          </a:p>
        </p:txBody>
      </p:sp>
      <p:sp>
        <p:nvSpPr>
          <p:cNvPr id="40963" name="Oval 3" descr="Large confetti"/>
          <p:cNvSpPr>
            <a:spLocks noChangeArrowheads="1"/>
          </p:cNvSpPr>
          <p:nvPr/>
        </p:nvSpPr>
        <p:spPr bwMode="auto">
          <a:xfrm>
            <a:off x="3822700" y="3286125"/>
            <a:ext cx="139700" cy="520700"/>
          </a:xfrm>
          <a:prstGeom prst="ellipse">
            <a:avLst/>
          </a:prstGeom>
          <a:noFill/>
          <a:ln w="12700">
            <a:solidFill>
              <a:schemeClr val="tx1"/>
            </a:solidFill>
            <a:round/>
            <a:headEnd/>
            <a:tailEnd/>
          </a:ln>
          <a:effectLst/>
          <a:extLst>
            <a:ext uri="{909E8E84-426E-40dd-AFC4-6F175D3DCCD1}">
              <a14:hiddenFill xmlns:a14="http://schemas.microsoft.com/office/drawing/2010/main" xmlns="">
                <a:blipFill dpi="0" rotWithShape="0">
                  <a:blip r:embed="rId3"/>
                  <a:srcRect/>
                  <a:tile tx="0" ty="0" sx="100000" sy="100000" flip="none" algn="tl"/>
                </a:blipFill>
              </a14:hiddenFill>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wrap="none" anchor="ctr"/>
          <a:lstStyle/>
          <a:p>
            <a:pPr>
              <a:buFontTx/>
              <a:buChar char="•"/>
              <a:defRPr/>
            </a:pPr>
            <a:endParaRPr lang="en-US"/>
          </a:p>
        </p:txBody>
      </p:sp>
      <p:sp>
        <p:nvSpPr>
          <p:cNvPr id="40964" name="Oval 4" descr="Large confetti"/>
          <p:cNvSpPr>
            <a:spLocks noChangeArrowheads="1"/>
          </p:cNvSpPr>
          <p:nvPr/>
        </p:nvSpPr>
        <p:spPr bwMode="auto">
          <a:xfrm>
            <a:off x="3898900" y="3286125"/>
            <a:ext cx="139700" cy="520700"/>
          </a:xfrm>
          <a:prstGeom prst="ellipse">
            <a:avLst/>
          </a:prstGeom>
          <a:noFill/>
          <a:ln w="12700">
            <a:solidFill>
              <a:schemeClr val="tx1"/>
            </a:solidFill>
            <a:round/>
            <a:headEnd/>
            <a:tailEnd/>
          </a:ln>
          <a:effectLst/>
          <a:extLst>
            <a:ext uri="{909E8E84-426E-40dd-AFC4-6F175D3DCCD1}">
              <a14:hiddenFill xmlns:a14="http://schemas.microsoft.com/office/drawing/2010/main" xmlns="">
                <a:blipFill dpi="0" rotWithShape="0">
                  <a:blip r:embed="rId3"/>
                  <a:srcRect/>
                  <a:tile tx="0" ty="0" sx="100000" sy="100000" flip="none" algn="tl"/>
                </a:blipFill>
              </a14:hiddenFill>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wrap="none" anchor="ctr"/>
          <a:lstStyle/>
          <a:p>
            <a:pPr>
              <a:buFontTx/>
              <a:buChar char="•"/>
              <a:defRPr/>
            </a:pPr>
            <a:endParaRPr lang="en-US"/>
          </a:p>
        </p:txBody>
      </p:sp>
      <p:sp>
        <p:nvSpPr>
          <p:cNvPr id="40965" name="Oval 5" descr="Large confetti"/>
          <p:cNvSpPr>
            <a:spLocks noChangeArrowheads="1"/>
          </p:cNvSpPr>
          <p:nvPr/>
        </p:nvSpPr>
        <p:spPr bwMode="auto">
          <a:xfrm>
            <a:off x="3975100" y="3286125"/>
            <a:ext cx="139700" cy="520700"/>
          </a:xfrm>
          <a:prstGeom prst="ellipse">
            <a:avLst/>
          </a:prstGeom>
          <a:noFill/>
          <a:ln w="12700">
            <a:solidFill>
              <a:schemeClr val="tx1"/>
            </a:solidFill>
            <a:round/>
            <a:headEnd/>
            <a:tailEnd/>
          </a:ln>
          <a:effectLst/>
          <a:extLst>
            <a:ext uri="{909E8E84-426E-40dd-AFC4-6F175D3DCCD1}">
              <a14:hiddenFill xmlns:a14="http://schemas.microsoft.com/office/drawing/2010/main" xmlns="">
                <a:blipFill dpi="0" rotWithShape="0">
                  <a:blip r:embed="rId3"/>
                  <a:srcRect/>
                  <a:tile tx="0" ty="0" sx="100000" sy="100000" flip="none" algn="tl"/>
                </a:blipFill>
              </a14:hiddenFill>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wrap="none" anchor="ctr"/>
          <a:lstStyle/>
          <a:p>
            <a:pPr>
              <a:buFontTx/>
              <a:buChar char="•"/>
              <a:defRPr/>
            </a:pPr>
            <a:endParaRPr lang="en-US"/>
          </a:p>
        </p:txBody>
      </p:sp>
      <p:sp>
        <p:nvSpPr>
          <p:cNvPr id="40966" name="Oval 6" descr="Large confetti"/>
          <p:cNvSpPr>
            <a:spLocks noChangeArrowheads="1"/>
          </p:cNvSpPr>
          <p:nvPr/>
        </p:nvSpPr>
        <p:spPr bwMode="auto">
          <a:xfrm>
            <a:off x="4051300" y="3286125"/>
            <a:ext cx="139700" cy="520700"/>
          </a:xfrm>
          <a:prstGeom prst="ellipse">
            <a:avLst/>
          </a:prstGeom>
          <a:noFill/>
          <a:ln w="12700">
            <a:solidFill>
              <a:schemeClr val="tx1"/>
            </a:solidFill>
            <a:round/>
            <a:headEnd/>
            <a:tailEnd/>
          </a:ln>
          <a:effectLst/>
          <a:extLst>
            <a:ext uri="{909E8E84-426E-40dd-AFC4-6F175D3DCCD1}">
              <a14:hiddenFill xmlns:a14="http://schemas.microsoft.com/office/drawing/2010/main" xmlns="">
                <a:blipFill dpi="0" rotWithShape="0">
                  <a:blip r:embed="rId3"/>
                  <a:srcRect/>
                  <a:tile tx="0" ty="0" sx="100000" sy="100000" flip="none" algn="tl"/>
                </a:blipFill>
              </a14:hiddenFill>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wrap="none" anchor="ctr"/>
          <a:lstStyle/>
          <a:p>
            <a:pPr>
              <a:buFontTx/>
              <a:buChar char="•"/>
              <a:defRPr/>
            </a:pPr>
            <a:endParaRPr lang="en-US"/>
          </a:p>
        </p:txBody>
      </p:sp>
      <p:sp>
        <p:nvSpPr>
          <p:cNvPr id="40967" name="Oval 7" descr="Large confetti"/>
          <p:cNvSpPr>
            <a:spLocks noChangeArrowheads="1"/>
          </p:cNvSpPr>
          <p:nvPr/>
        </p:nvSpPr>
        <p:spPr bwMode="auto">
          <a:xfrm>
            <a:off x="4051300" y="3286125"/>
            <a:ext cx="139700" cy="520700"/>
          </a:xfrm>
          <a:prstGeom prst="ellipse">
            <a:avLst/>
          </a:prstGeom>
          <a:noFill/>
          <a:ln w="12700">
            <a:solidFill>
              <a:schemeClr val="tx1"/>
            </a:solidFill>
            <a:round/>
            <a:headEnd/>
            <a:tailEnd/>
          </a:ln>
          <a:effectLst/>
          <a:extLst>
            <a:ext uri="{909E8E84-426E-40dd-AFC4-6F175D3DCCD1}">
              <a14:hiddenFill xmlns:a14="http://schemas.microsoft.com/office/drawing/2010/main" xmlns="">
                <a:blipFill dpi="0" rotWithShape="0">
                  <a:blip r:embed="rId3"/>
                  <a:srcRect/>
                  <a:tile tx="0" ty="0" sx="100000" sy="100000" flip="none" algn="tl"/>
                </a:blipFill>
              </a14:hiddenFill>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wrap="none" anchor="ctr"/>
          <a:lstStyle/>
          <a:p>
            <a:pPr>
              <a:buFontTx/>
              <a:buChar char="•"/>
              <a:defRPr/>
            </a:pPr>
            <a:endParaRPr lang="en-US"/>
          </a:p>
        </p:txBody>
      </p:sp>
      <p:sp>
        <p:nvSpPr>
          <p:cNvPr id="40968" name="Oval 8" descr="Large confetti"/>
          <p:cNvSpPr>
            <a:spLocks noChangeArrowheads="1"/>
          </p:cNvSpPr>
          <p:nvPr/>
        </p:nvSpPr>
        <p:spPr bwMode="auto">
          <a:xfrm>
            <a:off x="4127500" y="3286125"/>
            <a:ext cx="139700" cy="520700"/>
          </a:xfrm>
          <a:prstGeom prst="ellipse">
            <a:avLst/>
          </a:prstGeom>
          <a:noFill/>
          <a:ln w="12700">
            <a:solidFill>
              <a:schemeClr val="tx1"/>
            </a:solidFill>
            <a:round/>
            <a:headEnd/>
            <a:tailEnd/>
          </a:ln>
          <a:effectLst/>
          <a:extLst>
            <a:ext uri="{909E8E84-426E-40dd-AFC4-6F175D3DCCD1}">
              <a14:hiddenFill xmlns:a14="http://schemas.microsoft.com/office/drawing/2010/main" xmlns="">
                <a:blipFill dpi="0" rotWithShape="0">
                  <a:blip r:embed="rId3"/>
                  <a:srcRect/>
                  <a:tile tx="0" ty="0" sx="100000" sy="100000" flip="none" algn="tl"/>
                </a:blipFill>
              </a14:hiddenFill>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wrap="none" anchor="ctr"/>
          <a:lstStyle/>
          <a:p>
            <a:pPr>
              <a:buFontTx/>
              <a:buChar char="•"/>
              <a:defRPr/>
            </a:pPr>
            <a:endParaRPr lang="en-US"/>
          </a:p>
        </p:txBody>
      </p:sp>
      <p:sp>
        <p:nvSpPr>
          <p:cNvPr id="40969" name="Oval 9" descr="Large confetti"/>
          <p:cNvSpPr>
            <a:spLocks noChangeArrowheads="1"/>
          </p:cNvSpPr>
          <p:nvPr/>
        </p:nvSpPr>
        <p:spPr bwMode="auto">
          <a:xfrm>
            <a:off x="4127500" y="3286125"/>
            <a:ext cx="139700" cy="520700"/>
          </a:xfrm>
          <a:prstGeom prst="ellipse">
            <a:avLst/>
          </a:prstGeom>
          <a:noFill/>
          <a:ln w="12700">
            <a:solidFill>
              <a:schemeClr val="tx1"/>
            </a:solidFill>
            <a:round/>
            <a:headEnd/>
            <a:tailEnd/>
          </a:ln>
          <a:effectLst/>
          <a:extLst>
            <a:ext uri="{909E8E84-426E-40dd-AFC4-6F175D3DCCD1}">
              <a14:hiddenFill xmlns:a14="http://schemas.microsoft.com/office/drawing/2010/main" xmlns="">
                <a:blipFill dpi="0" rotWithShape="0">
                  <a:blip r:embed="rId3"/>
                  <a:srcRect/>
                  <a:tile tx="0" ty="0" sx="100000" sy="100000" flip="none" algn="tl"/>
                </a:blipFill>
              </a14:hiddenFill>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wrap="none" anchor="ctr"/>
          <a:lstStyle/>
          <a:p>
            <a:pPr>
              <a:buFontTx/>
              <a:buChar char="•"/>
              <a:defRPr/>
            </a:pPr>
            <a:endParaRPr lang="en-US"/>
          </a:p>
        </p:txBody>
      </p:sp>
      <p:sp>
        <p:nvSpPr>
          <p:cNvPr id="40970" name="Oval 10" descr="Large confetti"/>
          <p:cNvSpPr>
            <a:spLocks noChangeArrowheads="1"/>
          </p:cNvSpPr>
          <p:nvPr/>
        </p:nvSpPr>
        <p:spPr bwMode="auto">
          <a:xfrm>
            <a:off x="5270500" y="3286125"/>
            <a:ext cx="139700" cy="520700"/>
          </a:xfrm>
          <a:prstGeom prst="ellipse">
            <a:avLst/>
          </a:prstGeom>
          <a:noFill/>
          <a:ln w="12700">
            <a:solidFill>
              <a:schemeClr val="tx1"/>
            </a:solidFill>
            <a:round/>
            <a:headEnd/>
            <a:tailEnd/>
          </a:ln>
          <a:effectLst/>
          <a:extLst>
            <a:ext uri="{909E8E84-426E-40dd-AFC4-6F175D3DCCD1}">
              <a14:hiddenFill xmlns:a14="http://schemas.microsoft.com/office/drawing/2010/main" xmlns="">
                <a:blipFill dpi="0" rotWithShape="0">
                  <a:blip r:embed="rId3"/>
                  <a:srcRect/>
                  <a:tile tx="0" ty="0" sx="100000" sy="100000" flip="none" algn="tl"/>
                </a:blipFill>
              </a14:hiddenFill>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wrap="none" anchor="ctr"/>
          <a:lstStyle/>
          <a:p>
            <a:pPr>
              <a:buFontTx/>
              <a:buChar char="•"/>
              <a:defRPr/>
            </a:pPr>
            <a:endParaRPr lang="en-US"/>
          </a:p>
        </p:txBody>
      </p:sp>
      <p:sp>
        <p:nvSpPr>
          <p:cNvPr id="40971" name="Oval 11" descr="Large confetti"/>
          <p:cNvSpPr>
            <a:spLocks noChangeArrowheads="1"/>
          </p:cNvSpPr>
          <p:nvPr/>
        </p:nvSpPr>
        <p:spPr bwMode="auto">
          <a:xfrm>
            <a:off x="5346700" y="3286125"/>
            <a:ext cx="139700" cy="520700"/>
          </a:xfrm>
          <a:prstGeom prst="ellipse">
            <a:avLst/>
          </a:prstGeom>
          <a:noFill/>
          <a:ln w="12700">
            <a:solidFill>
              <a:schemeClr val="tx1"/>
            </a:solidFill>
            <a:round/>
            <a:headEnd/>
            <a:tailEnd/>
          </a:ln>
          <a:effectLst/>
          <a:extLst>
            <a:ext uri="{909E8E84-426E-40dd-AFC4-6F175D3DCCD1}">
              <a14:hiddenFill xmlns:a14="http://schemas.microsoft.com/office/drawing/2010/main" xmlns="">
                <a:blipFill dpi="0" rotWithShape="0">
                  <a:blip r:embed="rId3"/>
                  <a:srcRect/>
                  <a:tile tx="0" ty="0" sx="100000" sy="100000" flip="none" algn="tl"/>
                </a:blipFill>
              </a14:hiddenFill>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wrap="none" anchor="ctr"/>
          <a:lstStyle/>
          <a:p>
            <a:pPr>
              <a:buFontTx/>
              <a:buChar char="•"/>
              <a:defRPr/>
            </a:pPr>
            <a:endParaRPr lang="en-US"/>
          </a:p>
        </p:txBody>
      </p:sp>
      <p:sp>
        <p:nvSpPr>
          <p:cNvPr id="40972" name="Oval 12" descr="Large confetti"/>
          <p:cNvSpPr>
            <a:spLocks noChangeArrowheads="1"/>
          </p:cNvSpPr>
          <p:nvPr/>
        </p:nvSpPr>
        <p:spPr bwMode="auto">
          <a:xfrm>
            <a:off x="5422900" y="3286125"/>
            <a:ext cx="139700" cy="520700"/>
          </a:xfrm>
          <a:prstGeom prst="ellipse">
            <a:avLst/>
          </a:prstGeom>
          <a:noFill/>
          <a:ln w="12700">
            <a:solidFill>
              <a:schemeClr val="tx1"/>
            </a:solidFill>
            <a:round/>
            <a:headEnd/>
            <a:tailEnd/>
          </a:ln>
          <a:effectLst/>
          <a:extLst>
            <a:ext uri="{909E8E84-426E-40dd-AFC4-6F175D3DCCD1}">
              <a14:hiddenFill xmlns:a14="http://schemas.microsoft.com/office/drawing/2010/main" xmlns="">
                <a:blipFill dpi="0" rotWithShape="0">
                  <a:blip r:embed="rId3"/>
                  <a:srcRect/>
                  <a:tile tx="0" ty="0" sx="100000" sy="100000" flip="none" algn="tl"/>
                </a:blipFill>
              </a14:hiddenFill>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wrap="none" anchor="ctr"/>
          <a:lstStyle/>
          <a:p>
            <a:pPr>
              <a:buFontTx/>
              <a:buChar char="•"/>
              <a:defRPr/>
            </a:pPr>
            <a:endParaRPr lang="en-US"/>
          </a:p>
        </p:txBody>
      </p:sp>
      <p:sp>
        <p:nvSpPr>
          <p:cNvPr id="40973" name="Oval 13" descr="Large confetti"/>
          <p:cNvSpPr>
            <a:spLocks noChangeArrowheads="1"/>
          </p:cNvSpPr>
          <p:nvPr/>
        </p:nvSpPr>
        <p:spPr bwMode="auto">
          <a:xfrm>
            <a:off x="5499100" y="3286125"/>
            <a:ext cx="139700" cy="520700"/>
          </a:xfrm>
          <a:prstGeom prst="ellipse">
            <a:avLst/>
          </a:prstGeom>
          <a:noFill/>
          <a:ln w="12700">
            <a:solidFill>
              <a:schemeClr val="tx1"/>
            </a:solidFill>
            <a:round/>
            <a:headEnd/>
            <a:tailEnd/>
          </a:ln>
          <a:effectLst/>
          <a:extLst>
            <a:ext uri="{909E8E84-426E-40dd-AFC4-6F175D3DCCD1}">
              <a14:hiddenFill xmlns:a14="http://schemas.microsoft.com/office/drawing/2010/main" xmlns="">
                <a:blipFill dpi="0" rotWithShape="0">
                  <a:blip r:embed="rId3"/>
                  <a:srcRect/>
                  <a:tile tx="0" ty="0" sx="100000" sy="100000" flip="none" algn="tl"/>
                </a:blipFill>
              </a14:hiddenFill>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wrap="none" anchor="ctr"/>
          <a:lstStyle/>
          <a:p>
            <a:pPr>
              <a:buFontTx/>
              <a:buChar char="•"/>
              <a:defRPr/>
            </a:pPr>
            <a:endParaRPr lang="en-US"/>
          </a:p>
        </p:txBody>
      </p:sp>
      <p:sp>
        <p:nvSpPr>
          <p:cNvPr id="40974" name="Oval 14" descr="Large confetti"/>
          <p:cNvSpPr>
            <a:spLocks noChangeArrowheads="1"/>
          </p:cNvSpPr>
          <p:nvPr/>
        </p:nvSpPr>
        <p:spPr bwMode="auto">
          <a:xfrm>
            <a:off x="5499100" y="3286125"/>
            <a:ext cx="139700" cy="520700"/>
          </a:xfrm>
          <a:prstGeom prst="ellipse">
            <a:avLst/>
          </a:prstGeom>
          <a:noFill/>
          <a:ln w="12700">
            <a:solidFill>
              <a:schemeClr val="tx1"/>
            </a:solidFill>
            <a:round/>
            <a:headEnd/>
            <a:tailEnd/>
          </a:ln>
          <a:effectLst/>
          <a:extLst>
            <a:ext uri="{909E8E84-426E-40dd-AFC4-6F175D3DCCD1}">
              <a14:hiddenFill xmlns:a14="http://schemas.microsoft.com/office/drawing/2010/main" xmlns="">
                <a:blipFill dpi="0" rotWithShape="0">
                  <a:blip r:embed="rId3"/>
                  <a:srcRect/>
                  <a:tile tx="0" ty="0" sx="100000" sy="100000" flip="none" algn="tl"/>
                </a:blipFill>
              </a14:hiddenFill>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wrap="none" anchor="ctr"/>
          <a:lstStyle/>
          <a:p>
            <a:pPr>
              <a:buFontTx/>
              <a:buChar char="•"/>
              <a:defRPr/>
            </a:pPr>
            <a:endParaRPr lang="en-US"/>
          </a:p>
        </p:txBody>
      </p:sp>
      <p:sp>
        <p:nvSpPr>
          <p:cNvPr id="40975" name="Oval 15" descr="Large confetti"/>
          <p:cNvSpPr>
            <a:spLocks noChangeArrowheads="1"/>
          </p:cNvSpPr>
          <p:nvPr/>
        </p:nvSpPr>
        <p:spPr bwMode="auto">
          <a:xfrm>
            <a:off x="5575300" y="3286125"/>
            <a:ext cx="139700" cy="520700"/>
          </a:xfrm>
          <a:prstGeom prst="ellipse">
            <a:avLst/>
          </a:prstGeom>
          <a:noFill/>
          <a:ln w="12700">
            <a:solidFill>
              <a:schemeClr val="tx1"/>
            </a:solidFill>
            <a:round/>
            <a:headEnd/>
            <a:tailEnd/>
          </a:ln>
          <a:effectLst/>
          <a:extLst>
            <a:ext uri="{909E8E84-426E-40dd-AFC4-6F175D3DCCD1}">
              <a14:hiddenFill xmlns:a14="http://schemas.microsoft.com/office/drawing/2010/main" xmlns="">
                <a:blipFill dpi="0" rotWithShape="0">
                  <a:blip r:embed="rId3"/>
                  <a:srcRect/>
                  <a:tile tx="0" ty="0" sx="100000" sy="100000" flip="none" algn="tl"/>
                </a:blipFill>
              </a14:hiddenFill>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wrap="none" anchor="ctr"/>
          <a:lstStyle/>
          <a:p>
            <a:pPr>
              <a:buFontTx/>
              <a:buChar char="•"/>
              <a:defRPr/>
            </a:pPr>
            <a:endParaRPr lang="en-US"/>
          </a:p>
        </p:txBody>
      </p:sp>
      <p:sp>
        <p:nvSpPr>
          <p:cNvPr id="40976" name="Oval 16" descr="Large confetti"/>
          <p:cNvSpPr>
            <a:spLocks noChangeArrowheads="1"/>
          </p:cNvSpPr>
          <p:nvPr/>
        </p:nvSpPr>
        <p:spPr bwMode="auto">
          <a:xfrm>
            <a:off x="5575300" y="3286125"/>
            <a:ext cx="139700" cy="520700"/>
          </a:xfrm>
          <a:prstGeom prst="ellipse">
            <a:avLst/>
          </a:prstGeom>
          <a:noFill/>
          <a:ln w="12700">
            <a:solidFill>
              <a:schemeClr val="tx1"/>
            </a:solidFill>
            <a:round/>
            <a:headEnd/>
            <a:tailEnd/>
          </a:ln>
          <a:effectLst/>
          <a:extLst>
            <a:ext uri="{909E8E84-426E-40dd-AFC4-6F175D3DCCD1}">
              <a14:hiddenFill xmlns:a14="http://schemas.microsoft.com/office/drawing/2010/main" xmlns="">
                <a:blipFill dpi="0" rotWithShape="0">
                  <a:blip r:embed="rId3"/>
                  <a:srcRect/>
                  <a:tile tx="0" ty="0" sx="100000" sy="100000" flip="none" algn="tl"/>
                </a:blipFill>
              </a14:hiddenFill>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wrap="none" anchor="ctr"/>
          <a:lstStyle/>
          <a:p>
            <a:pPr>
              <a:buFontTx/>
              <a:buChar char="•"/>
              <a:defRPr/>
            </a:pPr>
            <a:endParaRPr lang="en-US"/>
          </a:p>
        </p:txBody>
      </p:sp>
      <p:sp>
        <p:nvSpPr>
          <p:cNvPr id="40977" name="Line 18"/>
          <p:cNvSpPr>
            <a:spLocks noChangeShapeType="1"/>
          </p:cNvSpPr>
          <p:nvPr/>
        </p:nvSpPr>
        <p:spPr bwMode="auto">
          <a:xfrm>
            <a:off x="4273550" y="3667125"/>
            <a:ext cx="0" cy="132080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40978" name="Line 19"/>
          <p:cNvSpPr>
            <a:spLocks noChangeShapeType="1"/>
          </p:cNvSpPr>
          <p:nvPr/>
        </p:nvSpPr>
        <p:spPr bwMode="auto">
          <a:xfrm>
            <a:off x="5264150" y="3667125"/>
            <a:ext cx="4763" cy="133350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40979" name="Oval 23" descr="Large confetti"/>
          <p:cNvSpPr>
            <a:spLocks noChangeArrowheads="1"/>
          </p:cNvSpPr>
          <p:nvPr/>
        </p:nvSpPr>
        <p:spPr bwMode="auto">
          <a:xfrm>
            <a:off x="3600450" y="3140075"/>
            <a:ext cx="889000" cy="812800"/>
          </a:xfrm>
          <a:prstGeom prst="ellipse">
            <a:avLst/>
          </a:prstGeom>
          <a:noFill/>
          <a:ln w="38100">
            <a:solidFill>
              <a:srgbClr val="F63F1B"/>
            </a:solidFill>
            <a:round/>
            <a:headEnd/>
            <a:tailEnd/>
          </a:ln>
          <a:effectLst/>
          <a:extLst>
            <a:ext uri="{909E8E84-426E-40dd-AFC4-6F175D3DCCD1}">
              <a14:hiddenFill xmlns:a14="http://schemas.microsoft.com/office/drawing/2010/main" xmlns="">
                <a:blipFill dpi="0" rotWithShape="0">
                  <a:blip r:embed="rId3"/>
                  <a:srcRect/>
                  <a:tile tx="0" ty="0" sx="100000" sy="100000" flip="none" algn="tl"/>
                </a:blipFill>
              </a14:hiddenFill>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wrap="none" anchor="ctr"/>
          <a:lstStyle/>
          <a:p>
            <a:pPr>
              <a:buFontTx/>
              <a:buChar char="•"/>
              <a:defRPr/>
            </a:pPr>
            <a:endParaRPr lang="en-US"/>
          </a:p>
        </p:txBody>
      </p:sp>
      <p:sp>
        <p:nvSpPr>
          <p:cNvPr id="40980" name="Oval 24" descr="Large confetti"/>
          <p:cNvSpPr>
            <a:spLocks noChangeArrowheads="1"/>
          </p:cNvSpPr>
          <p:nvPr/>
        </p:nvSpPr>
        <p:spPr bwMode="auto">
          <a:xfrm>
            <a:off x="5048250" y="3140075"/>
            <a:ext cx="889000" cy="812800"/>
          </a:xfrm>
          <a:prstGeom prst="ellipse">
            <a:avLst/>
          </a:prstGeom>
          <a:noFill/>
          <a:ln w="38100">
            <a:solidFill>
              <a:srgbClr val="000099"/>
            </a:solidFill>
            <a:round/>
            <a:headEnd/>
            <a:tailEnd/>
          </a:ln>
          <a:effectLst/>
          <a:extLst>
            <a:ext uri="{909E8E84-426E-40dd-AFC4-6F175D3DCCD1}">
              <a14:hiddenFill xmlns:a14="http://schemas.microsoft.com/office/drawing/2010/main" xmlns="">
                <a:blipFill dpi="0" rotWithShape="0">
                  <a:blip r:embed="rId3"/>
                  <a:srcRect/>
                  <a:tile tx="0" ty="0" sx="100000" sy="100000" flip="none" algn="tl"/>
                </a:blipFill>
              </a14:hiddenFill>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wrap="none" anchor="ctr"/>
          <a:lstStyle/>
          <a:p>
            <a:pPr>
              <a:buFontTx/>
              <a:buChar char="•"/>
              <a:defRPr/>
            </a:pPr>
            <a:endParaRPr lang="en-US"/>
          </a:p>
        </p:txBody>
      </p:sp>
      <p:sp>
        <p:nvSpPr>
          <p:cNvPr id="40981" name="Rectangle 27" descr="Large confetti"/>
          <p:cNvSpPr>
            <a:spLocks noChangeArrowheads="1"/>
          </p:cNvSpPr>
          <p:nvPr/>
        </p:nvSpPr>
        <p:spPr bwMode="auto">
          <a:xfrm>
            <a:off x="3632200" y="5114925"/>
            <a:ext cx="927100" cy="292100"/>
          </a:xfrm>
          <a:prstGeom prst="rect">
            <a:avLst/>
          </a:prstGeom>
          <a:noFill/>
          <a:ln>
            <a:noFill/>
          </a:ln>
          <a:effectLst/>
          <a:extLst>
            <a:ext uri="{909E8E84-426E-40dd-AFC4-6F175D3DCCD1}">
              <a14:hiddenFill xmlns:a14="http://schemas.microsoft.com/office/drawing/2010/main" xmlns="">
                <a:blipFill dpi="0" rotWithShape="0">
                  <a:blip r:embed="rId3"/>
                  <a:srcRect/>
                  <a:tile tx="0" ty="0" sx="100000" sy="100000" flip="none" algn="tl"/>
                </a:blip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wrap="none" lIns="63500" tIns="25400" rIns="63500" bIns="25400">
            <a:spAutoFit/>
          </a:bodyPr>
          <a:lstStyle/>
          <a:p>
            <a:pPr>
              <a:lnSpc>
                <a:spcPct val="88000"/>
              </a:lnSpc>
              <a:defRPr/>
            </a:pPr>
            <a:r>
              <a:rPr lang="en-US" sz="1800" b="1">
                <a:latin typeface="Arial" charset="0"/>
              </a:rPr>
              <a:t>Active</a:t>
            </a:r>
            <a:r>
              <a:rPr lang="en-US" sz="1800" b="1">
                <a:latin typeface="Times New Roman" charset="0"/>
              </a:rPr>
              <a:t>  </a:t>
            </a:r>
          </a:p>
        </p:txBody>
      </p:sp>
      <p:sp>
        <p:nvSpPr>
          <p:cNvPr id="40982" name="Rectangle 28" descr="Large confetti"/>
          <p:cNvSpPr>
            <a:spLocks noChangeArrowheads="1"/>
          </p:cNvSpPr>
          <p:nvPr/>
        </p:nvSpPr>
        <p:spPr bwMode="auto">
          <a:xfrm>
            <a:off x="4953000" y="5114925"/>
            <a:ext cx="1231900" cy="292100"/>
          </a:xfrm>
          <a:prstGeom prst="rect">
            <a:avLst/>
          </a:prstGeom>
          <a:noFill/>
          <a:ln>
            <a:noFill/>
          </a:ln>
          <a:effectLst/>
          <a:extLst>
            <a:ext uri="{909E8E84-426E-40dd-AFC4-6F175D3DCCD1}">
              <a14:hiddenFill xmlns:a14="http://schemas.microsoft.com/office/drawing/2010/main" xmlns="">
                <a:blipFill dpi="0" rotWithShape="0">
                  <a:blip r:embed="rId3"/>
                  <a:srcRect/>
                  <a:tile tx="0" ty="0" sx="100000" sy="100000" flip="none" algn="tl"/>
                </a:blip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wrap="none" lIns="63500" tIns="25400" rIns="63500" bIns="25400">
            <a:spAutoFit/>
          </a:bodyPr>
          <a:lstStyle/>
          <a:p>
            <a:pPr>
              <a:lnSpc>
                <a:spcPct val="88000"/>
              </a:lnSpc>
              <a:defRPr/>
            </a:pPr>
            <a:r>
              <a:rPr lang="en-US" sz="1800" b="1">
                <a:latin typeface="Arial" charset="0"/>
              </a:rPr>
              <a:t>Reference</a:t>
            </a:r>
            <a:endParaRPr lang="en-US" sz="1800" b="1">
              <a:latin typeface="Times New Roman" charset="0"/>
            </a:endParaRPr>
          </a:p>
        </p:txBody>
      </p:sp>
      <p:sp>
        <p:nvSpPr>
          <p:cNvPr id="1541149" name="AutoShape 29" descr="Large confetti"/>
          <p:cNvSpPr>
            <a:spLocks noChangeArrowheads="1"/>
          </p:cNvSpPr>
          <p:nvPr/>
        </p:nvSpPr>
        <p:spPr bwMode="auto">
          <a:xfrm>
            <a:off x="3232150" y="2771775"/>
            <a:ext cx="1625600" cy="1549400"/>
          </a:xfrm>
          <a:prstGeom prst="star16">
            <a:avLst>
              <a:gd name="adj" fmla="val 37500"/>
            </a:avLst>
          </a:prstGeom>
          <a:noFill/>
          <a:ln w="50800">
            <a:solidFill>
              <a:srgbClr val="F4120C"/>
            </a:solidFill>
            <a:miter lim="800000"/>
            <a:headEnd/>
            <a:tailEnd/>
          </a:ln>
          <a:effectLst/>
          <a:extLst>
            <a:ext uri="{909E8E84-426E-40dd-AFC4-6F175D3DCCD1}">
              <a14:hiddenFill xmlns:a14="http://schemas.microsoft.com/office/drawing/2010/main" xmlns="">
                <a:blipFill dpi="0" rotWithShape="0">
                  <a:blip r:embed="rId3"/>
                  <a:srcRect/>
                  <a:tile tx="0" ty="0" sx="100000" sy="100000" flip="none" algn="tl"/>
                </a:blipFill>
              </a14:hiddenFill>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wrap="none" anchor="ctr"/>
          <a:lstStyle/>
          <a:p>
            <a:pPr>
              <a:buFontTx/>
              <a:buChar char="•"/>
              <a:defRPr/>
            </a:pPr>
            <a:endParaRPr lang="en-US"/>
          </a:p>
        </p:txBody>
      </p:sp>
      <p:sp>
        <p:nvSpPr>
          <p:cNvPr id="40984" name="Oval 30"/>
          <p:cNvSpPr>
            <a:spLocks noChangeArrowheads="1"/>
          </p:cNvSpPr>
          <p:nvPr/>
        </p:nvSpPr>
        <p:spPr bwMode="auto">
          <a:xfrm>
            <a:off x="3365500" y="2295525"/>
            <a:ext cx="139700" cy="139700"/>
          </a:xfrm>
          <a:prstGeom prst="ellipse">
            <a:avLst/>
          </a:prstGeom>
          <a:solidFill>
            <a:srgbClr val="FF66FF"/>
          </a:solidFill>
          <a:ln w="12700">
            <a:solidFill>
              <a:schemeClr val="tx1"/>
            </a:solidFill>
            <a:round/>
            <a:headEnd/>
            <a:tailEnd/>
          </a:ln>
        </p:spPr>
        <p:txBody>
          <a:bodyPr wrap="none" anchor="ctr"/>
          <a:lstStyle/>
          <a:p>
            <a:pPr>
              <a:buFontTx/>
              <a:buChar char="•"/>
            </a:pPr>
            <a:endParaRPr lang="en-US"/>
          </a:p>
        </p:txBody>
      </p:sp>
      <p:sp>
        <p:nvSpPr>
          <p:cNvPr id="40985" name="Oval 31"/>
          <p:cNvSpPr>
            <a:spLocks noChangeArrowheads="1"/>
          </p:cNvSpPr>
          <p:nvPr/>
        </p:nvSpPr>
        <p:spPr bwMode="auto">
          <a:xfrm>
            <a:off x="2908300" y="2676525"/>
            <a:ext cx="139700" cy="139700"/>
          </a:xfrm>
          <a:prstGeom prst="ellipse">
            <a:avLst/>
          </a:prstGeom>
          <a:solidFill>
            <a:srgbClr val="0099CC"/>
          </a:solidFill>
          <a:ln w="12700">
            <a:solidFill>
              <a:schemeClr val="tx1"/>
            </a:solidFill>
            <a:round/>
            <a:headEnd/>
            <a:tailEnd/>
          </a:ln>
        </p:spPr>
        <p:txBody>
          <a:bodyPr wrap="none" anchor="ctr"/>
          <a:lstStyle/>
          <a:p>
            <a:pPr>
              <a:buFontTx/>
              <a:buChar char="•"/>
            </a:pPr>
            <a:endParaRPr lang="en-US"/>
          </a:p>
        </p:txBody>
      </p:sp>
      <p:sp>
        <p:nvSpPr>
          <p:cNvPr id="40986" name="Oval 32"/>
          <p:cNvSpPr>
            <a:spLocks noChangeArrowheads="1"/>
          </p:cNvSpPr>
          <p:nvPr/>
        </p:nvSpPr>
        <p:spPr bwMode="auto">
          <a:xfrm>
            <a:off x="2755900" y="2219325"/>
            <a:ext cx="139700" cy="139700"/>
          </a:xfrm>
          <a:prstGeom prst="ellipse">
            <a:avLst/>
          </a:prstGeom>
          <a:solidFill>
            <a:srgbClr val="0099CC"/>
          </a:solidFill>
          <a:ln w="12700">
            <a:solidFill>
              <a:schemeClr val="tx1"/>
            </a:solidFill>
            <a:round/>
            <a:headEnd/>
            <a:tailEnd/>
          </a:ln>
        </p:spPr>
        <p:txBody>
          <a:bodyPr wrap="none" anchor="ctr"/>
          <a:lstStyle/>
          <a:p>
            <a:pPr>
              <a:buFontTx/>
              <a:buChar char="•"/>
            </a:pPr>
            <a:endParaRPr lang="en-US"/>
          </a:p>
        </p:txBody>
      </p:sp>
      <p:sp>
        <p:nvSpPr>
          <p:cNvPr id="40987" name="Oval 33"/>
          <p:cNvSpPr>
            <a:spLocks noChangeArrowheads="1"/>
          </p:cNvSpPr>
          <p:nvPr/>
        </p:nvSpPr>
        <p:spPr bwMode="auto">
          <a:xfrm>
            <a:off x="4356100" y="2524125"/>
            <a:ext cx="139700" cy="139700"/>
          </a:xfrm>
          <a:prstGeom prst="ellipse">
            <a:avLst/>
          </a:prstGeom>
          <a:solidFill>
            <a:srgbClr val="FF66FF"/>
          </a:solidFill>
          <a:ln w="12700">
            <a:solidFill>
              <a:schemeClr val="tx1"/>
            </a:solidFill>
            <a:round/>
            <a:headEnd/>
            <a:tailEnd/>
          </a:ln>
        </p:spPr>
        <p:txBody>
          <a:bodyPr wrap="none" anchor="ctr"/>
          <a:lstStyle/>
          <a:p>
            <a:pPr>
              <a:buFontTx/>
              <a:buChar char="•"/>
            </a:pPr>
            <a:endParaRPr lang="en-US"/>
          </a:p>
        </p:txBody>
      </p:sp>
      <p:sp>
        <p:nvSpPr>
          <p:cNvPr id="40988" name="Oval 34"/>
          <p:cNvSpPr>
            <a:spLocks noChangeArrowheads="1"/>
          </p:cNvSpPr>
          <p:nvPr/>
        </p:nvSpPr>
        <p:spPr bwMode="auto">
          <a:xfrm>
            <a:off x="5041900" y="2600325"/>
            <a:ext cx="139700" cy="139700"/>
          </a:xfrm>
          <a:prstGeom prst="ellipse">
            <a:avLst/>
          </a:prstGeom>
          <a:solidFill>
            <a:schemeClr val="accent1"/>
          </a:solidFill>
          <a:ln w="12700">
            <a:solidFill>
              <a:schemeClr val="tx1"/>
            </a:solidFill>
            <a:round/>
            <a:headEnd/>
            <a:tailEnd/>
          </a:ln>
        </p:spPr>
        <p:txBody>
          <a:bodyPr wrap="none" anchor="ctr"/>
          <a:lstStyle/>
          <a:p>
            <a:pPr>
              <a:buFontTx/>
              <a:buChar char="•"/>
            </a:pPr>
            <a:endParaRPr lang="en-US"/>
          </a:p>
        </p:txBody>
      </p:sp>
      <p:sp>
        <p:nvSpPr>
          <p:cNvPr id="40989" name="Oval 35"/>
          <p:cNvSpPr>
            <a:spLocks noChangeArrowheads="1"/>
          </p:cNvSpPr>
          <p:nvPr/>
        </p:nvSpPr>
        <p:spPr bwMode="auto">
          <a:xfrm>
            <a:off x="5651500" y="2676525"/>
            <a:ext cx="139700" cy="139700"/>
          </a:xfrm>
          <a:prstGeom prst="ellipse">
            <a:avLst/>
          </a:prstGeom>
          <a:solidFill>
            <a:srgbClr val="FF66FF"/>
          </a:solidFill>
          <a:ln w="12700">
            <a:solidFill>
              <a:schemeClr val="tx1"/>
            </a:solidFill>
            <a:round/>
            <a:headEnd/>
            <a:tailEnd/>
          </a:ln>
        </p:spPr>
        <p:txBody>
          <a:bodyPr wrap="none" anchor="ctr"/>
          <a:lstStyle/>
          <a:p>
            <a:pPr>
              <a:buFontTx/>
              <a:buChar char="•"/>
            </a:pPr>
            <a:endParaRPr lang="en-US"/>
          </a:p>
        </p:txBody>
      </p:sp>
      <p:sp>
        <p:nvSpPr>
          <p:cNvPr id="40990" name="Oval 36"/>
          <p:cNvSpPr>
            <a:spLocks noChangeArrowheads="1"/>
          </p:cNvSpPr>
          <p:nvPr/>
        </p:nvSpPr>
        <p:spPr bwMode="auto">
          <a:xfrm>
            <a:off x="3060700" y="3133725"/>
            <a:ext cx="139700" cy="139700"/>
          </a:xfrm>
          <a:prstGeom prst="ellipse">
            <a:avLst/>
          </a:prstGeom>
          <a:solidFill>
            <a:srgbClr val="FF66FF"/>
          </a:solidFill>
          <a:ln w="12700">
            <a:solidFill>
              <a:schemeClr val="tx1"/>
            </a:solidFill>
            <a:round/>
            <a:headEnd/>
            <a:tailEnd/>
          </a:ln>
        </p:spPr>
        <p:txBody>
          <a:bodyPr wrap="none" anchor="ctr"/>
          <a:lstStyle/>
          <a:p>
            <a:pPr>
              <a:buFontTx/>
              <a:buChar char="•"/>
            </a:pPr>
            <a:endParaRPr lang="en-US"/>
          </a:p>
        </p:txBody>
      </p:sp>
      <p:sp>
        <p:nvSpPr>
          <p:cNvPr id="40991" name="Oval 37"/>
          <p:cNvSpPr>
            <a:spLocks noChangeArrowheads="1"/>
          </p:cNvSpPr>
          <p:nvPr/>
        </p:nvSpPr>
        <p:spPr bwMode="auto">
          <a:xfrm>
            <a:off x="4279900" y="2905125"/>
            <a:ext cx="139700" cy="139700"/>
          </a:xfrm>
          <a:prstGeom prst="ellipse">
            <a:avLst/>
          </a:prstGeom>
          <a:solidFill>
            <a:schemeClr val="accent1"/>
          </a:solidFill>
          <a:ln w="12700">
            <a:solidFill>
              <a:schemeClr val="tx1"/>
            </a:solidFill>
            <a:round/>
            <a:headEnd/>
            <a:tailEnd/>
          </a:ln>
        </p:spPr>
        <p:txBody>
          <a:bodyPr wrap="none" anchor="ctr"/>
          <a:lstStyle/>
          <a:p>
            <a:pPr>
              <a:buFontTx/>
              <a:buChar char="•"/>
            </a:pPr>
            <a:endParaRPr lang="en-US"/>
          </a:p>
        </p:txBody>
      </p:sp>
      <p:sp>
        <p:nvSpPr>
          <p:cNvPr id="40992" name="Oval 38"/>
          <p:cNvSpPr>
            <a:spLocks noChangeArrowheads="1"/>
          </p:cNvSpPr>
          <p:nvPr/>
        </p:nvSpPr>
        <p:spPr bwMode="auto">
          <a:xfrm>
            <a:off x="6108700" y="3438525"/>
            <a:ext cx="139700" cy="139700"/>
          </a:xfrm>
          <a:prstGeom prst="ellipse">
            <a:avLst/>
          </a:prstGeom>
          <a:solidFill>
            <a:srgbClr val="FF66FF"/>
          </a:solidFill>
          <a:ln w="12700">
            <a:solidFill>
              <a:schemeClr val="tx1"/>
            </a:solidFill>
            <a:round/>
            <a:headEnd/>
            <a:tailEnd/>
          </a:ln>
        </p:spPr>
        <p:txBody>
          <a:bodyPr wrap="none" anchor="ctr"/>
          <a:lstStyle/>
          <a:p>
            <a:pPr>
              <a:buFontTx/>
              <a:buChar char="•"/>
            </a:pPr>
            <a:endParaRPr lang="en-US"/>
          </a:p>
        </p:txBody>
      </p:sp>
      <p:sp>
        <p:nvSpPr>
          <p:cNvPr id="40993" name="Oval 39"/>
          <p:cNvSpPr>
            <a:spLocks noChangeArrowheads="1"/>
          </p:cNvSpPr>
          <p:nvPr/>
        </p:nvSpPr>
        <p:spPr bwMode="auto">
          <a:xfrm>
            <a:off x="3136900" y="4352925"/>
            <a:ext cx="139700" cy="139700"/>
          </a:xfrm>
          <a:prstGeom prst="ellipse">
            <a:avLst/>
          </a:prstGeom>
          <a:solidFill>
            <a:srgbClr val="FF66FF"/>
          </a:solidFill>
          <a:ln w="12700">
            <a:solidFill>
              <a:schemeClr val="tx1"/>
            </a:solidFill>
            <a:round/>
            <a:headEnd/>
            <a:tailEnd/>
          </a:ln>
        </p:spPr>
        <p:txBody>
          <a:bodyPr wrap="none" anchor="ctr"/>
          <a:lstStyle/>
          <a:p>
            <a:pPr>
              <a:buFontTx/>
              <a:buChar char="•"/>
            </a:pPr>
            <a:endParaRPr lang="en-US"/>
          </a:p>
        </p:txBody>
      </p:sp>
      <p:sp>
        <p:nvSpPr>
          <p:cNvPr id="40994" name="Oval 40"/>
          <p:cNvSpPr>
            <a:spLocks noChangeArrowheads="1"/>
          </p:cNvSpPr>
          <p:nvPr/>
        </p:nvSpPr>
        <p:spPr bwMode="auto">
          <a:xfrm>
            <a:off x="6337300" y="2905125"/>
            <a:ext cx="139700" cy="139700"/>
          </a:xfrm>
          <a:prstGeom prst="ellipse">
            <a:avLst/>
          </a:prstGeom>
          <a:solidFill>
            <a:srgbClr val="0099CC"/>
          </a:solidFill>
          <a:ln w="12700">
            <a:solidFill>
              <a:schemeClr val="tx1"/>
            </a:solidFill>
            <a:round/>
            <a:headEnd/>
            <a:tailEnd/>
          </a:ln>
        </p:spPr>
        <p:txBody>
          <a:bodyPr wrap="none" anchor="ctr"/>
          <a:lstStyle/>
          <a:p>
            <a:pPr>
              <a:buFontTx/>
              <a:buChar char="•"/>
            </a:pPr>
            <a:endParaRPr lang="en-US"/>
          </a:p>
        </p:txBody>
      </p:sp>
      <p:sp>
        <p:nvSpPr>
          <p:cNvPr id="40995" name="Oval 41"/>
          <p:cNvSpPr>
            <a:spLocks noChangeArrowheads="1"/>
          </p:cNvSpPr>
          <p:nvPr/>
        </p:nvSpPr>
        <p:spPr bwMode="auto">
          <a:xfrm>
            <a:off x="5041900" y="3362325"/>
            <a:ext cx="139700" cy="139700"/>
          </a:xfrm>
          <a:prstGeom prst="ellipse">
            <a:avLst/>
          </a:prstGeom>
          <a:solidFill>
            <a:schemeClr val="accent1"/>
          </a:solidFill>
          <a:ln w="12700">
            <a:solidFill>
              <a:schemeClr val="tx1"/>
            </a:solidFill>
            <a:round/>
            <a:headEnd/>
            <a:tailEnd/>
          </a:ln>
        </p:spPr>
        <p:txBody>
          <a:bodyPr wrap="none" anchor="ctr"/>
          <a:lstStyle/>
          <a:p>
            <a:pPr>
              <a:buFontTx/>
              <a:buChar char="•"/>
            </a:pPr>
            <a:endParaRPr lang="en-US"/>
          </a:p>
        </p:txBody>
      </p:sp>
      <p:sp>
        <p:nvSpPr>
          <p:cNvPr id="40996" name="Oval 42"/>
          <p:cNvSpPr>
            <a:spLocks noChangeArrowheads="1"/>
          </p:cNvSpPr>
          <p:nvPr/>
        </p:nvSpPr>
        <p:spPr bwMode="auto">
          <a:xfrm>
            <a:off x="4051300" y="2066925"/>
            <a:ext cx="139700" cy="139700"/>
          </a:xfrm>
          <a:prstGeom prst="ellipse">
            <a:avLst/>
          </a:prstGeom>
          <a:solidFill>
            <a:srgbClr val="FF66FF"/>
          </a:solidFill>
          <a:ln w="12700">
            <a:solidFill>
              <a:schemeClr val="tx1"/>
            </a:solidFill>
            <a:round/>
            <a:headEnd/>
            <a:tailEnd/>
          </a:ln>
        </p:spPr>
        <p:txBody>
          <a:bodyPr wrap="none" anchor="ctr"/>
          <a:lstStyle/>
          <a:p>
            <a:pPr>
              <a:buFontTx/>
              <a:buChar char="•"/>
            </a:pPr>
            <a:endParaRPr lang="en-US"/>
          </a:p>
        </p:txBody>
      </p:sp>
      <p:sp>
        <p:nvSpPr>
          <p:cNvPr id="40997" name="Oval 43"/>
          <p:cNvSpPr>
            <a:spLocks noChangeArrowheads="1"/>
          </p:cNvSpPr>
          <p:nvPr/>
        </p:nvSpPr>
        <p:spPr bwMode="auto">
          <a:xfrm>
            <a:off x="4965700" y="1990725"/>
            <a:ext cx="139700" cy="139700"/>
          </a:xfrm>
          <a:prstGeom prst="ellipse">
            <a:avLst/>
          </a:prstGeom>
          <a:solidFill>
            <a:schemeClr val="accent1"/>
          </a:solidFill>
          <a:ln w="12700">
            <a:solidFill>
              <a:schemeClr val="tx1"/>
            </a:solidFill>
            <a:round/>
            <a:headEnd/>
            <a:tailEnd/>
          </a:ln>
        </p:spPr>
        <p:txBody>
          <a:bodyPr wrap="none" anchor="ctr"/>
          <a:lstStyle/>
          <a:p>
            <a:pPr>
              <a:buFontTx/>
              <a:buChar char="•"/>
            </a:pPr>
            <a:endParaRPr lang="en-US"/>
          </a:p>
        </p:txBody>
      </p:sp>
      <p:sp>
        <p:nvSpPr>
          <p:cNvPr id="40998" name="Oval 44"/>
          <p:cNvSpPr>
            <a:spLocks noChangeArrowheads="1"/>
          </p:cNvSpPr>
          <p:nvPr/>
        </p:nvSpPr>
        <p:spPr bwMode="auto">
          <a:xfrm>
            <a:off x="6108700" y="2219325"/>
            <a:ext cx="139700" cy="139700"/>
          </a:xfrm>
          <a:prstGeom prst="ellipse">
            <a:avLst/>
          </a:prstGeom>
          <a:solidFill>
            <a:schemeClr val="accent1"/>
          </a:solidFill>
          <a:ln w="12700">
            <a:solidFill>
              <a:schemeClr val="tx1"/>
            </a:solidFill>
            <a:round/>
            <a:headEnd/>
            <a:tailEnd/>
          </a:ln>
        </p:spPr>
        <p:txBody>
          <a:bodyPr wrap="none" anchor="ctr"/>
          <a:lstStyle/>
          <a:p>
            <a:pPr>
              <a:buFontTx/>
              <a:buChar char="•"/>
            </a:pPr>
            <a:endParaRPr lang="en-US"/>
          </a:p>
        </p:txBody>
      </p:sp>
      <p:sp>
        <p:nvSpPr>
          <p:cNvPr id="40999" name="Oval 45"/>
          <p:cNvSpPr>
            <a:spLocks noChangeArrowheads="1"/>
          </p:cNvSpPr>
          <p:nvPr/>
        </p:nvSpPr>
        <p:spPr bwMode="auto">
          <a:xfrm>
            <a:off x="4889500" y="2905125"/>
            <a:ext cx="139700" cy="139700"/>
          </a:xfrm>
          <a:prstGeom prst="ellipse">
            <a:avLst/>
          </a:prstGeom>
          <a:solidFill>
            <a:schemeClr val="accent1"/>
          </a:solidFill>
          <a:ln w="12700">
            <a:solidFill>
              <a:schemeClr val="tx1"/>
            </a:solidFill>
            <a:round/>
            <a:headEnd/>
            <a:tailEnd/>
          </a:ln>
        </p:spPr>
        <p:txBody>
          <a:bodyPr wrap="none" anchor="ctr"/>
          <a:lstStyle/>
          <a:p>
            <a:pPr>
              <a:buFontTx/>
              <a:buChar char="•"/>
            </a:pPr>
            <a:endParaRPr lang="en-US"/>
          </a:p>
        </p:txBody>
      </p:sp>
      <p:sp>
        <p:nvSpPr>
          <p:cNvPr id="41000" name="Oval 46"/>
          <p:cNvSpPr>
            <a:spLocks noChangeArrowheads="1"/>
          </p:cNvSpPr>
          <p:nvPr/>
        </p:nvSpPr>
        <p:spPr bwMode="auto">
          <a:xfrm>
            <a:off x="3822700" y="2524125"/>
            <a:ext cx="139700" cy="139700"/>
          </a:xfrm>
          <a:prstGeom prst="ellipse">
            <a:avLst/>
          </a:prstGeom>
          <a:solidFill>
            <a:schemeClr val="hlink"/>
          </a:solidFill>
          <a:ln w="12700">
            <a:solidFill>
              <a:schemeClr val="tx1"/>
            </a:solidFill>
            <a:round/>
            <a:headEnd/>
            <a:tailEnd/>
          </a:ln>
        </p:spPr>
        <p:txBody>
          <a:bodyPr wrap="none" anchor="ctr"/>
          <a:lstStyle/>
          <a:p>
            <a:pPr>
              <a:buFontTx/>
              <a:buChar char="•"/>
            </a:pPr>
            <a:endParaRPr lang="en-US"/>
          </a:p>
        </p:txBody>
      </p:sp>
      <p:sp>
        <p:nvSpPr>
          <p:cNvPr id="41001" name="Oval 47"/>
          <p:cNvSpPr>
            <a:spLocks noChangeArrowheads="1"/>
          </p:cNvSpPr>
          <p:nvPr/>
        </p:nvSpPr>
        <p:spPr bwMode="auto">
          <a:xfrm>
            <a:off x="3365500" y="2676525"/>
            <a:ext cx="139700" cy="139700"/>
          </a:xfrm>
          <a:prstGeom prst="ellipse">
            <a:avLst/>
          </a:prstGeom>
          <a:solidFill>
            <a:schemeClr val="hlink"/>
          </a:solidFill>
          <a:ln w="12700">
            <a:solidFill>
              <a:schemeClr val="tx1"/>
            </a:solidFill>
            <a:round/>
            <a:headEnd/>
            <a:tailEnd/>
          </a:ln>
        </p:spPr>
        <p:txBody>
          <a:bodyPr wrap="none" anchor="ctr"/>
          <a:lstStyle/>
          <a:p>
            <a:pPr>
              <a:buFontTx/>
              <a:buChar char="•"/>
            </a:pPr>
            <a:endParaRPr lang="en-US"/>
          </a:p>
        </p:txBody>
      </p:sp>
      <p:sp>
        <p:nvSpPr>
          <p:cNvPr id="41002" name="Oval 48"/>
          <p:cNvSpPr>
            <a:spLocks noChangeArrowheads="1"/>
          </p:cNvSpPr>
          <p:nvPr/>
        </p:nvSpPr>
        <p:spPr bwMode="auto">
          <a:xfrm>
            <a:off x="4737100" y="2295525"/>
            <a:ext cx="139700" cy="139700"/>
          </a:xfrm>
          <a:prstGeom prst="ellipse">
            <a:avLst/>
          </a:prstGeom>
          <a:solidFill>
            <a:srgbClr val="0099CC"/>
          </a:solidFill>
          <a:ln w="12700">
            <a:solidFill>
              <a:schemeClr val="tx1"/>
            </a:solidFill>
            <a:round/>
            <a:headEnd/>
            <a:tailEnd/>
          </a:ln>
        </p:spPr>
        <p:txBody>
          <a:bodyPr wrap="none" anchor="ctr"/>
          <a:lstStyle/>
          <a:p>
            <a:pPr>
              <a:buFontTx/>
              <a:buChar char="•"/>
            </a:pPr>
            <a:endParaRPr lang="en-US"/>
          </a:p>
        </p:txBody>
      </p:sp>
      <p:sp>
        <p:nvSpPr>
          <p:cNvPr id="41003" name="Oval 49"/>
          <p:cNvSpPr>
            <a:spLocks noChangeArrowheads="1"/>
          </p:cNvSpPr>
          <p:nvPr/>
        </p:nvSpPr>
        <p:spPr bwMode="auto">
          <a:xfrm>
            <a:off x="4965700" y="3133725"/>
            <a:ext cx="139700" cy="139700"/>
          </a:xfrm>
          <a:prstGeom prst="ellipse">
            <a:avLst/>
          </a:prstGeom>
          <a:solidFill>
            <a:srgbClr val="FF66FF"/>
          </a:solidFill>
          <a:ln w="12700">
            <a:solidFill>
              <a:schemeClr val="tx1"/>
            </a:solidFill>
            <a:round/>
            <a:headEnd/>
            <a:tailEnd/>
          </a:ln>
        </p:spPr>
        <p:txBody>
          <a:bodyPr wrap="none" anchor="ctr"/>
          <a:lstStyle/>
          <a:p>
            <a:pPr>
              <a:buFontTx/>
              <a:buChar char="•"/>
            </a:pPr>
            <a:endParaRPr lang="en-US"/>
          </a:p>
        </p:txBody>
      </p:sp>
      <p:sp>
        <p:nvSpPr>
          <p:cNvPr id="41004" name="Oval 50"/>
          <p:cNvSpPr>
            <a:spLocks noChangeArrowheads="1"/>
          </p:cNvSpPr>
          <p:nvPr/>
        </p:nvSpPr>
        <p:spPr bwMode="auto">
          <a:xfrm>
            <a:off x="5422900" y="2371725"/>
            <a:ext cx="139700" cy="139700"/>
          </a:xfrm>
          <a:prstGeom prst="ellipse">
            <a:avLst/>
          </a:prstGeom>
          <a:solidFill>
            <a:srgbClr val="0099CC"/>
          </a:solidFill>
          <a:ln w="12700">
            <a:solidFill>
              <a:schemeClr val="tx1"/>
            </a:solidFill>
            <a:round/>
            <a:headEnd/>
            <a:tailEnd/>
          </a:ln>
        </p:spPr>
        <p:txBody>
          <a:bodyPr wrap="none" anchor="ctr"/>
          <a:lstStyle/>
          <a:p>
            <a:pPr>
              <a:buFontTx/>
              <a:buChar char="•"/>
            </a:pPr>
            <a:endParaRPr lang="en-US"/>
          </a:p>
        </p:txBody>
      </p:sp>
      <p:sp>
        <p:nvSpPr>
          <p:cNvPr id="41005" name="Oval 51"/>
          <p:cNvSpPr>
            <a:spLocks noChangeArrowheads="1"/>
          </p:cNvSpPr>
          <p:nvPr/>
        </p:nvSpPr>
        <p:spPr bwMode="auto">
          <a:xfrm>
            <a:off x="3898900" y="4352925"/>
            <a:ext cx="139700" cy="139700"/>
          </a:xfrm>
          <a:prstGeom prst="ellipse">
            <a:avLst/>
          </a:prstGeom>
          <a:solidFill>
            <a:srgbClr val="0099CC"/>
          </a:solidFill>
          <a:ln w="12700">
            <a:solidFill>
              <a:schemeClr val="tx1"/>
            </a:solidFill>
            <a:round/>
            <a:headEnd/>
            <a:tailEnd/>
          </a:ln>
        </p:spPr>
        <p:txBody>
          <a:bodyPr wrap="none" anchor="ctr"/>
          <a:lstStyle/>
          <a:p>
            <a:pPr>
              <a:buFontTx/>
              <a:buChar char="•"/>
            </a:pPr>
            <a:endParaRPr lang="en-US"/>
          </a:p>
        </p:txBody>
      </p:sp>
      <p:sp>
        <p:nvSpPr>
          <p:cNvPr id="41006" name="Oval 52"/>
          <p:cNvSpPr>
            <a:spLocks noChangeArrowheads="1"/>
          </p:cNvSpPr>
          <p:nvPr/>
        </p:nvSpPr>
        <p:spPr bwMode="auto">
          <a:xfrm>
            <a:off x="3060700" y="3743325"/>
            <a:ext cx="139700" cy="139700"/>
          </a:xfrm>
          <a:prstGeom prst="ellipse">
            <a:avLst/>
          </a:prstGeom>
          <a:solidFill>
            <a:srgbClr val="0099CC"/>
          </a:solidFill>
          <a:ln w="12700">
            <a:solidFill>
              <a:schemeClr val="tx1"/>
            </a:solidFill>
            <a:round/>
            <a:headEnd/>
            <a:tailEnd/>
          </a:ln>
        </p:spPr>
        <p:txBody>
          <a:bodyPr wrap="none" anchor="ctr"/>
          <a:lstStyle/>
          <a:p>
            <a:pPr>
              <a:buFontTx/>
              <a:buChar char="•"/>
            </a:pPr>
            <a:endParaRPr lang="en-US"/>
          </a:p>
        </p:txBody>
      </p:sp>
      <p:sp>
        <p:nvSpPr>
          <p:cNvPr id="41007" name="Oval 53"/>
          <p:cNvSpPr>
            <a:spLocks noChangeArrowheads="1"/>
          </p:cNvSpPr>
          <p:nvPr/>
        </p:nvSpPr>
        <p:spPr bwMode="auto">
          <a:xfrm>
            <a:off x="2527300" y="2981325"/>
            <a:ext cx="139700" cy="139700"/>
          </a:xfrm>
          <a:prstGeom prst="ellipse">
            <a:avLst/>
          </a:prstGeom>
          <a:solidFill>
            <a:srgbClr val="FF66FF"/>
          </a:solidFill>
          <a:ln w="12700">
            <a:solidFill>
              <a:schemeClr val="tx1"/>
            </a:solidFill>
            <a:round/>
            <a:headEnd/>
            <a:tailEnd/>
          </a:ln>
        </p:spPr>
        <p:txBody>
          <a:bodyPr wrap="none" anchor="ctr"/>
          <a:lstStyle/>
          <a:p>
            <a:pPr>
              <a:buFontTx/>
              <a:buChar char="•"/>
            </a:pPr>
            <a:endParaRPr lang="en-US"/>
          </a:p>
        </p:txBody>
      </p:sp>
      <p:sp>
        <p:nvSpPr>
          <p:cNvPr id="41008" name="Line 54"/>
          <p:cNvSpPr>
            <a:spLocks noChangeShapeType="1"/>
          </p:cNvSpPr>
          <p:nvPr/>
        </p:nvSpPr>
        <p:spPr bwMode="auto">
          <a:xfrm>
            <a:off x="3822700" y="3644900"/>
            <a:ext cx="0" cy="135890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anchor="ctr">
            <a:spAutoFit/>
          </a:bodyPr>
          <a:lstStyle/>
          <a:p>
            <a:endParaRPr lang="en-US"/>
          </a:p>
        </p:txBody>
      </p:sp>
      <p:sp>
        <p:nvSpPr>
          <p:cNvPr id="41009" name="Line 55"/>
          <p:cNvSpPr>
            <a:spLocks noChangeShapeType="1"/>
          </p:cNvSpPr>
          <p:nvPr/>
        </p:nvSpPr>
        <p:spPr bwMode="auto">
          <a:xfrm>
            <a:off x="5715000" y="3657600"/>
            <a:ext cx="0" cy="134620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anchor="ctr">
            <a:spAutoFit/>
          </a:bodyPr>
          <a:lstStyle/>
          <a:p>
            <a:endParaRPr lang="en-US"/>
          </a:p>
        </p:txBody>
      </p:sp>
    </p:spTree>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1541149"/>
                                        </p:tgtEl>
                                        <p:attrNameLst>
                                          <p:attrName>style.visibility</p:attrName>
                                        </p:attrNameLst>
                                      </p:cBhvr>
                                      <p:to>
                                        <p:strVal val="visible"/>
                                      </p:to>
                                    </p:set>
                                    <p:animEffect transition="in" filter="box(out)">
                                      <p:cBhvr>
                                        <p:cTn id="7" dur="500"/>
                                        <p:tgtEl>
                                          <p:spTgt spid="15411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41149"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23B539-3D79-403F-AD76-E0439742915E}"/>
              </a:ext>
            </a:extLst>
          </p:cNvPr>
          <p:cNvSpPr>
            <a:spLocks noGrp="1"/>
          </p:cNvSpPr>
          <p:nvPr>
            <p:ph type="title"/>
          </p:nvPr>
        </p:nvSpPr>
        <p:spPr/>
        <p:txBody>
          <a:bodyPr/>
          <a:lstStyle/>
          <a:p>
            <a:r>
              <a:rPr lang="en-US" dirty="0"/>
              <a:t>Understanding LEL	</a:t>
            </a:r>
          </a:p>
        </p:txBody>
      </p:sp>
      <p:graphicFrame>
        <p:nvGraphicFramePr>
          <p:cNvPr id="6" name="Content Placeholder 5">
            <a:extLst>
              <a:ext uri="{FF2B5EF4-FFF2-40B4-BE49-F238E27FC236}">
                <a16:creationId xmlns:a16="http://schemas.microsoft.com/office/drawing/2014/main" id="{2DCDA8C4-87D5-47C5-9F9A-3E4B0FF2FA35}"/>
              </a:ext>
            </a:extLst>
          </p:cNvPr>
          <p:cNvGraphicFramePr>
            <a:graphicFrameLocks noGrp="1"/>
          </p:cNvGraphicFramePr>
          <p:nvPr>
            <p:ph idx="1"/>
            <p:extLst>
              <p:ext uri="{D42A27DB-BD31-4B8C-83A1-F6EECF244321}">
                <p14:modId xmlns:p14="http://schemas.microsoft.com/office/powerpoint/2010/main" val="199858020"/>
              </p:ext>
            </p:extLst>
          </p:nvPr>
        </p:nvGraphicFramePr>
        <p:xfrm>
          <a:off x="1597527" y="1581414"/>
          <a:ext cx="6349999" cy="4124442"/>
        </p:xfrm>
        <a:graphic>
          <a:graphicData uri="http://schemas.openxmlformats.org/drawingml/2006/table">
            <a:tbl>
              <a:tblPr/>
              <a:tblGrid>
                <a:gridCol w="914905">
                  <a:extLst>
                    <a:ext uri="{9D8B030D-6E8A-4147-A177-3AD203B41FA5}">
                      <a16:colId xmlns:a16="http://schemas.microsoft.com/office/drawing/2014/main" val="2183754937"/>
                    </a:ext>
                  </a:extLst>
                </a:gridCol>
                <a:gridCol w="720053">
                  <a:extLst>
                    <a:ext uri="{9D8B030D-6E8A-4147-A177-3AD203B41FA5}">
                      <a16:colId xmlns:a16="http://schemas.microsoft.com/office/drawing/2014/main" val="3230387647"/>
                    </a:ext>
                  </a:extLst>
                </a:gridCol>
                <a:gridCol w="407322">
                  <a:extLst>
                    <a:ext uri="{9D8B030D-6E8A-4147-A177-3AD203B41FA5}">
                      <a16:colId xmlns:a16="http://schemas.microsoft.com/office/drawing/2014/main" val="457679289"/>
                    </a:ext>
                  </a:extLst>
                </a:gridCol>
                <a:gridCol w="579173">
                  <a:extLst>
                    <a:ext uri="{9D8B030D-6E8A-4147-A177-3AD203B41FA5}">
                      <a16:colId xmlns:a16="http://schemas.microsoft.com/office/drawing/2014/main" val="1162767240"/>
                    </a:ext>
                  </a:extLst>
                </a:gridCol>
                <a:gridCol w="592332">
                  <a:extLst>
                    <a:ext uri="{9D8B030D-6E8A-4147-A177-3AD203B41FA5}">
                      <a16:colId xmlns:a16="http://schemas.microsoft.com/office/drawing/2014/main" val="3437067159"/>
                    </a:ext>
                  </a:extLst>
                </a:gridCol>
                <a:gridCol w="207454">
                  <a:extLst>
                    <a:ext uri="{9D8B030D-6E8A-4147-A177-3AD203B41FA5}">
                      <a16:colId xmlns:a16="http://schemas.microsoft.com/office/drawing/2014/main" val="4007341730"/>
                    </a:ext>
                  </a:extLst>
                </a:gridCol>
                <a:gridCol w="585753">
                  <a:extLst>
                    <a:ext uri="{9D8B030D-6E8A-4147-A177-3AD203B41FA5}">
                      <a16:colId xmlns:a16="http://schemas.microsoft.com/office/drawing/2014/main" val="3322877023"/>
                    </a:ext>
                  </a:extLst>
                </a:gridCol>
                <a:gridCol w="652349">
                  <a:extLst>
                    <a:ext uri="{9D8B030D-6E8A-4147-A177-3AD203B41FA5}">
                      <a16:colId xmlns:a16="http://schemas.microsoft.com/office/drawing/2014/main" val="59483213"/>
                    </a:ext>
                  </a:extLst>
                </a:gridCol>
                <a:gridCol w="256227">
                  <a:extLst>
                    <a:ext uri="{9D8B030D-6E8A-4147-A177-3AD203B41FA5}">
                      <a16:colId xmlns:a16="http://schemas.microsoft.com/office/drawing/2014/main" val="2326313187"/>
                    </a:ext>
                  </a:extLst>
                </a:gridCol>
                <a:gridCol w="848678">
                  <a:extLst>
                    <a:ext uri="{9D8B030D-6E8A-4147-A177-3AD203B41FA5}">
                      <a16:colId xmlns:a16="http://schemas.microsoft.com/office/drawing/2014/main" val="350814106"/>
                    </a:ext>
                  </a:extLst>
                </a:gridCol>
                <a:gridCol w="585753">
                  <a:extLst>
                    <a:ext uri="{9D8B030D-6E8A-4147-A177-3AD203B41FA5}">
                      <a16:colId xmlns:a16="http://schemas.microsoft.com/office/drawing/2014/main" val="3303626340"/>
                    </a:ext>
                  </a:extLst>
                </a:gridCol>
              </a:tblGrid>
              <a:tr h="184150">
                <a:tc>
                  <a:txBody>
                    <a:bodyPr/>
                    <a:lstStyle/>
                    <a:p>
                      <a:pPr algn="l" fontAlgn="b"/>
                      <a:endParaRPr lang="en-US" sz="1100" b="0" i="0" u="none" strike="noStrike" dirty="0">
                        <a:solidFill>
                          <a:srgbClr val="000000"/>
                        </a:solidFill>
                        <a:effectLst/>
                        <a:latin typeface="Calibri" panose="020F0502020204030204" pitchFamily="34" charset="0"/>
                      </a:endParaRPr>
                    </a:p>
                  </a:txBody>
                  <a:tcPr marL="6350" marR="6350" marT="6350"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6350" marR="6350" marT="6350" marB="0" anchor="b">
                    <a:lnL>
                      <a:noFill/>
                    </a:lnL>
                    <a:lnR>
                      <a:noFill/>
                    </a:lnR>
                    <a:lnT>
                      <a:noFill/>
                    </a:lnT>
                    <a:lnB>
                      <a:noFill/>
                    </a:lnB>
                  </a:tcPr>
                </a:tc>
                <a:tc>
                  <a:txBody>
                    <a:bodyPr/>
                    <a:lstStyle/>
                    <a:p>
                      <a:pPr algn="ctr" fontAlgn="b"/>
                      <a:endParaRPr lang="en-US" sz="1100" b="0" i="0" u="none" strike="noStrike" dirty="0">
                        <a:solidFill>
                          <a:srgbClr val="000000"/>
                        </a:solidFill>
                        <a:effectLst/>
                        <a:latin typeface="Calibri" panose="020F0502020204030204" pitchFamily="34" charset="0"/>
                      </a:endParaRPr>
                    </a:p>
                  </a:txBody>
                  <a:tcPr marL="6350" marR="6350" marT="6350"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gridSpan="8">
                  <a:txBody>
                    <a:bodyPr/>
                    <a:lstStyle/>
                    <a:p>
                      <a:pPr algn="ctr" fontAlgn="b"/>
                      <a:r>
                        <a:rPr lang="en-US" sz="1100" b="0" i="0" u="none" strike="noStrike" dirty="0">
                          <a:solidFill>
                            <a:srgbClr val="000000"/>
                          </a:solidFill>
                          <a:effectLst/>
                          <a:latin typeface="Calibri" panose="020F0502020204030204" pitchFamily="34" charset="0"/>
                        </a:rPr>
                        <a:t>Meter Readings</a:t>
                      </a:r>
                    </a:p>
                  </a:txBody>
                  <a:tcPr marL="6350" marR="6350" marT="6350" marB="0" anchor="b">
                    <a:lnL>
                      <a:noFill/>
                    </a:lnL>
                    <a:lnR>
                      <a:noFill/>
                    </a:lnR>
                    <a:lnT>
                      <a:noFill/>
                    </a:lnT>
                    <a:lnB w="12700" cap="flat" cmpd="sng" algn="ctr">
                      <a:solidFill>
                        <a:schemeClr val="tx1"/>
                      </a:solidFill>
                      <a:prstDash val="solid"/>
                      <a:round/>
                      <a:headEnd type="none" w="med" len="med"/>
                      <a:tailEnd type="none" w="med" len="med"/>
                    </a:lnB>
                  </a:tcPr>
                </a:tc>
                <a:tc hMerge="1">
                  <a:txBody>
                    <a:bodyPr/>
                    <a:lstStyle/>
                    <a:p>
                      <a:pPr algn="l" fontAlgn="b"/>
                      <a:endParaRPr lang="en-US" sz="1100" b="0" i="0" u="none" strike="noStrike" dirty="0">
                        <a:solidFill>
                          <a:srgbClr val="000000"/>
                        </a:solidFill>
                        <a:effectLst/>
                        <a:latin typeface="Calibri" panose="020F0502020204030204" pitchFamily="34" charset="0"/>
                      </a:endParaRPr>
                    </a:p>
                  </a:txBody>
                  <a:tcPr marL="6350" marR="6350" marT="6350" marB="0" anchor="b">
                    <a:lnL>
                      <a:noFill/>
                    </a:lnL>
                    <a:lnR>
                      <a:noFill/>
                    </a:lnR>
                    <a:lnT>
                      <a:noFill/>
                    </a:lnT>
                    <a:lnB>
                      <a:noFill/>
                    </a:lnB>
                  </a:tcPr>
                </a:tc>
                <a:tc hMerge="1">
                  <a:txBody>
                    <a:bodyPr/>
                    <a:lstStyle/>
                    <a:p>
                      <a:pPr algn="l" fontAlgn="b"/>
                      <a:endParaRPr lang="en-US" sz="1100" b="0" i="0" u="none" strike="noStrike" dirty="0">
                        <a:solidFill>
                          <a:srgbClr val="000000"/>
                        </a:solidFill>
                        <a:effectLst/>
                        <a:latin typeface="Calibri" panose="020F0502020204030204" pitchFamily="34" charset="0"/>
                      </a:endParaRPr>
                    </a:p>
                  </a:txBody>
                  <a:tcPr marL="6350" marR="6350" marT="6350" marB="0" anchor="b">
                    <a:lnL>
                      <a:noFill/>
                    </a:lnL>
                    <a:lnR>
                      <a:noFill/>
                    </a:lnR>
                    <a:lnT>
                      <a:noFill/>
                    </a:lnT>
                    <a:lnB>
                      <a:noFill/>
                    </a:lnB>
                  </a:tcPr>
                </a:tc>
                <a:tc hMerge="1">
                  <a:txBody>
                    <a:bodyPr/>
                    <a:lstStyle/>
                    <a:p>
                      <a:pPr algn="l" fontAlgn="b"/>
                      <a:r>
                        <a:rPr lang="en-US" sz="1100" b="0" i="0" u="none" strike="noStrike" dirty="0">
                          <a:solidFill>
                            <a:srgbClr val="000000"/>
                          </a:solidFill>
                          <a:effectLst/>
                          <a:latin typeface="Calibri" panose="020F0502020204030204" pitchFamily="34" charset="0"/>
                        </a:rPr>
                        <a:t>Meter Reading</a:t>
                      </a:r>
                    </a:p>
                  </a:txBody>
                  <a:tcPr marL="6350" marR="6350" marT="6350" marB="0" anchor="b">
                    <a:lnL>
                      <a:noFill/>
                    </a:lnL>
                    <a:lnR>
                      <a:noFill/>
                    </a:lnR>
                    <a:lnT>
                      <a:noFill/>
                    </a:lnT>
                    <a:lnB>
                      <a:noFill/>
                    </a:lnB>
                  </a:tcPr>
                </a:tc>
                <a:tc hMerge="1">
                  <a:txBody>
                    <a:bodyPr/>
                    <a:lstStyle/>
                    <a:p>
                      <a:pPr algn="l" fontAlgn="b"/>
                      <a:endParaRPr lang="en-US" sz="1100" b="0" i="0" u="none" strike="noStrike" dirty="0">
                        <a:solidFill>
                          <a:srgbClr val="000000"/>
                        </a:solidFill>
                        <a:effectLst/>
                        <a:latin typeface="Calibri" panose="020F0502020204030204" pitchFamily="34" charset="0"/>
                      </a:endParaRPr>
                    </a:p>
                  </a:txBody>
                  <a:tcPr marL="6350" marR="6350" marT="6350" marB="0" anchor="b">
                    <a:lnL>
                      <a:noFill/>
                    </a:lnL>
                    <a:lnR>
                      <a:noFill/>
                    </a:lnR>
                    <a:lnT>
                      <a:noFill/>
                    </a:lnT>
                    <a:lnB>
                      <a:noFill/>
                    </a:lnB>
                  </a:tcPr>
                </a:tc>
                <a:tc hMerge="1">
                  <a:txBody>
                    <a:bodyPr/>
                    <a:lstStyle/>
                    <a:p>
                      <a:endParaRPr lang="en-US"/>
                    </a:p>
                  </a:txBody>
                  <a:tcPr/>
                </a:tc>
                <a:tc hMerge="1">
                  <a:txBody>
                    <a:bodyPr/>
                    <a:lstStyle/>
                    <a:p>
                      <a:pPr algn="l" fontAlgn="b"/>
                      <a:r>
                        <a:rPr lang="en-US" sz="1100" b="0" i="0" u="none" strike="noStrike" dirty="0">
                          <a:solidFill>
                            <a:srgbClr val="000000"/>
                          </a:solidFill>
                          <a:effectLst/>
                          <a:latin typeface="Calibri" panose="020F0502020204030204" pitchFamily="34" charset="0"/>
                        </a:rPr>
                        <a:t>Meter Reading</a:t>
                      </a:r>
                    </a:p>
                  </a:txBody>
                  <a:tcPr marL="6350" marR="6350" marT="6350" marB="0" anchor="b">
                    <a:lnL>
                      <a:noFill/>
                    </a:lnL>
                    <a:lnR>
                      <a:noFill/>
                    </a:lnR>
                    <a:lnT>
                      <a:noFill/>
                    </a:lnT>
                    <a:lnB>
                      <a:noFill/>
                    </a:lnB>
                  </a:tcPr>
                </a:tc>
                <a:tc hMerge="1">
                  <a:txBody>
                    <a:bodyPr/>
                    <a:lstStyle/>
                    <a:p>
                      <a:pPr algn="l" fontAlgn="b"/>
                      <a:endParaRPr lang="en-US" sz="1100" b="0" i="0" u="none" strike="noStrike" dirty="0">
                        <a:solidFill>
                          <a:srgbClr val="000000"/>
                        </a:solidFill>
                        <a:effectLst/>
                        <a:latin typeface="Calibri" panose="020F0502020204030204" pitchFamily="34" charset="0"/>
                      </a:endParaRPr>
                    </a:p>
                  </a:txBody>
                  <a:tcPr marL="6350" marR="6350" marT="6350" marB="0" anchor="b">
                    <a:lnL>
                      <a:noFill/>
                    </a:lnL>
                    <a:lnR>
                      <a:noFill/>
                    </a:lnR>
                    <a:lnT>
                      <a:noFill/>
                    </a:lnT>
                    <a:lnB>
                      <a:noFill/>
                    </a:lnB>
                  </a:tcPr>
                </a:tc>
                <a:extLst>
                  <a:ext uri="{0D108BD9-81ED-4DB2-BD59-A6C34878D82A}">
                    <a16:rowId xmlns:a16="http://schemas.microsoft.com/office/drawing/2014/main" val="2697531405"/>
                  </a:ext>
                </a:extLst>
              </a:tr>
              <a:tr h="184150">
                <a:tc gridSpan="2">
                  <a:txBody>
                    <a:bodyPr/>
                    <a:lstStyle/>
                    <a:p>
                      <a:pPr algn="ctr" fontAlgn="b"/>
                      <a:r>
                        <a:rPr lang="en-US" sz="1100" b="0" i="0" u="none" strike="noStrike" dirty="0">
                          <a:solidFill>
                            <a:srgbClr val="000000"/>
                          </a:solidFill>
                          <a:effectLst/>
                          <a:latin typeface="Calibri" panose="020F0502020204030204" pitchFamily="34" charset="0"/>
                        </a:rPr>
                        <a:t>100% LEL Concentrations</a:t>
                      </a:r>
                    </a:p>
                  </a:txBody>
                  <a:tcPr marL="6350" marR="6350" marT="6350" marB="0" anchor="b">
                    <a:lnL>
                      <a:noFill/>
                    </a:lnL>
                    <a:lnR>
                      <a:noFill/>
                    </a:lnR>
                    <a:lnT>
                      <a:noFill/>
                    </a:lnT>
                    <a:lnB w="12700" cap="flat" cmpd="sng" algn="ctr">
                      <a:solidFill>
                        <a:schemeClr val="tx1"/>
                      </a:solidFill>
                      <a:prstDash val="solid"/>
                      <a:round/>
                      <a:headEnd type="none" w="med" len="med"/>
                      <a:tailEnd type="none" w="med" len="med"/>
                    </a:lnB>
                  </a:tcPr>
                </a:tc>
                <a:tc hMerge="1">
                  <a:txBody>
                    <a:bodyPr/>
                    <a:lstStyle/>
                    <a:p>
                      <a:pPr algn="l" fontAlgn="b"/>
                      <a:endParaRPr lang="en-US" sz="1100" b="0" i="0" u="none" strike="noStrike" dirty="0">
                        <a:solidFill>
                          <a:srgbClr val="000000"/>
                        </a:solidFill>
                        <a:effectLst/>
                        <a:latin typeface="Calibri" panose="020F0502020204030204" pitchFamily="34" charset="0"/>
                      </a:endParaRPr>
                    </a:p>
                  </a:txBody>
                  <a:tcPr marL="6350" marR="6350" marT="6350" marB="0" anchor="b">
                    <a:lnL>
                      <a:noFill/>
                    </a:lnL>
                    <a:lnR>
                      <a:noFill/>
                    </a:lnR>
                    <a:lnT>
                      <a:noFill/>
                    </a:lnT>
                    <a:lnB>
                      <a:noFill/>
                    </a:lnB>
                  </a:tcPr>
                </a:tc>
                <a:tc>
                  <a:txBody>
                    <a:bodyPr/>
                    <a:lstStyle/>
                    <a:p>
                      <a:pPr algn="ctr" fontAlgn="b"/>
                      <a:endParaRPr lang="en-US" sz="1100" b="0" i="0" u="none" strike="noStrike" dirty="0">
                        <a:solidFill>
                          <a:srgbClr val="000000"/>
                        </a:solidFill>
                        <a:effectLst/>
                        <a:latin typeface="Calibri" panose="020F0502020204030204" pitchFamily="34" charset="0"/>
                      </a:endParaRPr>
                    </a:p>
                  </a:txBody>
                  <a:tcPr marL="6350" marR="6350" marT="6350" marB="0" anchor="b">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gridSpan="2">
                  <a:txBody>
                    <a:bodyPr/>
                    <a:lstStyle/>
                    <a:p>
                      <a:pPr algn="ctr" fontAlgn="b"/>
                      <a:r>
                        <a:rPr lang="en-US" sz="1100" b="0" i="0" u="none" strike="noStrike" dirty="0">
                          <a:solidFill>
                            <a:srgbClr val="000000"/>
                          </a:solidFill>
                          <a:effectLst/>
                          <a:latin typeface="Calibri" panose="020F0502020204030204" pitchFamily="34" charset="0"/>
                        </a:rPr>
                        <a:t>Methane</a:t>
                      </a:r>
                    </a:p>
                  </a:txBody>
                  <a:tcPr marL="6350" marR="6350" marT="6350" marB="0" anchor="b">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hMerge="1">
                  <a:txBody>
                    <a:bodyPr/>
                    <a:lstStyle/>
                    <a:p>
                      <a:pPr algn="l" fontAlgn="b"/>
                      <a:endParaRPr lang="en-US" sz="1100" b="0" i="0" u="none" strike="noStrike" dirty="0">
                        <a:solidFill>
                          <a:srgbClr val="000000"/>
                        </a:solidFill>
                        <a:effectLst/>
                        <a:latin typeface="Calibri" panose="020F0502020204030204" pitchFamily="34" charset="0"/>
                      </a:endParaRPr>
                    </a:p>
                  </a:txBody>
                  <a:tcPr marL="6350" marR="6350" marT="6350" marB="0" anchor="b">
                    <a:lnL>
                      <a:noFill/>
                    </a:lnL>
                    <a:lnR>
                      <a:noFill/>
                    </a:lnR>
                    <a:lnT w="12700" cap="flat" cmpd="sng" algn="ctr">
                      <a:solidFill>
                        <a:schemeClr val="tx1"/>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6350" marR="6350" marT="6350" marB="0" anchor="b">
                    <a:lnL>
                      <a:noFill/>
                    </a:lnL>
                    <a:lnR>
                      <a:noFill/>
                    </a:lnR>
                    <a:lnT w="12700" cap="flat" cmpd="sng" algn="ctr">
                      <a:solidFill>
                        <a:schemeClr val="tx1"/>
                      </a:solidFill>
                      <a:prstDash val="solid"/>
                      <a:round/>
                      <a:headEnd type="none" w="med" len="med"/>
                      <a:tailEnd type="none" w="med" len="med"/>
                    </a:lnT>
                    <a:lnB>
                      <a:noFill/>
                    </a:lnB>
                  </a:tcPr>
                </a:tc>
                <a:tc gridSpan="2">
                  <a:txBody>
                    <a:bodyPr/>
                    <a:lstStyle/>
                    <a:p>
                      <a:pPr algn="ctr" fontAlgn="b"/>
                      <a:r>
                        <a:rPr lang="en-US" sz="1100" b="0" i="0" u="none" strike="noStrike" dirty="0">
                          <a:solidFill>
                            <a:srgbClr val="000000"/>
                          </a:solidFill>
                          <a:effectLst/>
                          <a:latin typeface="Calibri" panose="020F0502020204030204" pitchFamily="34" charset="0"/>
                        </a:rPr>
                        <a:t>Propane</a:t>
                      </a:r>
                    </a:p>
                  </a:txBody>
                  <a:tcPr marL="6350" marR="6350" marT="6350" marB="0" anchor="b">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tc hMerge="1">
                  <a:txBody>
                    <a:bodyPr/>
                    <a:lstStyle/>
                    <a:p>
                      <a:pPr algn="l" fontAlgn="b"/>
                      <a:endParaRPr lang="en-US" sz="1100" b="0" i="0" u="none" strike="noStrike" dirty="0">
                        <a:solidFill>
                          <a:srgbClr val="000000"/>
                        </a:solidFill>
                        <a:effectLst/>
                        <a:latin typeface="Calibri" panose="020F0502020204030204" pitchFamily="34" charset="0"/>
                      </a:endParaRPr>
                    </a:p>
                  </a:txBody>
                  <a:tcPr marL="6350" marR="6350" marT="6350" marB="0" anchor="b">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endParaRPr lang="en-US" sz="1100" b="0" i="0" u="none" strike="noStrike" dirty="0">
                        <a:solidFill>
                          <a:srgbClr val="000000"/>
                        </a:solidFill>
                        <a:effectLst/>
                        <a:latin typeface="Calibri" panose="020F0502020204030204" pitchFamily="34" charset="0"/>
                      </a:endParaRPr>
                    </a:p>
                  </a:txBody>
                  <a:tcPr marL="6350" marR="6350" marT="6350" marB="0" anchor="b">
                    <a:lnL>
                      <a:noFill/>
                    </a:lnL>
                    <a:lnR>
                      <a:noFill/>
                    </a:lnR>
                    <a:lnT w="12700" cap="flat" cmpd="sng" algn="ctr">
                      <a:solidFill>
                        <a:schemeClr val="tx1"/>
                      </a:solidFill>
                      <a:prstDash val="solid"/>
                      <a:round/>
                      <a:headEnd type="none" w="med" len="med"/>
                      <a:tailEnd type="none" w="med" len="med"/>
                    </a:lnT>
                    <a:lnB>
                      <a:noFill/>
                    </a:lnB>
                  </a:tcPr>
                </a:tc>
                <a:tc gridSpan="2">
                  <a:txBody>
                    <a:bodyPr/>
                    <a:lstStyle/>
                    <a:p>
                      <a:pPr algn="ctr" fontAlgn="b"/>
                      <a:r>
                        <a:rPr lang="en-US" sz="1100" b="0" i="0" u="none" strike="noStrike" dirty="0">
                          <a:solidFill>
                            <a:srgbClr val="000000"/>
                          </a:solidFill>
                          <a:effectLst/>
                          <a:latin typeface="Calibri" panose="020F0502020204030204" pitchFamily="34" charset="0"/>
                        </a:rPr>
                        <a:t>Hydrogen</a:t>
                      </a:r>
                    </a:p>
                  </a:txBody>
                  <a:tcPr marL="6350" marR="6350" marT="6350" marB="0" anchor="b">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hMerge="1">
                  <a:txBody>
                    <a:bodyPr/>
                    <a:lstStyle/>
                    <a:p>
                      <a:pPr algn="l" fontAlgn="b"/>
                      <a:endParaRPr lang="en-US" sz="1100" b="0" i="0" u="none" strike="noStrike" dirty="0">
                        <a:solidFill>
                          <a:srgbClr val="000000"/>
                        </a:solidFill>
                        <a:effectLst/>
                        <a:latin typeface="Calibri" panose="020F0502020204030204" pitchFamily="34" charset="0"/>
                      </a:endParaRPr>
                    </a:p>
                  </a:txBody>
                  <a:tcPr marL="6350" marR="6350" marT="6350" marB="0" anchor="b">
                    <a:lnL>
                      <a:noFill/>
                    </a:lnL>
                    <a:lnR>
                      <a:noFill/>
                    </a:lnR>
                    <a:lnT w="12700" cap="flat" cmpd="sng" algn="ctr">
                      <a:solidFill>
                        <a:schemeClr val="tx1"/>
                      </a:solidFill>
                      <a:prstDash val="solid"/>
                      <a:round/>
                      <a:headEnd type="none" w="med" len="med"/>
                      <a:tailEnd type="none" w="med" len="med"/>
                    </a:lnT>
                    <a:lnB>
                      <a:noFill/>
                    </a:lnB>
                  </a:tcPr>
                </a:tc>
                <a:extLst>
                  <a:ext uri="{0D108BD9-81ED-4DB2-BD59-A6C34878D82A}">
                    <a16:rowId xmlns:a16="http://schemas.microsoft.com/office/drawing/2014/main" val="3479237895"/>
                  </a:ext>
                </a:extLst>
              </a:tr>
              <a:tr h="200618">
                <a:tc>
                  <a:txBody>
                    <a:bodyPr/>
                    <a:lstStyle/>
                    <a:p>
                      <a:pPr algn="l" fontAlgn="b"/>
                      <a:endParaRPr lang="en-US" sz="1100" b="0" i="0" u="none" strike="noStrike" dirty="0">
                        <a:solidFill>
                          <a:srgbClr val="000000"/>
                        </a:solidFill>
                        <a:effectLst/>
                        <a:latin typeface="Calibri" panose="020F0502020204030204" pitchFamily="34" charset="0"/>
                      </a:endParaRPr>
                    </a:p>
                  </a:txBody>
                  <a:tcPr marL="6350" marR="6350" marT="6350" marB="0" anchor="b">
                    <a:lnL>
                      <a:noFill/>
                    </a:lnL>
                    <a:lnR>
                      <a:noFill/>
                    </a:lnR>
                    <a:lnT w="12700" cap="flat" cmpd="sng" algn="ctr">
                      <a:solidFill>
                        <a:schemeClr val="tx1"/>
                      </a:solidFill>
                      <a:prstDash val="solid"/>
                      <a:round/>
                      <a:headEnd type="none" w="med" len="med"/>
                      <a:tailEnd type="none" w="med" len="med"/>
                    </a:lnT>
                    <a:lnB>
                      <a:noFill/>
                    </a:lnB>
                  </a:tcPr>
                </a:tc>
                <a:tc>
                  <a:txBody>
                    <a:bodyPr/>
                    <a:lstStyle/>
                    <a:p>
                      <a:pPr algn="ctr" fontAlgn="b"/>
                      <a:r>
                        <a:rPr lang="en-US" sz="1100" b="0" i="0" u="none" strike="noStrike">
                          <a:solidFill>
                            <a:srgbClr val="000000"/>
                          </a:solidFill>
                          <a:effectLst/>
                          <a:latin typeface="Calibri" panose="020F0502020204030204" pitchFamily="34" charset="0"/>
                        </a:rPr>
                        <a:t>% Volume</a:t>
                      </a:r>
                      <a:endParaRPr lang="en-US" sz="1100" b="0" i="0" u="none" strike="noStrike" dirty="0">
                        <a:solidFill>
                          <a:srgbClr val="000000"/>
                        </a:solidFill>
                        <a:effectLst/>
                        <a:latin typeface="Calibri" panose="020F0502020204030204" pitchFamily="34" charset="0"/>
                      </a:endParaRPr>
                    </a:p>
                  </a:txBody>
                  <a:tcPr marL="6350" marR="6350" marT="6350" marB="0" anchor="b">
                    <a:lnL>
                      <a:noFill/>
                    </a:lnL>
                    <a:lnR>
                      <a:noFill/>
                    </a:lnR>
                    <a:lnT w="12700" cap="flat" cmpd="sng" algn="ctr">
                      <a:solidFill>
                        <a:schemeClr val="tx1"/>
                      </a:solidFill>
                      <a:prstDash val="solid"/>
                      <a:round/>
                      <a:headEnd type="none" w="med" len="med"/>
                      <a:tailEnd type="none" w="med" len="med"/>
                    </a:lnT>
                    <a:lnB>
                      <a:noFill/>
                    </a:lnB>
                  </a:tcPr>
                </a:tc>
                <a:tc>
                  <a:txBody>
                    <a:bodyPr/>
                    <a:lstStyle/>
                    <a:p>
                      <a:pPr algn="ctr" fontAlgn="b"/>
                      <a:endParaRPr lang="en-US" sz="1100" b="0" i="0" u="none" strike="noStrike" dirty="0">
                        <a:solidFill>
                          <a:srgbClr val="000000"/>
                        </a:solidFill>
                        <a:effectLst/>
                        <a:latin typeface="Calibri" panose="020F0502020204030204" pitchFamily="34" charset="0"/>
                      </a:endParaRPr>
                    </a:p>
                  </a:txBody>
                  <a:tcPr marL="6350" marR="6350" marT="6350" marB="0" anchor="b">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noFill/>
                  </a:tcPr>
                </a:tc>
                <a:tc>
                  <a:txBody>
                    <a:bodyPr/>
                    <a:lstStyle/>
                    <a:p>
                      <a:pPr algn="ctr" fontAlgn="b"/>
                      <a:endParaRPr lang="en-US" sz="1100" b="0" i="0" u="none" strike="noStrike" dirty="0">
                        <a:solidFill>
                          <a:srgbClr val="000000"/>
                        </a:solidFill>
                        <a:effectLst/>
                        <a:latin typeface="Calibri" panose="020F0502020204030204" pitchFamily="34" charset="0"/>
                      </a:endParaRPr>
                    </a:p>
                  </a:txBody>
                  <a:tcPr marL="6350" marR="6350" marT="6350" marB="0" anchor="b">
                    <a:lnL>
                      <a:noFill/>
                    </a:lnL>
                    <a:lnR>
                      <a:noFill/>
                    </a:lnR>
                    <a:lnT w="12700" cap="flat" cmpd="sng" algn="ctr">
                      <a:solidFill>
                        <a:schemeClr val="tx1"/>
                      </a:solidFill>
                      <a:prstDash val="solid"/>
                      <a:round/>
                      <a:headEnd type="none" w="med" len="med"/>
                      <a:tailEnd type="none" w="med" len="med"/>
                    </a:lnT>
                    <a:lnB>
                      <a:noFill/>
                    </a:lnB>
                    <a:solidFill>
                      <a:schemeClr val="accent6">
                        <a:lumMod val="40000"/>
                        <a:lumOff val="60000"/>
                      </a:schemeClr>
                    </a:solidFill>
                  </a:tcPr>
                </a:tc>
                <a:tc>
                  <a:txBody>
                    <a:bodyPr/>
                    <a:lstStyle/>
                    <a:p>
                      <a:pPr algn="ctr" fontAlgn="b"/>
                      <a:endParaRPr lang="en-US" sz="1100" b="0" i="0" u="none" strike="noStrike" dirty="0">
                        <a:solidFill>
                          <a:srgbClr val="000000"/>
                        </a:solidFill>
                        <a:effectLst/>
                        <a:latin typeface="Calibri" panose="020F0502020204030204" pitchFamily="34" charset="0"/>
                      </a:endParaRPr>
                    </a:p>
                  </a:txBody>
                  <a:tcPr marL="6350" marR="6350" marT="6350" marB="0" anchor="b">
                    <a:lnL>
                      <a:noFill/>
                    </a:lnL>
                    <a:lnR>
                      <a:noFill/>
                    </a:lnR>
                    <a:lnT w="12700" cap="flat" cmpd="sng" algn="ctr">
                      <a:solidFill>
                        <a:schemeClr val="tx1"/>
                      </a:solidFill>
                      <a:prstDash val="solid"/>
                      <a:round/>
                      <a:headEnd type="none" w="med" len="med"/>
                      <a:tailEnd type="none" w="med" len="med"/>
                    </a:lnT>
                    <a:lnB>
                      <a:noFill/>
                    </a:lnB>
                    <a:solidFill>
                      <a:schemeClr val="accent6">
                        <a:lumMod val="40000"/>
                        <a:lumOff val="60000"/>
                      </a:schemeClr>
                    </a:solidFill>
                  </a:tcPr>
                </a:tc>
                <a:tc>
                  <a:txBody>
                    <a:bodyPr/>
                    <a:lstStyle/>
                    <a:p>
                      <a:pPr algn="l" fontAlgn="b"/>
                      <a:endParaRPr lang="en-US" sz="1100" b="0" i="0" u="none" strike="noStrike" dirty="0">
                        <a:solidFill>
                          <a:srgbClr val="000000"/>
                        </a:solidFill>
                        <a:effectLst/>
                        <a:latin typeface="Calibri" panose="020F0502020204030204" pitchFamily="34" charset="0"/>
                      </a:endParaRPr>
                    </a:p>
                  </a:txBody>
                  <a:tcPr marL="6350" marR="6350" marT="6350" marB="0" anchor="b">
                    <a:lnL>
                      <a:noFill/>
                    </a:lnL>
                    <a:lnR>
                      <a:noFill/>
                    </a:lnR>
                    <a:lnT>
                      <a:noFill/>
                    </a:lnT>
                    <a:lnB>
                      <a:noFill/>
                    </a:lnB>
                  </a:tcPr>
                </a:tc>
                <a:tc>
                  <a:txBody>
                    <a:bodyPr/>
                    <a:lstStyle/>
                    <a:p>
                      <a:pPr algn="ctr" fontAlgn="b"/>
                      <a:endParaRPr lang="en-US" sz="1100" b="0" i="0" u="none" strike="noStrike" dirty="0">
                        <a:solidFill>
                          <a:srgbClr val="000000"/>
                        </a:solidFill>
                        <a:effectLst/>
                        <a:latin typeface="Calibri" panose="020F0502020204030204" pitchFamily="34" charset="0"/>
                      </a:endParaRPr>
                    </a:p>
                  </a:txBody>
                  <a:tcPr marL="6350" marR="6350" marT="6350" marB="0" anchor="b">
                    <a:lnL>
                      <a:noFill/>
                    </a:lnL>
                    <a:lnR>
                      <a:noFill/>
                    </a:lnR>
                    <a:lnT w="12700" cap="flat" cmpd="sng" algn="ctr">
                      <a:solidFill>
                        <a:schemeClr val="tx1"/>
                      </a:solidFill>
                      <a:prstDash val="solid"/>
                      <a:round/>
                      <a:headEnd type="none" w="med" len="med"/>
                      <a:tailEnd type="none" w="med" len="med"/>
                    </a:lnT>
                    <a:lnB>
                      <a:noFill/>
                    </a:lnB>
                    <a:solidFill>
                      <a:schemeClr val="accent2">
                        <a:lumMod val="60000"/>
                        <a:lumOff val="40000"/>
                      </a:schemeClr>
                    </a:solidFill>
                  </a:tcPr>
                </a:tc>
                <a:tc>
                  <a:txBody>
                    <a:bodyPr/>
                    <a:lstStyle/>
                    <a:p>
                      <a:pPr algn="ctr" fontAlgn="b"/>
                      <a:endParaRPr lang="en-US" sz="1100" b="0" i="0" u="none" strike="noStrike" dirty="0">
                        <a:solidFill>
                          <a:srgbClr val="000000"/>
                        </a:solidFill>
                        <a:effectLst/>
                        <a:latin typeface="Calibri" panose="020F0502020204030204" pitchFamily="34" charset="0"/>
                      </a:endParaRPr>
                    </a:p>
                  </a:txBody>
                  <a:tcPr marL="6350" marR="6350" marT="6350" marB="0" anchor="b">
                    <a:lnL>
                      <a:noFill/>
                    </a:lnL>
                    <a:lnR>
                      <a:noFill/>
                    </a:lnR>
                    <a:lnT w="12700" cap="flat" cmpd="sng" algn="ctr">
                      <a:solidFill>
                        <a:schemeClr val="tx1"/>
                      </a:solidFill>
                      <a:prstDash val="solid"/>
                      <a:round/>
                      <a:headEnd type="none" w="med" len="med"/>
                      <a:tailEnd type="none" w="med" len="med"/>
                    </a:lnT>
                    <a:lnB>
                      <a:noFill/>
                    </a:lnB>
                    <a:solidFill>
                      <a:schemeClr val="accent2">
                        <a:lumMod val="60000"/>
                        <a:lumOff val="40000"/>
                      </a:schemeClr>
                    </a:solidFill>
                  </a:tcPr>
                </a:tc>
                <a:tc>
                  <a:txBody>
                    <a:bodyPr/>
                    <a:lstStyle/>
                    <a:p>
                      <a:pPr algn="ctr" fontAlgn="b"/>
                      <a:endParaRPr lang="en-US" sz="1100" b="0" i="0" u="none" strike="noStrike" dirty="0">
                        <a:solidFill>
                          <a:srgbClr val="000000"/>
                        </a:solidFill>
                        <a:effectLst/>
                        <a:latin typeface="Calibri" panose="020F0502020204030204" pitchFamily="34" charset="0"/>
                      </a:endParaRPr>
                    </a:p>
                  </a:txBody>
                  <a:tcPr marL="6350" marR="6350" marT="6350" marB="0" anchor="b">
                    <a:lnL>
                      <a:noFill/>
                    </a:lnL>
                    <a:lnR>
                      <a:noFill/>
                    </a:lnR>
                    <a:lnT>
                      <a:noFill/>
                    </a:lnT>
                    <a:lnB>
                      <a:noFill/>
                    </a:lnB>
                  </a:tcPr>
                </a:tc>
                <a:tc>
                  <a:txBody>
                    <a:bodyPr/>
                    <a:lstStyle/>
                    <a:p>
                      <a:pPr algn="ctr" fontAlgn="b"/>
                      <a:endParaRPr lang="en-US" sz="1100" b="0" i="0" u="none" strike="noStrike" dirty="0">
                        <a:solidFill>
                          <a:srgbClr val="000000"/>
                        </a:solidFill>
                        <a:effectLst/>
                        <a:latin typeface="Calibri" panose="020F0502020204030204" pitchFamily="34" charset="0"/>
                      </a:endParaRPr>
                    </a:p>
                  </a:txBody>
                  <a:tcPr marL="6350" marR="6350" marT="6350" marB="0" anchor="b">
                    <a:lnL>
                      <a:noFill/>
                    </a:lnL>
                    <a:lnR>
                      <a:noFill/>
                    </a:lnR>
                    <a:lnT w="12700" cap="flat" cmpd="sng" algn="ctr">
                      <a:solidFill>
                        <a:schemeClr val="tx1"/>
                      </a:solidFill>
                      <a:prstDash val="solid"/>
                      <a:round/>
                      <a:headEnd type="none" w="med" len="med"/>
                      <a:tailEnd type="none" w="med" len="med"/>
                    </a:lnT>
                    <a:lnB>
                      <a:noFill/>
                    </a:lnB>
                    <a:solidFill>
                      <a:schemeClr val="tx2">
                        <a:lumMod val="20000"/>
                        <a:lumOff val="80000"/>
                      </a:schemeClr>
                    </a:solidFill>
                  </a:tcPr>
                </a:tc>
                <a:tc>
                  <a:txBody>
                    <a:bodyPr/>
                    <a:lstStyle/>
                    <a:p>
                      <a:pPr algn="l" fontAlgn="b"/>
                      <a:endParaRPr lang="en-US" sz="1100" b="0" i="0" u="none" strike="noStrike" dirty="0">
                        <a:solidFill>
                          <a:srgbClr val="000000"/>
                        </a:solidFill>
                        <a:effectLst/>
                        <a:latin typeface="Calibri" panose="020F0502020204030204" pitchFamily="34" charset="0"/>
                      </a:endParaRPr>
                    </a:p>
                  </a:txBody>
                  <a:tcPr marL="6350" marR="6350" marT="6350" marB="0" anchor="b">
                    <a:lnL>
                      <a:noFill/>
                    </a:lnL>
                    <a:lnR>
                      <a:noFill/>
                    </a:lnR>
                    <a:lnT w="12700" cap="flat" cmpd="sng" algn="ctr">
                      <a:solidFill>
                        <a:schemeClr val="tx1"/>
                      </a:solidFill>
                      <a:prstDash val="solid"/>
                      <a:round/>
                      <a:headEnd type="none" w="med" len="med"/>
                      <a:tailEnd type="none" w="med" len="med"/>
                    </a:lnT>
                    <a:lnB>
                      <a:noFill/>
                    </a:lnB>
                    <a:solidFill>
                      <a:schemeClr val="tx2">
                        <a:lumMod val="20000"/>
                        <a:lumOff val="80000"/>
                      </a:schemeClr>
                    </a:solidFill>
                  </a:tcPr>
                </a:tc>
                <a:extLst>
                  <a:ext uri="{0D108BD9-81ED-4DB2-BD59-A6C34878D82A}">
                    <a16:rowId xmlns:a16="http://schemas.microsoft.com/office/drawing/2014/main" val="1712559077"/>
                  </a:ext>
                </a:extLst>
              </a:tr>
              <a:tr h="184150">
                <a:tc>
                  <a:txBody>
                    <a:bodyPr/>
                    <a:lstStyle/>
                    <a:p>
                      <a:pPr algn="l" fontAlgn="b"/>
                      <a:endParaRPr lang="en-US" sz="1100" b="0" i="0" u="none" strike="noStrike">
                        <a:solidFill>
                          <a:srgbClr val="000000"/>
                        </a:solidFill>
                        <a:effectLst/>
                        <a:latin typeface="Calibri" panose="020F0502020204030204" pitchFamily="34" charset="0"/>
                      </a:endParaRPr>
                    </a:p>
                  </a:txBody>
                  <a:tcPr marL="6350" marR="6350" marT="6350" marB="0" anchor="b">
                    <a:lnL>
                      <a:noFill/>
                    </a:lnL>
                    <a:lnR>
                      <a:noFill/>
                    </a:lnR>
                    <a:lnT>
                      <a:noFill/>
                    </a:lnT>
                    <a:lnB>
                      <a:noFill/>
                    </a:lnB>
                  </a:tcPr>
                </a:tc>
                <a:tc>
                  <a:txBody>
                    <a:bodyPr/>
                    <a:lstStyle/>
                    <a:p>
                      <a:pPr algn="ctr" fontAlgn="b"/>
                      <a:r>
                        <a:rPr lang="en-US" sz="1100" b="0" i="0" u="none" strike="noStrike" dirty="0">
                          <a:solidFill>
                            <a:srgbClr val="000000"/>
                          </a:solidFill>
                          <a:effectLst/>
                          <a:latin typeface="Calibri" panose="020F0502020204030204" pitchFamily="34" charset="0"/>
                        </a:rPr>
                        <a:t>0</a:t>
                      </a:r>
                    </a:p>
                  </a:txBody>
                  <a:tcPr marL="6350" marR="6350" marT="6350" marB="0" anchor="b">
                    <a:lnL>
                      <a:noFill/>
                    </a:lnL>
                    <a:lnR>
                      <a:noFill/>
                    </a:lnR>
                    <a:lnT>
                      <a:noFill/>
                    </a:lnT>
                    <a:lnB>
                      <a:noFill/>
                    </a:lnB>
                  </a:tcPr>
                </a:tc>
                <a:tc>
                  <a:txBody>
                    <a:bodyPr/>
                    <a:lstStyle/>
                    <a:p>
                      <a:pPr algn="ctr" fontAlgn="b"/>
                      <a:endParaRPr lang="en-US" sz="1100" b="0" i="0" u="none" strike="noStrike" dirty="0">
                        <a:solidFill>
                          <a:srgbClr val="000000"/>
                        </a:solidFill>
                        <a:effectLst/>
                        <a:latin typeface="Calibri" panose="020F0502020204030204" pitchFamily="34" charset="0"/>
                      </a:endParaRPr>
                    </a:p>
                  </a:txBody>
                  <a:tcPr marL="6350" marR="6350" marT="6350" marB="0" anchor="b">
                    <a:lnL>
                      <a:noFill/>
                    </a:lnL>
                    <a:lnR>
                      <a:noFill/>
                    </a:lnR>
                    <a:lnT>
                      <a:noFill/>
                    </a:lnT>
                    <a:lnB>
                      <a:noFill/>
                    </a:lnB>
                    <a:lnTlToBr w="12700" cmpd="sng">
                      <a:noFill/>
                      <a:prstDash val="solid"/>
                    </a:lnTlToBr>
                    <a:lnBlToTr w="12700" cmpd="sng">
                      <a:noFill/>
                      <a:prstDash val="solid"/>
                    </a:lnBlToTr>
                    <a:noFill/>
                  </a:tcPr>
                </a:tc>
                <a:tc>
                  <a:txBody>
                    <a:bodyPr/>
                    <a:lstStyle/>
                    <a:p>
                      <a:pPr algn="ctr" fontAlgn="b"/>
                      <a:r>
                        <a:rPr lang="en-US" sz="1100" b="0" i="0" u="none" strike="noStrike" dirty="0">
                          <a:solidFill>
                            <a:srgbClr val="000000"/>
                          </a:solidFill>
                          <a:effectLst/>
                          <a:latin typeface="Calibri" panose="020F0502020204030204" pitchFamily="34" charset="0"/>
                        </a:rPr>
                        <a:t>0</a:t>
                      </a:r>
                    </a:p>
                  </a:txBody>
                  <a:tcPr marL="6350" marR="6350" marT="6350" marB="0" anchor="b">
                    <a:lnL>
                      <a:noFill/>
                    </a:lnL>
                    <a:lnR>
                      <a:noFill/>
                    </a:lnR>
                    <a:lnT>
                      <a:noFill/>
                    </a:lnT>
                    <a:lnB>
                      <a:noFill/>
                    </a:lnB>
                    <a:solidFill>
                      <a:schemeClr val="accent6">
                        <a:lumMod val="40000"/>
                        <a:lumOff val="60000"/>
                      </a:schemeClr>
                    </a:solidFill>
                  </a:tcPr>
                </a:tc>
                <a:tc>
                  <a:txBody>
                    <a:bodyPr/>
                    <a:lstStyle/>
                    <a:p>
                      <a:pPr algn="ctr" fontAlgn="b"/>
                      <a:r>
                        <a:rPr lang="en-US" sz="1100" b="0" i="0" u="none" strike="noStrike" dirty="0">
                          <a:solidFill>
                            <a:srgbClr val="000000"/>
                          </a:solidFill>
                          <a:effectLst/>
                          <a:latin typeface="Calibri" panose="020F0502020204030204" pitchFamily="34" charset="0"/>
                        </a:rPr>
                        <a:t>% LEL</a:t>
                      </a:r>
                    </a:p>
                  </a:txBody>
                  <a:tcPr marL="6350" marR="6350" marT="6350" marB="0" anchor="b">
                    <a:lnL>
                      <a:noFill/>
                    </a:lnL>
                    <a:lnR>
                      <a:noFill/>
                    </a:lnR>
                    <a:lnT>
                      <a:noFill/>
                    </a:lnT>
                    <a:lnB>
                      <a:noFill/>
                    </a:lnB>
                    <a:solidFill>
                      <a:schemeClr val="accent6">
                        <a:lumMod val="40000"/>
                        <a:lumOff val="60000"/>
                      </a:schemeClr>
                    </a:solidFill>
                  </a:tcPr>
                </a:tc>
                <a:tc>
                  <a:txBody>
                    <a:bodyPr/>
                    <a:lstStyle/>
                    <a:p>
                      <a:pPr algn="l" fontAlgn="b"/>
                      <a:endParaRPr lang="en-US" sz="1100" b="0" i="0" u="none" strike="noStrike">
                        <a:solidFill>
                          <a:srgbClr val="000000"/>
                        </a:solidFill>
                        <a:effectLst/>
                        <a:latin typeface="Calibri" panose="020F0502020204030204" pitchFamily="34" charset="0"/>
                      </a:endParaRPr>
                    </a:p>
                  </a:txBody>
                  <a:tcPr marL="6350" marR="6350" marT="6350" marB="0" anchor="b">
                    <a:lnL>
                      <a:noFill/>
                    </a:lnL>
                    <a:lnR>
                      <a:noFill/>
                    </a:lnR>
                    <a:lnT>
                      <a:noFill/>
                    </a:lnT>
                    <a:lnB>
                      <a:noFill/>
                    </a:lnB>
                  </a:tcPr>
                </a:tc>
                <a:tc>
                  <a:txBody>
                    <a:bodyPr/>
                    <a:lstStyle/>
                    <a:p>
                      <a:pPr algn="ctr" fontAlgn="b"/>
                      <a:r>
                        <a:rPr lang="en-US" sz="1100" b="0" i="0" u="none" strike="noStrike" dirty="0">
                          <a:solidFill>
                            <a:srgbClr val="000000"/>
                          </a:solidFill>
                          <a:effectLst/>
                          <a:latin typeface="Calibri" panose="020F0502020204030204" pitchFamily="34" charset="0"/>
                        </a:rPr>
                        <a:t>0</a:t>
                      </a:r>
                    </a:p>
                  </a:txBody>
                  <a:tcPr marL="6350" marR="6350" marT="6350" marB="0" anchor="b">
                    <a:lnL>
                      <a:noFill/>
                    </a:lnL>
                    <a:lnR>
                      <a:noFill/>
                    </a:lnR>
                    <a:lnT>
                      <a:noFill/>
                    </a:lnT>
                    <a:lnB>
                      <a:noFill/>
                    </a:lnB>
                    <a:solidFill>
                      <a:schemeClr val="accent2">
                        <a:lumMod val="60000"/>
                        <a:lumOff val="40000"/>
                      </a:schemeClr>
                    </a:solidFill>
                  </a:tcPr>
                </a:tc>
                <a:tc>
                  <a:txBody>
                    <a:bodyPr/>
                    <a:lstStyle/>
                    <a:p>
                      <a:pPr algn="ctr" fontAlgn="b"/>
                      <a:r>
                        <a:rPr lang="en-US" sz="1100" b="0" i="0" u="none" strike="noStrike" dirty="0">
                          <a:solidFill>
                            <a:srgbClr val="000000"/>
                          </a:solidFill>
                          <a:effectLst/>
                          <a:latin typeface="Calibri" panose="020F0502020204030204" pitchFamily="34" charset="0"/>
                        </a:rPr>
                        <a:t>% LEL</a:t>
                      </a:r>
                    </a:p>
                  </a:txBody>
                  <a:tcPr marL="6350" marR="6350" marT="6350" marB="0" anchor="b">
                    <a:lnL>
                      <a:noFill/>
                    </a:lnL>
                    <a:lnR>
                      <a:noFill/>
                    </a:lnR>
                    <a:lnT>
                      <a:noFill/>
                    </a:lnT>
                    <a:lnB>
                      <a:noFill/>
                    </a:lnB>
                    <a:solidFill>
                      <a:schemeClr val="accent2">
                        <a:lumMod val="60000"/>
                        <a:lumOff val="40000"/>
                      </a:schemeClr>
                    </a:solidFill>
                  </a:tcPr>
                </a:tc>
                <a:tc>
                  <a:txBody>
                    <a:bodyPr/>
                    <a:lstStyle/>
                    <a:p>
                      <a:pPr algn="ctr" fontAlgn="b"/>
                      <a:endParaRPr lang="en-US" sz="1100" b="0" i="0" u="none" strike="noStrike" dirty="0">
                        <a:solidFill>
                          <a:srgbClr val="000000"/>
                        </a:solidFill>
                        <a:effectLst/>
                        <a:latin typeface="Calibri" panose="020F0502020204030204" pitchFamily="34" charset="0"/>
                      </a:endParaRPr>
                    </a:p>
                  </a:txBody>
                  <a:tcPr marL="6350" marR="6350" marT="6350" marB="0" anchor="b">
                    <a:lnL>
                      <a:noFill/>
                    </a:lnL>
                    <a:lnR>
                      <a:noFill/>
                    </a:lnR>
                    <a:lnT>
                      <a:noFill/>
                    </a:lnT>
                    <a:lnB>
                      <a:noFill/>
                    </a:lnB>
                  </a:tcPr>
                </a:tc>
                <a:tc>
                  <a:txBody>
                    <a:bodyPr/>
                    <a:lstStyle/>
                    <a:p>
                      <a:pPr algn="ctr" fontAlgn="b"/>
                      <a:r>
                        <a:rPr lang="en-US" sz="1100" b="0" i="0" u="none" strike="noStrike" dirty="0">
                          <a:solidFill>
                            <a:srgbClr val="000000"/>
                          </a:solidFill>
                          <a:effectLst/>
                          <a:latin typeface="Calibri" panose="020F0502020204030204" pitchFamily="34" charset="0"/>
                        </a:rPr>
                        <a:t>0</a:t>
                      </a:r>
                    </a:p>
                  </a:txBody>
                  <a:tcPr marL="6350" marR="6350" marT="6350" marB="0" anchor="b">
                    <a:lnL>
                      <a:noFill/>
                    </a:lnL>
                    <a:lnR>
                      <a:noFill/>
                    </a:lnR>
                    <a:lnT>
                      <a:noFill/>
                    </a:lnT>
                    <a:lnB>
                      <a:noFill/>
                    </a:lnB>
                    <a:solidFill>
                      <a:schemeClr val="tx2">
                        <a:lumMod val="20000"/>
                        <a:lumOff val="80000"/>
                      </a:schemeClr>
                    </a:solidFill>
                  </a:tcPr>
                </a:tc>
                <a:tc>
                  <a:txBody>
                    <a:bodyPr/>
                    <a:lstStyle/>
                    <a:p>
                      <a:pPr algn="l" fontAlgn="b"/>
                      <a:r>
                        <a:rPr lang="en-US" sz="1100" b="0" i="0" u="none" strike="noStrike">
                          <a:solidFill>
                            <a:srgbClr val="000000"/>
                          </a:solidFill>
                          <a:effectLst/>
                          <a:latin typeface="Calibri" panose="020F0502020204030204" pitchFamily="34" charset="0"/>
                        </a:rPr>
                        <a:t>% LEL</a:t>
                      </a:r>
                    </a:p>
                  </a:txBody>
                  <a:tcPr marL="6350" marR="6350" marT="6350" marB="0" anchor="b">
                    <a:lnL>
                      <a:noFill/>
                    </a:lnL>
                    <a:lnR>
                      <a:noFill/>
                    </a:lnR>
                    <a:lnT>
                      <a:noFill/>
                    </a:lnT>
                    <a:lnB>
                      <a:noFill/>
                    </a:lnB>
                    <a:solidFill>
                      <a:schemeClr val="tx2">
                        <a:lumMod val="20000"/>
                        <a:lumOff val="80000"/>
                      </a:schemeClr>
                    </a:solidFill>
                  </a:tcPr>
                </a:tc>
                <a:extLst>
                  <a:ext uri="{0D108BD9-81ED-4DB2-BD59-A6C34878D82A}">
                    <a16:rowId xmlns:a16="http://schemas.microsoft.com/office/drawing/2014/main" val="1737565404"/>
                  </a:ext>
                </a:extLst>
              </a:tr>
              <a:tr h="184150">
                <a:tc>
                  <a:txBody>
                    <a:bodyPr/>
                    <a:lstStyle/>
                    <a:p>
                      <a:pPr algn="l" fontAlgn="b"/>
                      <a:r>
                        <a:rPr lang="en-US" sz="1100" b="0" i="0" u="none" strike="noStrike" dirty="0">
                          <a:solidFill>
                            <a:srgbClr val="000000"/>
                          </a:solidFill>
                          <a:effectLst/>
                          <a:latin typeface="Calibri" panose="020F0502020204030204" pitchFamily="34" charset="0"/>
                        </a:rPr>
                        <a:t> </a:t>
                      </a:r>
                    </a:p>
                  </a:txBody>
                  <a:tcPr marL="6350" marR="6350" marT="6350" marB="0" anchor="b">
                    <a:lnL>
                      <a:noFill/>
                    </a:lnL>
                    <a:lnR>
                      <a:noFill/>
                    </a:lnR>
                    <a:lnT>
                      <a:noFill/>
                    </a:lnT>
                    <a:lnB>
                      <a:noFill/>
                    </a:lnB>
                  </a:tcPr>
                </a:tc>
                <a:tc>
                  <a:txBody>
                    <a:bodyPr/>
                    <a:lstStyle/>
                    <a:p>
                      <a:pPr algn="ctr" fontAlgn="b"/>
                      <a:r>
                        <a:rPr lang="en-US" sz="1100" b="0" i="0" u="none" strike="noStrike" dirty="0">
                          <a:solidFill>
                            <a:srgbClr val="000000"/>
                          </a:solidFill>
                          <a:effectLst/>
                          <a:latin typeface="Calibri" panose="020F0502020204030204" pitchFamily="34" charset="0"/>
                        </a:rPr>
                        <a:t>1</a:t>
                      </a:r>
                    </a:p>
                  </a:txBody>
                  <a:tcPr marL="6350" marR="6350" marT="6350" marB="0" anchor="b">
                    <a:lnL>
                      <a:noFill/>
                    </a:lnL>
                    <a:lnR>
                      <a:noFill/>
                    </a:lnR>
                    <a:lnT>
                      <a:noFill/>
                    </a:lnT>
                    <a:lnB>
                      <a:noFill/>
                    </a:lnB>
                  </a:tcPr>
                </a:tc>
                <a:tc>
                  <a:txBody>
                    <a:bodyPr/>
                    <a:lstStyle/>
                    <a:p>
                      <a:pPr algn="ctr" fontAlgn="b"/>
                      <a:endParaRPr lang="en-US" sz="1100" b="0" i="0" u="none" strike="noStrike" dirty="0">
                        <a:solidFill>
                          <a:srgbClr val="000000"/>
                        </a:solidFill>
                        <a:effectLst/>
                        <a:latin typeface="Calibri" panose="020F0502020204030204" pitchFamily="34" charset="0"/>
                      </a:endParaRPr>
                    </a:p>
                  </a:txBody>
                  <a:tcPr marL="6350" marR="6350" marT="6350" marB="0" anchor="b">
                    <a:lnL>
                      <a:noFill/>
                    </a:lnL>
                    <a:lnR>
                      <a:noFill/>
                    </a:lnR>
                    <a:lnT>
                      <a:noFill/>
                    </a:lnT>
                    <a:lnB>
                      <a:noFill/>
                    </a:lnB>
                    <a:lnTlToBr w="12700" cmpd="sng">
                      <a:noFill/>
                      <a:prstDash val="solid"/>
                    </a:lnTlToBr>
                    <a:lnBlToTr w="12700" cmpd="sng">
                      <a:noFill/>
                      <a:prstDash val="solid"/>
                    </a:lnBlToTr>
                    <a:noFill/>
                  </a:tcPr>
                </a:tc>
                <a:tc>
                  <a:txBody>
                    <a:bodyPr/>
                    <a:lstStyle/>
                    <a:p>
                      <a:pPr algn="ctr" fontAlgn="b"/>
                      <a:r>
                        <a:rPr lang="en-US" sz="1100" b="0" i="0" u="none" strike="noStrike" dirty="0">
                          <a:solidFill>
                            <a:srgbClr val="000000"/>
                          </a:solidFill>
                          <a:effectLst/>
                          <a:latin typeface="Calibri" panose="020F0502020204030204" pitchFamily="34" charset="0"/>
                        </a:rPr>
                        <a:t>1</a:t>
                      </a:r>
                    </a:p>
                  </a:txBody>
                  <a:tcPr marL="6350" marR="6350" marT="6350" marB="0" anchor="b">
                    <a:lnL>
                      <a:noFill/>
                    </a:lnL>
                    <a:lnR>
                      <a:noFill/>
                    </a:lnR>
                    <a:lnT>
                      <a:noFill/>
                    </a:lnT>
                    <a:lnB>
                      <a:noFill/>
                    </a:lnB>
                    <a:solidFill>
                      <a:schemeClr val="accent6">
                        <a:lumMod val="40000"/>
                        <a:lumOff val="60000"/>
                      </a:schemeClr>
                    </a:solidFill>
                  </a:tcPr>
                </a:tc>
                <a:tc>
                  <a:txBody>
                    <a:bodyPr/>
                    <a:lstStyle/>
                    <a:p>
                      <a:pPr algn="ctr" fontAlgn="b"/>
                      <a:r>
                        <a:rPr lang="en-US" sz="1100" b="0" i="0" u="none" strike="noStrike" dirty="0">
                          <a:solidFill>
                            <a:srgbClr val="000000"/>
                          </a:solidFill>
                          <a:effectLst/>
                          <a:latin typeface="Calibri" panose="020F0502020204030204" pitchFamily="34" charset="0"/>
                        </a:rPr>
                        <a:t>% LEL</a:t>
                      </a:r>
                    </a:p>
                  </a:txBody>
                  <a:tcPr marL="6350" marR="6350" marT="6350" marB="0" anchor="b">
                    <a:lnL>
                      <a:noFill/>
                    </a:lnL>
                    <a:lnR>
                      <a:noFill/>
                    </a:lnR>
                    <a:lnT>
                      <a:noFill/>
                    </a:lnT>
                    <a:lnB>
                      <a:noFill/>
                    </a:lnB>
                    <a:solidFill>
                      <a:schemeClr val="accent6">
                        <a:lumMod val="40000"/>
                        <a:lumOff val="60000"/>
                      </a:schemeClr>
                    </a:solidFill>
                  </a:tcPr>
                </a:tc>
                <a:tc>
                  <a:txBody>
                    <a:bodyPr/>
                    <a:lstStyle/>
                    <a:p>
                      <a:pPr algn="l" fontAlgn="b"/>
                      <a:endParaRPr lang="en-US" sz="1100" b="0" i="0" u="none" strike="noStrike">
                        <a:solidFill>
                          <a:srgbClr val="000000"/>
                        </a:solidFill>
                        <a:effectLst/>
                        <a:latin typeface="Calibri" panose="020F0502020204030204" pitchFamily="34" charset="0"/>
                      </a:endParaRPr>
                    </a:p>
                  </a:txBody>
                  <a:tcPr marL="6350" marR="6350" marT="6350" marB="0" anchor="b">
                    <a:lnL>
                      <a:noFill/>
                    </a:lnL>
                    <a:lnR>
                      <a:noFill/>
                    </a:lnR>
                    <a:lnT>
                      <a:noFill/>
                    </a:lnT>
                    <a:lnB>
                      <a:noFill/>
                    </a:lnB>
                  </a:tcPr>
                </a:tc>
                <a:tc>
                  <a:txBody>
                    <a:bodyPr/>
                    <a:lstStyle/>
                    <a:p>
                      <a:pPr algn="ctr" fontAlgn="b"/>
                      <a:r>
                        <a:rPr lang="en-US" sz="1100" b="0" i="0" u="none" strike="noStrike" dirty="0">
                          <a:solidFill>
                            <a:srgbClr val="000000"/>
                          </a:solidFill>
                          <a:effectLst/>
                          <a:latin typeface="Calibri" panose="020F0502020204030204" pitchFamily="34" charset="0"/>
                        </a:rPr>
                        <a:t>1</a:t>
                      </a:r>
                    </a:p>
                  </a:txBody>
                  <a:tcPr marL="6350" marR="6350" marT="6350" marB="0" anchor="b">
                    <a:lnL>
                      <a:noFill/>
                    </a:lnL>
                    <a:lnR>
                      <a:noFill/>
                    </a:lnR>
                    <a:lnT>
                      <a:noFill/>
                    </a:lnT>
                    <a:lnB>
                      <a:noFill/>
                    </a:lnB>
                    <a:solidFill>
                      <a:schemeClr val="accent2">
                        <a:lumMod val="60000"/>
                        <a:lumOff val="40000"/>
                      </a:schemeClr>
                    </a:solidFill>
                  </a:tcPr>
                </a:tc>
                <a:tc>
                  <a:txBody>
                    <a:bodyPr/>
                    <a:lstStyle/>
                    <a:p>
                      <a:pPr algn="ctr" fontAlgn="b"/>
                      <a:r>
                        <a:rPr lang="en-US" sz="1100" b="0" i="0" u="none" strike="noStrike">
                          <a:solidFill>
                            <a:srgbClr val="000000"/>
                          </a:solidFill>
                          <a:effectLst/>
                          <a:latin typeface="Calibri" panose="020F0502020204030204" pitchFamily="34" charset="0"/>
                        </a:rPr>
                        <a:t>% LEL</a:t>
                      </a:r>
                    </a:p>
                  </a:txBody>
                  <a:tcPr marL="6350" marR="6350" marT="6350" marB="0" anchor="b">
                    <a:lnL>
                      <a:noFill/>
                    </a:lnL>
                    <a:lnR>
                      <a:noFill/>
                    </a:lnR>
                    <a:lnT>
                      <a:noFill/>
                    </a:lnT>
                    <a:lnB>
                      <a:noFill/>
                    </a:lnB>
                    <a:solidFill>
                      <a:schemeClr val="accent2">
                        <a:lumMod val="60000"/>
                        <a:lumOff val="40000"/>
                      </a:schemeClr>
                    </a:solidFill>
                  </a:tcPr>
                </a:tc>
                <a:tc>
                  <a:txBody>
                    <a:bodyPr/>
                    <a:lstStyle/>
                    <a:p>
                      <a:pPr algn="ctr" fontAlgn="b"/>
                      <a:endParaRPr lang="en-US" sz="1100" b="0" i="0" u="none" strike="noStrike" dirty="0">
                        <a:solidFill>
                          <a:srgbClr val="000000"/>
                        </a:solidFill>
                        <a:effectLst/>
                        <a:latin typeface="Calibri" panose="020F0502020204030204" pitchFamily="34" charset="0"/>
                      </a:endParaRPr>
                    </a:p>
                  </a:txBody>
                  <a:tcPr marL="6350" marR="6350" marT="6350" marB="0" anchor="b">
                    <a:lnL>
                      <a:noFill/>
                    </a:lnL>
                    <a:lnR>
                      <a:noFill/>
                    </a:lnR>
                    <a:lnT>
                      <a:noFill/>
                    </a:lnT>
                    <a:lnB>
                      <a:noFill/>
                    </a:lnB>
                  </a:tcPr>
                </a:tc>
                <a:tc>
                  <a:txBody>
                    <a:bodyPr/>
                    <a:lstStyle/>
                    <a:p>
                      <a:pPr algn="ctr" fontAlgn="b"/>
                      <a:r>
                        <a:rPr lang="en-US" sz="1100" b="0" i="0" u="none" strike="noStrike" dirty="0">
                          <a:solidFill>
                            <a:srgbClr val="000000"/>
                          </a:solidFill>
                          <a:effectLst/>
                          <a:latin typeface="Calibri" panose="020F0502020204030204" pitchFamily="34" charset="0"/>
                        </a:rPr>
                        <a:t>1</a:t>
                      </a:r>
                    </a:p>
                  </a:txBody>
                  <a:tcPr marL="6350" marR="6350" marT="6350" marB="0" anchor="b">
                    <a:lnL>
                      <a:noFill/>
                    </a:lnL>
                    <a:lnR>
                      <a:noFill/>
                    </a:lnR>
                    <a:lnT>
                      <a:noFill/>
                    </a:lnT>
                    <a:lnB>
                      <a:noFill/>
                    </a:lnB>
                    <a:solidFill>
                      <a:schemeClr val="tx2">
                        <a:lumMod val="20000"/>
                        <a:lumOff val="80000"/>
                      </a:schemeClr>
                    </a:solidFill>
                  </a:tcPr>
                </a:tc>
                <a:tc>
                  <a:txBody>
                    <a:bodyPr/>
                    <a:lstStyle/>
                    <a:p>
                      <a:pPr algn="l" fontAlgn="b"/>
                      <a:r>
                        <a:rPr lang="en-US" sz="1100" b="0" i="0" u="none" strike="noStrike">
                          <a:solidFill>
                            <a:srgbClr val="000000"/>
                          </a:solidFill>
                          <a:effectLst/>
                          <a:latin typeface="Calibri" panose="020F0502020204030204" pitchFamily="34" charset="0"/>
                        </a:rPr>
                        <a:t>% LEL</a:t>
                      </a:r>
                    </a:p>
                  </a:txBody>
                  <a:tcPr marL="6350" marR="6350" marT="6350" marB="0" anchor="b">
                    <a:lnL>
                      <a:noFill/>
                    </a:lnL>
                    <a:lnR>
                      <a:noFill/>
                    </a:lnR>
                    <a:lnT>
                      <a:noFill/>
                    </a:lnT>
                    <a:lnB>
                      <a:noFill/>
                    </a:lnB>
                    <a:solidFill>
                      <a:schemeClr val="tx2">
                        <a:lumMod val="20000"/>
                        <a:lumOff val="80000"/>
                      </a:schemeClr>
                    </a:solidFill>
                  </a:tcPr>
                </a:tc>
                <a:extLst>
                  <a:ext uri="{0D108BD9-81ED-4DB2-BD59-A6C34878D82A}">
                    <a16:rowId xmlns:a16="http://schemas.microsoft.com/office/drawing/2014/main" val="3323743617"/>
                  </a:ext>
                </a:extLst>
              </a:tr>
              <a:tr h="240824">
                <a:tc>
                  <a:txBody>
                    <a:bodyPr/>
                    <a:lstStyle/>
                    <a:p>
                      <a:pPr algn="l" fontAlgn="b"/>
                      <a:r>
                        <a:rPr lang="en-US" sz="1100" b="0" i="0" u="none" strike="noStrike" dirty="0">
                          <a:solidFill>
                            <a:srgbClr val="FF0000"/>
                          </a:solidFill>
                          <a:effectLst/>
                          <a:latin typeface="Calibri" panose="020F0502020204030204" pitchFamily="34" charset="0"/>
                        </a:rPr>
                        <a:t>LEL Propane</a:t>
                      </a:r>
                    </a:p>
                  </a:txBody>
                  <a:tcPr marL="6350" marR="6350" marT="6350" marB="0" anchor="b">
                    <a:lnL>
                      <a:noFill/>
                    </a:lnL>
                    <a:lnR>
                      <a:noFill/>
                    </a:lnR>
                    <a:lnT>
                      <a:noFill/>
                    </a:lnT>
                    <a:lnB>
                      <a:noFill/>
                    </a:lnB>
                  </a:tcPr>
                </a:tc>
                <a:tc>
                  <a:txBody>
                    <a:bodyPr/>
                    <a:lstStyle/>
                    <a:p>
                      <a:pPr algn="ctr" fontAlgn="b"/>
                      <a:r>
                        <a:rPr lang="en-US" sz="1100" b="0" i="0" u="none" strike="noStrike" dirty="0">
                          <a:solidFill>
                            <a:srgbClr val="FF0000"/>
                          </a:solidFill>
                          <a:effectLst/>
                          <a:latin typeface="Calibri" panose="020F0502020204030204" pitchFamily="34" charset="0"/>
                        </a:rPr>
                        <a:t>2.1</a:t>
                      </a:r>
                    </a:p>
                  </a:txBody>
                  <a:tcPr marL="6350" marR="6350" marT="6350" marB="0" anchor="b">
                    <a:lnL>
                      <a:noFill/>
                    </a:lnL>
                    <a:lnR>
                      <a:noFill/>
                    </a:lnR>
                    <a:lnT>
                      <a:noFill/>
                    </a:lnT>
                    <a:lnB>
                      <a:noFill/>
                    </a:lnB>
                  </a:tcPr>
                </a:tc>
                <a:tc>
                  <a:txBody>
                    <a:bodyPr/>
                    <a:lstStyle/>
                    <a:p>
                      <a:pPr algn="ctr" fontAlgn="b"/>
                      <a:endParaRPr lang="en-US" sz="1100" b="0" i="0" u="none" strike="noStrike" dirty="0">
                        <a:solidFill>
                          <a:srgbClr val="000000"/>
                        </a:solidFill>
                        <a:effectLst/>
                        <a:latin typeface="Calibri" panose="020F0502020204030204" pitchFamily="34" charset="0"/>
                      </a:endParaRPr>
                    </a:p>
                  </a:txBody>
                  <a:tcPr marL="6350" marR="6350" marT="6350" marB="0" anchor="b">
                    <a:lnL>
                      <a:noFill/>
                    </a:lnL>
                    <a:lnR>
                      <a:noFill/>
                    </a:lnR>
                    <a:lnT>
                      <a:noFill/>
                    </a:lnT>
                    <a:lnB>
                      <a:noFill/>
                    </a:lnB>
                    <a:lnTlToBr w="12700" cmpd="sng">
                      <a:noFill/>
                      <a:prstDash val="solid"/>
                    </a:lnTlToBr>
                    <a:lnBlToTr w="12700" cmpd="sng">
                      <a:noFill/>
                      <a:prstDash val="solid"/>
                    </a:lnBlToTr>
                    <a:noFill/>
                  </a:tcPr>
                </a:tc>
                <a:tc>
                  <a:txBody>
                    <a:bodyPr/>
                    <a:lstStyle/>
                    <a:p>
                      <a:pPr algn="ctr" fontAlgn="b"/>
                      <a:r>
                        <a:rPr lang="en-US" sz="1100" b="0" i="0" u="none" strike="noStrike" dirty="0">
                          <a:solidFill>
                            <a:srgbClr val="000000"/>
                          </a:solidFill>
                          <a:effectLst/>
                          <a:latin typeface="Calibri" panose="020F0502020204030204" pitchFamily="34" charset="0"/>
                        </a:rPr>
                        <a:t>5</a:t>
                      </a:r>
                    </a:p>
                  </a:txBody>
                  <a:tcPr marL="6350" marR="6350" marT="6350" marB="0" anchor="b">
                    <a:lnL>
                      <a:noFill/>
                    </a:lnL>
                    <a:lnR>
                      <a:noFill/>
                    </a:lnR>
                    <a:lnT>
                      <a:noFill/>
                    </a:lnT>
                    <a:lnB>
                      <a:noFill/>
                    </a:lnB>
                    <a:solidFill>
                      <a:schemeClr val="accent6">
                        <a:lumMod val="40000"/>
                        <a:lumOff val="60000"/>
                      </a:schemeClr>
                    </a:solidFill>
                  </a:tcPr>
                </a:tc>
                <a:tc>
                  <a:txBody>
                    <a:bodyPr/>
                    <a:lstStyle/>
                    <a:p>
                      <a:pPr algn="ctr" fontAlgn="b"/>
                      <a:r>
                        <a:rPr lang="en-US" sz="1100" b="0" i="0" u="none" strike="noStrike" dirty="0">
                          <a:solidFill>
                            <a:srgbClr val="000000"/>
                          </a:solidFill>
                          <a:effectLst/>
                          <a:latin typeface="Calibri" panose="020F0502020204030204" pitchFamily="34" charset="0"/>
                        </a:rPr>
                        <a:t>% LEL</a:t>
                      </a:r>
                    </a:p>
                  </a:txBody>
                  <a:tcPr marL="6350" marR="6350" marT="6350" marB="0" anchor="b">
                    <a:lnL>
                      <a:noFill/>
                    </a:lnL>
                    <a:lnR>
                      <a:noFill/>
                    </a:lnR>
                    <a:lnT>
                      <a:noFill/>
                    </a:lnT>
                    <a:lnB>
                      <a:noFill/>
                    </a:lnB>
                    <a:solidFill>
                      <a:schemeClr val="accent6">
                        <a:lumMod val="40000"/>
                        <a:lumOff val="60000"/>
                      </a:schemeClr>
                    </a:solidFill>
                  </a:tcPr>
                </a:tc>
                <a:tc>
                  <a:txBody>
                    <a:bodyPr/>
                    <a:lstStyle/>
                    <a:p>
                      <a:pPr algn="l" fontAlgn="b"/>
                      <a:endParaRPr lang="en-US" sz="1100" b="0" i="0" u="none" strike="noStrike">
                        <a:solidFill>
                          <a:srgbClr val="000000"/>
                        </a:solidFill>
                        <a:effectLst/>
                        <a:latin typeface="Calibri" panose="020F0502020204030204" pitchFamily="34" charset="0"/>
                      </a:endParaRPr>
                    </a:p>
                  </a:txBody>
                  <a:tcPr marL="6350" marR="6350" marT="6350" marB="0" anchor="b">
                    <a:lnL>
                      <a:noFill/>
                    </a:lnL>
                    <a:lnR>
                      <a:noFill/>
                    </a:lnR>
                    <a:lnT>
                      <a:noFill/>
                    </a:lnT>
                    <a:lnB>
                      <a:noFill/>
                    </a:lnB>
                  </a:tcPr>
                </a:tc>
                <a:tc>
                  <a:txBody>
                    <a:bodyPr/>
                    <a:lstStyle/>
                    <a:p>
                      <a:pPr algn="ctr" fontAlgn="b"/>
                      <a:r>
                        <a:rPr lang="en-US" sz="1100" b="0" i="0" u="none" strike="noStrike" dirty="0">
                          <a:solidFill>
                            <a:srgbClr val="000000"/>
                          </a:solidFill>
                          <a:effectLst/>
                          <a:latin typeface="Calibri" panose="020F0502020204030204" pitchFamily="34" charset="0"/>
                        </a:rPr>
                        <a:t>5</a:t>
                      </a:r>
                    </a:p>
                  </a:txBody>
                  <a:tcPr marL="6350" marR="6350" marT="6350" marB="0" anchor="b">
                    <a:lnL>
                      <a:noFill/>
                    </a:lnL>
                    <a:lnR>
                      <a:noFill/>
                    </a:lnR>
                    <a:lnT>
                      <a:noFill/>
                    </a:lnT>
                    <a:lnB>
                      <a:noFill/>
                    </a:lnB>
                    <a:solidFill>
                      <a:schemeClr val="accent2">
                        <a:lumMod val="60000"/>
                        <a:lumOff val="40000"/>
                      </a:schemeClr>
                    </a:solidFill>
                  </a:tcPr>
                </a:tc>
                <a:tc>
                  <a:txBody>
                    <a:bodyPr/>
                    <a:lstStyle/>
                    <a:p>
                      <a:pPr algn="ctr" fontAlgn="b"/>
                      <a:r>
                        <a:rPr lang="en-US" sz="1100" b="0" i="0" u="none" strike="noStrike" dirty="0">
                          <a:solidFill>
                            <a:srgbClr val="000000"/>
                          </a:solidFill>
                          <a:effectLst/>
                          <a:latin typeface="Calibri" panose="020F0502020204030204" pitchFamily="34" charset="0"/>
                        </a:rPr>
                        <a:t>% LEL</a:t>
                      </a:r>
                    </a:p>
                  </a:txBody>
                  <a:tcPr marL="6350" marR="6350" marT="6350" marB="0" anchor="b">
                    <a:lnL>
                      <a:noFill/>
                    </a:lnL>
                    <a:lnR>
                      <a:noFill/>
                    </a:lnR>
                    <a:lnT>
                      <a:noFill/>
                    </a:lnT>
                    <a:lnB>
                      <a:noFill/>
                    </a:lnB>
                    <a:solidFill>
                      <a:schemeClr val="accent2">
                        <a:lumMod val="60000"/>
                        <a:lumOff val="40000"/>
                      </a:schemeClr>
                    </a:solidFill>
                  </a:tcPr>
                </a:tc>
                <a:tc>
                  <a:txBody>
                    <a:bodyPr/>
                    <a:lstStyle/>
                    <a:p>
                      <a:pPr algn="ctr" fontAlgn="b"/>
                      <a:endParaRPr lang="en-US" sz="1100" b="0" i="0" u="none" strike="noStrike" dirty="0">
                        <a:solidFill>
                          <a:srgbClr val="000000"/>
                        </a:solidFill>
                        <a:effectLst/>
                        <a:latin typeface="Calibri" panose="020F0502020204030204" pitchFamily="34" charset="0"/>
                      </a:endParaRPr>
                    </a:p>
                  </a:txBody>
                  <a:tcPr marL="6350" marR="6350" marT="6350" marB="0" anchor="b">
                    <a:lnL>
                      <a:noFill/>
                    </a:lnL>
                    <a:lnR>
                      <a:noFill/>
                    </a:lnR>
                    <a:lnT>
                      <a:noFill/>
                    </a:lnT>
                    <a:lnB>
                      <a:noFill/>
                    </a:lnB>
                  </a:tcPr>
                </a:tc>
                <a:tc>
                  <a:txBody>
                    <a:bodyPr/>
                    <a:lstStyle/>
                    <a:p>
                      <a:pPr algn="ctr" fontAlgn="b"/>
                      <a:r>
                        <a:rPr lang="en-US" sz="1100" b="0" i="0" u="none" strike="noStrike" dirty="0">
                          <a:solidFill>
                            <a:srgbClr val="000000"/>
                          </a:solidFill>
                          <a:effectLst/>
                          <a:latin typeface="Calibri" panose="020F0502020204030204" pitchFamily="34" charset="0"/>
                        </a:rPr>
                        <a:t>5</a:t>
                      </a:r>
                    </a:p>
                  </a:txBody>
                  <a:tcPr marL="6350" marR="6350" marT="6350" marB="0" anchor="b">
                    <a:lnL>
                      <a:noFill/>
                    </a:lnL>
                    <a:lnR>
                      <a:noFill/>
                    </a:lnR>
                    <a:lnT>
                      <a:noFill/>
                    </a:lnT>
                    <a:lnB>
                      <a:noFill/>
                    </a:lnB>
                    <a:solidFill>
                      <a:schemeClr val="tx2">
                        <a:lumMod val="20000"/>
                        <a:lumOff val="80000"/>
                      </a:schemeClr>
                    </a:solidFill>
                  </a:tcPr>
                </a:tc>
                <a:tc>
                  <a:txBody>
                    <a:bodyPr/>
                    <a:lstStyle/>
                    <a:p>
                      <a:pPr algn="l" fontAlgn="b"/>
                      <a:r>
                        <a:rPr lang="en-US" sz="1100" b="0" i="0" u="none" strike="noStrike" dirty="0">
                          <a:solidFill>
                            <a:srgbClr val="000000"/>
                          </a:solidFill>
                          <a:effectLst/>
                          <a:latin typeface="Calibri" panose="020F0502020204030204" pitchFamily="34" charset="0"/>
                        </a:rPr>
                        <a:t>% LEL</a:t>
                      </a:r>
                    </a:p>
                  </a:txBody>
                  <a:tcPr marL="6350" marR="6350" marT="6350" marB="0" anchor="b">
                    <a:lnL>
                      <a:noFill/>
                    </a:lnL>
                    <a:lnR>
                      <a:noFill/>
                    </a:lnR>
                    <a:lnT>
                      <a:noFill/>
                    </a:lnT>
                    <a:lnB>
                      <a:noFill/>
                    </a:lnB>
                    <a:solidFill>
                      <a:schemeClr val="tx2">
                        <a:lumMod val="20000"/>
                        <a:lumOff val="80000"/>
                      </a:schemeClr>
                    </a:solidFill>
                  </a:tcPr>
                </a:tc>
                <a:extLst>
                  <a:ext uri="{0D108BD9-81ED-4DB2-BD59-A6C34878D82A}">
                    <a16:rowId xmlns:a16="http://schemas.microsoft.com/office/drawing/2014/main" val="3993635741"/>
                  </a:ext>
                </a:extLst>
              </a:tr>
              <a:tr h="184150">
                <a:tc>
                  <a:txBody>
                    <a:bodyPr/>
                    <a:lstStyle/>
                    <a:p>
                      <a:pPr algn="l" fontAlgn="b"/>
                      <a:endParaRPr lang="en-US" sz="1100" b="0" i="0" u="none" strike="noStrike">
                        <a:solidFill>
                          <a:srgbClr val="000000"/>
                        </a:solidFill>
                        <a:effectLst/>
                        <a:latin typeface="Calibri" panose="020F0502020204030204" pitchFamily="34" charset="0"/>
                      </a:endParaRPr>
                    </a:p>
                  </a:txBody>
                  <a:tcPr marL="6350" marR="6350" marT="6350" marB="0" anchor="b">
                    <a:lnL>
                      <a:noFill/>
                    </a:lnL>
                    <a:lnR>
                      <a:noFill/>
                    </a:lnR>
                    <a:lnT>
                      <a:noFill/>
                    </a:lnT>
                    <a:lnB>
                      <a:noFill/>
                    </a:lnB>
                  </a:tcPr>
                </a:tc>
                <a:tc>
                  <a:txBody>
                    <a:bodyPr/>
                    <a:lstStyle/>
                    <a:p>
                      <a:pPr algn="ctr" fontAlgn="b"/>
                      <a:r>
                        <a:rPr lang="en-US" sz="1100" b="0" i="0" u="none" strike="noStrike" dirty="0">
                          <a:solidFill>
                            <a:srgbClr val="000000"/>
                          </a:solidFill>
                          <a:effectLst/>
                          <a:latin typeface="Calibri" panose="020F0502020204030204" pitchFamily="34" charset="0"/>
                        </a:rPr>
                        <a:t>3</a:t>
                      </a:r>
                    </a:p>
                  </a:txBody>
                  <a:tcPr marL="6350" marR="6350" marT="6350" marB="0" anchor="b">
                    <a:lnL>
                      <a:noFill/>
                    </a:lnL>
                    <a:lnR>
                      <a:noFill/>
                    </a:lnR>
                    <a:lnT>
                      <a:noFill/>
                    </a:lnT>
                    <a:lnB>
                      <a:noFill/>
                    </a:lnB>
                  </a:tcPr>
                </a:tc>
                <a:tc>
                  <a:txBody>
                    <a:bodyPr/>
                    <a:lstStyle/>
                    <a:p>
                      <a:pPr algn="ctr" fontAlgn="b"/>
                      <a:endParaRPr lang="en-US" sz="1100" b="0" i="0" u="none" strike="noStrike" dirty="0">
                        <a:solidFill>
                          <a:srgbClr val="000000"/>
                        </a:solidFill>
                        <a:effectLst/>
                        <a:latin typeface="Calibri" panose="020F0502020204030204" pitchFamily="34" charset="0"/>
                      </a:endParaRPr>
                    </a:p>
                  </a:txBody>
                  <a:tcPr marL="6350" marR="6350" marT="6350" marB="0" anchor="b">
                    <a:lnL>
                      <a:noFill/>
                    </a:lnL>
                    <a:lnR>
                      <a:noFill/>
                    </a:lnR>
                    <a:lnT>
                      <a:noFill/>
                    </a:lnT>
                    <a:lnB>
                      <a:noFill/>
                    </a:lnB>
                    <a:lnTlToBr w="12700" cmpd="sng">
                      <a:noFill/>
                      <a:prstDash val="solid"/>
                    </a:lnTlToBr>
                    <a:lnBlToTr w="12700" cmpd="sng">
                      <a:noFill/>
                      <a:prstDash val="solid"/>
                    </a:lnBlToTr>
                    <a:noFill/>
                  </a:tcPr>
                </a:tc>
                <a:tc>
                  <a:txBody>
                    <a:bodyPr/>
                    <a:lstStyle/>
                    <a:p>
                      <a:pPr algn="ctr" fontAlgn="b"/>
                      <a:r>
                        <a:rPr lang="en-US" sz="1100" b="0" i="0" u="none" strike="noStrike" dirty="0">
                          <a:solidFill>
                            <a:srgbClr val="000000"/>
                          </a:solidFill>
                          <a:effectLst/>
                          <a:latin typeface="Calibri" panose="020F0502020204030204" pitchFamily="34" charset="0"/>
                        </a:rPr>
                        <a:t>10</a:t>
                      </a:r>
                    </a:p>
                  </a:txBody>
                  <a:tcPr marL="6350" marR="6350" marT="6350" marB="0" anchor="b">
                    <a:lnL>
                      <a:noFill/>
                    </a:lnL>
                    <a:lnR>
                      <a:noFill/>
                    </a:lnR>
                    <a:lnT>
                      <a:noFill/>
                    </a:lnT>
                    <a:lnB>
                      <a:noFill/>
                    </a:lnB>
                    <a:solidFill>
                      <a:schemeClr val="accent6">
                        <a:lumMod val="40000"/>
                        <a:lumOff val="60000"/>
                      </a:schemeClr>
                    </a:solidFill>
                  </a:tcPr>
                </a:tc>
                <a:tc>
                  <a:txBody>
                    <a:bodyPr/>
                    <a:lstStyle/>
                    <a:p>
                      <a:pPr algn="ctr" fontAlgn="b"/>
                      <a:r>
                        <a:rPr lang="en-US" sz="1100" b="0" i="0" u="none" strike="noStrike" dirty="0">
                          <a:solidFill>
                            <a:srgbClr val="000000"/>
                          </a:solidFill>
                          <a:effectLst/>
                          <a:latin typeface="Calibri" panose="020F0502020204030204" pitchFamily="34" charset="0"/>
                        </a:rPr>
                        <a:t>% LEL</a:t>
                      </a:r>
                    </a:p>
                  </a:txBody>
                  <a:tcPr marL="6350" marR="6350" marT="6350" marB="0" anchor="b">
                    <a:lnL>
                      <a:noFill/>
                    </a:lnL>
                    <a:lnR>
                      <a:noFill/>
                    </a:lnR>
                    <a:lnT>
                      <a:noFill/>
                    </a:lnT>
                    <a:lnB>
                      <a:noFill/>
                    </a:lnB>
                    <a:solidFill>
                      <a:schemeClr val="accent6">
                        <a:lumMod val="40000"/>
                        <a:lumOff val="60000"/>
                      </a:schemeClr>
                    </a:solidFill>
                  </a:tcPr>
                </a:tc>
                <a:tc>
                  <a:txBody>
                    <a:bodyPr/>
                    <a:lstStyle/>
                    <a:p>
                      <a:pPr algn="l" fontAlgn="b"/>
                      <a:endParaRPr lang="en-US" sz="1100" b="0" i="0" u="none" strike="noStrike">
                        <a:solidFill>
                          <a:srgbClr val="000000"/>
                        </a:solidFill>
                        <a:effectLst/>
                        <a:latin typeface="Calibri" panose="020F0502020204030204" pitchFamily="34" charset="0"/>
                      </a:endParaRPr>
                    </a:p>
                  </a:txBody>
                  <a:tcPr marL="6350" marR="6350" marT="6350" marB="0" anchor="b">
                    <a:lnL>
                      <a:noFill/>
                    </a:lnL>
                    <a:lnR>
                      <a:noFill/>
                    </a:lnR>
                    <a:lnT>
                      <a:noFill/>
                    </a:lnT>
                    <a:lnB>
                      <a:noFill/>
                    </a:lnB>
                  </a:tcPr>
                </a:tc>
                <a:tc>
                  <a:txBody>
                    <a:bodyPr/>
                    <a:lstStyle/>
                    <a:p>
                      <a:pPr algn="ctr" fontAlgn="b"/>
                      <a:r>
                        <a:rPr lang="en-US" sz="1100" b="0" i="0" u="none" strike="noStrike">
                          <a:solidFill>
                            <a:srgbClr val="000000"/>
                          </a:solidFill>
                          <a:effectLst/>
                          <a:latin typeface="Calibri" panose="020F0502020204030204" pitchFamily="34" charset="0"/>
                        </a:rPr>
                        <a:t>10</a:t>
                      </a:r>
                    </a:p>
                  </a:txBody>
                  <a:tcPr marL="6350" marR="6350" marT="6350" marB="0" anchor="b">
                    <a:lnL>
                      <a:noFill/>
                    </a:lnL>
                    <a:lnR>
                      <a:noFill/>
                    </a:lnR>
                    <a:lnT>
                      <a:noFill/>
                    </a:lnT>
                    <a:lnB>
                      <a:noFill/>
                    </a:lnB>
                    <a:solidFill>
                      <a:schemeClr val="accent2">
                        <a:lumMod val="60000"/>
                        <a:lumOff val="40000"/>
                      </a:schemeClr>
                    </a:solidFill>
                  </a:tcPr>
                </a:tc>
                <a:tc>
                  <a:txBody>
                    <a:bodyPr/>
                    <a:lstStyle/>
                    <a:p>
                      <a:pPr algn="ctr" fontAlgn="b"/>
                      <a:r>
                        <a:rPr lang="en-US" sz="1100" b="0" i="0" u="none" strike="noStrike" dirty="0">
                          <a:solidFill>
                            <a:srgbClr val="000000"/>
                          </a:solidFill>
                          <a:effectLst/>
                          <a:latin typeface="Calibri" panose="020F0502020204030204" pitchFamily="34" charset="0"/>
                        </a:rPr>
                        <a:t>% LEL</a:t>
                      </a:r>
                    </a:p>
                  </a:txBody>
                  <a:tcPr marL="6350" marR="6350" marT="6350" marB="0" anchor="b">
                    <a:lnL>
                      <a:noFill/>
                    </a:lnL>
                    <a:lnR>
                      <a:noFill/>
                    </a:lnR>
                    <a:lnT>
                      <a:noFill/>
                    </a:lnT>
                    <a:lnB>
                      <a:noFill/>
                    </a:lnB>
                    <a:solidFill>
                      <a:schemeClr val="accent2">
                        <a:lumMod val="60000"/>
                        <a:lumOff val="40000"/>
                      </a:schemeClr>
                    </a:solidFill>
                  </a:tcPr>
                </a:tc>
                <a:tc>
                  <a:txBody>
                    <a:bodyPr/>
                    <a:lstStyle/>
                    <a:p>
                      <a:pPr algn="ctr" fontAlgn="b"/>
                      <a:endParaRPr lang="en-US" sz="1100" b="0" i="0" u="none" strike="noStrike" dirty="0">
                        <a:solidFill>
                          <a:srgbClr val="000000"/>
                        </a:solidFill>
                        <a:effectLst/>
                        <a:latin typeface="Calibri" panose="020F0502020204030204" pitchFamily="34" charset="0"/>
                      </a:endParaRPr>
                    </a:p>
                  </a:txBody>
                  <a:tcPr marL="6350" marR="6350" marT="6350" marB="0" anchor="b">
                    <a:lnL>
                      <a:noFill/>
                    </a:lnL>
                    <a:lnR>
                      <a:noFill/>
                    </a:lnR>
                    <a:lnT>
                      <a:noFill/>
                    </a:lnT>
                    <a:lnB>
                      <a:noFill/>
                    </a:lnB>
                  </a:tcPr>
                </a:tc>
                <a:tc>
                  <a:txBody>
                    <a:bodyPr/>
                    <a:lstStyle/>
                    <a:p>
                      <a:pPr algn="ctr" fontAlgn="b"/>
                      <a:r>
                        <a:rPr lang="en-US" sz="1100" b="0" i="0" u="none" strike="noStrike" dirty="0">
                          <a:solidFill>
                            <a:srgbClr val="000000"/>
                          </a:solidFill>
                          <a:effectLst/>
                          <a:latin typeface="Calibri" panose="020F0502020204030204" pitchFamily="34" charset="0"/>
                        </a:rPr>
                        <a:t>10</a:t>
                      </a:r>
                    </a:p>
                  </a:txBody>
                  <a:tcPr marL="6350" marR="6350" marT="6350" marB="0" anchor="b">
                    <a:lnL>
                      <a:noFill/>
                    </a:lnL>
                    <a:lnR>
                      <a:noFill/>
                    </a:lnR>
                    <a:lnT>
                      <a:noFill/>
                    </a:lnT>
                    <a:lnB>
                      <a:noFill/>
                    </a:lnB>
                    <a:solidFill>
                      <a:schemeClr val="tx2">
                        <a:lumMod val="20000"/>
                        <a:lumOff val="80000"/>
                      </a:schemeClr>
                    </a:solidFill>
                  </a:tcPr>
                </a:tc>
                <a:tc>
                  <a:txBody>
                    <a:bodyPr/>
                    <a:lstStyle/>
                    <a:p>
                      <a:pPr algn="l" fontAlgn="b"/>
                      <a:r>
                        <a:rPr lang="en-US" sz="1100" b="0" i="0" u="none" strike="noStrike">
                          <a:solidFill>
                            <a:srgbClr val="000000"/>
                          </a:solidFill>
                          <a:effectLst/>
                          <a:latin typeface="Calibri" panose="020F0502020204030204" pitchFamily="34" charset="0"/>
                        </a:rPr>
                        <a:t>% LEL</a:t>
                      </a:r>
                    </a:p>
                  </a:txBody>
                  <a:tcPr marL="6350" marR="6350" marT="6350" marB="0" anchor="b">
                    <a:lnL>
                      <a:noFill/>
                    </a:lnL>
                    <a:lnR>
                      <a:noFill/>
                    </a:lnR>
                    <a:lnT>
                      <a:noFill/>
                    </a:lnT>
                    <a:lnB>
                      <a:noFill/>
                    </a:lnB>
                    <a:solidFill>
                      <a:schemeClr val="tx2">
                        <a:lumMod val="20000"/>
                        <a:lumOff val="80000"/>
                      </a:schemeClr>
                    </a:solidFill>
                  </a:tcPr>
                </a:tc>
                <a:extLst>
                  <a:ext uri="{0D108BD9-81ED-4DB2-BD59-A6C34878D82A}">
                    <a16:rowId xmlns:a16="http://schemas.microsoft.com/office/drawing/2014/main" val="104835108"/>
                  </a:ext>
                </a:extLst>
              </a:tr>
              <a:tr h="184150">
                <a:tc>
                  <a:txBody>
                    <a:bodyPr/>
                    <a:lstStyle/>
                    <a:p>
                      <a:pPr algn="l" fontAlgn="b"/>
                      <a:r>
                        <a:rPr lang="en-US" sz="1100" b="0" i="0" u="none" strike="noStrike" dirty="0">
                          <a:solidFill>
                            <a:srgbClr val="4472C4"/>
                          </a:solidFill>
                          <a:effectLst/>
                          <a:latin typeface="Calibri" panose="020F0502020204030204" pitchFamily="34" charset="0"/>
                        </a:rPr>
                        <a:t>LEL Hydrogen</a:t>
                      </a:r>
                    </a:p>
                  </a:txBody>
                  <a:tcPr marL="6350" marR="6350" marT="6350" marB="0" anchor="b">
                    <a:lnL>
                      <a:noFill/>
                    </a:lnL>
                    <a:lnR>
                      <a:noFill/>
                    </a:lnR>
                    <a:lnT>
                      <a:noFill/>
                    </a:lnT>
                    <a:lnB>
                      <a:noFill/>
                    </a:lnB>
                  </a:tcPr>
                </a:tc>
                <a:tc>
                  <a:txBody>
                    <a:bodyPr/>
                    <a:lstStyle/>
                    <a:p>
                      <a:pPr algn="ctr" fontAlgn="b"/>
                      <a:r>
                        <a:rPr lang="en-US" sz="1100" b="0" i="0" u="none" strike="noStrike">
                          <a:solidFill>
                            <a:srgbClr val="4472C4"/>
                          </a:solidFill>
                          <a:effectLst/>
                          <a:latin typeface="Calibri" panose="020F0502020204030204" pitchFamily="34" charset="0"/>
                        </a:rPr>
                        <a:t>4</a:t>
                      </a:r>
                    </a:p>
                  </a:txBody>
                  <a:tcPr marL="6350" marR="6350" marT="6350" marB="0" anchor="b">
                    <a:lnL>
                      <a:noFill/>
                    </a:lnL>
                    <a:lnR>
                      <a:noFill/>
                    </a:lnR>
                    <a:lnT>
                      <a:noFill/>
                    </a:lnT>
                    <a:lnB>
                      <a:noFill/>
                    </a:lnB>
                  </a:tcPr>
                </a:tc>
                <a:tc>
                  <a:txBody>
                    <a:bodyPr/>
                    <a:lstStyle/>
                    <a:p>
                      <a:pPr algn="ctr" fontAlgn="b"/>
                      <a:endParaRPr lang="en-US" sz="1100" b="0" i="0" u="none" strike="noStrike" dirty="0">
                        <a:solidFill>
                          <a:srgbClr val="000000"/>
                        </a:solidFill>
                        <a:effectLst/>
                        <a:latin typeface="Calibri" panose="020F0502020204030204" pitchFamily="34" charset="0"/>
                      </a:endParaRPr>
                    </a:p>
                  </a:txBody>
                  <a:tcPr marL="6350" marR="6350" marT="6350" marB="0" anchor="b">
                    <a:lnL>
                      <a:noFill/>
                    </a:lnL>
                    <a:lnR>
                      <a:noFill/>
                    </a:lnR>
                    <a:lnT>
                      <a:noFill/>
                    </a:lnT>
                    <a:lnB>
                      <a:noFill/>
                    </a:lnB>
                    <a:lnTlToBr w="12700" cmpd="sng">
                      <a:noFill/>
                      <a:prstDash val="solid"/>
                    </a:lnTlToBr>
                    <a:lnBlToTr w="12700" cmpd="sng">
                      <a:noFill/>
                      <a:prstDash val="solid"/>
                    </a:lnBlToTr>
                    <a:noFill/>
                  </a:tcPr>
                </a:tc>
                <a:tc>
                  <a:txBody>
                    <a:bodyPr/>
                    <a:lstStyle/>
                    <a:p>
                      <a:pPr algn="ctr" fontAlgn="b"/>
                      <a:r>
                        <a:rPr lang="en-US" sz="1100" b="0" i="0" u="none" strike="noStrike" dirty="0">
                          <a:solidFill>
                            <a:srgbClr val="000000"/>
                          </a:solidFill>
                          <a:effectLst/>
                          <a:latin typeface="Calibri" panose="020F0502020204030204" pitchFamily="34" charset="0"/>
                        </a:rPr>
                        <a:t>30</a:t>
                      </a:r>
                    </a:p>
                  </a:txBody>
                  <a:tcPr marL="6350" marR="6350" marT="6350" marB="0" anchor="b">
                    <a:lnL>
                      <a:noFill/>
                    </a:lnL>
                    <a:lnR>
                      <a:noFill/>
                    </a:lnR>
                    <a:lnT>
                      <a:noFill/>
                    </a:lnT>
                    <a:lnB>
                      <a:noFill/>
                    </a:lnB>
                    <a:solidFill>
                      <a:schemeClr val="accent6">
                        <a:lumMod val="40000"/>
                        <a:lumOff val="60000"/>
                      </a:schemeClr>
                    </a:solidFill>
                  </a:tcPr>
                </a:tc>
                <a:tc>
                  <a:txBody>
                    <a:bodyPr/>
                    <a:lstStyle/>
                    <a:p>
                      <a:pPr algn="ctr" fontAlgn="b"/>
                      <a:r>
                        <a:rPr lang="en-US" sz="1100" b="0" i="0" u="none" strike="noStrike" dirty="0">
                          <a:solidFill>
                            <a:srgbClr val="000000"/>
                          </a:solidFill>
                          <a:effectLst/>
                          <a:latin typeface="Calibri" panose="020F0502020204030204" pitchFamily="34" charset="0"/>
                        </a:rPr>
                        <a:t>% LEL</a:t>
                      </a:r>
                    </a:p>
                  </a:txBody>
                  <a:tcPr marL="6350" marR="6350" marT="6350" marB="0" anchor="b">
                    <a:lnL>
                      <a:noFill/>
                    </a:lnL>
                    <a:lnR>
                      <a:noFill/>
                    </a:lnR>
                    <a:lnT>
                      <a:noFill/>
                    </a:lnT>
                    <a:lnB>
                      <a:noFill/>
                    </a:lnB>
                    <a:solidFill>
                      <a:schemeClr val="accent6">
                        <a:lumMod val="40000"/>
                        <a:lumOff val="60000"/>
                      </a:schemeClr>
                    </a:solidFill>
                  </a:tcPr>
                </a:tc>
                <a:tc>
                  <a:txBody>
                    <a:bodyPr/>
                    <a:lstStyle/>
                    <a:p>
                      <a:pPr algn="l" fontAlgn="b"/>
                      <a:endParaRPr lang="en-US" sz="1100" b="0" i="0" u="none" strike="noStrike">
                        <a:solidFill>
                          <a:srgbClr val="000000"/>
                        </a:solidFill>
                        <a:effectLst/>
                        <a:latin typeface="Calibri" panose="020F0502020204030204" pitchFamily="34" charset="0"/>
                      </a:endParaRPr>
                    </a:p>
                  </a:txBody>
                  <a:tcPr marL="6350" marR="6350" marT="6350" marB="0" anchor="b">
                    <a:lnL>
                      <a:noFill/>
                    </a:lnL>
                    <a:lnR>
                      <a:noFill/>
                    </a:lnR>
                    <a:lnT>
                      <a:noFill/>
                    </a:lnT>
                    <a:lnB>
                      <a:noFill/>
                    </a:lnB>
                  </a:tcPr>
                </a:tc>
                <a:tc>
                  <a:txBody>
                    <a:bodyPr/>
                    <a:lstStyle/>
                    <a:p>
                      <a:pPr algn="ctr" fontAlgn="b"/>
                      <a:r>
                        <a:rPr lang="en-US" sz="1100" b="0" i="0" u="none" strike="noStrike">
                          <a:solidFill>
                            <a:srgbClr val="000000"/>
                          </a:solidFill>
                          <a:effectLst/>
                          <a:latin typeface="Calibri" panose="020F0502020204030204" pitchFamily="34" charset="0"/>
                        </a:rPr>
                        <a:t>30</a:t>
                      </a:r>
                    </a:p>
                  </a:txBody>
                  <a:tcPr marL="6350" marR="6350" marT="6350" marB="0" anchor="b">
                    <a:lnL>
                      <a:noFill/>
                    </a:lnL>
                    <a:lnR>
                      <a:noFill/>
                    </a:lnR>
                    <a:lnT>
                      <a:noFill/>
                    </a:lnT>
                    <a:lnB>
                      <a:noFill/>
                    </a:lnB>
                    <a:solidFill>
                      <a:schemeClr val="accent2">
                        <a:lumMod val="60000"/>
                        <a:lumOff val="40000"/>
                      </a:schemeClr>
                    </a:solidFill>
                  </a:tcPr>
                </a:tc>
                <a:tc>
                  <a:txBody>
                    <a:bodyPr/>
                    <a:lstStyle/>
                    <a:p>
                      <a:pPr algn="ctr" fontAlgn="b"/>
                      <a:r>
                        <a:rPr lang="en-US" sz="1100" b="0" i="0" u="none" strike="noStrike" dirty="0">
                          <a:solidFill>
                            <a:srgbClr val="000000"/>
                          </a:solidFill>
                          <a:effectLst/>
                          <a:latin typeface="Calibri" panose="020F0502020204030204" pitchFamily="34" charset="0"/>
                        </a:rPr>
                        <a:t>% LEL</a:t>
                      </a:r>
                    </a:p>
                  </a:txBody>
                  <a:tcPr marL="6350" marR="6350" marT="6350" marB="0" anchor="b">
                    <a:lnL>
                      <a:noFill/>
                    </a:lnL>
                    <a:lnR>
                      <a:noFill/>
                    </a:lnR>
                    <a:lnT>
                      <a:noFill/>
                    </a:lnT>
                    <a:lnB>
                      <a:noFill/>
                    </a:lnB>
                    <a:solidFill>
                      <a:schemeClr val="accent2">
                        <a:lumMod val="60000"/>
                        <a:lumOff val="40000"/>
                      </a:schemeClr>
                    </a:solidFill>
                  </a:tcPr>
                </a:tc>
                <a:tc>
                  <a:txBody>
                    <a:bodyPr/>
                    <a:lstStyle/>
                    <a:p>
                      <a:pPr algn="ctr" fontAlgn="b"/>
                      <a:endParaRPr lang="en-US" sz="1100" b="0" i="0" u="none" strike="noStrike" dirty="0">
                        <a:solidFill>
                          <a:srgbClr val="000000"/>
                        </a:solidFill>
                        <a:effectLst/>
                        <a:latin typeface="Calibri" panose="020F0502020204030204" pitchFamily="34" charset="0"/>
                      </a:endParaRPr>
                    </a:p>
                  </a:txBody>
                  <a:tcPr marL="6350" marR="6350" marT="6350" marB="0" anchor="b">
                    <a:lnL>
                      <a:noFill/>
                    </a:lnL>
                    <a:lnR>
                      <a:noFill/>
                    </a:lnR>
                    <a:lnT>
                      <a:noFill/>
                    </a:lnT>
                    <a:lnB>
                      <a:noFill/>
                    </a:lnB>
                  </a:tcPr>
                </a:tc>
                <a:tc>
                  <a:txBody>
                    <a:bodyPr/>
                    <a:lstStyle/>
                    <a:p>
                      <a:pPr algn="ctr" fontAlgn="b"/>
                      <a:r>
                        <a:rPr lang="en-US" sz="1100" b="0" i="0" u="none" strike="noStrike" dirty="0">
                          <a:solidFill>
                            <a:srgbClr val="000000"/>
                          </a:solidFill>
                          <a:effectLst/>
                          <a:latin typeface="Calibri" panose="020F0502020204030204" pitchFamily="34" charset="0"/>
                        </a:rPr>
                        <a:t>30</a:t>
                      </a:r>
                    </a:p>
                  </a:txBody>
                  <a:tcPr marL="6350" marR="6350" marT="6350" marB="0" anchor="b">
                    <a:lnL>
                      <a:noFill/>
                    </a:lnL>
                    <a:lnR>
                      <a:noFill/>
                    </a:lnR>
                    <a:lnT>
                      <a:noFill/>
                    </a:lnT>
                    <a:lnB>
                      <a:noFill/>
                    </a:lnB>
                    <a:solidFill>
                      <a:schemeClr val="tx2">
                        <a:lumMod val="20000"/>
                        <a:lumOff val="80000"/>
                      </a:schemeClr>
                    </a:solidFill>
                  </a:tcPr>
                </a:tc>
                <a:tc>
                  <a:txBody>
                    <a:bodyPr/>
                    <a:lstStyle/>
                    <a:p>
                      <a:pPr algn="l" fontAlgn="b"/>
                      <a:r>
                        <a:rPr lang="en-US" sz="1100" b="0" i="0" u="none" strike="noStrike" dirty="0">
                          <a:solidFill>
                            <a:srgbClr val="000000"/>
                          </a:solidFill>
                          <a:effectLst/>
                          <a:latin typeface="Calibri" panose="020F0502020204030204" pitchFamily="34" charset="0"/>
                        </a:rPr>
                        <a:t>% LEL</a:t>
                      </a:r>
                    </a:p>
                  </a:txBody>
                  <a:tcPr marL="6350" marR="6350" marT="6350" marB="0" anchor="b">
                    <a:lnL>
                      <a:noFill/>
                    </a:lnL>
                    <a:lnR>
                      <a:noFill/>
                    </a:lnR>
                    <a:lnT>
                      <a:noFill/>
                    </a:lnT>
                    <a:lnB>
                      <a:noFill/>
                    </a:lnB>
                    <a:solidFill>
                      <a:schemeClr val="tx2">
                        <a:lumMod val="20000"/>
                        <a:lumOff val="80000"/>
                      </a:schemeClr>
                    </a:solidFill>
                  </a:tcPr>
                </a:tc>
                <a:extLst>
                  <a:ext uri="{0D108BD9-81ED-4DB2-BD59-A6C34878D82A}">
                    <a16:rowId xmlns:a16="http://schemas.microsoft.com/office/drawing/2014/main" val="1465600893"/>
                  </a:ext>
                </a:extLst>
              </a:tr>
              <a:tr h="184150">
                <a:tc>
                  <a:txBody>
                    <a:bodyPr/>
                    <a:lstStyle/>
                    <a:p>
                      <a:pPr algn="l" fontAlgn="b"/>
                      <a:r>
                        <a:rPr lang="en-US" sz="1100" b="0" i="0" u="none" strike="noStrike" dirty="0">
                          <a:solidFill>
                            <a:srgbClr val="ED7D31"/>
                          </a:solidFill>
                          <a:effectLst/>
                          <a:latin typeface="Calibri" panose="020F0502020204030204" pitchFamily="34" charset="0"/>
                        </a:rPr>
                        <a:t>LEL Methane</a:t>
                      </a:r>
                    </a:p>
                  </a:txBody>
                  <a:tcPr marL="6350" marR="6350" marT="6350" marB="0" anchor="b">
                    <a:lnL>
                      <a:noFill/>
                    </a:lnL>
                    <a:lnR>
                      <a:noFill/>
                    </a:lnR>
                    <a:lnT>
                      <a:noFill/>
                    </a:lnT>
                    <a:lnB>
                      <a:noFill/>
                    </a:lnB>
                  </a:tcPr>
                </a:tc>
                <a:tc>
                  <a:txBody>
                    <a:bodyPr/>
                    <a:lstStyle/>
                    <a:p>
                      <a:pPr algn="ctr" fontAlgn="b"/>
                      <a:r>
                        <a:rPr lang="en-US" sz="1100" b="0" i="0" u="none" strike="noStrike" dirty="0">
                          <a:solidFill>
                            <a:srgbClr val="ED7D31"/>
                          </a:solidFill>
                          <a:effectLst/>
                          <a:latin typeface="Calibri" panose="020F0502020204030204" pitchFamily="34" charset="0"/>
                        </a:rPr>
                        <a:t>5</a:t>
                      </a:r>
                    </a:p>
                  </a:txBody>
                  <a:tcPr marL="6350" marR="6350" marT="6350" marB="0" anchor="b">
                    <a:lnL>
                      <a:noFill/>
                    </a:lnL>
                    <a:lnR>
                      <a:noFill/>
                    </a:lnR>
                    <a:lnT>
                      <a:noFill/>
                    </a:lnT>
                    <a:lnB>
                      <a:noFill/>
                    </a:lnB>
                  </a:tcPr>
                </a:tc>
                <a:tc>
                  <a:txBody>
                    <a:bodyPr/>
                    <a:lstStyle/>
                    <a:p>
                      <a:pPr algn="ctr" fontAlgn="b"/>
                      <a:endParaRPr lang="en-US" sz="1100" b="0" i="0" u="none" strike="noStrike" dirty="0">
                        <a:solidFill>
                          <a:srgbClr val="000000"/>
                        </a:solidFill>
                        <a:effectLst/>
                        <a:latin typeface="Calibri" panose="020F0502020204030204" pitchFamily="34" charset="0"/>
                      </a:endParaRPr>
                    </a:p>
                  </a:txBody>
                  <a:tcPr marL="6350" marR="6350" marT="6350" marB="0" anchor="b">
                    <a:lnL>
                      <a:noFill/>
                    </a:lnL>
                    <a:lnR>
                      <a:noFill/>
                    </a:lnR>
                    <a:lnT>
                      <a:noFill/>
                    </a:lnT>
                    <a:lnB>
                      <a:noFill/>
                    </a:lnB>
                    <a:lnTlToBr w="12700" cmpd="sng">
                      <a:noFill/>
                      <a:prstDash val="solid"/>
                    </a:lnTlToBr>
                    <a:lnBlToTr w="12700" cmpd="sng">
                      <a:noFill/>
                      <a:prstDash val="solid"/>
                    </a:lnBlToTr>
                    <a:noFill/>
                  </a:tcPr>
                </a:tc>
                <a:tc>
                  <a:txBody>
                    <a:bodyPr/>
                    <a:lstStyle/>
                    <a:p>
                      <a:pPr algn="ctr" fontAlgn="b"/>
                      <a:r>
                        <a:rPr lang="en-US" sz="1100" b="0" i="0" u="none" strike="noStrike" dirty="0">
                          <a:solidFill>
                            <a:srgbClr val="000000"/>
                          </a:solidFill>
                          <a:effectLst/>
                          <a:latin typeface="Calibri" panose="020F0502020204030204" pitchFamily="34" charset="0"/>
                        </a:rPr>
                        <a:t>50</a:t>
                      </a:r>
                    </a:p>
                  </a:txBody>
                  <a:tcPr marL="6350" marR="6350" marT="6350" marB="0" anchor="b">
                    <a:lnL>
                      <a:noFill/>
                    </a:lnL>
                    <a:lnR>
                      <a:noFill/>
                    </a:lnR>
                    <a:lnT>
                      <a:noFill/>
                    </a:lnT>
                    <a:lnB>
                      <a:noFill/>
                    </a:lnB>
                    <a:solidFill>
                      <a:schemeClr val="accent6">
                        <a:lumMod val="40000"/>
                        <a:lumOff val="60000"/>
                      </a:schemeClr>
                    </a:solidFill>
                  </a:tcPr>
                </a:tc>
                <a:tc>
                  <a:txBody>
                    <a:bodyPr/>
                    <a:lstStyle/>
                    <a:p>
                      <a:pPr algn="ctr" fontAlgn="b"/>
                      <a:r>
                        <a:rPr lang="en-US" sz="1100" b="0" i="0" u="none" strike="noStrike" dirty="0">
                          <a:solidFill>
                            <a:srgbClr val="000000"/>
                          </a:solidFill>
                          <a:effectLst/>
                          <a:latin typeface="Calibri" panose="020F0502020204030204" pitchFamily="34" charset="0"/>
                        </a:rPr>
                        <a:t>% LEL</a:t>
                      </a:r>
                    </a:p>
                  </a:txBody>
                  <a:tcPr marL="6350" marR="6350" marT="6350" marB="0" anchor="b">
                    <a:lnL>
                      <a:noFill/>
                    </a:lnL>
                    <a:lnR>
                      <a:noFill/>
                    </a:lnR>
                    <a:lnT>
                      <a:noFill/>
                    </a:lnT>
                    <a:lnB>
                      <a:noFill/>
                    </a:lnB>
                    <a:solidFill>
                      <a:schemeClr val="accent6">
                        <a:lumMod val="40000"/>
                        <a:lumOff val="60000"/>
                      </a:schemeClr>
                    </a:solidFill>
                  </a:tcPr>
                </a:tc>
                <a:tc>
                  <a:txBody>
                    <a:bodyPr/>
                    <a:lstStyle/>
                    <a:p>
                      <a:pPr algn="l" fontAlgn="b"/>
                      <a:endParaRPr lang="en-US" sz="1100" b="0" i="0" u="none" strike="noStrike">
                        <a:solidFill>
                          <a:srgbClr val="000000"/>
                        </a:solidFill>
                        <a:effectLst/>
                        <a:latin typeface="Calibri" panose="020F0502020204030204" pitchFamily="34" charset="0"/>
                      </a:endParaRPr>
                    </a:p>
                  </a:txBody>
                  <a:tcPr marL="6350" marR="6350" marT="6350" marB="0" anchor="b">
                    <a:lnL>
                      <a:noFill/>
                    </a:lnL>
                    <a:lnR>
                      <a:noFill/>
                    </a:lnR>
                    <a:lnT>
                      <a:noFill/>
                    </a:lnT>
                    <a:lnB>
                      <a:noFill/>
                    </a:lnB>
                  </a:tcPr>
                </a:tc>
                <a:tc>
                  <a:txBody>
                    <a:bodyPr/>
                    <a:lstStyle/>
                    <a:p>
                      <a:pPr algn="ctr" fontAlgn="b"/>
                      <a:r>
                        <a:rPr lang="en-US" sz="1100" b="0" i="0" u="none" strike="noStrike">
                          <a:solidFill>
                            <a:srgbClr val="000000"/>
                          </a:solidFill>
                          <a:effectLst/>
                          <a:latin typeface="Calibri" panose="020F0502020204030204" pitchFamily="34" charset="0"/>
                        </a:rPr>
                        <a:t>50</a:t>
                      </a:r>
                    </a:p>
                  </a:txBody>
                  <a:tcPr marL="6350" marR="6350" marT="6350" marB="0" anchor="b">
                    <a:lnL>
                      <a:noFill/>
                    </a:lnL>
                    <a:lnR>
                      <a:noFill/>
                    </a:lnR>
                    <a:lnT>
                      <a:noFill/>
                    </a:lnT>
                    <a:lnB>
                      <a:noFill/>
                    </a:lnB>
                    <a:solidFill>
                      <a:schemeClr val="accent2">
                        <a:lumMod val="60000"/>
                        <a:lumOff val="40000"/>
                      </a:schemeClr>
                    </a:solidFill>
                  </a:tcPr>
                </a:tc>
                <a:tc>
                  <a:txBody>
                    <a:bodyPr/>
                    <a:lstStyle/>
                    <a:p>
                      <a:pPr algn="ctr" fontAlgn="b"/>
                      <a:r>
                        <a:rPr lang="en-US" sz="1100" b="0" i="0" u="none" strike="noStrike" dirty="0">
                          <a:solidFill>
                            <a:srgbClr val="000000"/>
                          </a:solidFill>
                          <a:effectLst/>
                          <a:latin typeface="Calibri" panose="020F0502020204030204" pitchFamily="34" charset="0"/>
                        </a:rPr>
                        <a:t>% LEL</a:t>
                      </a:r>
                    </a:p>
                  </a:txBody>
                  <a:tcPr marL="6350" marR="6350" marT="6350" marB="0" anchor="b">
                    <a:lnL>
                      <a:noFill/>
                    </a:lnL>
                    <a:lnR>
                      <a:noFill/>
                    </a:lnR>
                    <a:lnT>
                      <a:noFill/>
                    </a:lnT>
                    <a:lnB>
                      <a:noFill/>
                    </a:lnB>
                    <a:solidFill>
                      <a:schemeClr val="accent2">
                        <a:lumMod val="60000"/>
                        <a:lumOff val="40000"/>
                      </a:schemeClr>
                    </a:solidFill>
                  </a:tcPr>
                </a:tc>
                <a:tc>
                  <a:txBody>
                    <a:bodyPr/>
                    <a:lstStyle/>
                    <a:p>
                      <a:pPr algn="ctr" fontAlgn="b"/>
                      <a:endParaRPr lang="en-US" sz="1100" b="0" i="0" u="none" strike="noStrike" dirty="0">
                        <a:solidFill>
                          <a:srgbClr val="000000"/>
                        </a:solidFill>
                        <a:effectLst/>
                        <a:latin typeface="Calibri" panose="020F0502020204030204" pitchFamily="34" charset="0"/>
                      </a:endParaRPr>
                    </a:p>
                  </a:txBody>
                  <a:tcPr marL="6350" marR="6350" marT="6350" marB="0" anchor="b">
                    <a:lnL>
                      <a:noFill/>
                    </a:lnL>
                    <a:lnR>
                      <a:noFill/>
                    </a:lnR>
                    <a:lnT>
                      <a:noFill/>
                    </a:lnT>
                    <a:lnB>
                      <a:noFill/>
                    </a:lnB>
                  </a:tcPr>
                </a:tc>
                <a:tc>
                  <a:txBody>
                    <a:bodyPr/>
                    <a:lstStyle/>
                    <a:p>
                      <a:pPr algn="ctr" fontAlgn="b"/>
                      <a:r>
                        <a:rPr lang="en-US" sz="1100" b="0" i="0" u="none" strike="noStrike" dirty="0">
                          <a:solidFill>
                            <a:srgbClr val="000000"/>
                          </a:solidFill>
                          <a:effectLst/>
                          <a:latin typeface="Calibri" panose="020F0502020204030204" pitchFamily="34" charset="0"/>
                        </a:rPr>
                        <a:t>50</a:t>
                      </a:r>
                    </a:p>
                  </a:txBody>
                  <a:tcPr marL="6350" marR="6350" marT="6350" marB="0" anchor="b">
                    <a:lnL>
                      <a:noFill/>
                    </a:lnL>
                    <a:lnR>
                      <a:noFill/>
                    </a:lnR>
                    <a:lnT>
                      <a:noFill/>
                    </a:lnT>
                    <a:lnB>
                      <a:noFill/>
                    </a:lnB>
                    <a:solidFill>
                      <a:schemeClr val="tx2">
                        <a:lumMod val="20000"/>
                        <a:lumOff val="80000"/>
                      </a:schemeClr>
                    </a:solidFill>
                  </a:tcPr>
                </a:tc>
                <a:tc>
                  <a:txBody>
                    <a:bodyPr/>
                    <a:lstStyle/>
                    <a:p>
                      <a:pPr algn="l" fontAlgn="b"/>
                      <a:r>
                        <a:rPr lang="en-US" sz="1100" b="0" i="0" u="none" strike="noStrike">
                          <a:solidFill>
                            <a:srgbClr val="000000"/>
                          </a:solidFill>
                          <a:effectLst/>
                          <a:latin typeface="Calibri" panose="020F0502020204030204" pitchFamily="34" charset="0"/>
                        </a:rPr>
                        <a:t>% LEL</a:t>
                      </a:r>
                    </a:p>
                  </a:txBody>
                  <a:tcPr marL="6350" marR="6350" marT="6350" marB="0" anchor="b">
                    <a:lnL>
                      <a:noFill/>
                    </a:lnL>
                    <a:lnR>
                      <a:noFill/>
                    </a:lnR>
                    <a:lnT>
                      <a:noFill/>
                    </a:lnT>
                    <a:lnB>
                      <a:noFill/>
                    </a:lnB>
                    <a:solidFill>
                      <a:schemeClr val="tx2">
                        <a:lumMod val="20000"/>
                        <a:lumOff val="80000"/>
                      </a:schemeClr>
                    </a:solidFill>
                  </a:tcPr>
                </a:tc>
                <a:extLst>
                  <a:ext uri="{0D108BD9-81ED-4DB2-BD59-A6C34878D82A}">
                    <a16:rowId xmlns:a16="http://schemas.microsoft.com/office/drawing/2014/main" val="2773579077"/>
                  </a:ext>
                </a:extLst>
              </a:tr>
              <a:tr h="184150">
                <a:tc>
                  <a:txBody>
                    <a:bodyPr/>
                    <a:lstStyle/>
                    <a:p>
                      <a:pPr algn="l" fontAlgn="b"/>
                      <a:endParaRPr lang="en-US" sz="1100" b="0" i="0" u="none" strike="noStrike" dirty="0">
                        <a:solidFill>
                          <a:srgbClr val="000000"/>
                        </a:solidFill>
                        <a:effectLst/>
                        <a:latin typeface="Calibri" panose="020F0502020204030204" pitchFamily="34" charset="0"/>
                      </a:endParaRPr>
                    </a:p>
                  </a:txBody>
                  <a:tcPr marL="6350" marR="6350" marT="6350" marB="0" anchor="b">
                    <a:lnL>
                      <a:noFill/>
                    </a:lnL>
                    <a:lnR>
                      <a:noFill/>
                    </a:lnR>
                    <a:lnT>
                      <a:noFill/>
                    </a:lnT>
                    <a:lnB>
                      <a:noFill/>
                    </a:lnB>
                  </a:tcPr>
                </a:tc>
                <a:tc>
                  <a:txBody>
                    <a:bodyPr/>
                    <a:lstStyle/>
                    <a:p>
                      <a:pPr algn="ctr" fontAlgn="b"/>
                      <a:r>
                        <a:rPr lang="en-US" sz="1100" b="0" i="0" u="none" strike="noStrike" dirty="0">
                          <a:solidFill>
                            <a:srgbClr val="000000"/>
                          </a:solidFill>
                          <a:effectLst/>
                          <a:latin typeface="Calibri" panose="020F0502020204030204" pitchFamily="34" charset="0"/>
                        </a:rPr>
                        <a:t>10    </a:t>
                      </a:r>
                    </a:p>
                  </a:txBody>
                  <a:tcPr marL="6350" marR="6350" marT="6350" marB="0" anchor="b">
                    <a:lnL>
                      <a:noFill/>
                    </a:lnL>
                    <a:lnR>
                      <a:noFill/>
                    </a:lnR>
                    <a:lnT>
                      <a:noFill/>
                    </a:lnT>
                    <a:lnB>
                      <a:noFill/>
                    </a:lnB>
                  </a:tcPr>
                </a:tc>
                <a:tc>
                  <a:txBody>
                    <a:bodyPr/>
                    <a:lstStyle/>
                    <a:p>
                      <a:pPr algn="ctr" fontAlgn="b"/>
                      <a:endParaRPr lang="en-US" sz="1100" b="0" i="0" u="none" strike="noStrike" dirty="0">
                        <a:solidFill>
                          <a:srgbClr val="000000"/>
                        </a:solidFill>
                        <a:effectLst/>
                        <a:latin typeface="Calibri" panose="020F0502020204030204" pitchFamily="34" charset="0"/>
                      </a:endParaRPr>
                    </a:p>
                  </a:txBody>
                  <a:tcPr marL="6350" marR="6350" marT="6350" marB="0" anchor="b">
                    <a:lnL>
                      <a:noFill/>
                    </a:lnL>
                    <a:lnR>
                      <a:noFill/>
                    </a:lnR>
                    <a:lnT>
                      <a:noFill/>
                    </a:lnT>
                    <a:lnB>
                      <a:noFill/>
                    </a:lnB>
                    <a:lnTlToBr w="12700" cmpd="sng">
                      <a:noFill/>
                      <a:prstDash val="solid"/>
                    </a:lnTlToBr>
                    <a:lnBlToTr w="12700" cmpd="sng">
                      <a:noFill/>
                      <a:prstDash val="solid"/>
                    </a:lnBlToTr>
                    <a:noFill/>
                  </a:tcPr>
                </a:tc>
                <a:tc>
                  <a:txBody>
                    <a:bodyPr/>
                    <a:lstStyle/>
                    <a:p>
                      <a:pPr algn="ctr" fontAlgn="b"/>
                      <a:r>
                        <a:rPr lang="en-US" sz="1100" b="0" i="0" u="none" strike="noStrike" dirty="0">
                          <a:solidFill>
                            <a:srgbClr val="000000"/>
                          </a:solidFill>
                          <a:effectLst/>
                          <a:latin typeface="Calibri" panose="020F0502020204030204" pitchFamily="34" charset="0"/>
                        </a:rPr>
                        <a:t>70</a:t>
                      </a:r>
                    </a:p>
                  </a:txBody>
                  <a:tcPr marL="6350" marR="6350" marT="6350" marB="0" anchor="b">
                    <a:lnL>
                      <a:noFill/>
                    </a:lnL>
                    <a:lnR>
                      <a:noFill/>
                    </a:lnR>
                    <a:lnT>
                      <a:noFill/>
                    </a:lnT>
                    <a:lnB>
                      <a:noFill/>
                    </a:lnB>
                    <a:solidFill>
                      <a:schemeClr val="accent6">
                        <a:lumMod val="40000"/>
                        <a:lumOff val="60000"/>
                      </a:schemeClr>
                    </a:solidFill>
                  </a:tcPr>
                </a:tc>
                <a:tc>
                  <a:txBody>
                    <a:bodyPr/>
                    <a:lstStyle/>
                    <a:p>
                      <a:pPr algn="ctr" fontAlgn="b"/>
                      <a:r>
                        <a:rPr lang="en-US" sz="1100" b="0" i="0" u="none" strike="noStrike" dirty="0">
                          <a:solidFill>
                            <a:srgbClr val="000000"/>
                          </a:solidFill>
                          <a:effectLst/>
                          <a:latin typeface="Calibri" panose="020F0502020204030204" pitchFamily="34" charset="0"/>
                        </a:rPr>
                        <a:t>% LEL</a:t>
                      </a:r>
                    </a:p>
                  </a:txBody>
                  <a:tcPr marL="6350" marR="6350" marT="6350" marB="0" anchor="b">
                    <a:lnL>
                      <a:noFill/>
                    </a:lnL>
                    <a:lnR>
                      <a:noFill/>
                    </a:lnR>
                    <a:lnT>
                      <a:noFill/>
                    </a:lnT>
                    <a:lnB>
                      <a:noFill/>
                    </a:lnB>
                    <a:solidFill>
                      <a:schemeClr val="accent6">
                        <a:lumMod val="40000"/>
                        <a:lumOff val="60000"/>
                      </a:schemeClr>
                    </a:solidFill>
                  </a:tcPr>
                </a:tc>
                <a:tc>
                  <a:txBody>
                    <a:bodyPr/>
                    <a:lstStyle/>
                    <a:p>
                      <a:pPr algn="l" fontAlgn="b"/>
                      <a:endParaRPr lang="en-US" sz="1100" b="0" i="0" u="none" strike="noStrike">
                        <a:solidFill>
                          <a:srgbClr val="000000"/>
                        </a:solidFill>
                        <a:effectLst/>
                        <a:latin typeface="Calibri" panose="020F0502020204030204" pitchFamily="34" charset="0"/>
                      </a:endParaRPr>
                    </a:p>
                  </a:txBody>
                  <a:tcPr marL="6350" marR="6350" marT="6350" marB="0" anchor="b">
                    <a:lnL>
                      <a:noFill/>
                    </a:lnL>
                    <a:lnR>
                      <a:noFill/>
                    </a:lnR>
                    <a:lnT>
                      <a:noFill/>
                    </a:lnT>
                    <a:lnB>
                      <a:noFill/>
                    </a:lnB>
                  </a:tcPr>
                </a:tc>
                <a:tc>
                  <a:txBody>
                    <a:bodyPr/>
                    <a:lstStyle/>
                    <a:p>
                      <a:pPr algn="ctr" fontAlgn="b"/>
                      <a:r>
                        <a:rPr lang="en-US" sz="1100" b="0" i="0" u="none" strike="noStrike">
                          <a:solidFill>
                            <a:srgbClr val="000000"/>
                          </a:solidFill>
                          <a:effectLst/>
                          <a:latin typeface="Calibri" panose="020F0502020204030204" pitchFamily="34" charset="0"/>
                        </a:rPr>
                        <a:t>70</a:t>
                      </a:r>
                    </a:p>
                  </a:txBody>
                  <a:tcPr marL="6350" marR="6350" marT="6350" marB="0" anchor="b">
                    <a:lnL>
                      <a:noFill/>
                    </a:lnL>
                    <a:lnR>
                      <a:noFill/>
                    </a:lnR>
                    <a:lnT>
                      <a:noFill/>
                    </a:lnT>
                    <a:lnB>
                      <a:noFill/>
                    </a:lnB>
                    <a:solidFill>
                      <a:schemeClr val="accent2">
                        <a:lumMod val="60000"/>
                        <a:lumOff val="40000"/>
                      </a:schemeClr>
                    </a:solidFill>
                  </a:tcPr>
                </a:tc>
                <a:tc>
                  <a:txBody>
                    <a:bodyPr/>
                    <a:lstStyle/>
                    <a:p>
                      <a:pPr algn="ctr" fontAlgn="b"/>
                      <a:r>
                        <a:rPr lang="en-US" sz="1100" b="0" i="0" u="none" strike="noStrike" dirty="0">
                          <a:solidFill>
                            <a:srgbClr val="000000"/>
                          </a:solidFill>
                          <a:effectLst/>
                          <a:latin typeface="Calibri" panose="020F0502020204030204" pitchFamily="34" charset="0"/>
                        </a:rPr>
                        <a:t>% LEL</a:t>
                      </a:r>
                    </a:p>
                  </a:txBody>
                  <a:tcPr marL="6350" marR="6350" marT="6350" marB="0" anchor="b">
                    <a:lnL>
                      <a:noFill/>
                    </a:lnL>
                    <a:lnR>
                      <a:noFill/>
                    </a:lnR>
                    <a:lnT>
                      <a:noFill/>
                    </a:lnT>
                    <a:lnB>
                      <a:noFill/>
                    </a:lnB>
                    <a:solidFill>
                      <a:schemeClr val="accent2">
                        <a:lumMod val="60000"/>
                        <a:lumOff val="40000"/>
                      </a:schemeClr>
                    </a:solidFill>
                  </a:tcPr>
                </a:tc>
                <a:tc>
                  <a:txBody>
                    <a:bodyPr/>
                    <a:lstStyle/>
                    <a:p>
                      <a:pPr algn="ctr" fontAlgn="b"/>
                      <a:endParaRPr lang="en-US" sz="1100" b="0" i="0" u="none" strike="noStrike" dirty="0">
                        <a:solidFill>
                          <a:srgbClr val="000000"/>
                        </a:solidFill>
                        <a:effectLst/>
                        <a:latin typeface="Calibri" panose="020F0502020204030204" pitchFamily="34" charset="0"/>
                      </a:endParaRPr>
                    </a:p>
                  </a:txBody>
                  <a:tcPr marL="6350" marR="6350" marT="6350" marB="0" anchor="b">
                    <a:lnL>
                      <a:noFill/>
                    </a:lnL>
                    <a:lnR>
                      <a:noFill/>
                    </a:lnR>
                    <a:lnT>
                      <a:noFill/>
                    </a:lnT>
                    <a:lnB>
                      <a:noFill/>
                    </a:lnB>
                  </a:tcPr>
                </a:tc>
                <a:tc>
                  <a:txBody>
                    <a:bodyPr/>
                    <a:lstStyle/>
                    <a:p>
                      <a:pPr algn="ctr" fontAlgn="b"/>
                      <a:r>
                        <a:rPr lang="en-US" sz="1100" b="0" i="0" u="none" strike="noStrike" dirty="0">
                          <a:solidFill>
                            <a:srgbClr val="000000"/>
                          </a:solidFill>
                          <a:effectLst/>
                          <a:latin typeface="Calibri" panose="020F0502020204030204" pitchFamily="34" charset="0"/>
                        </a:rPr>
                        <a:t>70</a:t>
                      </a:r>
                    </a:p>
                  </a:txBody>
                  <a:tcPr marL="6350" marR="6350" marT="6350" marB="0" anchor="b">
                    <a:lnL>
                      <a:noFill/>
                    </a:lnL>
                    <a:lnR>
                      <a:noFill/>
                    </a:lnR>
                    <a:lnT>
                      <a:noFill/>
                    </a:lnT>
                    <a:lnB>
                      <a:noFill/>
                    </a:lnB>
                    <a:solidFill>
                      <a:schemeClr val="tx2">
                        <a:lumMod val="20000"/>
                        <a:lumOff val="80000"/>
                      </a:schemeClr>
                    </a:solidFill>
                  </a:tcPr>
                </a:tc>
                <a:tc>
                  <a:txBody>
                    <a:bodyPr/>
                    <a:lstStyle/>
                    <a:p>
                      <a:pPr algn="l" fontAlgn="b"/>
                      <a:r>
                        <a:rPr lang="en-US" sz="1100" b="0" i="0" u="none" strike="noStrike" dirty="0">
                          <a:solidFill>
                            <a:srgbClr val="000000"/>
                          </a:solidFill>
                          <a:effectLst/>
                          <a:latin typeface="Calibri" panose="020F0502020204030204" pitchFamily="34" charset="0"/>
                        </a:rPr>
                        <a:t>% LEL</a:t>
                      </a:r>
                    </a:p>
                  </a:txBody>
                  <a:tcPr marL="6350" marR="6350" marT="6350" marB="0" anchor="b">
                    <a:lnL>
                      <a:noFill/>
                    </a:lnL>
                    <a:lnR>
                      <a:noFill/>
                    </a:lnR>
                    <a:lnT>
                      <a:noFill/>
                    </a:lnT>
                    <a:lnB>
                      <a:noFill/>
                    </a:lnB>
                    <a:solidFill>
                      <a:schemeClr val="tx2">
                        <a:lumMod val="20000"/>
                        <a:lumOff val="80000"/>
                      </a:schemeClr>
                    </a:solidFill>
                  </a:tcPr>
                </a:tc>
                <a:extLst>
                  <a:ext uri="{0D108BD9-81ED-4DB2-BD59-A6C34878D82A}">
                    <a16:rowId xmlns:a16="http://schemas.microsoft.com/office/drawing/2014/main" val="348699965"/>
                  </a:ext>
                </a:extLst>
              </a:tr>
              <a:tr h="184150">
                <a:tc>
                  <a:txBody>
                    <a:bodyPr/>
                    <a:lstStyle/>
                    <a:p>
                      <a:pPr algn="l" fontAlgn="b"/>
                      <a:endParaRPr lang="en-US" sz="1100" b="0" i="0" u="none" strike="noStrike" dirty="0">
                        <a:solidFill>
                          <a:srgbClr val="000000"/>
                        </a:solidFill>
                        <a:effectLst/>
                        <a:latin typeface="Calibri" panose="020F0502020204030204" pitchFamily="34" charset="0"/>
                      </a:endParaRPr>
                    </a:p>
                  </a:txBody>
                  <a:tcPr marL="6350" marR="6350" marT="6350" marB="0" anchor="b">
                    <a:lnL>
                      <a:noFill/>
                    </a:lnL>
                    <a:lnR>
                      <a:noFill/>
                    </a:lnR>
                    <a:lnT>
                      <a:noFill/>
                    </a:lnT>
                    <a:lnB>
                      <a:noFill/>
                    </a:lnB>
                  </a:tcPr>
                </a:tc>
                <a:tc>
                  <a:txBody>
                    <a:bodyPr/>
                    <a:lstStyle/>
                    <a:p>
                      <a:pPr algn="ctr" fontAlgn="b"/>
                      <a:r>
                        <a:rPr lang="en-US" sz="1100" b="0" i="0" u="none" strike="noStrike" dirty="0">
                          <a:solidFill>
                            <a:srgbClr val="000000"/>
                          </a:solidFill>
                          <a:effectLst/>
                          <a:latin typeface="Calibri" panose="020F0502020204030204" pitchFamily="34" charset="0"/>
                        </a:rPr>
                        <a:t>15    </a:t>
                      </a:r>
                    </a:p>
                  </a:txBody>
                  <a:tcPr marL="6350" marR="6350" marT="6350" marB="0" anchor="b">
                    <a:lnL>
                      <a:noFill/>
                    </a:lnL>
                    <a:lnR>
                      <a:noFill/>
                    </a:lnR>
                    <a:lnT>
                      <a:noFill/>
                    </a:lnT>
                    <a:lnB>
                      <a:noFill/>
                    </a:lnB>
                  </a:tcPr>
                </a:tc>
                <a:tc>
                  <a:txBody>
                    <a:bodyPr/>
                    <a:lstStyle/>
                    <a:p>
                      <a:pPr algn="ctr" fontAlgn="b"/>
                      <a:endParaRPr lang="en-US" sz="1100" b="0" i="0" u="none" strike="noStrike">
                        <a:solidFill>
                          <a:srgbClr val="ED7D31"/>
                        </a:solidFill>
                        <a:effectLst/>
                        <a:latin typeface="Calibri" panose="020F0502020204030204" pitchFamily="34" charset="0"/>
                      </a:endParaRPr>
                    </a:p>
                  </a:txBody>
                  <a:tcPr marL="6350" marR="6350" marT="6350" marB="0" anchor="b">
                    <a:lnL>
                      <a:noFill/>
                    </a:lnL>
                    <a:lnR>
                      <a:noFill/>
                    </a:lnR>
                    <a:lnT>
                      <a:noFill/>
                    </a:lnT>
                    <a:lnB>
                      <a:noFill/>
                    </a:lnB>
                    <a:lnTlToBr w="12700" cmpd="sng">
                      <a:noFill/>
                      <a:prstDash val="solid"/>
                    </a:lnTlToBr>
                    <a:lnBlToTr w="12700" cmpd="sng">
                      <a:noFill/>
                      <a:prstDash val="solid"/>
                    </a:lnBlToTr>
                    <a:noFill/>
                  </a:tcPr>
                </a:tc>
                <a:tc>
                  <a:txBody>
                    <a:bodyPr/>
                    <a:lstStyle/>
                    <a:p>
                      <a:pPr algn="ctr" fontAlgn="b"/>
                      <a:r>
                        <a:rPr lang="en-US" sz="1100" b="0" i="0" u="none" strike="noStrike">
                          <a:solidFill>
                            <a:srgbClr val="ED7D31"/>
                          </a:solidFill>
                          <a:effectLst/>
                          <a:latin typeface="Calibri" panose="020F0502020204030204" pitchFamily="34" charset="0"/>
                        </a:rPr>
                        <a:t>100</a:t>
                      </a:r>
                    </a:p>
                  </a:txBody>
                  <a:tcPr marL="6350" marR="6350" marT="6350" marB="0" anchor="b">
                    <a:lnL>
                      <a:noFill/>
                    </a:lnL>
                    <a:lnR>
                      <a:noFill/>
                    </a:lnR>
                    <a:lnT>
                      <a:noFill/>
                    </a:lnT>
                    <a:lnB>
                      <a:noFill/>
                    </a:lnB>
                    <a:solidFill>
                      <a:schemeClr val="accent6">
                        <a:lumMod val="40000"/>
                        <a:lumOff val="60000"/>
                      </a:schemeClr>
                    </a:solidFill>
                  </a:tcPr>
                </a:tc>
                <a:tc>
                  <a:txBody>
                    <a:bodyPr/>
                    <a:lstStyle/>
                    <a:p>
                      <a:pPr algn="ctr" fontAlgn="b"/>
                      <a:r>
                        <a:rPr lang="en-US" sz="1100" b="0" i="0" u="none" strike="noStrike" dirty="0">
                          <a:solidFill>
                            <a:srgbClr val="ED7D31"/>
                          </a:solidFill>
                          <a:effectLst/>
                          <a:latin typeface="Calibri" panose="020F0502020204030204" pitchFamily="34" charset="0"/>
                        </a:rPr>
                        <a:t>% LEL</a:t>
                      </a:r>
                    </a:p>
                  </a:txBody>
                  <a:tcPr marL="6350" marR="6350" marT="6350" marB="0" anchor="b">
                    <a:lnL>
                      <a:noFill/>
                    </a:lnL>
                    <a:lnR>
                      <a:noFill/>
                    </a:lnR>
                    <a:lnT>
                      <a:noFill/>
                    </a:lnT>
                    <a:lnB>
                      <a:noFill/>
                    </a:lnB>
                    <a:solidFill>
                      <a:schemeClr val="accent6">
                        <a:lumMod val="40000"/>
                        <a:lumOff val="60000"/>
                      </a:schemeClr>
                    </a:solidFill>
                  </a:tcPr>
                </a:tc>
                <a:tc>
                  <a:txBody>
                    <a:bodyPr/>
                    <a:lstStyle/>
                    <a:p>
                      <a:pPr algn="l" fontAlgn="b"/>
                      <a:endParaRPr lang="en-US" sz="1100" b="0" i="0" u="none" strike="noStrike">
                        <a:solidFill>
                          <a:srgbClr val="000000"/>
                        </a:solidFill>
                        <a:effectLst/>
                        <a:latin typeface="Calibri" panose="020F0502020204030204" pitchFamily="34" charset="0"/>
                      </a:endParaRPr>
                    </a:p>
                  </a:txBody>
                  <a:tcPr marL="6350" marR="6350" marT="6350" marB="0" anchor="b">
                    <a:lnL>
                      <a:noFill/>
                    </a:lnL>
                    <a:lnR>
                      <a:noFill/>
                    </a:lnR>
                    <a:lnT>
                      <a:noFill/>
                    </a:lnT>
                    <a:lnB>
                      <a:noFill/>
                    </a:lnB>
                  </a:tcPr>
                </a:tc>
                <a:tc>
                  <a:txBody>
                    <a:bodyPr/>
                    <a:lstStyle/>
                    <a:p>
                      <a:pPr algn="ctr" fontAlgn="b"/>
                      <a:r>
                        <a:rPr lang="en-US" sz="1100" b="0" i="0" u="none" strike="noStrike">
                          <a:solidFill>
                            <a:srgbClr val="FF0000"/>
                          </a:solidFill>
                          <a:effectLst/>
                          <a:latin typeface="Calibri" panose="020F0502020204030204" pitchFamily="34" charset="0"/>
                        </a:rPr>
                        <a:t>100</a:t>
                      </a:r>
                    </a:p>
                  </a:txBody>
                  <a:tcPr marL="6350" marR="6350" marT="6350" marB="0" anchor="b">
                    <a:lnL>
                      <a:noFill/>
                    </a:lnL>
                    <a:lnR>
                      <a:noFill/>
                    </a:lnR>
                    <a:lnT>
                      <a:noFill/>
                    </a:lnT>
                    <a:lnB>
                      <a:noFill/>
                    </a:lnB>
                    <a:solidFill>
                      <a:schemeClr val="accent2">
                        <a:lumMod val="60000"/>
                        <a:lumOff val="40000"/>
                      </a:schemeClr>
                    </a:solidFill>
                  </a:tcPr>
                </a:tc>
                <a:tc>
                  <a:txBody>
                    <a:bodyPr/>
                    <a:lstStyle/>
                    <a:p>
                      <a:pPr algn="ctr" fontAlgn="b"/>
                      <a:r>
                        <a:rPr lang="en-US" sz="1100" b="0" i="0" u="none" strike="noStrike" dirty="0">
                          <a:solidFill>
                            <a:srgbClr val="FF0000"/>
                          </a:solidFill>
                          <a:effectLst/>
                          <a:latin typeface="Calibri" panose="020F0502020204030204" pitchFamily="34" charset="0"/>
                        </a:rPr>
                        <a:t>% LEL</a:t>
                      </a:r>
                    </a:p>
                  </a:txBody>
                  <a:tcPr marL="6350" marR="6350" marT="6350" marB="0" anchor="b">
                    <a:lnL>
                      <a:noFill/>
                    </a:lnL>
                    <a:lnR>
                      <a:noFill/>
                    </a:lnR>
                    <a:lnT>
                      <a:noFill/>
                    </a:lnT>
                    <a:lnB>
                      <a:noFill/>
                    </a:lnB>
                    <a:solidFill>
                      <a:schemeClr val="accent2">
                        <a:lumMod val="60000"/>
                        <a:lumOff val="40000"/>
                      </a:schemeClr>
                    </a:solidFill>
                  </a:tcPr>
                </a:tc>
                <a:tc>
                  <a:txBody>
                    <a:bodyPr/>
                    <a:lstStyle/>
                    <a:p>
                      <a:pPr algn="ctr" fontAlgn="b"/>
                      <a:endParaRPr lang="en-US" sz="1100" b="0" i="0" u="none" strike="noStrike" dirty="0">
                        <a:solidFill>
                          <a:srgbClr val="4472C4"/>
                        </a:solidFill>
                        <a:effectLst/>
                        <a:latin typeface="Calibri" panose="020F0502020204030204" pitchFamily="34" charset="0"/>
                      </a:endParaRPr>
                    </a:p>
                  </a:txBody>
                  <a:tcPr marL="6350" marR="6350" marT="6350" marB="0" anchor="b">
                    <a:lnL>
                      <a:noFill/>
                    </a:lnL>
                    <a:lnR>
                      <a:noFill/>
                    </a:lnR>
                    <a:lnT>
                      <a:noFill/>
                    </a:lnT>
                    <a:lnB>
                      <a:noFill/>
                    </a:lnB>
                  </a:tcPr>
                </a:tc>
                <a:tc>
                  <a:txBody>
                    <a:bodyPr/>
                    <a:lstStyle/>
                    <a:p>
                      <a:pPr algn="ctr" fontAlgn="b"/>
                      <a:r>
                        <a:rPr lang="en-US" sz="1100" b="0" i="0" u="none" strike="noStrike" dirty="0">
                          <a:solidFill>
                            <a:srgbClr val="4472C4"/>
                          </a:solidFill>
                          <a:effectLst/>
                          <a:latin typeface="Calibri" panose="020F0502020204030204" pitchFamily="34" charset="0"/>
                        </a:rPr>
                        <a:t>100</a:t>
                      </a:r>
                    </a:p>
                  </a:txBody>
                  <a:tcPr marL="6350" marR="6350" marT="6350" marB="0" anchor="b">
                    <a:lnL>
                      <a:noFill/>
                    </a:lnL>
                    <a:lnR>
                      <a:noFill/>
                    </a:lnR>
                    <a:lnT>
                      <a:noFill/>
                    </a:lnT>
                    <a:lnB>
                      <a:noFill/>
                    </a:lnB>
                    <a:solidFill>
                      <a:schemeClr val="tx2">
                        <a:lumMod val="20000"/>
                        <a:lumOff val="80000"/>
                      </a:schemeClr>
                    </a:solidFill>
                  </a:tcPr>
                </a:tc>
                <a:tc>
                  <a:txBody>
                    <a:bodyPr/>
                    <a:lstStyle/>
                    <a:p>
                      <a:pPr algn="l" fontAlgn="b"/>
                      <a:r>
                        <a:rPr lang="en-US" sz="1100" b="0" i="0" u="none" strike="noStrike" dirty="0">
                          <a:solidFill>
                            <a:srgbClr val="4472C4"/>
                          </a:solidFill>
                          <a:effectLst/>
                          <a:latin typeface="Calibri" panose="020F0502020204030204" pitchFamily="34" charset="0"/>
                        </a:rPr>
                        <a:t>% LEL</a:t>
                      </a:r>
                    </a:p>
                  </a:txBody>
                  <a:tcPr marL="6350" marR="6350" marT="6350" marB="0" anchor="b">
                    <a:lnL>
                      <a:noFill/>
                    </a:lnL>
                    <a:lnR>
                      <a:noFill/>
                    </a:lnR>
                    <a:lnT>
                      <a:noFill/>
                    </a:lnT>
                    <a:lnB>
                      <a:noFill/>
                    </a:lnB>
                    <a:solidFill>
                      <a:schemeClr val="tx2">
                        <a:lumMod val="20000"/>
                        <a:lumOff val="80000"/>
                      </a:schemeClr>
                    </a:solidFill>
                  </a:tcPr>
                </a:tc>
                <a:extLst>
                  <a:ext uri="{0D108BD9-81ED-4DB2-BD59-A6C34878D82A}">
                    <a16:rowId xmlns:a16="http://schemas.microsoft.com/office/drawing/2014/main" val="3566351231"/>
                  </a:ext>
                </a:extLst>
              </a:tr>
              <a:tr h="184150">
                <a:tc>
                  <a:txBody>
                    <a:bodyPr/>
                    <a:lstStyle/>
                    <a:p>
                      <a:pPr algn="l" fontAlgn="b"/>
                      <a:endParaRPr lang="en-US" sz="1100" b="0" i="0" u="none" strike="noStrike" dirty="0">
                        <a:solidFill>
                          <a:srgbClr val="000000"/>
                        </a:solidFill>
                        <a:effectLst/>
                        <a:latin typeface="Calibri" panose="020F0502020204030204" pitchFamily="34" charset="0"/>
                      </a:endParaRPr>
                    </a:p>
                  </a:txBody>
                  <a:tcPr marL="6350" marR="6350" marT="6350" marB="0" anchor="b">
                    <a:lnL>
                      <a:noFill/>
                    </a:lnL>
                    <a:lnR>
                      <a:noFill/>
                    </a:lnR>
                    <a:lnT>
                      <a:noFill/>
                    </a:lnT>
                    <a:lnB>
                      <a:noFill/>
                    </a:lnB>
                  </a:tcPr>
                </a:tc>
                <a:tc>
                  <a:txBody>
                    <a:bodyPr/>
                    <a:lstStyle/>
                    <a:p>
                      <a:pPr algn="ctr" fontAlgn="b"/>
                      <a:r>
                        <a:rPr lang="en-US" sz="1100" b="0" i="0" u="none" strike="noStrike" dirty="0">
                          <a:solidFill>
                            <a:srgbClr val="000000"/>
                          </a:solidFill>
                          <a:effectLst/>
                          <a:latin typeface="Calibri" panose="020F0502020204030204" pitchFamily="34" charset="0"/>
                        </a:rPr>
                        <a:t>20    </a:t>
                      </a:r>
                    </a:p>
                  </a:txBody>
                  <a:tcPr marL="6350" marR="6350" marT="6350"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6350" marR="6350" marT="6350" marB="0" anchor="b">
                    <a:lnL>
                      <a:noFill/>
                    </a:lnL>
                    <a:lnR>
                      <a:noFill/>
                    </a:lnR>
                    <a:lnT>
                      <a:noFill/>
                    </a:lnT>
                    <a:lnB>
                      <a:noFill/>
                    </a:lnB>
                    <a:lnTlToBr w="12700" cmpd="sng">
                      <a:noFill/>
                      <a:prstDash val="solid"/>
                    </a:lnTlToBr>
                    <a:lnBlToTr w="12700" cmpd="sng">
                      <a:noFill/>
                      <a:prstDash val="solid"/>
                    </a:lnBlToTr>
                    <a:noFill/>
                  </a:tcPr>
                </a:tc>
                <a:tc>
                  <a:txBody>
                    <a:bodyPr/>
                    <a:lstStyle/>
                    <a:p>
                      <a:pPr algn="l" fontAlgn="b"/>
                      <a:endParaRPr lang="en-US" sz="1100" b="0" i="0" u="none" strike="noStrike">
                        <a:solidFill>
                          <a:srgbClr val="000000"/>
                        </a:solidFill>
                        <a:effectLst/>
                        <a:latin typeface="Calibri" panose="020F0502020204030204" pitchFamily="34" charset="0"/>
                      </a:endParaRPr>
                    </a:p>
                  </a:txBody>
                  <a:tcPr marL="6350" marR="6350" marT="6350"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6350" marR="6350" marT="6350"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6350" marR="6350" marT="6350"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6350" marR="6350" marT="6350"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6350" marR="6350" marT="6350" marB="0" anchor="b">
                    <a:lnL>
                      <a:noFill/>
                    </a:lnL>
                    <a:lnR>
                      <a:noFill/>
                    </a:lnR>
                    <a:lnT>
                      <a:noFill/>
                    </a:lnT>
                    <a:lnB>
                      <a:noFill/>
                    </a:lnB>
                  </a:tcPr>
                </a:tc>
                <a:tc>
                  <a:txBody>
                    <a:bodyPr/>
                    <a:lstStyle/>
                    <a:p>
                      <a:pPr algn="ctr" fontAlgn="b"/>
                      <a:endParaRPr lang="en-US" sz="1100" b="0" i="0" u="none" strike="noStrike" dirty="0">
                        <a:solidFill>
                          <a:srgbClr val="000000"/>
                        </a:solidFill>
                        <a:effectLst/>
                        <a:latin typeface="Calibri" panose="020F0502020204030204" pitchFamily="34" charset="0"/>
                      </a:endParaRPr>
                    </a:p>
                  </a:txBody>
                  <a:tcPr marL="6350" marR="6350" marT="6350" marB="0" anchor="b">
                    <a:lnL>
                      <a:noFill/>
                    </a:lnL>
                    <a:lnR>
                      <a:noFill/>
                    </a:lnR>
                    <a:lnT>
                      <a:noFill/>
                    </a:lnT>
                    <a:lnB>
                      <a:noFill/>
                    </a:lnB>
                  </a:tcPr>
                </a:tc>
                <a:tc>
                  <a:txBody>
                    <a:bodyPr/>
                    <a:lstStyle/>
                    <a:p>
                      <a:pPr algn="ctr" fontAlgn="b"/>
                      <a:endParaRPr lang="en-US" sz="1100" b="0" i="0" u="none" strike="noStrike" dirty="0">
                        <a:solidFill>
                          <a:srgbClr val="000000"/>
                        </a:solidFill>
                        <a:effectLst/>
                        <a:latin typeface="Calibri" panose="020F0502020204030204" pitchFamily="34" charset="0"/>
                      </a:endParaRPr>
                    </a:p>
                  </a:txBody>
                  <a:tcPr marL="6350" marR="6350" marT="6350"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6350" marR="6350" marT="6350" marB="0" anchor="b">
                    <a:lnL>
                      <a:noFill/>
                    </a:lnL>
                    <a:lnR>
                      <a:noFill/>
                    </a:lnR>
                    <a:lnT>
                      <a:noFill/>
                    </a:lnT>
                    <a:lnB>
                      <a:noFill/>
                    </a:lnB>
                  </a:tcPr>
                </a:tc>
                <a:extLst>
                  <a:ext uri="{0D108BD9-81ED-4DB2-BD59-A6C34878D82A}">
                    <a16:rowId xmlns:a16="http://schemas.microsoft.com/office/drawing/2014/main" val="1675500262"/>
                  </a:ext>
                </a:extLst>
              </a:tr>
              <a:tr h="184150">
                <a:tc>
                  <a:txBody>
                    <a:bodyPr/>
                    <a:lstStyle/>
                    <a:p>
                      <a:pPr algn="l" fontAlgn="b"/>
                      <a:endParaRPr lang="en-US" sz="1100" b="0" i="0" u="none" strike="noStrike">
                        <a:solidFill>
                          <a:srgbClr val="000000"/>
                        </a:solidFill>
                        <a:effectLst/>
                        <a:latin typeface="Calibri" panose="020F0502020204030204" pitchFamily="34" charset="0"/>
                      </a:endParaRPr>
                    </a:p>
                  </a:txBody>
                  <a:tcPr marL="6350" marR="6350" marT="6350" marB="0" anchor="b">
                    <a:lnL>
                      <a:noFill/>
                    </a:lnL>
                    <a:lnR>
                      <a:noFill/>
                    </a:lnR>
                    <a:lnT>
                      <a:noFill/>
                    </a:lnT>
                    <a:lnB>
                      <a:noFill/>
                    </a:lnB>
                  </a:tcPr>
                </a:tc>
                <a:tc>
                  <a:txBody>
                    <a:bodyPr/>
                    <a:lstStyle/>
                    <a:p>
                      <a:pPr algn="ctr" fontAlgn="b"/>
                      <a:r>
                        <a:rPr lang="en-US" sz="1100" b="0" i="0" u="none" strike="noStrike" dirty="0">
                          <a:solidFill>
                            <a:srgbClr val="000000"/>
                          </a:solidFill>
                          <a:effectLst/>
                          <a:latin typeface="Calibri" panose="020F0502020204030204" pitchFamily="34" charset="0"/>
                        </a:rPr>
                        <a:t>30    </a:t>
                      </a:r>
                    </a:p>
                  </a:txBody>
                  <a:tcPr marL="6350" marR="6350" marT="6350"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6350" marR="6350" marT="6350" marB="0" anchor="b">
                    <a:lnL>
                      <a:noFill/>
                    </a:lnL>
                    <a:lnR>
                      <a:noFill/>
                    </a:lnR>
                    <a:lnT>
                      <a:noFill/>
                    </a:lnT>
                    <a:lnB>
                      <a:noFill/>
                    </a:lnB>
                    <a:lnTlToBr w="12700" cmpd="sng">
                      <a:noFill/>
                      <a:prstDash val="solid"/>
                    </a:lnTlToBr>
                    <a:lnBlToTr w="12700" cmpd="sng">
                      <a:noFill/>
                      <a:prstDash val="solid"/>
                    </a:lnBlToTr>
                    <a:noFill/>
                  </a:tcPr>
                </a:tc>
                <a:tc>
                  <a:txBody>
                    <a:bodyPr/>
                    <a:lstStyle/>
                    <a:p>
                      <a:pPr algn="l" fontAlgn="b"/>
                      <a:endParaRPr lang="en-US" sz="1100" b="0" i="0" u="none" strike="noStrike">
                        <a:solidFill>
                          <a:srgbClr val="000000"/>
                        </a:solidFill>
                        <a:effectLst/>
                        <a:latin typeface="Calibri" panose="020F0502020204030204" pitchFamily="34" charset="0"/>
                      </a:endParaRPr>
                    </a:p>
                  </a:txBody>
                  <a:tcPr marL="6350" marR="6350" marT="6350"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6350" marR="6350" marT="6350"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6350" marR="6350" marT="6350"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6350" marR="6350" marT="6350"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6350" marR="6350" marT="6350" marB="0" anchor="b">
                    <a:lnL>
                      <a:noFill/>
                    </a:lnL>
                    <a:lnR>
                      <a:noFill/>
                    </a:lnR>
                    <a:lnT>
                      <a:noFill/>
                    </a:lnT>
                    <a:lnB>
                      <a:noFill/>
                    </a:lnB>
                  </a:tcPr>
                </a:tc>
                <a:tc>
                  <a:txBody>
                    <a:bodyPr/>
                    <a:lstStyle/>
                    <a:p>
                      <a:pPr algn="ctr" fontAlgn="b"/>
                      <a:endParaRPr lang="en-US" sz="1100" b="0" i="0" u="none" strike="noStrike" dirty="0">
                        <a:solidFill>
                          <a:srgbClr val="000000"/>
                        </a:solidFill>
                        <a:effectLst/>
                        <a:latin typeface="Calibri" panose="020F0502020204030204" pitchFamily="34" charset="0"/>
                      </a:endParaRPr>
                    </a:p>
                  </a:txBody>
                  <a:tcPr marL="6350" marR="6350" marT="6350" marB="0" anchor="b">
                    <a:lnL>
                      <a:noFill/>
                    </a:lnL>
                    <a:lnR>
                      <a:noFill/>
                    </a:lnR>
                    <a:lnT>
                      <a:noFill/>
                    </a:lnT>
                    <a:lnB>
                      <a:noFill/>
                    </a:lnB>
                  </a:tcPr>
                </a:tc>
                <a:tc>
                  <a:txBody>
                    <a:bodyPr/>
                    <a:lstStyle/>
                    <a:p>
                      <a:pPr algn="ctr" fontAlgn="b"/>
                      <a:endParaRPr lang="en-US" sz="1100" b="0" i="0" u="none" strike="noStrike" dirty="0">
                        <a:solidFill>
                          <a:srgbClr val="000000"/>
                        </a:solidFill>
                        <a:effectLst/>
                        <a:latin typeface="Calibri" panose="020F0502020204030204" pitchFamily="34" charset="0"/>
                      </a:endParaRPr>
                    </a:p>
                  </a:txBody>
                  <a:tcPr marL="6350" marR="6350" marT="6350"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6350" marR="6350" marT="6350" marB="0" anchor="b">
                    <a:lnL>
                      <a:noFill/>
                    </a:lnL>
                    <a:lnR>
                      <a:noFill/>
                    </a:lnR>
                    <a:lnT>
                      <a:noFill/>
                    </a:lnT>
                    <a:lnB>
                      <a:noFill/>
                    </a:lnB>
                  </a:tcPr>
                </a:tc>
                <a:extLst>
                  <a:ext uri="{0D108BD9-81ED-4DB2-BD59-A6C34878D82A}">
                    <a16:rowId xmlns:a16="http://schemas.microsoft.com/office/drawing/2014/main" val="1839118797"/>
                  </a:ext>
                </a:extLst>
              </a:tr>
              <a:tr h="184150">
                <a:tc>
                  <a:txBody>
                    <a:bodyPr/>
                    <a:lstStyle/>
                    <a:p>
                      <a:pPr algn="l" fontAlgn="b"/>
                      <a:endParaRPr lang="en-US" sz="1100" b="0" i="0" u="none" strike="noStrike" dirty="0">
                        <a:solidFill>
                          <a:srgbClr val="000000"/>
                        </a:solidFill>
                        <a:effectLst/>
                        <a:latin typeface="Calibri" panose="020F0502020204030204" pitchFamily="34" charset="0"/>
                      </a:endParaRPr>
                    </a:p>
                  </a:txBody>
                  <a:tcPr marL="6350" marR="6350" marT="6350" marB="0" anchor="b">
                    <a:lnL>
                      <a:noFill/>
                    </a:lnL>
                    <a:lnR>
                      <a:noFill/>
                    </a:lnR>
                    <a:lnT>
                      <a:noFill/>
                    </a:lnT>
                    <a:lnB>
                      <a:noFill/>
                    </a:lnB>
                  </a:tcPr>
                </a:tc>
                <a:tc>
                  <a:txBody>
                    <a:bodyPr/>
                    <a:lstStyle/>
                    <a:p>
                      <a:pPr algn="ctr" fontAlgn="b"/>
                      <a:r>
                        <a:rPr lang="en-US" sz="1100" b="0" i="0" u="none" strike="noStrike">
                          <a:solidFill>
                            <a:srgbClr val="000000"/>
                          </a:solidFill>
                          <a:effectLst/>
                          <a:latin typeface="Calibri" panose="020F0502020204030204" pitchFamily="34" charset="0"/>
                        </a:rPr>
                        <a:t>40    </a:t>
                      </a:r>
                    </a:p>
                  </a:txBody>
                  <a:tcPr marL="6350" marR="6350" marT="6350" marB="0" anchor="b">
                    <a:lnL>
                      <a:noFill/>
                    </a:lnL>
                    <a:lnR>
                      <a:noFill/>
                    </a:lnR>
                    <a:lnT>
                      <a:noFill/>
                    </a:lnT>
                    <a:lnB>
                      <a:noFill/>
                    </a:lnB>
                  </a:tcPr>
                </a:tc>
                <a:tc>
                  <a:txBody>
                    <a:bodyPr/>
                    <a:lstStyle/>
                    <a:p>
                      <a:pPr algn="l" fontAlgn="b"/>
                      <a:endParaRPr lang="en-US" sz="1100" b="0" i="0" u="none" strike="noStrike" dirty="0">
                        <a:solidFill>
                          <a:srgbClr val="000000"/>
                        </a:solidFill>
                        <a:effectLst/>
                        <a:latin typeface="Calibri" panose="020F0502020204030204" pitchFamily="34" charset="0"/>
                      </a:endParaRPr>
                    </a:p>
                  </a:txBody>
                  <a:tcPr marL="6350" marR="6350" marT="6350" marB="0" anchor="b">
                    <a:lnL>
                      <a:noFill/>
                    </a:lnL>
                    <a:lnR>
                      <a:noFill/>
                    </a:lnR>
                    <a:lnT>
                      <a:noFill/>
                    </a:lnT>
                    <a:lnB>
                      <a:noFill/>
                    </a:lnB>
                    <a:lnTlToBr w="12700" cmpd="sng">
                      <a:noFill/>
                      <a:prstDash val="solid"/>
                    </a:lnTlToBr>
                    <a:lnBlToTr w="12700" cmpd="sng">
                      <a:noFill/>
                      <a:prstDash val="solid"/>
                    </a:lnBlToTr>
                    <a:noFill/>
                  </a:tcPr>
                </a:tc>
                <a:tc>
                  <a:txBody>
                    <a:bodyPr/>
                    <a:lstStyle/>
                    <a:p>
                      <a:pPr algn="l" fontAlgn="b"/>
                      <a:endParaRPr lang="en-US" sz="1100" b="0" i="0" u="none" strike="noStrike" dirty="0">
                        <a:solidFill>
                          <a:srgbClr val="000000"/>
                        </a:solidFill>
                        <a:effectLst/>
                        <a:latin typeface="Calibri" panose="020F0502020204030204" pitchFamily="34" charset="0"/>
                      </a:endParaRPr>
                    </a:p>
                  </a:txBody>
                  <a:tcPr marL="6350" marR="6350" marT="6350"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6350" marR="6350" marT="6350"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6350" marR="6350" marT="6350"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6350" marR="6350" marT="6350"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6350" marR="6350" marT="6350" marB="0" anchor="b">
                    <a:lnL>
                      <a:noFill/>
                    </a:lnL>
                    <a:lnR>
                      <a:noFill/>
                    </a:lnR>
                    <a:lnT>
                      <a:noFill/>
                    </a:lnT>
                    <a:lnB>
                      <a:noFill/>
                    </a:lnB>
                  </a:tcPr>
                </a:tc>
                <a:tc>
                  <a:txBody>
                    <a:bodyPr/>
                    <a:lstStyle/>
                    <a:p>
                      <a:pPr algn="ctr" fontAlgn="b"/>
                      <a:endParaRPr lang="en-US" sz="1100" b="0" i="0" u="none" strike="noStrike" dirty="0">
                        <a:solidFill>
                          <a:srgbClr val="000000"/>
                        </a:solidFill>
                        <a:effectLst/>
                        <a:latin typeface="Calibri" panose="020F0502020204030204" pitchFamily="34" charset="0"/>
                      </a:endParaRPr>
                    </a:p>
                  </a:txBody>
                  <a:tcPr marL="6350" marR="6350" marT="6350" marB="0" anchor="b">
                    <a:lnL>
                      <a:noFill/>
                    </a:lnL>
                    <a:lnR>
                      <a:noFill/>
                    </a:lnR>
                    <a:lnT>
                      <a:noFill/>
                    </a:lnT>
                    <a:lnB>
                      <a:noFill/>
                    </a:lnB>
                  </a:tcPr>
                </a:tc>
                <a:tc>
                  <a:txBody>
                    <a:bodyPr/>
                    <a:lstStyle/>
                    <a:p>
                      <a:pPr algn="ctr" fontAlgn="b"/>
                      <a:endParaRPr lang="en-US" sz="1100" b="0" i="0" u="none" strike="noStrike" dirty="0">
                        <a:solidFill>
                          <a:srgbClr val="000000"/>
                        </a:solidFill>
                        <a:effectLst/>
                        <a:latin typeface="Calibri" panose="020F0502020204030204" pitchFamily="34" charset="0"/>
                      </a:endParaRPr>
                    </a:p>
                  </a:txBody>
                  <a:tcPr marL="6350" marR="6350" marT="6350"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6350" marR="6350" marT="6350" marB="0" anchor="b">
                    <a:lnL>
                      <a:noFill/>
                    </a:lnL>
                    <a:lnR>
                      <a:noFill/>
                    </a:lnR>
                    <a:lnT>
                      <a:noFill/>
                    </a:lnT>
                    <a:lnB>
                      <a:noFill/>
                    </a:lnB>
                  </a:tcPr>
                </a:tc>
                <a:extLst>
                  <a:ext uri="{0D108BD9-81ED-4DB2-BD59-A6C34878D82A}">
                    <a16:rowId xmlns:a16="http://schemas.microsoft.com/office/drawing/2014/main" val="3961499857"/>
                  </a:ext>
                </a:extLst>
              </a:tr>
              <a:tr h="184150">
                <a:tc>
                  <a:txBody>
                    <a:bodyPr/>
                    <a:lstStyle/>
                    <a:p>
                      <a:pPr algn="l" fontAlgn="b"/>
                      <a:endParaRPr lang="en-US" sz="1100" b="0" i="0" u="none" strike="noStrike" dirty="0">
                        <a:solidFill>
                          <a:srgbClr val="000000"/>
                        </a:solidFill>
                        <a:effectLst/>
                        <a:latin typeface="Calibri" panose="020F0502020204030204" pitchFamily="34" charset="0"/>
                      </a:endParaRPr>
                    </a:p>
                  </a:txBody>
                  <a:tcPr marL="6350" marR="6350" marT="6350" marB="0" anchor="b">
                    <a:lnL>
                      <a:noFill/>
                    </a:lnL>
                    <a:lnR>
                      <a:noFill/>
                    </a:lnR>
                    <a:lnT>
                      <a:noFill/>
                    </a:lnT>
                    <a:lnB>
                      <a:noFill/>
                    </a:lnB>
                  </a:tcPr>
                </a:tc>
                <a:tc>
                  <a:txBody>
                    <a:bodyPr/>
                    <a:lstStyle/>
                    <a:p>
                      <a:pPr algn="ctr" fontAlgn="b"/>
                      <a:r>
                        <a:rPr lang="en-US" sz="1100" b="0" i="0" u="none" strike="noStrike" dirty="0">
                          <a:solidFill>
                            <a:srgbClr val="000000"/>
                          </a:solidFill>
                          <a:effectLst/>
                          <a:latin typeface="Calibri" panose="020F0502020204030204" pitchFamily="34" charset="0"/>
                        </a:rPr>
                        <a:t>50    </a:t>
                      </a:r>
                    </a:p>
                  </a:txBody>
                  <a:tcPr marL="6350" marR="6350" marT="6350"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6350" marR="6350" marT="6350" marB="0" anchor="b">
                    <a:lnL>
                      <a:noFill/>
                    </a:lnL>
                    <a:lnR>
                      <a:noFill/>
                    </a:lnR>
                    <a:lnT>
                      <a:noFill/>
                    </a:lnT>
                    <a:lnB>
                      <a:noFill/>
                    </a:lnB>
                    <a:lnTlToBr w="12700" cmpd="sng">
                      <a:noFill/>
                      <a:prstDash val="solid"/>
                    </a:lnTlToBr>
                    <a:lnBlToTr w="12700" cmpd="sng">
                      <a:noFill/>
                      <a:prstDash val="solid"/>
                    </a:lnBlToTr>
                    <a:noFill/>
                  </a:tcPr>
                </a:tc>
                <a:tc>
                  <a:txBody>
                    <a:bodyPr/>
                    <a:lstStyle/>
                    <a:p>
                      <a:pPr algn="l" fontAlgn="b"/>
                      <a:endParaRPr lang="en-US" sz="1100" b="0" i="0" u="none" strike="noStrike">
                        <a:solidFill>
                          <a:srgbClr val="000000"/>
                        </a:solidFill>
                        <a:effectLst/>
                        <a:latin typeface="Calibri" panose="020F0502020204030204" pitchFamily="34" charset="0"/>
                      </a:endParaRPr>
                    </a:p>
                  </a:txBody>
                  <a:tcPr marL="6350" marR="6350" marT="6350"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6350" marR="6350" marT="6350"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6350" marR="6350" marT="6350"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6350" marR="6350" marT="6350"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6350" marR="6350" marT="6350" marB="0" anchor="b">
                    <a:lnL>
                      <a:noFill/>
                    </a:lnL>
                    <a:lnR>
                      <a:noFill/>
                    </a:lnR>
                    <a:lnT>
                      <a:noFill/>
                    </a:lnT>
                    <a:lnB>
                      <a:noFill/>
                    </a:lnB>
                  </a:tcPr>
                </a:tc>
                <a:tc>
                  <a:txBody>
                    <a:bodyPr/>
                    <a:lstStyle/>
                    <a:p>
                      <a:pPr algn="ctr" fontAlgn="b"/>
                      <a:endParaRPr lang="en-US" sz="1100" b="0" i="0" u="none" strike="noStrike" dirty="0">
                        <a:solidFill>
                          <a:srgbClr val="000000"/>
                        </a:solidFill>
                        <a:effectLst/>
                        <a:latin typeface="Calibri" panose="020F0502020204030204" pitchFamily="34" charset="0"/>
                      </a:endParaRPr>
                    </a:p>
                  </a:txBody>
                  <a:tcPr marL="6350" marR="6350" marT="6350" marB="0" anchor="b">
                    <a:lnL>
                      <a:noFill/>
                    </a:lnL>
                    <a:lnR>
                      <a:noFill/>
                    </a:lnR>
                    <a:lnT>
                      <a:noFill/>
                    </a:lnT>
                    <a:lnB>
                      <a:noFill/>
                    </a:lnB>
                  </a:tcPr>
                </a:tc>
                <a:tc>
                  <a:txBody>
                    <a:bodyPr/>
                    <a:lstStyle/>
                    <a:p>
                      <a:pPr algn="ctr" fontAlgn="b"/>
                      <a:endParaRPr lang="en-US" sz="1100" b="0" i="0" u="none" strike="noStrike" dirty="0">
                        <a:solidFill>
                          <a:srgbClr val="000000"/>
                        </a:solidFill>
                        <a:effectLst/>
                        <a:latin typeface="Calibri" panose="020F0502020204030204" pitchFamily="34" charset="0"/>
                      </a:endParaRPr>
                    </a:p>
                  </a:txBody>
                  <a:tcPr marL="6350" marR="6350" marT="6350" marB="0" anchor="b">
                    <a:lnL>
                      <a:noFill/>
                    </a:lnL>
                    <a:lnR>
                      <a:noFill/>
                    </a:lnR>
                    <a:lnT>
                      <a:noFill/>
                    </a:lnT>
                    <a:lnB>
                      <a:noFill/>
                    </a:lnB>
                  </a:tcPr>
                </a:tc>
                <a:tc>
                  <a:txBody>
                    <a:bodyPr/>
                    <a:lstStyle/>
                    <a:p>
                      <a:pPr algn="l" fontAlgn="b"/>
                      <a:endParaRPr lang="en-US" sz="1100" b="0" i="0" u="none" strike="noStrike" dirty="0">
                        <a:solidFill>
                          <a:srgbClr val="000000"/>
                        </a:solidFill>
                        <a:effectLst/>
                        <a:latin typeface="Calibri" panose="020F0502020204030204" pitchFamily="34" charset="0"/>
                      </a:endParaRPr>
                    </a:p>
                  </a:txBody>
                  <a:tcPr marL="6350" marR="6350" marT="6350" marB="0" anchor="b">
                    <a:lnL>
                      <a:noFill/>
                    </a:lnL>
                    <a:lnR>
                      <a:noFill/>
                    </a:lnR>
                    <a:lnT>
                      <a:noFill/>
                    </a:lnT>
                    <a:lnB>
                      <a:noFill/>
                    </a:lnB>
                  </a:tcPr>
                </a:tc>
                <a:extLst>
                  <a:ext uri="{0D108BD9-81ED-4DB2-BD59-A6C34878D82A}">
                    <a16:rowId xmlns:a16="http://schemas.microsoft.com/office/drawing/2014/main" val="3441680957"/>
                  </a:ext>
                </a:extLst>
              </a:tr>
              <a:tr h="184150">
                <a:tc>
                  <a:txBody>
                    <a:bodyPr/>
                    <a:lstStyle/>
                    <a:p>
                      <a:pPr algn="l" fontAlgn="b"/>
                      <a:endParaRPr lang="en-US" sz="1100" b="0" i="0" u="none" strike="noStrike">
                        <a:solidFill>
                          <a:srgbClr val="000000"/>
                        </a:solidFill>
                        <a:effectLst/>
                        <a:latin typeface="Calibri" panose="020F0502020204030204" pitchFamily="34" charset="0"/>
                      </a:endParaRPr>
                    </a:p>
                  </a:txBody>
                  <a:tcPr marL="6350" marR="6350" marT="6350" marB="0" anchor="b">
                    <a:lnL>
                      <a:noFill/>
                    </a:lnL>
                    <a:lnR>
                      <a:noFill/>
                    </a:lnR>
                    <a:lnT>
                      <a:noFill/>
                    </a:lnT>
                    <a:lnB>
                      <a:noFill/>
                    </a:lnB>
                  </a:tcPr>
                </a:tc>
                <a:tc>
                  <a:txBody>
                    <a:bodyPr/>
                    <a:lstStyle/>
                    <a:p>
                      <a:pPr algn="ctr" fontAlgn="b"/>
                      <a:r>
                        <a:rPr lang="en-US" sz="1100" b="0" i="0" u="none" strike="noStrike" dirty="0">
                          <a:solidFill>
                            <a:srgbClr val="000000"/>
                          </a:solidFill>
                          <a:effectLst/>
                          <a:latin typeface="Calibri" panose="020F0502020204030204" pitchFamily="34" charset="0"/>
                        </a:rPr>
                        <a:t>60    </a:t>
                      </a:r>
                    </a:p>
                  </a:txBody>
                  <a:tcPr marL="6350" marR="6350" marT="6350"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6350" marR="6350" marT="6350" marB="0" anchor="b">
                    <a:lnL>
                      <a:noFill/>
                    </a:lnL>
                    <a:lnR>
                      <a:noFill/>
                    </a:lnR>
                    <a:lnT>
                      <a:noFill/>
                    </a:lnT>
                    <a:lnB>
                      <a:noFill/>
                    </a:lnB>
                    <a:lnTlToBr w="12700" cmpd="sng">
                      <a:noFill/>
                      <a:prstDash val="solid"/>
                    </a:lnTlToBr>
                    <a:lnBlToTr w="12700" cmpd="sng">
                      <a:noFill/>
                      <a:prstDash val="solid"/>
                    </a:lnBlToTr>
                    <a:noFill/>
                  </a:tcPr>
                </a:tc>
                <a:tc>
                  <a:txBody>
                    <a:bodyPr/>
                    <a:lstStyle/>
                    <a:p>
                      <a:pPr algn="l" fontAlgn="b"/>
                      <a:endParaRPr lang="en-US" sz="1100" b="0" i="0" u="none" strike="noStrike">
                        <a:solidFill>
                          <a:srgbClr val="000000"/>
                        </a:solidFill>
                        <a:effectLst/>
                        <a:latin typeface="Calibri" panose="020F0502020204030204" pitchFamily="34" charset="0"/>
                      </a:endParaRPr>
                    </a:p>
                  </a:txBody>
                  <a:tcPr marL="6350" marR="6350" marT="6350" marB="0" anchor="b">
                    <a:lnL>
                      <a:noFill/>
                    </a:lnL>
                    <a:lnR>
                      <a:noFill/>
                    </a:lnR>
                    <a:lnT>
                      <a:noFill/>
                    </a:lnT>
                    <a:lnB>
                      <a:noFill/>
                    </a:lnB>
                  </a:tcPr>
                </a:tc>
                <a:tc>
                  <a:txBody>
                    <a:bodyPr/>
                    <a:lstStyle/>
                    <a:p>
                      <a:pPr algn="l" fontAlgn="b"/>
                      <a:endParaRPr lang="en-US" sz="1100" b="0" i="0" u="none" strike="noStrike" dirty="0">
                        <a:solidFill>
                          <a:srgbClr val="000000"/>
                        </a:solidFill>
                        <a:effectLst/>
                        <a:latin typeface="Calibri" panose="020F0502020204030204" pitchFamily="34" charset="0"/>
                      </a:endParaRPr>
                    </a:p>
                  </a:txBody>
                  <a:tcPr marL="6350" marR="6350" marT="6350"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6350" marR="6350" marT="6350"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6350" marR="6350" marT="6350"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6350" marR="6350" marT="6350" marB="0" anchor="b">
                    <a:lnL>
                      <a:noFill/>
                    </a:lnL>
                    <a:lnR>
                      <a:noFill/>
                    </a:lnR>
                    <a:lnT>
                      <a:noFill/>
                    </a:lnT>
                    <a:lnB>
                      <a:noFill/>
                    </a:lnB>
                  </a:tcPr>
                </a:tc>
                <a:tc>
                  <a:txBody>
                    <a:bodyPr/>
                    <a:lstStyle/>
                    <a:p>
                      <a:pPr algn="ctr" fontAlgn="b"/>
                      <a:endParaRPr lang="en-US" sz="1100" b="0" i="0" u="none" strike="noStrike">
                        <a:solidFill>
                          <a:srgbClr val="000000"/>
                        </a:solidFill>
                        <a:effectLst/>
                        <a:latin typeface="Calibri" panose="020F0502020204030204" pitchFamily="34" charset="0"/>
                      </a:endParaRPr>
                    </a:p>
                  </a:txBody>
                  <a:tcPr marL="6350" marR="6350" marT="6350" marB="0" anchor="b">
                    <a:lnL>
                      <a:noFill/>
                    </a:lnL>
                    <a:lnR>
                      <a:noFill/>
                    </a:lnR>
                    <a:lnT>
                      <a:noFill/>
                    </a:lnT>
                    <a:lnB>
                      <a:noFill/>
                    </a:lnB>
                  </a:tcPr>
                </a:tc>
                <a:tc>
                  <a:txBody>
                    <a:bodyPr/>
                    <a:lstStyle/>
                    <a:p>
                      <a:pPr algn="ctr" fontAlgn="b"/>
                      <a:endParaRPr lang="en-US" sz="1100" b="0" i="0" u="none" strike="noStrike">
                        <a:solidFill>
                          <a:srgbClr val="000000"/>
                        </a:solidFill>
                        <a:effectLst/>
                        <a:latin typeface="Calibri" panose="020F0502020204030204" pitchFamily="34" charset="0"/>
                      </a:endParaRPr>
                    </a:p>
                  </a:txBody>
                  <a:tcPr marL="6350" marR="6350" marT="6350"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6350" marR="6350" marT="6350" marB="0" anchor="b">
                    <a:lnL>
                      <a:noFill/>
                    </a:lnL>
                    <a:lnR>
                      <a:noFill/>
                    </a:lnR>
                    <a:lnT>
                      <a:noFill/>
                    </a:lnT>
                    <a:lnB>
                      <a:noFill/>
                    </a:lnB>
                  </a:tcPr>
                </a:tc>
                <a:extLst>
                  <a:ext uri="{0D108BD9-81ED-4DB2-BD59-A6C34878D82A}">
                    <a16:rowId xmlns:a16="http://schemas.microsoft.com/office/drawing/2014/main" val="1563720335"/>
                  </a:ext>
                </a:extLst>
              </a:tr>
              <a:tr h="184150">
                <a:tc>
                  <a:txBody>
                    <a:bodyPr/>
                    <a:lstStyle/>
                    <a:p>
                      <a:pPr algn="l" fontAlgn="b"/>
                      <a:endParaRPr lang="en-US" sz="1100" b="0" i="0" u="none" strike="noStrike">
                        <a:solidFill>
                          <a:srgbClr val="000000"/>
                        </a:solidFill>
                        <a:effectLst/>
                        <a:latin typeface="Calibri" panose="020F0502020204030204" pitchFamily="34" charset="0"/>
                      </a:endParaRPr>
                    </a:p>
                  </a:txBody>
                  <a:tcPr marL="6350" marR="6350" marT="6350" marB="0" anchor="b">
                    <a:lnL>
                      <a:noFill/>
                    </a:lnL>
                    <a:lnR>
                      <a:noFill/>
                    </a:lnR>
                    <a:lnT>
                      <a:noFill/>
                    </a:lnT>
                    <a:lnB>
                      <a:noFill/>
                    </a:lnB>
                  </a:tcPr>
                </a:tc>
                <a:tc>
                  <a:txBody>
                    <a:bodyPr/>
                    <a:lstStyle/>
                    <a:p>
                      <a:pPr algn="ctr" fontAlgn="b"/>
                      <a:r>
                        <a:rPr lang="en-US" sz="1100" b="0" i="0" u="none" strike="noStrike">
                          <a:solidFill>
                            <a:srgbClr val="000000"/>
                          </a:solidFill>
                          <a:effectLst/>
                          <a:latin typeface="Calibri" panose="020F0502020204030204" pitchFamily="34" charset="0"/>
                        </a:rPr>
                        <a:t>70    </a:t>
                      </a:r>
                    </a:p>
                  </a:txBody>
                  <a:tcPr marL="6350" marR="6350" marT="6350"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6350" marR="6350" marT="6350" marB="0" anchor="b">
                    <a:lnL>
                      <a:noFill/>
                    </a:lnL>
                    <a:lnR>
                      <a:noFill/>
                    </a:lnR>
                    <a:lnT>
                      <a:noFill/>
                    </a:lnT>
                    <a:lnB>
                      <a:noFill/>
                    </a:lnB>
                    <a:lnTlToBr w="12700" cmpd="sng">
                      <a:noFill/>
                      <a:prstDash val="solid"/>
                    </a:lnTlToBr>
                    <a:lnBlToTr w="12700" cmpd="sng">
                      <a:noFill/>
                      <a:prstDash val="solid"/>
                    </a:lnBlToTr>
                    <a:noFill/>
                  </a:tcPr>
                </a:tc>
                <a:tc>
                  <a:txBody>
                    <a:bodyPr/>
                    <a:lstStyle/>
                    <a:p>
                      <a:pPr algn="l" fontAlgn="b"/>
                      <a:endParaRPr lang="en-US" sz="1100" b="0" i="0" u="none" strike="noStrike">
                        <a:solidFill>
                          <a:srgbClr val="000000"/>
                        </a:solidFill>
                        <a:effectLst/>
                        <a:latin typeface="Calibri" panose="020F0502020204030204" pitchFamily="34" charset="0"/>
                      </a:endParaRPr>
                    </a:p>
                  </a:txBody>
                  <a:tcPr marL="6350" marR="6350" marT="6350"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6350" marR="6350" marT="6350"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6350" marR="6350" marT="6350"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6350" marR="6350" marT="6350" marB="0" anchor="b">
                    <a:lnL>
                      <a:noFill/>
                    </a:lnL>
                    <a:lnR>
                      <a:noFill/>
                    </a:lnR>
                    <a:lnT>
                      <a:noFill/>
                    </a:lnT>
                    <a:lnB>
                      <a:noFill/>
                    </a:lnB>
                  </a:tcPr>
                </a:tc>
                <a:tc>
                  <a:txBody>
                    <a:bodyPr/>
                    <a:lstStyle/>
                    <a:p>
                      <a:pPr algn="l" fontAlgn="b"/>
                      <a:endParaRPr lang="en-US" sz="1100" b="0" i="0" u="none" strike="noStrike" dirty="0">
                        <a:solidFill>
                          <a:srgbClr val="000000"/>
                        </a:solidFill>
                        <a:effectLst/>
                        <a:latin typeface="Calibri" panose="020F0502020204030204" pitchFamily="34" charset="0"/>
                      </a:endParaRPr>
                    </a:p>
                  </a:txBody>
                  <a:tcPr marL="6350" marR="6350" marT="6350" marB="0" anchor="b">
                    <a:lnL>
                      <a:noFill/>
                    </a:lnL>
                    <a:lnR>
                      <a:noFill/>
                    </a:lnR>
                    <a:lnT>
                      <a:noFill/>
                    </a:lnT>
                    <a:lnB>
                      <a:noFill/>
                    </a:lnB>
                  </a:tcPr>
                </a:tc>
                <a:tc>
                  <a:txBody>
                    <a:bodyPr/>
                    <a:lstStyle/>
                    <a:p>
                      <a:pPr algn="ctr" fontAlgn="b"/>
                      <a:endParaRPr lang="en-US" sz="1100" b="0" i="0" u="none" strike="noStrike" dirty="0">
                        <a:solidFill>
                          <a:srgbClr val="000000"/>
                        </a:solidFill>
                        <a:effectLst/>
                        <a:latin typeface="Calibri" panose="020F0502020204030204" pitchFamily="34" charset="0"/>
                      </a:endParaRPr>
                    </a:p>
                  </a:txBody>
                  <a:tcPr marL="6350" marR="6350" marT="6350" marB="0" anchor="b">
                    <a:lnL>
                      <a:noFill/>
                    </a:lnL>
                    <a:lnR>
                      <a:noFill/>
                    </a:lnR>
                    <a:lnT>
                      <a:noFill/>
                    </a:lnT>
                    <a:lnB>
                      <a:noFill/>
                    </a:lnB>
                  </a:tcPr>
                </a:tc>
                <a:tc>
                  <a:txBody>
                    <a:bodyPr/>
                    <a:lstStyle/>
                    <a:p>
                      <a:pPr algn="ctr" fontAlgn="b"/>
                      <a:endParaRPr lang="en-US" sz="1100" b="0" i="0" u="none" strike="noStrike" dirty="0">
                        <a:solidFill>
                          <a:srgbClr val="000000"/>
                        </a:solidFill>
                        <a:effectLst/>
                        <a:latin typeface="Calibri" panose="020F0502020204030204" pitchFamily="34" charset="0"/>
                      </a:endParaRPr>
                    </a:p>
                  </a:txBody>
                  <a:tcPr marL="6350" marR="6350" marT="6350"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6350" marR="6350" marT="6350" marB="0" anchor="b">
                    <a:lnL>
                      <a:noFill/>
                    </a:lnL>
                    <a:lnR>
                      <a:noFill/>
                    </a:lnR>
                    <a:lnT>
                      <a:noFill/>
                    </a:lnT>
                    <a:lnB>
                      <a:noFill/>
                    </a:lnB>
                  </a:tcPr>
                </a:tc>
                <a:extLst>
                  <a:ext uri="{0D108BD9-81ED-4DB2-BD59-A6C34878D82A}">
                    <a16:rowId xmlns:a16="http://schemas.microsoft.com/office/drawing/2014/main" val="3150612245"/>
                  </a:ext>
                </a:extLst>
              </a:tr>
              <a:tr h="184150">
                <a:tc>
                  <a:txBody>
                    <a:bodyPr/>
                    <a:lstStyle/>
                    <a:p>
                      <a:pPr algn="l" fontAlgn="b"/>
                      <a:endParaRPr lang="en-US" sz="1100" b="0" i="0" u="none" strike="noStrike" dirty="0">
                        <a:solidFill>
                          <a:srgbClr val="000000"/>
                        </a:solidFill>
                        <a:effectLst/>
                        <a:latin typeface="Calibri" panose="020F0502020204030204" pitchFamily="34" charset="0"/>
                      </a:endParaRPr>
                    </a:p>
                  </a:txBody>
                  <a:tcPr marL="6350" marR="6350" marT="6350" marB="0" anchor="b">
                    <a:lnL>
                      <a:noFill/>
                    </a:lnL>
                    <a:lnR>
                      <a:noFill/>
                    </a:lnR>
                    <a:lnT>
                      <a:noFill/>
                    </a:lnT>
                    <a:lnB>
                      <a:noFill/>
                    </a:lnB>
                  </a:tcPr>
                </a:tc>
                <a:tc>
                  <a:txBody>
                    <a:bodyPr/>
                    <a:lstStyle/>
                    <a:p>
                      <a:pPr algn="ctr" fontAlgn="b"/>
                      <a:r>
                        <a:rPr lang="en-US" sz="1100" b="0" i="0" u="none" strike="noStrike" dirty="0">
                          <a:solidFill>
                            <a:srgbClr val="000000"/>
                          </a:solidFill>
                          <a:effectLst/>
                          <a:latin typeface="Calibri" panose="020F0502020204030204" pitchFamily="34" charset="0"/>
                        </a:rPr>
                        <a:t>80    </a:t>
                      </a:r>
                    </a:p>
                  </a:txBody>
                  <a:tcPr marL="6350" marR="6350" marT="6350"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6350" marR="6350" marT="6350" marB="0" anchor="b">
                    <a:lnL>
                      <a:noFill/>
                    </a:lnL>
                    <a:lnR>
                      <a:noFill/>
                    </a:lnR>
                    <a:lnT>
                      <a:noFill/>
                    </a:lnT>
                    <a:lnB>
                      <a:noFill/>
                    </a:lnB>
                    <a:lnTlToBr w="12700" cmpd="sng">
                      <a:noFill/>
                      <a:prstDash val="solid"/>
                    </a:lnTlToBr>
                    <a:lnBlToTr w="12700" cmpd="sng">
                      <a:noFill/>
                      <a:prstDash val="solid"/>
                    </a:lnBlToTr>
                    <a:noFill/>
                  </a:tcPr>
                </a:tc>
                <a:tc>
                  <a:txBody>
                    <a:bodyPr/>
                    <a:lstStyle/>
                    <a:p>
                      <a:pPr algn="l" fontAlgn="b"/>
                      <a:endParaRPr lang="en-US" sz="1100" b="0" i="0" u="none" strike="noStrike">
                        <a:solidFill>
                          <a:srgbClr val="000000"/>
                        </a:solidFill>
                        <a:effectLst/>
                        <a:latin typeface="Calibri" panose="020F0502020204030204" pitchFamily="34" charset="0"/>
                      </a:endParaRPr>
                    </a:p>
                  </a:txBody>
                  <a:tcPr marL="6350" marR="6350" marT="6350"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6350" marR="6350" marT="6350"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6350" marR="6350" marT="6350"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6350" marR="6350" marT="6350"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6350" marR="6350" marT="6350" marB="0" anchor="b">
                    <a:lnL>
                      <a:noFill/>
                    </a:lnL>
                    <a:lnR>
                      <a:noFill/>
                    </a:lnR>
                    <a:lnT>
                      <a:noFill/>
                    </a:lnT>
                    <a:lnB>
                      <a:noFill/>
                    </a:lnB>
                  </a:tcPr>
                </a:tc>
                <a:tc>
                  <a:txBody>
                    <a:bodyPr/>
                    <a:lstStyle/>
                    <a:p>
                      <a:pPr algn="ctr" fontAlgn="b"/>
                      <a:endParaRPr lang="en-US" sz="1100" b="0" i="0" u="none" strike="noStrike" dirty="0">
                        <a:solidFill>
                          <a:srgbClr val="000000"/>
                        </a:solidFill>
                        <a:effectLst/>
                        <a:latin typeface="Calibri" panose="020F0502020204030204" pitchFamily="34" charset="0"/>
                      </a:endParaRPr>
                    </a:p>
                  </a:txBody>
                  <a:tcPr marL="6350" marR="6350" marT="6350" marB="0" anchor="b">
                    <a:lnL>
                      <a:noFill/>
                    </a:lnL>
                    <a:lnR>
                      <a:noFill/>
                    </a:lnR>
                    <a:lnT>
                      <a:noFill/>
                    </a:lnT>
                    <a:lnB>
                      <a:noFill/>
                    </a:lnB>
                  </a:tcPr>
                </a:tc>
                <a:tc>
                  <a:txBody>
                    <a:bodyPr/>
                    <a:lstStyle/>
                    <a:p>
                      <a:pPr algn="ctr" fontAlgn="b"/>
                      <a:endParaRPr lang="en-US" sz="1100" b="0" i="0" u="none" strike="noStrike" dirty="0">
                        <a:solidFill>
                          <a:srgbClr val="000000"/>
                        </a:solidFill>
                        <a:effectLst/>
                        <a:latin typeface="Calibri" panose="020F0502020204030204" pitchFamily="34" charset="0"/>
                      </a:endParaRPr>
                    </a:p>
                  </a:txBody>
                  <a:tcPr marL="6350" marR="6350" marT="6350"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6350" marR="6350" marT="6350" marB="0" anchor="b">
                    <a:lnL>
                      <a:noFill/>
                    </a:lnL>
                    <a:lnR>
                      <a:noFill/>
                    </a:lnR>
                    <a:lnT>
                      <a:noFill/>
                    </a:lnT>
                    <a:lnB>
                      <a:noFill/>
                    </a:lnB>
                  </a:tcPr>
                </a:tc>
                <a:extLst>
                  <a:ext uri="{0D108BD9-81ED-4DB2-BD59-A6C34878D82A}">
                    <a16:rowId xmlns:a16="http://schemas.microsoft.com/office/drawing/2014/main" val="1921302395"/>
                  </a:ext>
                </a:extLst>
              </a:tr>
              <a:tr h="184150">
                <a:tc>
                  <a:txBody>
                    <a:bodyPr/>
                    <a:lstStyle/>
                    <a:p>
                      <a:pPr algn="l" fontAlgn="b"/>
                      <a:endParaRPr lang="en-US" sz="1100" b="0" i="0" u="none" strike="noStrike" dirty="0">
                        <a:solidFill>
                          <a:srgbClr val="000000"/>
                        </a:solidFill>
                        <a:effectLst/>
                        <a:latin typeface="Calibri" panose="020F0502020204030204" pitchFamily="34" charset="0"/>
                      </a:endParaRPr>
                    </a:p>
                  </a:txBody>
                  <a:tcPr marL="6350" marR="6350" marT="6350" marB="0" anchor="b">
                    <a:lnL>
                      <a:noFill/>
                    </a:lnL>
                    <a:lnR>
                      <a:noFill/>
                    </a:lnR>
                    <a:lnT>
                      <a:noFill/>
                    </a:lnT>
                    <a:lnB>
                      <a:noFill/>
                    </a:lnB>
                  </a:tcPr>
                </a:tc>
                <a:tc>
                  <a:txBody>
                    <a:bodyPr/>
                    <a:lstStyle/>
                    <a:p>
                      <a:pPr algn="ctr" fontAlgn="b"/>
                      <a:r>
                        <a:rPr lang="en-US" sz="1100" b="0" i="0" u="none" strike="noStrike" dirty="0">
                          <a:solidFill>
                            <a:srgbClr val="000000"/>
                          </a:solidFill>
                          <a:effectLst/>
                          <a:latin typeface="Calibri" panose="020F0502020204030204" pitchFamily="34" charset="0"/>
                        </a:rPr>
                        <a:t>90    </a:t>
                      </a:r>
                    </a:p>
                  </a:txBody>
                  <a:tcPr marL="6350" marR="6350" marT="6350"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6350" marR="6350" marT="6350" marB="0" anchor="b">
                    <a:lnL>
                      <a:noFill/>
                    </a:lnL>
                    <a:lnR>
                      <a:noFill/>
                    </a:lnR>
                    <a:lnT>
                      <a:noFill/>
                    </a:lnT>
                    <a:lnB>
                      <a:noFill/>
                    </a:lnB>
                    <a:lnTlToBr w="12700" cmpd="sng">
                      <a:noFill/>
                      <a:prstDash val="solid"/>
                    </a:lnTlToBr>
                    <a:lnBlToTr w="12700" cmpd="sng">
                      <a:noFill/>
                      <a:prstDash val="solid"/>
                    </a:lnBlToTr>
                    <a:noFill/>
                  </a:tcPr>
                </a:tc>
                <a:tc>
                  <a:txBody>
                    <a:bodyPr/>
                    <a:lstStyle/>
                    <a:p>
                      <a:pPr algn="l" fontAlgn="b"/>
                      <a:endParaRPr lang="en-US" sz="1100" b="0" i="0" u="none" strike="noStrike">
                        <a:solidFill>
                          <a:srgbClr val="000000"/>
                        </a:solidFill>
                        <a:effectLst/>
                        <a:latin typeface="Calibri" panose="020F0502020204030204" pitchFamily="34" charset="0"/>
                      </a:endParaRPr>
                    </a:p>
                  </a:txBody>
                  <a:tcPr marL="6350" marR="6350" marT="6350"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6350" marR="6350" marT="6350"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6350" marR="6350" marT="6350"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6350" marR="6350" marT="6350"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6350" marR="6350" marT="6350" marB="0" anchor="b">
                    <a:lnL>
                      <a:noFill/>
                    </a:lnL>
                    <a:lnR>
                      <a:noFill/>
                    </a:lnR>
                    <a:lnT>
                      <a:noFill/>
                    </a:lnT>
                    <a:lnB>
                      <a:noFill/>
                    </a:lnB>
                  </a:tcPr>
                </a:tc>
                <a:tc>
                  <a:txBody>
                    <a:bodyPr/>
                    <a:lstStyle/>
                    <a:p>
                      <a:pPr algn="ctr" fontAlgn="b"/>
                      <a:endParaRPr lang="en-US" sz="1100" b="0" i="0" u="none" strike="noStrike" dirty="0">
                        <a:solidFill>
                          <a:srgbClr val="000000"/>
                        </a:solidFill>
                        <a:effectLst/>
                        <a:latin typeface="Calibri" panose="020F0502020204030204" pitchFamily="34" charset="0"/>
                      </a:endParaRPr>
                    </a:p>
                  </a:txBody>
                  <a:tcPr marL="6350" marR="6350" marT="6350" marB="0" anchor="b">
                    <a:lnL>
                      <a:noFill/>
                    </a:lnL>
                    <a:lnR>
                      <a:noFill/>
                    </a:lnR>
                    <a:lnT>
                      <a:noFill/>
                    </a:lnT>
                    <a:lnB>
                      <a:noFill/>
                    </a:lnB>
                  </a:tcPr>
                </a:tc>
                <a:tc>
                  <a:txBody>
                    <a:bodyPr/>
                    <a:lstStyle/>
                    <a:p>
                      <a:pPr algn="ctr" fontAlgn="b"/>
                      <a:endParaRPr lang="en-US" sz="1100" b="0" i="0" u="none" strike="noStrike" dirty="0">
                        <a:solidFill>
                          <a:srgbClr val="000000"/>
                        </a:solidFill>
                        <a:effectLst/>
                        <a:latin typeface="Calibri" panose="020F0502020204030204" pitchFamily="34" charset="0"/>
                      </a:endParaRPr>
                    </a:p>
                  </a:txBody>
                  <a:tcPr marL="6350" marR="6350" marT="6350"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6350" marR="6350" marT="6350" marB="0" anchor="b">
                    <a:lnL>
                      <a:noFill/>
                    </a:lnL>
                    <a:lnR>
                      <a:noFill/>
                    </a:lnR>
                    <a:lnT>
                      <a:noFill/>
                    </a:lnT>
                    <a:lnB>
                      <a:noFill/>
                    </a:lnB>
                  </a:tcPr>
                </a:tc>
                <a:extLst>
                  <a:ext uri="{0D108BD9-81ED-4DB2-BD59-A6C34878D82A}">
                    <a16:rowId xmlns:a16="http://schemas.microsoft.com/office/drawing/2014/main" val="884343720"/>
                  </a:ext>
                </a:extLst>
              </a:tr>
              <a:tr h="552450">
                <a:tc gridSpan="2">
                  <a:txBody>
                    <a:bodyPr/>
                    <a:lstStyle/>
                    <a:p>
                      <a:pPr algn="r" fontAlgn="b"/>
                      <a:endParaRPr lang="en-US" sz="1100" b="0" i="0" u="none" strike="noStrike" dirty="0">
                        <a:solidFill>
                          <a:srgbClr val="000000"/>
                        </a:solidFill>
                        <a:effectLst/>
                        <a:latin typeface="Calibri" panose="020F0502020204030204" pitchFamily="34" charset="0"/>
                      </a:endParaRPr>
                    </a:p>
                  </a:txBody>
                  <a:tcPr marL="6350" marR="6350" marT="6350" marB="0" anchor="b">
                    <a:lnL>
                      <a:noFill/>
                    </a:lnL>
                    <a:lnR>
                      <a:noFill/>
                    </a:lnR>
                    <a:lnT>
                      <a:noFill/>
                    </a:lnT>
                    <a:lnB>
                      <a:noFill/>
                    </a:lnB>
                  </a:tcPr>
                </a:tc>
                <a:tc hMerge="1">
                  <a:txBody>
                    <a:bodyPr/>
                    <a:lstStyle/>
                    <a:p>
                      <a:pPr algn="ctr" fontAlgn="b"/>
                      <a:endParaRPr lang="en-US" sz="1100" b="0" i="0" u="none" strike="noStrike" dirty="0">
                        <a:solidFill>
                          <a:srgbClr val="000000"/>
                        </a:solidFill>
                        <a:effectLst/>
                        <a:latin typeface="Calibri" panose="020F0502020204030204" pitchFamily="34" charset="0"/>
                      </a:endParaRPr>
                    </a:p>
                  </a:txBody>
                  <a:tcPr marL="6350" marR="6350" marT="6350" marB="0" anchor="b">
                    <a:lnL>
                      <a:noFill/>
                    </a:lnL>
                    <a:lnR>
                      <a:noFill/>
                    </a:lnR>
                    <a:lnT>
                      <a:noFill/>
                    </a:lnT>
                    <a:lnB>
                      <a:noFill/>
                    </a:lnB>
                  </a:tcPr>
                </a:tc>
                <a:tc>
                  <a:txBody>
                    <a:bodyPr/>
                    <a:lstStyle/>
                    <a:p>
                      <a:pPr algn="l" fontAlgn="b"/>
                      <a:endParaRPr lang="en-US" sz="1100" b="0" i="0" u="none" strike="noStrike" dirty="0">
                        <a:solidFill>
                          <a:srgbClr val="000000"/>
                        </a:solidFill>
                        <a:effectLst/>
                        <a:latin typeface="Calibri" panose="020F0502020204030204" pitchFamily="34" charset="0"/>
                      </a:endParaRPr>
                    </a:p>
                  </a:txBody>
                  <a:tcPr marL="6350" marR="6350" marT="6350" marB="0" anchor="b">
                    <a:lnL>
                      <a:noFill/>
                    </a:lnL>
                    <a:lnR>
                      <a:noFill/>
                    </a:lnR>
                    <a:lnT>
                      <a:noFill/>
                    </a:lnT>
                    <a:lnB>
                      <a:noFill/>
                    </a:lnB>
                    <a:lnTlToBr w="12700" cmpd="sng">
                      <a:noFill/>
                      <a:prstDash val="solid"/>
                    </a:lnTlToBr>
                    <a:lnBlToTr w="12700" cmpd="sng">
                      <a:noFill/>
                      <a:prstDash val="solid"/>
                    </a:lnBlToTr>
                    <a:noFill/>
                  </a:tcPr>
                </a:tc>
                <a:tc>
                  <a:txBody>
                    <a:bodyPr/>
                    <a:lstStyle/>
                    <a:p>
                      <a:pPr algn="l" fontAlgn="b"/>
                      <a:endParaRPr lang="en-US" sz="1100" b="0" i="0" u="none" strike="noStrike">
                        <a:solidFill>
                          <a:srgbClr val="000000"/>
                        </a:solidFill>
                        <a:effectLst/>
                        <a:latin typeface="Calibri" panose="020F0502020204030204" pitchFamily="34" charset="0"/>
                      </a:endParaRPr>
                    </a:p>
                  </a:txBody>
                  <a:tcPr marL="6350" marR="6350" marT="6350"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6350" marR="6350" marT="6350"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6350" marR="6350" marT="6350"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6350" marR="6350" marT="6350"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6350" marR="6350" marT="6350" marB="0" anchor="b">
                    <a:lnL>
                      <a:noFill/>
                    </a:lnL>
                    <a:lnR>
                      <a:noFill/>
                    </a:lnR>
                    <a:lnT>
                      <a:noFill/>
                    </a:lnT>
                    <a:lnB>
                      <a:noFill/>
                    </a:lnB>
                  </a:tcPr>
                </a:tc>
                <a:tc>
                  <a:txBody>
                    <a:bodyPr/>
                    <a:lstStyle/>
                    <a:p>
                      <a:pPr algn="ctr" fontAlgn="b"/>
                      <a:endParaRPr lang="en-US" sz="1100" b="0" i="0" u="none" strike="noStrike" dirty="0">
                        <a:solidFill>
                          <a:srgbClr val="000000"/>
                        </a:solidFill>
                        <a:effectLst/>
                        <a:latin typeface="Calibri" panose="020F0502020204030204" pitchFamily="34" charset="0"/>
                      </a:endParaRPr>
                    </a:p>
                  </a:txBody>
                  <a:tcPr marL="6350" marR="6350" marT="6350" marB="0" anchor="b">
                    <a:lnL>
                      <a:noFill/>
                    </a:lnL>
                    <a:lnR>
                      <a:noFill/>
                    </a:lnR>
                    <a:lnT>
                      <a:noFill/>
                    </a:lnT>
                    <a:lnB>
                      <a:noFill/>
                    </a:lnB>
                  </a:tcPr>
                </a:tc>
                <a:tc>
                  <a:txBody>
                    <a:bodyPr/>
                    <a:lstStyle/>
                    <a:p>
                      <a:pPr algn="ctr" fontAlgn="b"/>
                      <a:endParaRPr lang="en-US" sz="1100" b="0" i="0" u="none" strike="noStrike" dirty="0">
                        <a:solidFill>
                          <a:srgbClr val="000000"/>
                        </a:solidFill>
                        <a:effectLst/>
                        <a:latin typeface="Calibri" panose="020F0502020204030204" pitchFamily="34" charset="0"/>
                      </a:endParaRPr>
                    </a:p>
                  </a:txBody>
                  <a:tcPr marL="6350" marR="6350" marT="6350" marB="0" anchor="b">
                    <a:lnL>
                      <a:noFill/>
                    </a:lnL>
                    <a:lnR>
                      <a:noFill/>
                    </a:lnR>
                    <a:lnT>
                      <a:noFill/>
                    </a:lnT>
                    <a:lnB>
                      <a:noFill/>
                    </a:lnB>
                  </a:tcPr>
                </a:tc>
                <a:tc>
                  <a:txBody>
                    <a:bodyPr/>
                    <a:lstStyle/>
                    <a:p>
                      <a:pPr algn="l" fontAlgn="b"/>
                      <a:endParaRPr lang="en-US" sz="1100" b="0" i="0" u="none" strike="noStrike" dirty="0">
                        <a:solidFill>
                          <a:srgbClr val="000000"/>
                        </a:solidFill>
                        <a:effectLst/>
                        <a:latin typeface="Calibri" panose="020F0502020204030204" pitchFamily="34" charset="0"/>
                      </a:endParaRPr>
                    </a:p>
                  </a:txBody>
                  <a:tcPr marL="6350" marR="6350" marT="6350" marB="0" anchor="b">
                    <a:lnL>
                      <a:noFill/>
                    </a:lnL>
                    <a:lnR>
                      <a:noFill/>
                    </a:lnR>
                    <a:lnT>
                      <a:noFill/>
                    </a:lnT>
                    <a:lnB>
                      <a:noFill/>
                    </a:lnB>
                  </a:tcPr>
                </a:tc>
                <a:extLst>
                  <a:ext uri="{0D108BD9-81ED-4DB2-BD59-A6C34878D82A}">
                    <a16:rowId xmlns:a16="http://schemas.microsoft.com/office/drawing/2014/main" val="3788482057"/>
                  </a:ext>
                </a:extLst>
              </a:tr>
            </a:tbl>
          </a:graphicData>
        </a:graphic>
      </p:graphicFrame>
      <p:graphicFrame>
        <p:nvGraphicFramePr>
          <p:cNvPr id="11" name="Chart 10">
            <a:extLst>
              <a:ext uri="{FF2B5EF4-FFF2-40B4-BE49-F238E27FC236}">
                <a16:creationId xmlns:a16="http://schemas.microsoft.com/office/drawing/2014/main" id="{EF81CCD2-B437-4FA7-B3DB-877A72822397}"/>
              </a:ext>
            </a:extLst>
          </p:cNvPr>
          <p:cNvGraphicFramePr>
            <a:graphicFrameLocks/>
          </p:cNvGraphicFramePr>
          <p:nvPr>
            <p:extLst>
              <p:ext uri="{D42A27DB-BD31-4B8C-83A1-F6EECF244321}">
                <p14:modId xmlns:p14="http://schemas.microsoft.com/office/powerpoint/2010/main" val="1073386772"/>
              </p:ext>
            </p:extLst>
          </p:nvPr>
        </p:nvGraphicFramePr>
        <p:xfrm>
          <a:off x="2638174" y="3968991"/>
          <a:ext cx="4429125" cy="2416011"/>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3" name="Chart 12">
            <a:extLst>
              <a:ext uri="{FF2B5EF4-FFF2-40B4-BE49-F238E27FC236}">
                <a16:creationId xmlns:a16="http://schemas.microsoft.com/office/drawing/2014/main" id="{072A18ED-F40E-438C-A19B-CBF8C5A03BEA}"/>
              </a:ext>
            </a:extLst>
          </p:cNvPr>
          <p:cNvGraphicFramePr>
            <a:graphicFrameLocks/>
          </p:cNvGraphicFramePr>
          <p:nvPr>
            <p:extLst>
              <p:ext uri="{D42A27DB-BD31-4B8C-83A1-F6EECF244321}">
                <p14:modId xmlns:p14="http://schemas.microsoft.com/office/powerpoint/2010/main" val="3989575102"/>
              </p:ext>
            </p:extLst>
          </p:nvPr>
        </p:nvGraphicFramePr>
        <p:xfrm>
          <a:off x="5191125" y="3968991"/>
          <a:ext cx="3516312" cy="2090655"/>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0859660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69E3D5B-76D5-4546-8B7A-7746719106CD}"/>
              </a:ext>
            </a:extLst>
          </p:cNvPr>
          <p:cNvSpPr>
            <a:spLocks noGrp="1"/>
          </p:cNvSpPr>
          <p:nvPr>
            <p:ph type="sldNum" sz="quarter" idx="12"/>
          </p:nvPr>
        </p:nvSpPr>
        <p:spPr/>
        <p:txBody>
          <a:bodyPr/>
          <a:lstStyle/>
          <a:p>
            <a:pPr>
              <a:defRPr/>
            </a:pPr>
            <a:fld id="{55DDAB76-65A1-3845-9586-AE4264AA4395}" type="slidenum">
              <a:rPr lang="en-US" smtClean="0"/>
              <a:pPr>
                <a:defRPr/>
              </a:pPr>
              <a:t>20</a:t>
            </a:fld>
            <a:endParaRPr lang="en-US"/>
          </a:p>
        </p:txBody>
      </p:sp>
      <p:graphicFrame>
        <p:nvGraphicFramePr>
          <p:cNvPr id="7" name="Chart 6">
            <a:extLst>
              <a:ext uri="{FF2B5EF4-FFF2-40B4-BE49-F238E27FC236}">
                <a16:creationId xmlns:a16="http://schemas.microsoft.com/office/drawing/2014/main" id="{D33CA7DC-C3AE-7E40-98DA-147F75807555}"/>
              </a:ext>
            </a:extLst>
          </p:cNvPr>
          <p:cNvGraphicFramePr/>
          <p:nvPr>
            <p:extLst>
              <p:ext uri="{D42A27DB-BD31-4B8C-83A1-F6EECF244321}">
                <p14:modId xmlns:p14="http://schemas.microsoft.com/office/powerpoint/2010/main" val="302641462"/>
              </p:ext>
            </p:extLst>
          </p:nvPr>
        </p:nvGraphicFramePr>
        <p:xfrm>
          <a:off x="318331" y="876799"/>
          <a:ext cx="8507337" cy="5104402"/>
        </p:xfrm>
        <a:graphic>
          <a:graphicData uri="http://schemas.openxmlformats.org/drawingml/2006/chart">
            <c:chart xmlns:c="http://schemas.openxmlformats.org/drawingml/2006/chart" xmlns:r="http://schemas.openxmlformats.org/officeDocument/2006/relationships" r:id="rId2"/>
          </a:graphicData>
        </a:graphic>
      </p:graphicFrame>
      <p:sp>
        <p:nvSpPr>
          <p:cNvPr id="8" name="Rectangle 7">
            <a:extLst>
              <a:ext uri="{FF2B5EF4-FFF2-40B4-BE49-F238E27FC236}">
                <a16:creationId xmlns:a16="http://schemas.microsoft.com/office/drawing/2014/main" id="{6FE85B37-0310-ED42-BED7-FBEB222B138B}"/>
              </a:ext>
            </a:extLst>
          </p:cNvPr>
          <p:cNvSpPr/>
          <p:nvPr/>
        </p:nvSpPr>
        <p:spPr>
          <a:xfrm>
            <a:off x="1604030" y="1267844"/>
            <a:ext cx="1040670" cy="338554"/>
          </a:xfrm>
          <a:prstGeom prst="rect">
            <a:avLst/>
          </a:prstGeom>
          <a:noFill/>
        </p:spPr>
        <p:txBody>
          <a:bodyPr wrap="none" lIns="91440" tIns="45720" rIns="91440" bIns="45720">
            <a:spAutoFit/>
          </a:bodyPr>
          <a:lstStyle/>
          <a:p>
            <a:pPr algn="ctr"/>
            <a:r>
              <a:rPr lang="en-US" sz="1600" dirty="0">
                <a:ln w="0"/>
                <a:gradFill>
                  <a:gsLst>
                    <a:gs pos="21000">
                      <a:srgbClr val="53575C"/>
                    </a:gs>
                    <a:gs pos="88000">
                      <a:srgbClr val="C5C7CA"/>
                    </a:gs>
                  </a:gsLst>
                  <a:lin ang="5400000"/>
                </a:gradFill>
              </a:rPr>
              <a:t>100% LEL</a:t>
            </a:r>
            <a:endParaRPr lang="en-US" sz="1600" b="0" cap="none" spc="0" dirty="0">
              <a:ln w="0"/>
              <a:gradFill>
                <a:gsLst>
                  <a:gs pos="21000">
                    <a:srgbClr val="53575C"/>
                  </a:gs>
                  <a:gs pos="88000">
                    <a:srgbClr val="C5C7CA"/>
                  </a:gs>
                </a:gsLst>
                <a:lin ang="5400000"/>
              </a:gradFill>
              <a:effectLst/>
            </a:endParaRPr>
          </a:p>
        </p:txBody>
      </p:sp>
      <p:sp>
        <p:nvSpPr>
          <p:cNvPr id="9" name="Rectangle 8">
            <a:extLst>
              <a:ext uri="{FF2B5EF4-FFF2-40B4-BE49-F238E27FC236}">
                <a16:creationId xmlns:a16="http://schemas.microsoft.com/office/drawing/2014/main" id="{0AAE21C8-2797-C848-8B86-BBFB49D21E3F}"/>
              </a:ext>
            </a:extLst>
          </p:cNvPr>
          <p:cNvSpPr/>
          <p:nvPr/>
        </p:nvSpPr>
        <p:spPr>
          <a:xfrm>
            <a:off x="2399846" y="3050462"/>
            <a:ext cx="926857" cy="338554"/>
          </a:xfrm>
          <a:prstGeom prst="rect">
            <a:avLst/>
          </a:prstGeom>
          <a:noFill/>
        </p:spPr>
        <p:txBody>
          <a:bodyPr wrap="none" lIns="91440" tIns="45720" rIns="91440" bIns="45720">
            <a:spAutoFit/>
          </a:bodyPr>
          <a:lstStyle/>
          <a:p>
            <a:pPr algn="ctr"/>
            <a:r>
              <a:rPr lang="en-US" sz="1600" dirty="0">
                <a:ln w="0"/>
                <a:gradFill>
                  <a:gsLst>
                    <a:gs pos="21000">
                      <a:srgbClr val="53575C"/>
                    </a:gs>
                    <a:gs pos="88000">
                      <a:srgbClr val="C5C7CA"/>
                    </a:gs>
                  </a:gsLst>
                  <a:lin ang="5400000"/>
                </a:gradFill>
              </a:rPr>
              <a:t>50% LEL</a:t>
            </a:r>
            <a:endParaRPr lang="en-US" sz="1600" b="0" cap="none" spc="0" dirty="0">
              <a:ln w="0"/>
              <a:gradFill>
                <a:gsLst>
                  <a:gs pos="21000">
                    <a:srgbClr val="53575C"/>
                  </a:gs>
                  <a:gs pos="88000">
                    <a:srgbClr val="C5C7CA"/>
                  </a:gs>
                </a:gsLst>
                <a:lin ang="5400000"/>
              </a:gradFill>
              <a:effectLst/>
            </a:endParaRPr>
          </a:p>
        </p:txBody>
      </p:sp>
      <p:sp>
        <p:nvSpPr>
          <p:cNvPr id="10" name="Rectangle 9">
            <a:extLst>
              <a:ext uri="{FF2B5EF4-FFF2-40B4-BE49-F238E27FC236}">
                <a16:creationId xmlns:a16="http://schemas.microsoft.com/office/drawing/2014/main" id="{68C17D90-A55A-F54B-A0B1-5EBE0AB94DFA}"/>
              </a:ext>
            </a:extLst>
          </p:cNvPr>
          <p:cNvSpPr/>
          <p:nvPr/>
        </p:nvSpPr>
        <p:spPr>
          <a:xfrm>
            <a:off x="3913120" y="1979044"/>
            <a:ext cx="1040670" cy="338554"/>
          </a:xfrm>
          <a:prstGeom prst="rect">
            <a:avLst/>
          </a:prstGeom>
          <a:noFill/>
        </p:spPr>
        <p:txBody>
          <a:bodyPr wrap="none" lIns="91440" tIns="45720" rIns="91440" bIns="45720">
            <a:spAutoFit/>
          </a:bodyPr>
          <a:lstStyle/>
          <a:p>
            <a:pPr algn="ctr"/>
            <a:r>
              <a:rPr lang="en-US" sz="1600" dirty="0">
                <a:ln w="0"/>
                <a:gradFill>
                  <a:gsLst>
                    <a:gs pos="21000">
                      <a:srgbClr val="53575C"/>
                    </a:gs>
                    <a:gs pos="88000">
                      <a:srgbClr val="C5C7CA"/>
                    </a:gs>
                  </a:gsLst>
                  <a:lin ang="5400000"/>
                </a:gradFill>
              </a:rPr>
              <a:t>100% LEL</a:t>
            </a:r>
            <a:endParaRPr lang="en-US" sz="1600" b="0" cap="none" spc="0" dirty="0">
              <a:ln w="0"/>
              <a:gradFill>
                <a:gsLst>
                  <a:gs pos="21000">
                    <a:srgbClr val="53575C"/>
                  </a:gs>
                  <a:gs pos="88000">
                    <a:srgbClr val="C5C7CA"/>
                  </a:gs>
                </a:gsLst>
                <a:lin ang="5400000"/>
              </a:gradFill>
              <a:effectLst/>
            </a:endParaRPr>
          </a:p>
        </p:txBody>
      </p:sp>
      <p:sp>
        <p:nvSpPr>
          <p:cNvPr id="11" name="Rectangle 10">
            <a:extLst>
              <a:ext uri="{FF2B5EF4-FFF2-40B4-BE49-F238E27FC236}">
                <a16:creationId xmlns:a16="http://schemas.microsoft.com/office/drawing/2014/main" id="{D891E94C-F4CF-FB48-A900-45A08F31929B}"/>
              </a:ext>
            </a:extLst>
          </p:cNvPr>
          <p:cNvSpPr/>
          <p:nvPr/>
        </p:nvSpPr>
        <p:spPr>
          <a:xfrm>
            <a:off x="6166793" y="3392208"/>
            <a:ext cx="1040670" cy="338554"/>
          </a:xfrm>
          <a:prstGeom prst="rect">
            <a:avLst/>
          </a:prstGeom>
          <a:noFill/>
        </p:spPr>
        <p:txBody>
          <a:bodyPr wrap="none" lIns="91440" tIns="45720" rIns="91440" bIns="45720">
            <a:spAutoFit/>
          </a:bodyPr>
          <a:lstStyle/>
          <a:p>
            <a:pPr algn="ctr"/>
            <a:r>
              <a:rPr lang="en-US" sz="1600" dirty="0">
                <a:ln w="0"/>
                <a:gradFill>
                  <a:gsLst>
                    <a:gs pos="21000">
                      <a:srgbClr val="53575C"/>
                    </a:gs>
                    <a:gs pos="88000">
                      <a:srgbClr val="C5C7CA"/>
                    </a:gs>
                  </a:gsLst>
                  <a:lin ang="5400000"/>
                </a:gradFill>
              </a:rPr>
              <a:t>100% LEL</a:t>
            </a:r>
            <a:endParaRPr lang="en-US" sz="1600" b="0" cap="none" spc="0" dirty="0">
              <a:ln w="0"/>
              <a:gradFill>
                <a:gsLst>
                  <a:gs pos="21000">
                    <a:srgbClr val="53575C"/>
                  </a:gs>
                  <a:gs pos="88000">
                    <a:srgbClr val="C5C7CA"/>
                  </a:gs>
                </a:gsLst>
                <a:lin ang="5400000"/>
              </a:gradFill>
              <a:effectLst/>
            </a:endParaRPr>
          </a:p>
        </p:txBody>
      </p:sp>
      <p:sp>
        <p:nvSpPr>
          <p:cNvPr id="12" name="Rectangle 11">
            <a:extLst>
              <a:ext uri="{FF2B5EF4-FFF2-40B4-BE49-F238E27FC236}">
                <a16:creationId xmlns:a16="http://schemas.microsoft.com/office/drawing/2014/main" id="{3CE8B36F-2888-2C46-9522-03B4F6826310}"/>
              </a:ext>
            </a:extLst>
          </p:cNvPr>
          <p:cNvSpPr/>
          <p:nvPr/>
        </p:nvSpPr>
        <p:spPr>
          <a:xfrm>
            <a:off x="4801301" y="3484571"/>
            <a:ext cx="926857" cy="338554"/>
          </a:xfrm>
          <a:prstGeom prst="rect">
            <a:avLst/>
          </a:prstGeom>
          <a:noFill/>
        </p:spPr>
        <p:txBody>
          <a:bodyPr wrap="none" lIns="91440" tIns="45720" rIns="91440" bIns="45720">
            <a:spAutoFit/>
          </a:bodyPr>
          <a:lstStyle/>
          <a:p>
            <a:pPr algn="ctr"/>
            <a:r>
              <a:rPr lang="en-US" sz="1600" dirty="0">
                <a:ln w="0"/>
                <a:gradFill>
                  <a:gsLst>
                    <a:gs pos="21000">
                      <a:srgbClr val="53575C"/>
                    </a:gs>
                    <a:gs pos="88000">
                      <a:srgbClr val="C5C7CA"/>
                    </a:gs>
                  </a:gsLst>
                  <a:lin ang="5400000"/>
                </a:gradFill>
              </a:rPr>
              <a:t>50% LEL</a:t>
            </a:r>
            <a:endParaRPr lang="en-US" sz="1600" b="0" cap="none" spc="0" dirty="0">
              <a:ln w="0"/>
              <a:gradFill>
                <a:gsLst>
                  <a:gs pos="21000">
                    <a:srgbClr val="53575C"/>
                  </a:gs>
                  <a:gs pos="88000">
                    <a:srgbClr val="C5C7CA"/>
                  </a:gs>
                </a:gsLst>
                <a:lin ang="5400000"/>
              </a:gradFill>
              <a:effectLst/>
            </a:endParaRPr>
          </a:p>
        </p:txBody>
      </p:sp>
      <p:sp>
        <p:nvSpPr>
          <p:cNvPr id="13" name="Rectangle 12">
            <a:extLst>
              <a:ext uri="{FF2B5EF4-FFF2-40B4-BE49-F238E27FC236}">
                <a16:creationId xmlns:a16="http://schemas.microsoft.com/office/drawing/2014/main" id="{87156957-B15D-8D4E-AA14-6DA821F67743}"/>
              </a:ext>
            </a:extLst>
          </p:cNvPr>
          <p:cNvSpPr/>
          <p:nvPr/>
        </p:nvSpPr>
        <p:spPr>
          <a:xfrm>
            <a:off x="7193519" y="4223480"/>
            <a:ext cx="926857" cy="338554"/>
          </a:xfrm>
          <a:prstGeom prst="rect">
            <a:avLst/>
          </a:prstGeom>
          <a:noFill/>
        </p:spPr>
        <p:txBody>
          <a:bodyPr wrap="none" lIns="91440" tIns="45720" rIns="91440" bIns="45720">
            <a:spAutoFit/>
          </a:bodyPr>
          <a:lstStyle/>
          <a:p>
            <a:pPr algn="ctr"/>
            <a:r>
              <a:rPr lang="en-US" sz="1600" dirty="0">
                <a:ln w="0"/>
                <a:gradFill>
                  <a:gsLst>
                    <a:gs pos="21000">
                      <a:srgbClr val="53575C"/>
                    </a:gs>
                    <a:gs pos="88000">
                      <a:srgbClr val="C5C7CA"/>
                    </a:gs>
                  </a:gsLst>
                  <a:lin ang="5400000"/>
                </a:gradFill>
              </a:rPr>
              <a:t>50% LEL</a:t>
            </a:r>
            <a:endParaRPr lang="en-US" sz="1600" b="0" cap="none" spc="0" dirty="0">
              <a:ln w="0"/>
              <a:gradFill>
                <a:gsLst>
                  <a:gs pos="21000">
                    <a:srgbClr val="53575C"/>
                  </a:gs>
                  <a:gs pos="88000">
                    <a:srgbClr val="C5C7CA"/>
                  </a:gs>
                </a:gsLst>
                <a:lin ang="5400000"/>
              </a:gradFill>
              <a:effectLst/>
            </a:endParaRPr>
          </a:p>
        </p:txBody>
      </p:sp>
    </p:spTree>
    <p:extLst>
      <p:ext uri="{BB962C8B-B14F-4D97-AF65-F5344CB8AC3E}">
        <p14:creationId xmlns:p14="http://schemas.microsoft.com/office/powerpoint/2010/main" val="4111710530"/>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325D158D-11A7-4295-92FF-713156A31C84}"/>
              </a:ext>
            </a:extLst>
          </p:cNvPr>
          <p:cNvSpPr>
            <a:spLocks noGrp="1"/>
          </p:cNvSpPr>
          <p:nvPr>
            <p:ph type="body" sz="quarter" idx="1"/>
          </p:nvPr>
        </p:nvSpPr>
        <p:spPr>
          <a:xfrm>
            <a:off x="382877" y="1545690"/>
            <a:ext cx="3242917" cy="922649"/>
          </a:xfrm>
        </p:spPr>
        <p:txBody>
          <a:bodyPr anchor="t"/>
          <a:lstStyle/>
          <a:p>
            <a:r>
              <a:rPr lang="en-US" dirty="0"/>
              <a:t>Portable Devices</a:t>
            </a:r>
          </a:p>
          <a:p>
            <a:r>
              <a:rPr lang="en-US" dirty="0"/>
              <a:t>Typically 10%, 25% and 50% LEL</a:t>
            </a:r>
          </a:p>
        </p:txBody>
      </p:sp>
      <p:sp>
        <p:nvSpPr>
          <p:cNvPr id="8" name="Text Placeholder 7">
            <a:extLst>
              <a:ext uri="{FF2B5EF4-FFF2-40B4-BE49-F238E27FC236}">
                <a16:creationId xmlns:a16="http://schemas.microsoft.com/office/drawing/2014/main" id="{5169CFE2-6826-4EC7-9B1C-1D45F9349B86}"/>
              </a:ext>
            </a:extLst>
          </p:cNvPr>
          <p:cNvSpPr>
            <a:spLocks noGrp="1"/>
          </p:cNvSpPr>
          <p:nvPr>
            <p:ph type="body" idx="3"/>
          </p:nvPr>
        </p:nvSpPr>
        <p:spPr>
          <a:xfrm>
            <a:off x="4800600" y="1545690"/>
            <a:ext cx="3174557" cy="922157"/>
          </a:xfrm>
        </p:spPr>
        <p:txBody>
          <a:bodyPr anchor="t"/>
          <a:lstStyle/>
          <a:p>
            <a:r>
              <a:rPr lang="en-US" dirty="0"/>
              <a:t>Fixed Systems</a:t>
            </a:r>
          </a:p>
          <a:p>
            <a:r>
              <a:rPr lang="en-US" dirty="0"/>
              <a:t>Typically 10% and 50% LEL</a:t>
            </a:r>
          </a:p>
        </p:txBody>
      </p:sp>
      <p:sp>
        <p:nvSpPr>
          <p:cNvPr id="4" name="Slide Number Placeholder 3">
            <a:extLst>
              <a:ext uri="{FF2B5EF4-FFF2-40B4-BE49-F238E27FC236}">
                <a16:creationId xmlns:a16="http://schemas.microsoft.com/office/drawing/2014/main" id="{4DF45663-23E4-47B6-A546-A59020CB072F}"/>
              </a:ext>
            </a:extLst>
          </p:cNvPr>
          <p:cNvSpPr>
            <a:spLocks noGrp="1"/>
          </p:cNvSpPr>
          <p:nvPr>
            <p:ph type="sldNum" sz="quarter" idx="12"/>
          </p:nvPr>
        </p:nvSpPr>
        <p:spPr/>
        <p:txBody>
          <a:bodyPr/>
          <a:lstStyle/>
          <a:p>
            <a:pPr>
              <a:defRPr/>
            </a:pPr>
            <a:fld id="{55DDAB76-65A1-3845-9586-AE4264AA4395}" type="slidenum">
              <a:rPr lang="en-US" smtClean="0"/>
              <a:pPr>
                <a:defRPr/>
              </a:pPr>
              <a:t>21</a:t>
            </a:fld>
            <a:endParaRPr lang="en-US"/>
          </a:p>
        </p:txBody>
      </p:sp>
      <p:sp>
        <p:nvSpPr>
          <p:cNvPr id="2" name="Title 1">
            <a:extLst>
              <a:ext uri="{FF2B5EF4-FFF2-40B4-BE49-F238E27FC236}">
                <a16:creationId xmlns:a16="http://schemas.microsoft.com/office/drawing/2014/main" id="{BCBA9307-366A-45BB-8426-AF3FD0EF8FCB}"/>
              </a:ext>
            </a:extLst>
          </p:cNvPr>
          <p:cNvSpPr>
            <a:spLocks noGrp="1"/>
          </p:cNvSpPr>
          <p:nvPr>
            <p:ph type="title"/>
          </p:nvPr>
        </p:nvSpPr>
        <p:spPr/>
        <p:txBody>
          <a:bodyPr/>
          <a:lstStyle/>
          <a:p>
            <a:r>
              <a:rPr lang="en-US" dirty="0"/>
              <a:t>Combustible Alarm Points	</a:t>
            </a:r>
          </a:p>
        </p:txBody>
      </p:sp>
      <p:graphicFrame>
        <p:nvGraphicFramePr>
          <p:cNvPr id="20" name="Chart 19">
            <a:extLst>
              <a:ext uri="{FF2B5EF4-FFF2-40B4-BE49-F238E27FC236}">
                <a16:creationId xmlns:a16="http://schemas.microsoft.com/office/drawing/2014/main" id="{20733F5A-29F6-3142-8B07-99A7A1E31B92}"/>
              </a:ext>
            </a:extLst>
          </p:cNvPr>
          <p:cNvGraphicFramePr>
            <a:graphicFrameLocks/>
          </p:cNvGraphicFramePr>
          <p:nvPr>
            <p:extLst>
              <p:ext uri="{D42A27DB-BD31-4B8C-83A1-F6EECF244321}">
                <p14:modId xmlns:p14="http://schemas.microsoft.com/office/powerpoint/2010/main" val="3910317253"/>
              </p:ext>
            </p:extLst>
          </p:nvPr>
        </p:nvGraphicFramePr>
        <p:xfrm>
          <a:off x="458787" y="2801432"/>
          <a:ext cx="4040188" cy="274320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21" name="Chart 20">
            <a:extLst>
              <a:ext uri="{FF2B5EF4-FFF2-40B4-BE49-F238E27FC236}">
                <a16:creationId xmlns:a16="http://schemas.microsoft.com/office/drawing/2014/main" id="{89ED0E8A-DAB2-F24E-865D-1E92ED322B18}"/>
              </a:ext>
            </a:extLst>
          </p:cNvPr>
          <p:cNvGraphicFramePr/>
          <p:nvPr>
            <p:extLst>
              <p:ext uri="{D42A27DB-BD31-4B8C-83A1-F6EECF244321}">
                <p14:modId xmlns:p14="http://schemas.microsoft.com/office/powerpoint/2010/main" val="4078555669"/>
              </p:ext>
            </p:extLst>
          </p:nvPr>
        </p:nvGraphicFramePr>
        <p:xfrm>
          <a:off x="4800600" y="2801432"/>
          <a:ext cx="4187825" cy="2743200"/>
        </p:xfrm>
        <a:graphic>
          <a:graphicData uri="http://schemas.openxmlformats.org/drawingml/2006/chart">
            <c:chart xmlns:c="http://schemas.openxmlformats.org/drawingml/2006/chart" xmlns:r="http://schemas.openxmlformats.org/officeDocument/2006/relationships" r:id="rId3"/>
          </a:graphicData>
        </a:graphic>
      </p:graphicFrame>
      <p:pic>
        <p:nvPicPr>
          <p:cNvPr id="23" name="Picture 22">
            <a:extLst>
              <a:ext uri="{FF2B5EF4-FFF2-40B4-BE49-F238E27FC236}">
                <a16:creationId xmlns:a16="http://schemas.microsoft.com/office/drawing/2014/main" id="{8AAE8B37-B26E-9946-A2C5-06F10E39DDC6}"/>
              </a:ext>
            </a:extLst>
          </p:cNvPr>
          <p:cNvPicPr>
            <a:picLocks noChangeAspect="1"/>
          </p:cNvPicPr>
          <p:nvPr/>
        </p:nvPicPr>
        <p:blipFill>
          <a:blip r:embed="rId4"/>
          <a:stretch>
            <a:fillRect/>
          </a:stretch>
        </p:blipFill>
        <p:spPr>
          <a:xfrm>
            <a:off x="3146727" y="1374109"/>
            <a:ext cx="1232453" cy="1464565"/>
          </a:xfrm>
          <a:prstGeom prst="rect">
            <a:avLst/>
          </a:prstGeom>
        </p:spPr>
      </p:pic>
      <p:pic>
        <p:nvPicPr>
          <p:cNvPr id="24" name="Picture 23" descr="M2A-Front-View.png">
            <a:extLst>
              <a:ext uri="{FF2B5EF4-FFF2-40B4-BE49-F238E27FC236}">
                <a16:creationId xmlns:a16="http://schemas.microsoft.com/office/drawing/2014/main" id="{8C10B32E-5F3B-9C44-87F0-6C75939C64AB}"/>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7772230" y="1212105"/>
            <a:ext cx="1168123" cy="1693779"/>
          </a:xfrm>
          <a:prstGeom prst="rect">
            <a:avLst/>
          </a:prstGeom>
        </p:spPr>
      </p:pic>
    </p:spTree>
    <p:extLst>
      <p:ext uri="{BB962C8B-B14F-4D97-AF65-F5344CB8AC3E}">
        <p14:creationId xmlns:p14="http://schemas.microsoft.com/office/powerpoint/2010/main" val="311799321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xEl>
                                              <p:pRg st="1" end="1"/>
                                            </p:txEl>
                                          </p:spTgt>
                                        </p:tgtEl>
                                        <p:attrNameLst>
                                          <p:attrName>style.visibility</p:attrName>
                                        </p:attrNameLst>
                                      </p:cBhvr>
                                      <p:to>
                                        <p:strVal val="visible"/>
                                      </p:to>
                                    </p:set>
                                    <p:animEffect transition="in" filter="fade">
                                      <p:cBhvr>
                                        <p:cTn id="10" dur="500"/>
                                        <p:tgtEl>
                                          <p:spTgt spid="7">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23"/>
                                        </p:tgtEl>
                                        <p:attrNameLst>
                                          <p:attrName>style.visibility</p:attrName>
                                        </p:attrNameLst>
                                      </p:cBhvr>
                                      <p:to>
                                        <p:strVal val="visible"/>
                                      </p:to>
                                    </p:set>
                                    <p:animEffect transition="in" filter="fade">
                                      <p:cBhvr>
                                        <p:cTn id="13" dur="500"/>
                                        <p:tgtEl>
                                          <p:spTgt spid="23"/>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0"/>
                                        </p:tgtEl>
                                        <p:attrNameLst>
                                          <p:attrName>style.visibility</p:attrName>
                                        </p:attrNameLst>
                                      </p:cBhvr>
                                      <p:to>
                                        <p:strVal val="visible"/>
                                      </p:to>
                                    </p:set>
                                    <p:animEffect transition="in" filter="fade">
                                      <p:cBhvr>
                                        <p:cTn id="16" dur="500"/>
                                        <p:tgtEl>
                                          <p:spTgt spid="20"/>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8">
                                            <p:txEl>
                                              <p:pRg st="0" end="0"/>
                                            </p:txEl>
                                          </p:spTgt>
                                        </p:tgtEl>
                                        <p:attrNameLst>
                                          <p:attrName>style.visibility</p:attrName>
                                        </p:attrNameLst>
                                      </p:cBhvr>
                                      <p:to>
                                        <p:strVal val="visible"/>
                                      </p:to>
                                    </p:set>
                                    <p:animEffect transition="in" filter="fade">
                                      <p:cBhvr>
                                        <p:cTn id="21" dur="500"/>
                                        <p:tgtEl>
                                          <p:spTgt spid="8">
                                            <p:txEl>
                                              <p:pRg st="0" end="0"/>
                                            </p:txEl>
                                          </p:spTgt>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8">
                                            <p:txEl>
                                              <p:pRg st="1" end="1"/>
                                            </p:txEl>
                                          </p:spTgt>
                                        </p:tgtEl>
                                        <p:attrNameLst>
                                          <p:attrName>style.visibility</p:attrName>
                                        </p:attrNameLst>
                                      </p:cBhvr>
                                      <p:to>
                                        <p:strVal val="visible"/>
                                      </p:to>
                                    </p:set>
                                    <p:animEffect transition="in" filter="fade">
                                      <p:cBhvr>
                                        <p:cTn id="24" dur="500"/>
                                        <p:tgtEl>
                                          <p:spTgt spid="8">
                                            <p:txEl>
                                              <p:pRg st="1" end="1"/>
                                            </p:txEl>
                                          </p:spTgt>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fade">
                                      <p:cBhvr>
                                        <p:cTn id="27" dur="500"/>
                                        <p:tgtEl>
                                          <p:spTgt spid="21"/>
                                        </p:tgtEl>
                                      </p:cBhvr>
                                    </p:animEffect>
                                  </p:childTnLst>
                                </p:cTn>
                              </p:par>
                              <p:par>
                                <p:cTn id="28" presetID="10" presetClass="entr" presetSubtype="0" fill="hold" nodeType="withEffect">
                                  <p:stCondLst>
                                    <p:cond delay="0"/>
                                  </p:stCondLst>
                                  <p:childTnLst>
                                    <p:set>
                                      <p:cBhvr>
                                        <p:cTn id="29" dur="1" fill="hold">
                                          <p:stCondLst>
                                            <p:cond delay="0"/>
                                          </p:stCondLst>
                                        </p:cTn>
                                        <p:tgtEl>
                                          <p:spTgt spid="24"/>
                                        </p:tgtEl>
                                        <p:attrNameLst>
                                          <p:attrName>style.visibility</p:attrName>
                                        </p:attrNameLst>
                                      </p:cBhvr>
                                      <p:to>
                                        <p:strVal val="visible"/>
                                      </p:to>
                                    </p:set>
                                    <p:animEffect transition="in" filter="fade">
                                      <p:cBhvr>
                                        <p:cTn id="30"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uiExpand="1" build="p"/>
      <p:bldP spid="8" grpId="0" uiExpand="1" build="p"/>
      <p:bldGraphic spid="20" grpId="0">
        <p:bldAsOne/>
      </p:bldGraphic>
      <p:bldGraphic spid="21" grpId="0">
        <p:bldAsOne/>
      </p:bldGraphic>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Slide Number Placeholder 2"/>
          <p:cNvSpPr>
            <a:spLocks noGrp="1" noChangeArrowheads="1"/>
          </p:cNvSpPr>
          <p:nvPr>
            <p:ph type="sldNum" sz="quarter" idx="12"/>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700">
                <a:solidFill>
                  <a:schemeClr val="tx1"/>
                </a:solidFill>
                <a:latin typeface="Verdana" charset="0"/>
                <a:ea typeface="ＭＳ Ｐゴシック" charset="0"/>
                <a:cs typeface="ＭＳ Ｐゴシック" charset="0"/>
              </a:defRPr>
            </a:lvl1pPr>
            <a:lvl2pPr marL="742950" indent="-285750">
              <a:defRPr sz="2700">
                <a:solidFill>
                  <a:schemeClr val="tx1"/>
                </a:solidFill>
                <a:latin typeface="Verdana" charset="0"/>
                <a:ea typeface="ＭＳ Ｐゴシック" charset="0"/>
              </a:defRPr>
            </a:lvl2pPr>
            <a:lvl3pPr marL="1143000" indent="-228600">
              <a:defRPr sz="2700">
                <a:solidFill>
                  <a:schemeClr val="tx1"/>
                </a:solidFill>
                <a:latin typeface="Verdana" charset="0"/>
                <a:ea typeface="ＭＳ Ｐゴシック" charset="0"/>
              </a:defRPr>
            </a:lvl3pPr>
            <a:lvl4pPr marL="1600200" indent="-228600">
              <a:defRPr sz="2700">
                <a:solidFill>
                  <a:schemeClr val="tx1"/>
                </a:solidFill>
                <a:latin typeface="Verdana" charset="0"/>
                <a:ea typeface="ＭＳ Ｐゴシック" charset="0"/>
              </a:defRPr>
            </a:lvl4pPr>
            <a:lvl5pPr marL="2057400" indent="-228600">
              <a:defRPr sz="2700">
                <a:solidFill>
                  <a:schemeClr val="tx1"/>
                </a:solidFill>
                <a:latin typeface="Verdana" charset="0"/>
                <a:ea typeface="ＭＳ Ｐゴシック" charset="0"/>
              </a:defRPr>
            </a:lvl5pPr>
            <a:lvl6pPr marL="2514600" indent="-228600" eaLnBrk="0" fontAlgn="base" hangingPunct="0">
              <a:spcBef>
                <a:spcPct val="0"/>
              </a:spcBef>
              <a:spcAft>
                <a:spcPct val="0"/>
              </a:spcAft>
              <a:defRPr sz="2700">
                <a:solidFill>
                  <a:schemeClr val="tx1"/>
                </a:solidFill>
                <a:latin typeface="Verdana" charset="0"/>
                <a:ea typeface="ＭＳ Ｐゴシック" charset="0"/>
              </a:defRPr>
            </a:lvl6pPr>
            <a:lvl7pPr marL="2971800" indent="-228600" eaLnBrk="0" fontAlgn="base" hangingPunct="0">
              <a:spcBef>
                <a:spcPct val="0"/>
              </a:spcBef>
              <a:spcAft>
                <a:spcPct val="0"/>
              </a:spcAft>
              <a:defRPr sz="2700">
                <a:solidFill>
                  <a:schemeClr val="tx1"/>
                </a:solidFill>
                <a:latin typeface="Verdana" charset="0"/>
                <a:ea typeface="ＭＳ Ｐゴシック" charset="0"/>
              </a:defRPr>
            </a:lvl7pPr>
            <a:lvl8pPr marL="3429000" indent="-228600" eaLnBrk="0" fontAlgn="base" hangingPunct="0">
              <a:spcBef>
                <a:spcPct val="0"/>
              </a:spcBef>
              <a:spcAft>
                <a:spcPct val="0"/>
              </a:spcAft>
              <a:defRPr sz="2700">
                <a:solidFill>
                  <a:schemeClr val="tx1"/>
                </a:solidFill>
                <a:latin typeface="Verdana" charset="0"/>
                <a:ea typeface="ＭＳ Ｐゴシック" charset="0"/>
              </a:defRPr>
            </a:lvl8pPr>
            <a:lvl9pPr marL="3886200" indent="-228600" eaLnBrk="0" fontAlgn="base" hangingPunct="0">
              <a:spcBef>
                <a:spcPct val="0"/>
              </a:spcBef>
              <a:spcAft>
                <a:spcPct val="0"/>
              </a:spcAft>
              <a:defRPr sz="2700">
                <a:solidFill>
                  <a:schemeClr val="tx1"/>
                </a:solidFill>
                <a:latin typeface="Verdana" charset="0"/>
                <a:ea typeface="ＭＳ Ｐゴシック" charset="0"/>
              </a:defRPr>
            </a:lvl9pPr>
          </a:lstStyle>
          <a:p>
            <a:fld id="{3D592D92-21AA-5C47-B53A-F3A43BF14BCF}" type="slidenum">
              <a:rPr lang="en-US" sz="1000">
                <a:solidFill>
                  <a:srgbClr val="898989"/>
                </a:solidFill>
                <a:latin typeface="Century Gothic" charset="0"/>
              </a:rPr>
              <a:pPr/>
              <a:t>22</a:t>
            </a:fld>
            <a:endParaRPr lang="en-US" sz="1000">
              <a:solidFill>
                <a:srgbClr val="898989"/>
              </a:solidFill>
              <a:latin typeface="Century Gothic" charset="0"/>
            </a:endParaRPr>
          </a:p>
        </p:txBody>
      </p:sp>
      <p:sp>
        <p:nvSpPr>
          <p:cNvPr id="25602" name="Title 1"/>
          <p:cNvSpPr txBox="1">
            <a:spLocks/>
          </p:cNvSpPr>
          <p:nvPr/>
        </p:nvSpPr>
        <p:spPr bwMode="auto">
          <a:xfrm>
            <a:off x="1069975" y="301625"/>
            <a:ext cx="7772400" cy="6032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ctr"/>
          <a:lstStyle>
            <a:lvl1pPr defTabSz="457200">
              <a:defRPr sz="2700">
                <a:solidFill>
                  <a:schemeClr val="tx1"/>
                </a:solidFill>
                <a:latin typeface="Verdana" charset="0"/>
                <a:ea typeface="ＭＳ Ｐゴシック" charset="0"/>
                <a:cs typeface="ＭＳ Ｐゴシック" charset="0"/>
              </a:defRPr>
            </a:lvl1pPr>
            <a:lvl2pPr marL="742950" indent="-285750" defTabSz="457200">
              <a:defRPr sz="2700">
                <a:solidFill>
                  <a:schemeClr val="tx1"/>
                </a:solidFill>
                <a:latin typeface="Verdana" charset="0"/>
                <a:ea typeface="ＭＳ Ｐゴシック" charset="0"/>
              </a:defRPr>
            </a:lvl2pPr>
            <a:lvl3pPr marL="1143000" indent="-228600" defTabSz="457200">
              <a:defRPr sz="2700">
                <a:solidFill>
                  <a:schemeClr val="tx1"/>
                </a:solidFill>
                <a:latin typeface="Verdana" charset="0"/>
                <a:ea typeface="ＭＳ Ｐゴシック" charset="0"/>
              </a:defRPr>
            </a:lvl3pPr>
            <a:lvl4pPr marL="1600200" indent="-228600" defTabSz="457200">
              <a:defRPr sz="2700">
                <a:solidFill>
                  <a:schemeClr val="tx1"/>
                </a:solidFill>
                <a:latin typeface="Verdana" charset="0"/>
                <a:ea typeface="ＭＳ Ｐゴシック" charset="0"/>
              </a:defRPr>
            </a:lvl4pPr>
            <a:lvl5pPr marL="2057400" indent="-228600" defTabSz="457200">
              <a:defRPr sz="2700">
                <a:solidFill>
                  <a:schemeClr val="tx1"/>
                </a:solidFill>
                <a:latin typeface="Verdana" charset="0"/>
                <a:ea typeface="ＭＳ Ｐゴシック" charset="0"/>
              </a:defRPr>
            </a:lvl5pPr>
            <a:lvl6pPr marL="2514600" indent="-228600" eaLnBrk="0" fontAlgn="base" hangingPunct="0">
              <a:spcBef>
                <a:spcPct val="0"/>
              </a:spcBef>
              <a:spcAft>
                <a:spcPct val="0"/>
              </a:spcAft>
              <a:defRPr sz="2700">
                <a:solidFill>
                  <a:schemeClr val="tx1"/>
                </a:solidFill>
                <a:latin typeface="Verdana" charset="0"/>
                <a:ea typeface="ＭＳ Ｐゴシック" charset="0"/>
              </a:defRPr>
            </a:lvl6pPr>
            <a:lvl7pPr marL="2971800" indent="-228600" eaLnBrk="0" fontAlgn="base" hangingPunct="0">
              <a:spcBef>
                <a:spcPct val="0"/>
              </a:spcBef>
              <a:spcAft>
                <a:spcPct val="0"/>
              </a:spcAft>
              <a:defRPr sz="2700">
                <a:solidFill>
                  <a:schemeClr val="tx1"/>
                </a:solidFill>
                <a:latin typeface="Verdana" charset="0"/>
                <a:ea typeface="ＭＳ Ｐゴシック" charset="0"/>
              </a:defRPr>
            </a:lvl7pPr>
            <a:lvl8pPr marL="3429000" indent="-228600" eaLnBrk="0" fontAlgn="base" hangingPunct="0">
              <a:spcBef>
                <a:spcPct val="0"/>
              </a:spcBef>
              <a:spcAft>
                <a:spcPct val="0"/>
              </a:spcAft>
              <a:defRPr sz="2700">
                <a:solidFill>
                  <a:schemeClr val="tx1"/>
                </a:solidFill>
                <a:latin typeface="Verdana" charset="0"/>
                <a:ea typeface="ＭＳ Ｐゴシック" charset="0"/>
              </a:defRPr>
            </a:lvl8pPr>
            <a:lvl9pPr marL="3886200" indent="-228600" eaLnBrk="0" fontAlgn="base" hangingPunct="0">
              <a:spcBef>
                <a:spcPct val="0"/>
              </a:spcBef>
              <a:spcAft>
                <a:spcPct val="0"/>
              </a:spcAft>
              <a:defRPr sz="2700">
                <a:solidFill>
                  <a:schemeClr val="tx1"/>
                </a:solidFill>
                <a:latin typeface="Verdana" charset="0"/>
                <a:ea typeface="ＭＳ Ｐゴシック" charset="0"/>
              </a:defRPr>
            </a:lvl9pPr>
          </a:lstStyle>
          <a:p>
            <a:pPr algn="ctr"/>
            <a:r>
              <a:rPr lang="en-US" sz="4400">
                <a:latin typeface="Arial" charset="0"/>
                <a:cs typeface="Arial" charset="0"/>
              </a:rPr>
              <a:t>Toxicity</a:t>
            </a:r>
          </a:p>
        </p:txBody>
      </p:sp>
      <p:sp>
        <p:nvSpPr>
          <p:cNvPr id="25603" name="Content Placeholder 2"/>
          <p:cNvSpPr txBox="1">
            <a:spLocks noChangeArrowheads="1"/>
          </p:cNvSpPr>
          <p:nvPr/>
        </p:nvSpPr>
        <p:spPr bwMode="auto">
          <a:xfrm>
            <a:off x="62566" y="1129540"/>
            <a:ext cx="9007681" cy="36808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marL="342900" indent="-342900" defTabSz="457200">
              <a:defRPr sz="2700">
                <a:solidFill>
                  <a:schemeClr val="tx1"/>
                </a:solidFill>
                <a:latin typeface="Verdana" charset="0"/>
                <a:ea typeface="ＭＳ Ｐゴシック" charset="0"/>
                <a:cs typeface="ＭＳ Ｐゴシック" charset="0"/>
              </a:defRPr>
            </a:lvl1pPr>
            <a:lvl2pPr marL="742950" indent="-285750" defTabSz="457200">
              <a:defRPr sz="2700">
                <a:solidFill>
                  <a:schemeClr val="tx1"/>
                </a:solidFill>
                <a:latin typeface="Verdana" charset="0"/>
                <a:ea typeface="ＭＳ Ｐゴシック" charset="0"/>
              </a:defRPr>
            </a:lvl2pPr>
            <a:lvl3pPr marL="1143000" indent="-228600" defTabSz="457200">
              <a:defRPr sz="2700">
                <a:solidFill>
                  <a:schemeClr val="tx1"/>
                </a:solidFill>
                <a:latin typeface="Verdana" charset="0"/>
                <a:ea typeface="ＭＳ Ｐゴシック" charset="0"/>
              </a:defRPr>
            </a:lvl3pPr>
            <a:lvl4pPr marL="1600200" indent="-228600" defTabSz="457200">
              <a:defRPr sz="2700">
                <a:solidFill>
                  <a:schemeClr val="tx1"/>
                </a:solidFill>
                <a:latin typeface="Verdana" charset="0"/>
                <a:ea typeface="ＭＳ Ｐゴシック" charset="0"/>
              </a:defRPr>
            </a:lvl4pPr>
            <a:lvl5pPr marL="2057400" indent="-228600" defTabSz="457200">
              <a:defRPr sz="2700">
                <a:solidFill>
                  <a:schemeClr val="tx1"/>
                </a:solidFill>
                <a:latin typeface="Verdana" charset="0"/>
                <a:ea typeface="ＭＳ Ｐゴシック" charset="0"/>
              </a:defRPr>
            </a:lvl5pPr>
            <a:lvl6pPr marL="2514600" indent="-228600" eaLnBrk="0" fontAlgn="base" hangingPunct="0">
              <a:spcBef>
                <a:spcPct val="0"/>
              </a:spcBef>
              <a:spcAft>
                <a:spcPct val="0"/>
              </a:spcAft>
              <a:defRPr sz="2700">
                <a:solidFill>
                  <a:schemeClr val="tx1"/>
                </a:solidFill>
                <a:latin typeface="Verdana" charset="0"/>
                <a:ea typeface="ＭＳ Ｐゴシック" charset="0"/>
              </a:defRPr>
            </a:lvl6pPr>
            <a:lvl7pPr marL="2971800" indent="-228600" eaLnBrk="0" fontAlgn="base" hangingPunct="0">
              <a:spcBef>
                <a:spcPct val="0"/>
              </a:spcBef>
              <a:spcAft>
                <a:spcPct val="0"/>
              </a:spcAft>
              <a:defRPr sz="2700">
                <a:solidFill>
                  <a:schemeClr val="tx1"/>
                </a:solidFill>
                <a:latin typeface="Verdana" charset="0"/>
                <a:ea typeface="ＭＳ Ｐゴシック" charset="0"/>
              </a:defRPr>
            </a:lvl7pPr>
            <a:lvl8pPr marL="3429000" indent="-228600" eaLnBrk="0" fontAlgn="base" hangingPunct="0">
              <a:spcBef>
                <a:spcPct val="0"/>
              </a:spcBef>
              <a:spcAft>
                <a:spcPct val="0"/>
              </a:spcAft>
              <a:defRPr sz="2700">
                <a:solidFill>
                  <a:schemeClr val="tx1"/>
                </a:solidFill>
                <a:latin typeface="Verdana" charset="0"/>
                <a:ea typeface="ＭＳ Ｐゴシック" charset="0"/>
              </a:defRPr>
            </a:lvl8pPr>
            <a:lvl9pPr marL="3886200" indent="-228600" eaLnBrk="0" fontAlgn="base" hangingPunct="0">
              <a:spcBef>
                <a:spcPct val="0"/>
              </a:spcBef>
              <a:spcAft>
                <a:spcPct val="0"/>
              </a:spcAft>
              <a:defRPr sz="2700">
                <a:solidFill>
                  <a:schemeClr val="tx1"/>
                </a:solidFill>
                <a:latin typeface="Verdana" charset="0"/>
                <a:ea typeface="ＭＳ Ｐゴシック" charset="0"/>
              </a:defRPr>
            </a:lvl9pPr>
          </a:lstStyle>
          <a:p>
            <a:pPr marL="0" indent="0" algn="ctr">
              <a:lnSpc>
                <a:spcPct val="80000"/>
              </a:lnSpc>
              <a:spcBef>
                <a:spcPct val="20000"/>
              </a:spcBef>
            </a:pPr>
            <a:r>
              <a:rPr lang="en-US" sz="2400" b="1" dirty="0">
                <a:latin typeface="Century Gothic" charset="0"/>
              </a:rPr>
              <a:t>                          TLV’s &amp; PEL’s: </a:t>
            </a:r>
            <a:r>
              <a:rPr lang="en-US" sz="2000" b="1" dirty="0">
                <a:solidFill>
                  <a:srgbClr val="FF0000"/>
                </a:solidFill>
                <a:latin typeface="Century Gothic" charset="0"/>
              </a:rPr>
              <a:t>T</a:t>
            </a:r>
            <a:r>
              <a:rPr lang="en-US" sz="2000" dirty="0">
                <a:latin typeface="Century Gothic" charset="0"/>
              </a:rPr>
              <a:t>hreshold </a:t>
            </a:r>
            <a:r>
              <a:rPr lang="en-US" sz="2000" b="1" dirty="0">
                <a:solidFill>
                  <a:srgbClr val="FF0000"/>
                </a:solidFill>
                <a:latin typeface="Century Gothic" charset="0"/>
              </a:rPr>
              <a:t>L</a:t>
            </a:r>
            <a:r>
              <a:rPr lang="en-US" sz="2000" dirty="0">
                <a:latin typeface="Century Gothic" charset="0"/>
              </a:rPr>
              <a:t>imit </a:t>
            </a:r>
            <a:r>
              <a:rPr lang="en-US" sz="2000" b="1" dirty="0">
                <a:solidFill>
                  <a:srgbClr val="FF0000"/>
                </a:solidFill>
                <a:latin typeface="Century Gothic" charset="0"/>
              </a:rPr>
              <a:t>V</a:t>
            </a:r>
            <a:r>
              <a:rPr lang="en-US" sz="2000" dirty="0">
                <a:latin typeface="Century Gothic" charset="0"/>
              </a:rPr>
              <a:t>alues &amp;     	   	 			  						              </a:t>
            </a:r>
            <a:r>
              <a:rPr lang="en-US" sz="800" dirty="0">
                <a:latin typeface="Century Gothic" charset="0"/>
              </a:rPr>
              <a:t> </a:t>
            </a:r>
            <a:r>
              <a:rPr lang="en-US" sz="2000" b="1" dirty="0">
                <a:solidFill>
                  <a:srgbClr val="FF0000"/>
                </a:solidFill>
                <a:latin typeface="Century Gothic" charset="0"/>
              </a:rPr>
              <a:t>P</a:t>
            </a:r>
            <a:r>
              <a:rPr lang="en-US" sz="2000" dirty="0">
                <a:latin typeface="Century Gothic" charset="0"/>
              </a:rPr>
              <a:t>ermissible </a:t>
            </a:r>
            <a:r>
              <a:rPr lang="en-US" sz="2000" b="1" dirty="0">
                <a:solidFill>
                  <a:srgbClr val="FF0000"/>
                </a:solidFill>
                <a:latin typeface="Century Gothic" charset="0"/>
              </a:rPr>
              <a:t>E</a:t>
            </a:r>
            <a:r>
              <a:rPr lang="en-US" sz="2000" dirty="0">
                <a:latin typeface="Century Gothic" charset="0"/>
              </a:rPr>
              <a:t>xposure </a:t>
            </a:r>
            <a:r>
              <a:rPr lang="en-US" sz="2000" b="1" dirty="0">
                <a:solidFill>
                  <a:srgbClr val="FF0000"/>
                </a:solidFill>
                <a:latin typeface="Century Gothic" charset="0"/>
              </a:rPr>
              <a:t>L</a:t>
            </a:r>
            <a:r>
              <a:rPr lang="en-US" sz="2000" dirty="0">
                <a:latin typeface="Century Gothic" charset="0"/>
              </a:rPr>
              <a:t>evels</a:t>
            </a:r>
          </a:p>
          <a:p>
            <a:pPr marL="457200" lvl="1" indent="0">
              <a:lnSpc>
                <a:spcPct val="70000"/>
              </a:lnSpc>
              <a:spcBef>
                <a:spcPct val="20000"/>
              </a:spcBef>
            </a:pPr>
            <a:r>
              <a:rPr lang="en-US" sz="2000" b="1" dirty="0">
                <a:latin typeface="Century Gothic" charset="0"/>
              </a:rPr>
              <a:t>TWA</a:t>
            </a:r>
          </a:p>
          <a:p>
            <a:pPr marL="1257300" lvl="2" indent="-342900">
              <a:lnSpc>
                <a:spcPct val="70000"/>
              </a:lnSpc>
              <a:spcBef>
                <a:spcPct val="20000"/>
              </a:spcBef>
              <a:buFont typeface="Arial"/>
              <a:buChar char="•"/>
            </a:pPr>
            <a:r>
              <a:rPr lang="en-US" sz="1800" b="1" dirty="0">
                <a:solidFill>
                  <a:srgbClr val="FF0000"/>
                </a:solidFill>
                <a:latin typeface="Century Gothic" charset="0"/>
              </a:rPr>
              <a:t>T</a:t>
            </a:r>
            <a:r>
              <a:rPr lang="en-US" sz="1800" dirty="0">
                <a:latin typeface="Century Gothic" charset="0"/>
              </a:rPr>
              <a:t>ime </a:t>
            </a:r>
            <a:r>
              <a:rPr lang="en-US" sz="1800" b="1" dirty="0">
                <a:solidFill>
                  <a:srgbClr val="FF0000"/>
                </a:solidFill>
                <a:latin typeface="Century Gothic" charset="0"/>
              </a:rPr>
              <a:t>W</a:t>
            </a:r>
            <a:r>
              <a:rPr lang="en-US" sz="1800" dirty="0">
                <a:latin typeface="Century Gothic" charset="0"/>
              </a:rPr>
              <a:t>eighted </a:t>
            </a:r>
            <a:r>
              <a:rPr lang="en-US" sz="1800" b="1" dirty="0">
                <a:solidFill>
                  <a:srgbClr val="FF0000"/>
                </a:solidFill>
                <a:latin typeface="Century Gothic" charset="0"/>
              </a:rPr>
              <a:t>A</a:t>
            </a:r>
            <a:r>
              <a:rPr lang="en-US" sz="1800" dirty="0">
                <a:latin typeface="Century Gothic" charset="0"/>
              </a:rPr>
              <a:t>verage:</a:t>
            </a:r>
            <a:r>
              <a:rPr lang="en-US" sz="2000" dirty="0">
                <a:latin typeface="Century Gothic" charset="0"/>
              </a:rPr>
              <a:t>	</a:t>
            </a:r>
          </a:p>
          <a:p>
            <a:pPr marL="1371600" lvl="3" indent="0">
              <a:lnSpc>
                <a:spcPct val="70000"/>
              </a:lnSpc>
              <a:spcBef>
                <a:spcPct val="20000"/>
              </a:spcBef>
            </a:pPr>
            <a:r>
              <a:rPr lang="en-US" sz="1600" i="1" dirty="0">
                <a:latin typeface="Century Gothic" charset="0"/>
              </a:rPr>
              <a:t>-Average Exposure over 8 hours</a:t>
            </a:r>
          </a:p>
          <a:p>
            <a:pPr marL="457200" lvl="1" indent="0">
              <a:lnSpc>
                <a:spcPct val="70000"/>
              </a:lnSpc>
              <a:spcBef>
                <a:spcPct val="20000"/>
              </a:spcBef>
            </a:pPr>
            <a:r>
              <a:rPr lang="en-US" sz="2000" b="1" dirty="0">
                <a:latin typeface="Century Gothic" charset="0"/>
              </a:rPr>
              <a:t>STEL</a:t>
            </a:r>
          </a:p>
          <a:p>
            <a:pPr marL="1257300" lvl="2" indent="-342900">
              <a:lnSpc>
                <a:spcPct val="70000"/>
              </a:lnSpc>
              <a:spcBef>
                <a:spcPct val="20000"/>
              </a:spcBef>
              <a:buFont typeface="Arial"/>
              <a:buChar char="•"/>
            </a:pPr>
            <a:r>
              <a:rPr lang="en-US" sz="1800" b="1" dirty="0">
                <a:solidFill>
                  <a:srgbClr val="FF0000"/>
                </a:solidFill>
                <a:latin typeface="Century Gothic" charset="0"/>
              </a:rPr>
              <a:t>S</a:t>
            </a:r>
            <a:r>
              <a:rPr lang="en-US" sz="1800" dirty="0">
                <a:latin typeface="Century Gothic" charset="0"/>
              </a:rPr>
              <a:t>hort </a:t>
            </a:r>
            <a:r>
              <a:rPr lang="en-US" sz="1800" b="1" dirty="0">
                <a:solidFill>
                  <a:srgbClr val="FF0000"/>
                </a:solidFill>
                <a:latin typeface="Century Gothic" charset="0"/>
              </a:rPr>
              <a:t>T</a:t>
            </a:r>
            <a:r>
              <a:rPr lang="en-US" sz="1800" dirty="0">
                <a:latin typeface="Century Gothic" charset="0"/>
              </a:rPr>
              <a:t>erm </a:t>
            </a:r>
            <a:r>
              <a:rPr lang="en-US" sz="1800" b="1" dirty="0">
                <a:solidFill>
                  <a:srgbClr val="FF0000"/>
                </a:solidFill>
                <a:latin typeface="Century Gothic" charset="0"/>
              </a:rPr>
              <a:t>E</a:t>
            </a:r>
            <a:r>
              <a:rPr lang="en-US" sz="1800" dirty="0">
                <a:latin typeface="Century Gothic" charset="0"/>
              </a:rPr>
              <a:t>xposure </a:t>
            </a:r>
            <a:r>
              <a:rPr lang="en-US" sz="1800" b="1" dirty="0">
                <a:solidFill>
                  <a:srgbClr val="FF0000"/>
                </a:solidFill>
                <a:latin typeface="Century Gothic" charset="0"/>
              </a:rPr>
              <a:t>L</a:t>
            </a:r>
            <a:r>
              <a:rPr lang="en-US" sz="1800" dirty="0">
                <a:latin typeface="Century Gothic" charset="0"/>
              </a:rPr>
              <a:t>imit:	</a:t>
            </a:r>
          </a:p>
          <a:p>
            <a:pPr marL="1371600" lvl="3" indent="0">
              <a:lnSpc>
                <a:spcPct val="70000"/>
              </a:lnSpc>
              <a:spcBef>
                <a:spcPct val="20000"/>
              </a:spcBef>
            </a:pPr>
            <a:r>
              <a:rPr lang="en-US" sz="1600" i="1" dirty="0">
                <a:latin typeface="Century Gothic" charset="0"/>
              </a:rPr>
              <a:t>-Average Exposure over 15 minutes</a:t>
            </a:r>
          </a:p>
          <a:p>
            <a:pPr marL="457200" lvl="1" indent="0">
              <a:lnSpc>
                <a:spcPct val="70000"/>
              </a:lnSpc>
              <a:spcBef>
                <a:spcPct val="20000"/>
              </a:spcBef>
            </a:pPr>
            <a:r>
              <a:rPr lang="en-US" sz="2000" b="1" dirty="0">
                <a:latin typeface="Century Gothic" charset="0"/>
              </a:rPr>
              <a:t>C</a:t>
            </a:r>
          </a:p>
          <a:p>
            <a:pPr marL="1257300" lvl="2" indent="-342900">
              <a:lnSpc>
                <a:spcPct val="70000"/>
              </a:lnSpc>
              <a:spcBef>
                <a:spcPct val="20000"/>
              </a:spcBef>
              <a:buFont typeface="Arial"/>
              <a:buChar char="•"/>
            </a:pPr>
            <a:r>
              <a:rPr lang="en-US" sz="1800" b="1" dirty="0">
                <a:solidFill>
                  <a:srgbClr val="FF0000"/>
                </a:solidFill>
                <a:latin typeface="Century Gothic" charset="0"/>
              </a:rPr>
              <a:t>C</a:t>
            </a:r>
            <a:r>
              <a:rPr lang="en-US" sz="1800" dirty="0">
                <a:latin typeface="Century Gothic" charset="0"/>
              </a:rPr>
              <a:t>eiling:	</a:t>
            </a:r>
          </a:p>
          <a:p>
            <a:pPr marL="457200" lvl="1" indent="0">
              <a:lnSpc>
                <a:spcPct val="70000"/>
              </a:lnSpc>
              <a:spcBef>
                <a:spcPct val="20000"/>
              </a:spcBef>
            </a:pPr>
            <a:r>
              <a:rPr lang="en-US" sz="1600" i="1" dirty="0">
                <a:latin typeface="Century Gothic" charset="0"/>
              </a:rPr>
              <a:t>		-Not to be exceeded for any length of time</a:t>
            </a:r>
            <a:br>
              <a:rPr lang="en-US" sz="1600" i="1" dirty="0">
                <a:latin typeface="Century Gothic" charset="0"/>
              </a:rPr>
            </a:br>
            <a:r>
              <a:rPr lang="en-US" sz="2000" b="1" dirty="0">
                <a:latin typeface="Century Gothic" charset="0"/>
              </a:rPr>
              <a:t>IDLH</a:t>
            </a:r>
          </a:p>
          <a:p>
            <a:pPr marL="1257300" lvl="2" indent="-342900">
              <a:lnSpc>
                <a:spcPct val="70000"/>
              </a:lnSpc>
              <a:spcBef>
                <a:spcPct val="20000"/>
              </a:spcBef>
              <a:buFont typeface="Arial"/>
              <a:buChar char="•"/>
            </a:pPr>
            <a:r>
              <a:rPr lang="en-US" sz="1800" b="1" dirty="0">
                <a:solidFill>
                  <a:srgbClr val="FF0000"/>
                </a:solidFill>
                <a:latin typeface="Century Gothic" charset="0"/>
              </a:rPr>
              <a:t>I</a:t>
            </a:r>
            <a:r>
              <a:rPr lang="en-US" sz="1800" dirty="0">
                <a:latin typeface="Century Gothic" charset="0"/>
              </a:rPr>
              <a:t>mmediately</a:t>
            </a:r>
            <a:r>
              <a:rPr lang="en-US" sz="1800" b="1" dirty="0">
                <a:solidFill>
                  <a:srgbClr val="FF0000"/>
                </a:solidFill>
                <a:latin typeface="Century Gothic" charset="0"/>
              </a:rPr>
              <a:t> D</a:t>
            </a:r>
            <a:r>
              <a:rPr lang="en-US" sz="1800" dirty="0">
                <a:solidFill>
                  <a:srgbClr val="000000"/>
                </a:solidFill>
                <a:latin typeface="Century Gothic" charset="0"/>
              </a:rPr>
              <a:t>angerous</a:t>
            </a:r>
            <a:r>
              <a:rPr lang="en-US" sz="1800" b="1" dirty="0">
                <a:solidFill>
                  <a:srgbClr val="FF0000"/>
                </a:solidFill>
                <a:latin typeface="Century Gothic" charset="0"/>
              </a:rPr>
              <a:t> </a:t>
            </a:r>
            <a:r>
              <a:rPr lang="en-US" sz="1800" dirty="0">
                <a:solidFill>
                  <a:srgbClr val="000000"/>
                </a:solidFill>
                <a:latin typeface="Century Gothic" charset="0"/>
              </a:rPr>
              <a:t>to</a:t>
            </a:r>
            <a:r>
              <a:rPr lang="en-US" sz="1800" b="1" dirty="0">
                <a:solidFill>
                  <a:srgbClr val="FF0000"/>
                </a:solidFill>
                <a:latin typeface="Century Gothic" charset="0"/>
              </a:rPr>
              <a:t> L</a:t>
            </a:r>
            <a:r>
              <a:rPr lang="en-US" sz="1800" dirty="0">
                <a:solidFill>
                  <a:srgbClr val="000000"/>
                </a:solidFill>
                <a:latin typeface="Century Gothic" charset="0"/>
              </a:rPr>
              <a:t>ife</a:t>
            </a:r>
            <a:r>
              <a:rPr lang="en-US" sz="1800" b="1" dirty="0">
                <a:solidFill>
                  <a:srgbClr val="FF0000"/>
                </a:solidFill>
                <a:latin typeface="Century Gothic" charset="0"/>
              </a:rPr>
              <a:t> </a:t>
            </a:r>
            <a:r>
              <a:rPr lang="en-US" sz="1800" dirty="0">
                <a:solidFill>
                  <a:srgbClr val="000000"/>
                </a:solidFill>
                <a:latin typeface="Century Gothic" charset="0"/>
              </a:rPr>
              <a:t>and</a:t>
            </a:r>
            <a:r>
              <a:rPr lang="en-US" sz="1800" b="1" dirty="0">
                <a:solidFill>
                  <a:srgbClr val="FF0000"/>
                </a:solidFill>
                <a:latin typeface="Century Gothic" charset="0"/>
              </a:rPr>
              <a:t> H</a:t>
            </a:r>
            <a:r>
              <a:rPr lang="en-US" sz="1800" dirty="0">
                <a:solidFill>
                  <a:srgbClr val="000000"/>
                </a:solidFill>
                <a:latin typeface="Century Gothic" charset="0"/>
              </a:rPr>
              <a:t>ealth</a:t>
            </a:r>
            <a:r>
              <a:rPr lang="en-US" sz="1800" dirty="0">
                <a:latin typeface="Century Gothic" charset="0"/>
              </a:rPr>
              <a:t>:</a:t>
            </a:r>
          </a:p>
          <a:p>
            <a:pPr marL="1371600" lvl="3" indent="0">
              <a:lnSpc>
                <a:spcPct val="70000"/>
              </a:lnSpc>
              <a:spcBef>
                <a:spcPct val="20000"/>
              </a:spcBef>
            </a:pPr>
            <a:r>
              <a:rPr lang="en-US" sz="1600" dirty="0">
                <a:latin typeface="Century Gothic" charset="0"/>
              </a:rPr>
              <a:t>-</a:t>
            </a:r>
            <a:r>
              <a:rPr lang="en-US" sz="1600" i="1" dirty="0">
                <a:latin typeface="Century Gothic" charset="0"/>
              </a:rPr>
              <a:t>30 minutes of exposure may result in permanent physiological damage</a:t>
            </a:r>
            <a:endParaRPr lang="en-US" sz="1600" b="1" dirty="0">
              <a:latin typeface="Century Gothic" charset="0"/>
            </a:endParaRPr>
          </a:p>
          <a:p>
            <a:pPr marL="1371600" lvl="3" indent="0">
              <a:spcBef>
                <a:spcPct val="20000"/>
              </a:spcBef>
            </a:pPr>
            <a:endParaRPr lang="en-US" sz="1800" dirty="0">
              <a:latin typeface="Century Gothic" charset="0"/>
            </a:endParaRPr>
          </a:p>
        </p:txBody>
      </p:sp>
      <p:sp>
        <p:nvSpPr>
          <p:cNvPr id="6" name="Content Placeholder 2"/>
          <p:cNvSpPr txBox="1">
            <a:spLocks noChangeArrowheads="1"/>
          </p:cNvSpPr>
          <p:nvPr/>
        </p:nvSpPr>
        <p:spPr bwMode="auto">
          <a:xfrm>
            <a:off x="461863" y="5226539"/>
            <a:ext cx="9007681" cy="136769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marL="342900" indent="-342900" defTabSz="457200">
              <a:defRPr sz="2700">
                <a:solidFill>
                  <a:schemeClr val="tx1"/>
                </a:solidFill>
                <a:latin typeface="Verdana" charset="0"/>
                <a:ea typeface="ＭＳ Ｐゴシック" charset="0"/>
                <a:cs typeface="ＭＳ Ｐゴシック" charset="0"/>
              </a:defRPr>
            </a:lvl1pPr>
            <a:lvl2pPr marL="742950" indent="-285750" defTabSz="457200">
              <a:defRPr sz="2700">
                <a:solidFill>
                  <a:schemeClr val="tx1"/>
                </a:solidFill>
                <a:latin typeface="Verdana" charset="0"/>
                <a:ea typeface="ＭＳ Ｐゴシック" charset="0"/>
              </a:defRPr>
            </a:lvl2pPr>
            <a:lvl3pPr marL="1143000" indent="-228600" defTabSz="457200">
              <a:defRPr sz="2700">
                <a:solidFill>
                  <a:schemeClr val="tx1"/>
                </a:solidFill>
                <a:latin typeface="Verdana" charset="0"/>
                <a:ea typeface="ＭＳ Ｐゴシック" charset="0"/>
              </a:defRPr>
            </a:lvl3pPr>
            <a:lvl4pPr marL="1600200" indent="-228600" defTabSz="457200">
              <a:defRPr sz="2700">
                <a:solidFill>
                  <a:schemeClr val="tx1"/>
                </a:solidFill>
                <a:latin typeface="Verdana" charset="0"/>
                <a:ea typeface="ＭＳ Ｐゴシック" charset="0"/>
              </a:defRPr>
            </a:lvl4pPr>
            <a:lvl5pPr marL="2057400" indent="-228600" defTabSz="457200">
              <a:defRPr sz="2700">
                <a:solidFill>
                  <a:schemeClr val="tx1"/>
                </a:solidFill>
                <a:latin typeface="Verdana" charset="0"/>
                <a:ea typeface="ＭＳ Ｐゴシック" charset="0"/>
              </a:defRPr>
            </a:lvl5pPr>
            <a:lvl6pPr marL="2514600" indent="-228600" eaLnBrk="0" fontAlgn="base" hangingPunct="0">
              <a:spcBef>
                <a:spcPct val="0"/>
              </a:spcBef>
              <a:spcAft>
                <a:spcPct val="0"/>
              </a:spcAft>
              <a:defRPr sz="2700">
                <a:solidFill>
                  <a:schemeClr val="tx1"/>
                </a:solidFill>
                <a:latin typeface="Verdana" charset="0"/>
                <a:ea typeface="ＭＳ Ｐゴシック" charset="0"/>
              </a:defRPr>
            </a:lvl6pPr>
            <a:lvl7pPr marL="2971800" indent="-228600" eaLnBrk="0" fontAlgn="base" hangingPunct="0">
              <a:spcBef>
                <a:spcPct val="0"/>
              </a:spcBef>
              <a:spcAft>
                <a:spcPct val="0"/>
              </a:spcAft>
              <a:defRPr sz="2700">
                <a:solidFill>
                  <a:schemeClr val="tx1"/>
                </a:solidFill>
                <a:latin typeface="Verdana" charset="0"/>
                <a:ea typeface="ＭＳ Ｐゴシック" charset="0"/>
              </a:defRPr>
            </a:lvl7pPr>
            <a:lvl8pPr marL="3429000" indent="-228600" eaLnBrk="0" fontAlgn="base" hangingPunct="0">
              <a:spcBef>
                <a:spcPct val="0"/>
              </a:spcBef>
              <a:spcAft>
                <a:spcPct val="0"/>
              </a:spcAft>
              <a:defRPr sz="2700">
                <a:solidFill>
                  <a:schemeClr val="tx1"/>
                </a:solidFill>
                <a:latin typeface="Verdana" charset="0"/>
                <a:ea typeface="ＭＳ Ｐゴシック" charset="0"/>
              </a:defRPr>
            </a:lvl8pPr>
            <a:lvl9pPr marL="3886200" indent="-228600" eaLnBrk="0" fontAlgn="base" hangingPunct="0">
              <a:spcBef>
                <a:spcPct val="0"/>
              </a:spcBef>
              <a:spcAft>
                <a:spcPct val="0"/>
              </a:spcAft>
              <a:defRPr sz="2700">
                <a:solidFill>
                  <a:schemeClr val="tx1"/>
                </a:solidFill>
                <a:latin typeface="Verdana" charset="0"/>
                <a:ea typeface="ＭＳ Ｐゴシック" charset="0"/>
              </a:defRPr>
            </a:lvl9pPr>
          </a:lstStyle>
          <a:p>
            <a:pPr marL="0" indent="0">
              <a:lnSpc>
                <a:spcPct val="80000"/>
              </a:lnSpc>
              <a:spcBef>
                <a:spcPct val="20000"/>
              </a:spcBef>
            </a:pPr>
            <a:r>
              <a:rPr lang="en-US" sz="1800" b="1" i="1" dirty="0">
                <a:latin typeface="Century Gothic" charset="0"/>
              </a:rPr>
              <a:t>Agencies</a:t>
            </a:r>
          </a:p>
          <a:p>
            <a:pPr>
              <a:lnSpc>
                <a:spcPct val="80000"/>
              </a:lnSpc>
              <a:spcBef>
                <a:spcPct val="20000"/>
              </a:spcBef>
              <a:buFont typeface="Arial"/>
              <a:buChar char="•"/>
            </a:pPr>
            <a:r>
              <a:rPr lang="en-US" sz="1600" b="1" dirty="0">
                <a:latin typeface="Century Gothic" charset="0"/>
              </a:rPr>
              <a:t>ACGIH</a:t>
            </a:r>
            <a:r>
              <a:rPr lang="en-US" sz="1600" dirty="0">
                <a:latin typeface="Century Gothic" charset="0"/>
              </a:rPr>
              <a:t>: </a:t>
            </a:r>
            <a:r>
              <a:rPr lang="en-US" sz="1600" b="1" dirty="0">
                <a:latin typeface="Century Gothic" charset="0"/>
              </a:rPr>
              <a:t>A</a:t>
            </a:r>
            <a:r>
              <a:rPr lang="en-US" sz="1600" dirty="0">
                <a:latin typeface="Century Gothic" charset="0"/>
              </a:rPr>
              <a:t>merican </a:t>
            </a:r>
            <a:r>
              <a:rPr lang="en-US" sz="1600" b="1" dirty="0">
                <a:latin typeface="Century Gothic" charset="0"/>
              </a:rPr>
              <a:t>C</a:t>
            </a:r>
            <a:r>
              <a:rPr lang="en-US" sz="1600" dirty="0">
                <a:latin typeface="Century Gothic" charset="0"/>
              </a:rPr>
              <a:t>onference of </a:t>
            </a:r>
            <a:r>
              <a:rPr lang="en-US" sz="1600" b="1" dirty="0">
                <a:latin typeface="Century Gothic" charset="0"/>
              </a:rPr>
              <a:t>G</a:t>
            </a:r>
            <a:r>
              <a:rPr lang="en-US" sz="1600" dirty="0">
                <a:latin typeface="Century Gothic" charset="0"/>
              </a:rPr>
              <a:t>overnmental </a:t>
            </a:r>
            <a:r>
              <a:rPr lang="en-US" sz="1600" b="1" dirty="0">
                <a:latin typeface="Century Gothic" charset="0"/>
              </a:rPr>
              <a:t>I</a:t>
            </a:r>
            <a:r>
              <a:rPr lang="en-US" sz="1600" dirty="0">
                <a:latin typeface="Century Gothic" charset="0"/>
              </a:rPr>
              <a:t>ndustrial </a:t>
            </a:r>
            <a:r>
              <a:rPr lang="en-US" sz="1600" b="1" dirty="0">
                <a:latin typeface="Century Gothic" charset="0"/>
              </a:rPr>
              <a:t>H</a:t>
            </a:r>
            <a:r>
              <a:rPr lang="en-US" sz="1600" dirty="0">
                <a:latin typeface="Century Gothic" charset="0"/>
              </a:rPr>
              <a:t>ygienists</a:t>
            </a:r>
          </a:p>
          <a:p>
            <a:pPr>
              <a:lnSpc>
                <a:spcPct val="80000"/>
              </a:lnSpc>
              <a:spcBef>
                <a:spcPct val="20000"/>
              </a:spcBef>
              <a:buFont typeface="Arial"/>
              <a:buChar char="•"/>
            </a:pPr>
            <a:r>
              <a:rPr lang="en-US" sz="1600" b="1" dirty="0">
                <a:latin typeface="Century Gothic" charset="0"/>
              </a:rPr>
              <a:t>NIOSH</a:t>
            </a:r>
            <a:r>
              <a:rPr lang="en-US" sz="1600" dirty="0">
                <a:latin typeface="Century Gothic" charset="0"/>
              </a:rPr>
              <a:t>: </a:t>
            </a:r>
            <a:r>
              <a:rPr lang="en-US" sz="1600" b="1" dirty="0">
                <a:latin typeface="Century Gothic" charset="0"/>
              </a:rPr>
              <a:t>N</a:t>
            </a:r>
            <a:r>
              <a:rPr lang="en-US" sz="1600" dirty="0">
                <a:latin typeface="Century Gothic" charset="0"/>
              </a:rPr>
              <a:t>ational </a:t>
            </a:r>
            <a:r>
              <a:rPr lang="en-US" sz="1600" b="1" dirty="0">
                <a:latin typeface="Century Gothic" charset="0"/>
              </a:rPr>
              <a:t>I</a:t>
            </a:r>
            <a:r>
              <a:rPr lang="en-US" sz="1600" dirty="0">
                <a:latin typeface="Century Gothic" charset="0"/>
              </a:rPr>
              <a:t>nstitute of </a:t>
            </a:r>
            <a:r>
              <a:rPr lang="en-US" sz="1600" b="1" dirty="0">
                <a:latin typeface="Century Gothic" charset="0"/>
              </a:rPr>
              <a:t>O</a:t>
            </a:r>
            <a:r>
              <a:rPr lang="en-US" sz="1600" dirty="0">
                <a:latin typeface="Century Gothic" charset="0"/>
              </a:rPr>
              <a:t>ccupational </a:t>
            </a:r>
            <a:r>
              <a:rPr lang="en-US" sz="1600" b="1" dirty="0">
                <a:latin typeface="Century Gothic" charset="0"/>
              </a:rPr>
              <a:t>S</a:t>
            </a:r>
            <a:r>
              <a:rPr lang="en-US" sz="1600" dirty="0">
                <a:latin typeface="Century Gothic" charset="0"/>
              </a:rPr>
              <a:t>afety and </a:t>
            </a:r>
            <a:r>
              <a:rPr lang="en-US" sz="1600" b="1" dirty="0">
                <a:latin typeface="Century Gothic" charset="0"/>
              </a:rPr>
              <a:t>H</a:t>
            </a:r>
            <a:r>
              <a:rPr lang="en-US" sz="1600" dirty="0">
                <a:latin typeface="Century Gothic" charset="0"/>
              </a:rPr>
              <a:t>ealth</a:t>
            </a:r>
          </a:p>
          <a:p>
            <a:pPr>
              <a:lnSpc>
                <a:spcPct val="80000"/>
              </a:lnSpc>
              <a:spcBef>
                <a:spcPct val="20000"/>
              </a:spcBef>
              <a:buFont typeface="Arial"/>
              <a:buChar char="•"/>
            </a:pPr>
            <a:r>
              <a:rPr lang="en-US" sz="1600" b="1" dirty="0">
                <a:latin typeface="Century Gothic" charset="0"/>
              </a:rPr>
              <a:t>OSHA</a:t>
            </a:r>
            <a:r>
              <a:rPr lang="en-US" sz="1600" dirty="0">
                <a:latin typeface="Century Gothic" charset="0"/>
              </a:rPr>
              <a:t>: </a:t>
            </a:r>
            <a:r>
              <a:rPr lang="en-US" sz="1600" b="1" dirty="0">
                <a:latin typeface="Century Gothic" charset="0"/>
              </a:rPr>
              <a:t>O</a:t>
            </a:r>
            <a:r>
              <a:rPr lang="en-US" sz="1600" dirty="0">
                <a:latin typeface="Century Gothic" charset="0"/>
              </a:rPr>
              <a:t>ccupational </a:t>
            </a:r>
            <a:r>
              <a:rPr lang="en-US" sz="1600" b="1" dirty="0">
                <a:latin typeface="Century Gothic" charset="0"/>
              </a:rPr>
              <a:t>S</a:t>
            </a:r>
            <a:r>
              <a:rPr lang="en-US" sz="1600" dirty="0">
                <a:latin typeface="Century Gothic" charset="0"/>
              </a:rPr>
              <a:t>afety and </a:t>
            </a:r>
            <a:r>
              <a:rPr lang="en-US" sz="1600" b="1" dirty="0">
                <a:latin typeface="Century Gothic" charset="0"/>
              </a:rPr>
              <a:t>H</a:t>
            </a:r>
            <a:r>
              <a:rPr lang="en-US" sz="1600" dirty="0">
                <a:latin typeface="Century Gothic" charset="0"/>
              </a:rPr>
              <a:t>ealth </a:t>
            </a:r>
            <a:r>
              <a:rPr lang="en-US" sz="1600" b="1" dirty="0">
                <a:latin typeface="Century Gothic" charset="0"/>
              </a:rPr>
              <a:t>A</a:t>
            </a:r>
            <a:r>
              <a:rPr lang="en-US" sz="1600" dirty="0">
                <a:latin typeface="Century Gothic" charset="0"/>
              </a:rPr>
              <a:t>dministration</a:t>
            </a:r>
          </a:p>
          <a:p>
            <a:pPr marL="0" indent="0">
              <a:lnSpc>
                <a:spcPct val="80000"/>
              </a:lnSpc>
              <a:spcBef>
                <a:spcPct val="20000"/>
              </a:spcBef>
            </a:pPr>
            <a:r>
              <a:rPr lang="en-US" sz="2000" dirty="0">
                <a:latin typeface="Century Gothic" charset="0"/>
              </a:rPr>
              <a:t>	</a:t>
            </a:r>
          </a:p>
          <a:p>
            <a:pPr marL="1371600" lvl="3" indent="0">
              <a:lnSpc>
                <a:spcPct val="70000"/>
              </a:lnSpc>
              <a:spcBef>
                <a:spcPct val="20000"/>
              </a:spcBef>
            </a:pPr>
            <a:br>
              <a:rPr lang="en-US" sz="1600" i="1" dirty="0">
                <a:latin typeface="Century Gothic" charset="0"/>
              </a:rPr>
            </a:br>
            <a:endParaRPr lang="en-US" sz="1800" dirty="0">
              <a:latin typeface="Century Gothic" charset="0"/>
            </a:endParaRPr>
          </a:p>
        </p:txBody>
      </p:sp>
    </p:spTree>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275CCE-6B40-40F2-9AFD-CF092A8B9BF2}"/>
              </a:ext>
            </a:extLst>
          </p:cNvPr>
          <p:cNvSpPr>
            <a:spLocks noGrp="1"/>
          </p:cNvSpPr>
          <p:nvPr>
            <p:ph type="title"/>
          </p:nvPr>
        </p:nvSpPr>
        <p:spPr/>
        <p:txBody>
          <a:bodyPr/>
          <a:lstStyle/>
          <a:p>
            <a:r>
              <a:rPr lang="en-US" dirty="0"/>
              <a:t>TWA, PEL, REL TLV</a:t>
            </a:r>
          </a:p>
        </p:txBody>
      </p:sp>
      <p:sp>
        <p:nvSpPr>
          <p:cNvPr id="3" name="Content Placeholder 2">
            <a:extLst>
              <a:ext uri="{FF2B5EF4-FFF2-40B4-BE49-F238E27FC236}">
                <a16:creationId xmlns:a16="http://schemas.microsoft.com/office/drawing/2014/main" id="{32463CEC-345D-4E96-BA82-0CF4A0468FB5}"/>
              </a:ext>
            </a:extLst>
          </p:cNvPr>
          <p:cNvSpPr>
            <a:spLocks noGrp="1"/>
          </p:cNvSpPr>
          <p:nvPr>
            <p:ph idx="1"/>
          </p:nvPr>
        </p:nvSpPr>
        <p:spPr/>
        <p:txBody>
          <a:bodyPr/>
          <a:lstStyle/>
          <a:p>
            <a:pPr algn="l" fontAlgn="base"/>
            <a:r>
              <a:rPr lang="en-US" sz="1400" b="1" i="0" dirty="0">
                <a:solidFill>
                  <a:srgbClr val="777777"/>
                </a:solidFill>
                <a:effectLst/>
                <a:latin typeface="Arial" panose="020B0604020202020204" pitchFamily="34" charset="0"/>
              </a:rPr>
              <a:t>Q: What are TWA, PEL and REL?</a:t>
            </a:r>
          </a:p>
          <a:p>
            <a:pPr algn="l" fontAlgn="base"/>
            <a:r>
              <a:rPr lang="en-US" sz="1200" b="1" i="0" dirty="0">
                <a:solidFill>
                  <a:srgbClr val="777777"/>
                </a:solidFill>
                <a:effectLst/>
                <a:latin typeface="inherit"/>
              </a:rPr>
              <a:t>A:</a:t>
            </a:r>
            <a:r>
              <a:rPr lang="en-US" sz="1200" b="0" i="0" dirty="0">
                <a:solidFill>
                  <a:srgbClr val="777777"/>
                </a:solidFill>
                <a:effectLst/>
                <a:latin typeface="Arial" panose="020B0604020202020204" pitchFamily="34" charset="0"/>
              </a:rPr>
              <a:t> The </a:t>
            </a:r>
            <a:r>
              <a:rPr lang="en-US" sz="1200" b="1" i="0" dirty="0">
                <a:solidFill>
                  <a:srgbClr val="777777"/>
                </a:solidFill>
                <a:effectLst/>
                <a:latin typeface="inherit"/>
              </a:rPr>
              <a:t>Threshold Limit Value</a:t>
            </a:r>
            <a:r>
              <a:rPr lang="en-US" sz="1200" b="0" i="0" dirty="0">
                <a:solidFill>
                  <a:srgbClr val="777777"/>
                </a:solidFill>
                <a:effectLst/>
                <a:latin typeface="Arial" panose="020B0604020202020204" pitchFamily="34" charset="0"/>
              </a:rPr>
              <a:t> (TLV</a:t>
            </a:r>
            <a:r>
              <a:rPr lang="en-US" sz="1200" b="0" i="0" baseline="30000" dirty="0">
                <a:solidFill>
                  <a:srgbClr val="777777"/>
                </a:solidFill>
                <a:effectLst/>
                <a:latin typeface="inherit"/>
              </a:rPr>
              <a:t>(R) </a:t>
            </a:r>
            <a:r>
              <a:rPr lang="en-US" sz="1200" b="0" i="0" dirty="0">
                <a:solidFill>
                  <a:srgbClr val="777777"/>
                </a:solidFill>
                <a:effectLst/>
                <a:latin typeface="Arial" panose="020B0604020202020204" pitchFamily="34" charset="0"/>
              </a:rPr>
              <a:t>) of a chemical substance establishes the reasonable level to which a worker may be repeatedly exposed, day after day, over a working lifetime without adverse health effects. TLV</a:t>
            </a:r>
            <a:r>
              <a:rPr lang="en-US" sz="1200" b="0" i="0" baseline="30000" dirty="0">
                <a:solidFill>
                  <a:srgbClr val="777777"/>
                </a:solidFill>
                <a:effectLst/>
                <a:latin typeface="inherit"/>
              </a:rPr>
              <a:t>(R) </a:t>
            </a:r>
            <a:r>
              <a:rPr lang="en-US" sz="1200" b="0" i="0" dirty="0">
                <a:solidFill>
                  <a:srgbClr val="777777"/>
                </a:solidFill>
                <a:effectLst/>
                <a:latin typeface="Arial" panose="020B0604020202020204" pitchFamily="34" charset="0"/>
              </a:rPr>
              <a:t>is a reserved term of the </a:t>
            </a:r>
            <a:r>
              <a:rPr lang="en-US" sz="1200" b="1" i="0" u="sng" strike="noStrike" dirty="0">
                <a:solidFill>
                  <a:srgbClr val="777777"/>
                </a:solidFill>
                <a:effectLst/>
                <a:latin typeface="inherit"/>
                <a:hlinkClick r:id="rId2"/>
              </a:rPr>
              <a:t>American Conference of Governmental Industrial Hygienists</a:t>
            </a:r>
            <a:r>
              <a:rPr lang="en-US" sz="1200" b="0" i="0" dirty="0">
                <a:solidFill>
                  <a:srgbClr val="777777"/>
                </a:solidFill>
                <a:effectLst/>
                <a:latin typeface="Arial" panose="020B0604020202020204" pitchFamily="34" charset="0"/>
              </a:rPr>
              <a:t> (ACGIH)</a:t>
            </a:r>
            <a:r>
              <a:rPr lang="en-US" sz="1200" b="0" i="0" baseline="30000" dirty="0">
                <a:solidFill>
                  <a:srgbClr val="777777"/>
                </a:solidFill>
                <a:effectLst/>
                <a:latin typeface="inherit"/>
              </a:rPr>
              <a:t>(R) </a:t>
            </a:r>
            <a:r>
              <a:rPr lang="en-US" sz="1200" b="0" i="0" dirty="0">
                <a:solidFill>
                  <a:srgbClr val="777777"/>
                </a:solidFill>
                <a:effectLst/>
                <a:latin typeface="Arial" panose="020B0604020202020204" pitchFamily="34" charset="0"/>
              </a:rPr>
              <a:t>. It is however sometimes loosely used to refer to other similar concepts used in occupational health and toxicology. A list of current TLVs</a:t>
            </a:r>
            <a:r>
              <a:rPr lang="en-US" sz="1200" b="0" i="0" baseline="30000" dirty="0">
                <a:solidFill>
                  <a:srgbClr val="777777"/>
                </a:solidFill>
                <a:effectLst/>
                <a:latin typeface="inherit"/>
              </a:rPr>
              <a:t>(R) </a:t>
            </a:r>
            <a:r>
              <a:rPr lang="en-US" sz="1200" b="0" i="0" dirty="0">
                <a:solidFill>
                  <a:srgbClr val="777777"/>
                </a:solidFill>
                <a:effectLst/>
                <a:latin typeface="Arial" panose="020B0604020202020204" pitchFamily="34" charset="0"/>
              </a:rPr>
              <a:t>and biological exposure indices (BEIs) are published annually by the ACGIH</a:t>
            </a:r>
            <a:r>
              <a:rPr lang="en-US" sz="1200" b="0" i="0" baseline="30000" dirty="0">
                <a:solidFill>
                  <a:srgbClr val="777777"/>
                </a:solidFill>
                <a:effectLst/>
                <a:latin typeface="inherit"/>
              </a:rPr>
              <a:t>(R) </a:t>
            </a:r>
            <a:r>
              <a:rPr lang="en-US" sz="1200" b="0" i="0" dirty="0">
                <a:solidFill>
                  <a:srgbClr val="777777"/>
                </a:solidFill>
                <a:effectLst/>
                <a:latin typeface="Arial" panose="020B0604020202020204" pitchFamily="34" charset="0"/>
              </a:rPr>
              <a:t>.</a:t>
            </a:r>
          </a:p>
          <a:p>
            <a:pPr algn="l" fontAlgn="base"/>
            <a:r>
              <a:rPr lang="en-US" sz="1200" b="0" i="0" dirty="0">
                <a:solidFill>
                  <a:srgbClr val="777777"/>
                </a:solidFill>
                <a:effectLst/>
                <a:latin typeface="Arial" panose="020B0604020202020204" pitchFamily="34" charset="0"/>
              </a:rPr>
              <a:t>The Canada </a:t>
            </a:r>
            <a:r>
              <a:rPr lang="en-US" sz="1200" b="0" i="0" dirty="0" err="1">
                <a:solidFill>
                  <a:srgbClr val="777777"/>
                </a:solidFill>
                <a:effectLst/>
                <a:latin typeface="Arial" panose="020B0604020202020204" pitchFamily="34" charset="0"/>
              </a:rPr>
              <a:t>Labour</a:t>
            </a:r>
            <a:r>
              <a:rPr lang="en-US" sz="1200" b="0" i="0" dirty="0">
                <a:solidFill>
                  <a:srgbClr val="777777"/>
                </a:solidFill>
                <a:effectLst/>
                <a:latin typeface="Arial" panose="020B0604020202020204" pitchFamily="34" charset="0"/>
              </a:rPr>
              <a:t> Code and OH&amp;S regulations of most of the provinces require monitoring to ensure that no worker is exposed to a concentration of a chemical substance above the TLV established by ACGIH</a:t>
            </a:r>
            <a:r>
              <a:rPr lang="en-US" sz="1200" b="0" i="0" baseline="30000" dirty="0">
                <a:solidFill>
                  <a:srgbClr val="777777"/>
                </a:solidFill>
                <a:effectLst/>
                <a:latin typeface="inherit"/>
              </a:rPr>
              <a:t>(R) </a:t>
            </a:r>
            <a:r>
              <a:rPr lang="en-US" sz="1200" b="0" i="0" dirty="0">
                <a:solidFill>
                  <a:srgbClr val="777777"/>
                </a:solidFill>
                <a:effectLst/>
                <a:latin typeface="Arial" panose="020B0604020202020204" pitchFamily="34" charset="0"/>
              </a:rPr>
              <a:t>.</a:t>
            </a:r>
          </a:p>
          <a:p>
            <a:pPr algn="l" fontAlgn="base"/>
            <a:r>
              <a:rPr lang="en-US" sz="1400" b="1" i="0" dirty="0">
                <a:solidFill>
                  <a:srgbClr val="777777"/>
                </a:solidFill>
                <a:effectLst/>
                <a:latin typeface="Arial" panose="020B0604020202020204" pitchFamily="34" charset="0"/>
              </a:rPr>
              <a:t>A </a:t>
            </a:r>
            <a:r>
              <a:rPr lang="en-US" sz="1400" b="1" i="0" dirty="0">
                <a:solidFill>
                  <a:srgbClr val="777777"/>
                </a:solidFill>
                <a:effectLst/>
                <a:latin typeface="inherit"/>
              </a:rPr>
              <a:t>Time Weighted Average</a:t>
            </a:r>
            <a:r>
              <a:rPr lang="en-US" sz="1400" b="1" i="0" dirty="0">
                <a:solidFill>
                  <a:srgbClr val="777777"/>
                </a:solidFill>
                <a:effectLst/>
                <a:latin typeface="Arial" panose="020B0604020202020204" pitchFamily="34" charset="0"/>
              </a:rPr>
              <a:t> (TWA) </a:t>
            </a:r>
            <a:r>
              <a:rPr lang="en-US" sz="1200" b="0" i="0" dirty="0">
                <a:solidFill>
                  <a:srgbClr val="777777"/>
                </a:solidFill>
                <a:effectLst/>
                <a:latin typeface="Arial" panose="020B0604020202020204" pitchFamily="34" charset="0"/>
              </a:rPr>
              <a:t>is a TLV</a:t>
            </a:r>
            <a:r>
              <a:rPr lang="en-US" sz="1200" b="0" i="0" baseline="30000" dirty="0">
                <a:solidFill>
                  <a:srgbClr val="777777"/>
                </a:solidFill>
                <a:effectLst/>
                <a:latin typeface="inherit"/>
              </a:rPr>
              <a:t>(R) </a:t>
            </a:r>
            <a:r>
              <a:rPr lang="en-US" sz="1200" b="0" i="0" dirty="0">
                <a:solidFill>
                  <a:srgbClr val="777777"/>
                </a:solidFill>
                <a:effectLst/>
                <a:latin typeface="Arial" panose="020B0604020202020204" pitchFamily="34" charset="0"/>
              </a:rPr>
              <a:t>based on a 8-hour workday and a 40-hour workweek. For example the TWA for carbon monoxide is 25 ppm. This means that an average of 25 ppm is considered to be the safe TLV</a:t>
            </a:r>
            <a:r>
              <a:rPr lang="en-US" sz="1200" b="0" i="0" baseline="30000" dirty="0">
                <a:solidFill>
                  <a:srgbClr val="777777"/>
                </a:solidFill>
                <a:effectLst/>
                <a:latin typeface="inherit"/>
              </a:rPr>
              <a:t>(R) </a:t>
            </a:r>
            <a:r>
              <a:rPr lang="en-US" sz="1200" b="0" i="0" dirty="0">
                <a:solidFill>
                  <a:srgbClr val="777777"/>
                </a:solidFill>
                <a:effectLst/>
                <a:latin typeface="Arial" panose="020B0604020202020204" pitchFamily="34" charset="0"/>
              </a:rPr>
              <a:t>for an 8-hour workday.</a:t>
            </a:r>
          </a:p>
          <a:p>
            <a:pPr algn="l" fontAlgn="base"/>
            <a:r>
              <a:rPr lang="en-US" sz="1400" b="1" i="0" dirty="0">
                <a:solidFill>
                  <a:srgbClr val="777777"/>
                </a:solidFill>
                <a:effectLst/>
                <a:latin typeface="Arial" panose="020B0604020202020204" pitchFamily="34" charset="0"/>
              </a:rPr>
              <a:t>A </a:t>
            </a:r>
            <a:r>
              <a:rPr lang="en-US" sz="1400" b="1" i="0" dirty="0">
                <a:solidFill>
                  <a:srgbClr val="777777"/>
                </a:solidFill>
                <a:effectLst/>
                <a:latin typeface="inherit"/>
              </a:rPr>
              <a:t>Short Term Exposure Limit</a:t>
            </a:r>
            <a:r>
              <a:rPr lang="en-US" sz="1400" b="1" i="0" dirty="0">
                <a:solidFill>
                  <a:srgbClr val="777777"/>
                </a:solidFill>
                <a:effectLst/>
                <a:latin typeface="Arial" panose="020B0604020202020204" pitchFamily="34" charset="0"/>
              </a:rPr>
              <a:t> (STEL) </a:t>
            </a:r>
            <a:r>
              <a:rPr lang="en-US" sz="1200" b="0" i="0" dirty="0">
                <a:solidFill>
                  <a:srgbClr val="777777"/>
                </a:solidFill>
                <a:effectLst/>
                <a:latin typeface="Arial" panose="020B0604020202020204" pitchFamily="34" charset="0"/>
              </a:rPr>
              <a:t>is a TLV</a:t>
            </a:r>
            <a:r>
              <a:rPr lang="en-US" sz="1200" b="0" i="0" baseline="30000" dirty="0">
                <a:solidFill>
                  <a:srgbClr val="777777"/>
                </a:solidFill>
                <a:effectLst/>
                <a:latin typeface="inherit"/>
              </a:rPr>
              <a:t>(R) </a:t>
            </a:r>
            <a:r>
              <a:rPr lang="en-US" sz="1200" b="0" i="0" dirty="0">
                <a:solidFill>
                  <a:srgbClr val="777777"/>
                </a:solidFill>
                <a:effectLst/>
                <a:latin typeface="Arial" panose="020B0604020202020204" pitchFamily="34" charset="0"/>
              </a:rPr>
              <a:t>based on a 15 minute average.</a:t>
            </a:r>
          </a:p>
          <a:p>
            <a:pPr algn="l" fontAlgn="base"/>
            <a:r>
              <a:rPr lang="en-US" sz="1400" b="1" i="0" dirty="0">
                <a:solidFill>
                  <a:srgbClr val="777777"/>
                </a:solidFill>
                <a:effectLst/>
                <a:latin typeface="Arial" panose="020B0604020202020204" pitchFamily="34" charset="0"/>
              </a:rPr>
              <a:t>A </a:t>
            </a:r>
            <a:r>
              <a:rPr lang="en-US" sz="1400" b="1" i="0" dirty="0">
                <a:solidFill>
                  <a:srgbClr val="777777"/>
                </a:solidFill>
                <a:effectLst/>
                <a:latin typeface="inherit"/>
              </a:rPr>
              <a:t>Ceiling</a:t>
            </a:r>
            <a:r>
              <a:rPr lang="en-US" sz="1400" b="1" i="0" dirty="0">
                <a:solidFill>
                  <a:srgbClr val="777777"/>
                </a:solidFill>
                <a:effectLst/>
                <a:latin typeface="Arial" panose="020B0604020202020204" pitchFamily="34" charset="0"/>
              </a:rPr>
              <a:t> </a:t>
            </a:r>
            <a:r>
              <a:rPr lang="en-US" sz="1200" b="0" i="0" dirty="0">
                <a:solidFill>
                  <a:srgbClr val="777777"/>
                </a:solidFill>
                <a:effectLst/>
                <a:latin typeface="Arial" panose="020B0604020202020204" pitchFamily="34" charset="0"/>
              </a:rPr>
              <a:t>is a TLV that should not be exceeded during any part of the work experience.</a:t>
            </a:r>
          </a:p>
          <a:p>
            <a:pPr algn="l" fontAlgn="base"/>
            <a:r>
              <a:rPr lang="en-US" sz="1400" b="1" i="0" dirty="0">
                <a:solidFill>
                  <a:srgbClr val="777777"/>
                </a:solidFill>
                <a:effectLst/>
                <a:latin typeface="Arial" panose="020B0604020202020204" pitchFamily="34" charset="0"/>
              </a:rPr>
              <a:t>The </a:t>
            </a:r>
            <a:r>
              <a:rPr lang="en-US" sz="1400" b="1" i="0" dirty="0">
                <a:solidFill>
                  <a:srgbClr val="777777"/>
                </a:solidFill>
                <a:effectLst/>
                <a:latin typeface="inherit"/>
              </a:rPr>
              <a:t>Permissible Exposure Limit</a:t>
            </a:r>
            <a:r>
              <a:rPr lang="en-US" sz="1400" b="1" i="0" dirty="0">
                <a:solidFill>
                  <a:srgbClr val="777777"/>
                </a:solidFill>
                <a:effectLst/>
                <a:latin typeface="Arial" panose="020B0604020202020204" pitchFamily="34" charset="0"/>
              </a:rPr>
              <a:t> (PEL or OSHA PEL) </a:t>
            </a:r>
            <a:r>
              <a:rPr lang="en-US" sz="1200" b="0" i="0" dirty="0">
                <a:solidFill>
                  <a:srgbClr val="777777"/>
                </a:solidFill>
                <a:effectLst/>
                <a:latin typeface="Arial" panose="020B0604020202020204" pitchFamily="34" charset="0"/>
              </a:rPr>
              <a:t>is a TLV</a:t>
            </a:r>
            <a:r>
              <a:rPr lang="en-US" sz="1200" b="0" i="0" baseline="30000" dirty="0">
                <a:solidFill>
                  <a:srgbClr val="777777"/>
                </a:solidFill>
                <a:effectLst/>
                <a:latin typeface="inherit"/>
              </a:rPr>
              <a:t>(R) </a:t>
            </a:r>
            <a:r>
              <a:rPr lang="en-US" sz="1200" b="0" i="0" dirty="0">
                <a:solidFill>
                  <a:srgbClr val="777777"/>
                </a:solidFill>
                <a:effectLst/>
                <a:latin typeface="Arial" panose="020B0604020202020204" pitchFamily="34" charset="0"/>
              </a:rPr>
              <a:t>established by </a:t>
            </a:r>
            <a:r>
              <a:rPr lang="en-US" sz="1200" b="1" i="0" u="none" strike="noStrike" dirty="0">
                <a:solidFill>
                  <a:srgbClr val="777777"/>
                </a:solidFill>
                <a:effectLst/>
                <a:latin typeface="inherit"/>
                <a:hlinkClick r:id="rId3"/>
              </a:rPr>
              <a:t>OSHA</a:t>
            </a:r>
            <a:r>
              <a:rPr lang="en-US" sz="1200" b="0" i="0" dirty="0">
                <a:solidFill>
                  <a:srgbClr val="777777"/>
                </a:solidFill>
                <a:effectLst/>
                <a:latin typeface="Arial" panose="020B0604020202020204" pitchFamily="34" charset="0"/>
              </a:rPr>
              <a:t> in the U S for exposure of an employee to a substance or physical agent, and may differ from TLVs</a:t>
            </a:r>
            <a:r>
              <a:rPr lang="en-US" sz="1200" b="0" i="0" baseline="30000" dirty="0">
                <a:solidFill>
                  <a:srgbClr val="777777"/>
                </a:solidFill>
                <a:effectLst/>
                <a:latin typeface="inherit"/>
              </a:rPr>
              <a:t>(R) </a:t>
            </a:r>
            <a:r>
              <a:rPr lang="en-US" sz="1200" b="0" i="0" dirty="0">
                <a:solidFill>
                  <a:srgbClr val="777777"/>
                </a:solidFill>
                <a:effectLst/>
                <a:latin typeface="Arial" panose="020B0604020202020204" pitchFamily="34" charset="0"/>
              </a:rPr>
              <a:t>in other jurisdictions. Permissible Exposure Limits are established by the Occupational Safety and Health Administration (OSHA). A PEL is usually given as a time-weighted average (TWA), although some are Short Term Exposure Limits (STEL) or Ceiling Limits.</a:t>
            </a:r>
          </a:p>
          <a:p>
            <a:pPr algn="l" fontAlgn="base"/>
            <a:r>
              <a:rPr lang="en-US" sz="1400" b="1" i="0" dirty="0">
                <a:solidFill>
                  <a:srgbClr val="777777"/>
                </a:solidFill>
                <a:effectLst/>
                <a:latin typeface="Arial" panose="020B0604020202020204" pitchFamily="34" charset="0"/>
              </a:rPr>
              <a:t>RELs or </a:t>
            </a:r>
            <a:r>
              <a:rPr lang="en-US" sz="1400" b="1" i="0" dirty="0">
                <a:solidFill>
                  <a:srgbClr val="777777"/>
                </a:solidFill>
                <a:effectLst/>
                <a:latin typeface="inherit"/>
              </a:rPr>
              <a:t>Recommended Exposure Limits</a:t>
            </a:r>
            <a:r>
              <a:rPr lang="en-US" sz="1400" b="1" i="0" dirty="0">
                <a:solidFill>
                  <a:srgbClr val="777777"/>
                </a:solidFill>
                <a:effectLst/>
                <a:latin typeface="Arial" panose="020B0604020202020204" pitchFamily="34" charset="0"/>
              </a:rPr>
              <a:t> </a:t>
            </a:r>
            <a:r>
              <a:rPr lang="en-US" sz="1200" b="0" i="0" dirty="0">
                <a:solidFill>
                  <a:srgbClr val="777777"/>
                </a:solidFill>
                <a:effectLst/>
                <a:latin typeface="Arial" panose="020B0604020202020204" pitchFamily="34" charset="0"/>
              </a:rPr>
              <a:t>are TLVs</a:t>
            </a:r>
            <a:r>
              <a:rPr lang="en-US" sz="1200" b="0" i="0" baseline="30000" dirty="0">
                <a:solidFill>
                  <a:srgbClr val="777777"/>
                </a:solidFill>
                <a:effectLst/>
                <a:latin typeface="inherit"/>
              </a:rPr>
              <a:t>(R) </a:t>
            </a:r>
            <a:r>
              <a:rPr lang="en-US" sz="1200" b="0" i="0" dirty="0">
                <a:solidFill>
                  <a:srgbClr val="777777"/>
                </a:solidFill>
                <a:effectLst/>
                <a:latin typeface="Arial" panose="020B0604020202020204" pitchFamily="34" charset="0"/>
              </a:rPr>
              <a:t>established by </a:t>
            </a:r>
            <a:r>
              <a:rPr lang="en-US" sz="1200" b="1" i="0" u="none" strike="noStrike" dirty="0">
                <a:solidFill>
                  <a:srgbClr val="777777"/>
                </a:solidFill>
                <a:effectLst/>
                <a:latin typeface="inherit"/>
                <a:hlinkClick r:id="rId4"/>
              </a:rPr>
              <a:t>NIOSH</a:t>
            </a:r>
            <a:r>
              <a:rPr lang="en-US" sz="1200" b="0" i="0" dirty="0">
                <a:solidFill>
                  <a:srgbClr val="777777"/>
                </a:solidFill>
                <a:effectLst/>
                <a:latin typeface="Arial" panose="020B0604020202020204" pitchFamily="34" charset="0"/>
              </a:rPr>
              <a:t> for exposure of an employee to a substance or physical agent.</a:t>
            </a:r>
          </a:p>
          <a:p>
            <a:endParaRPr lang="en-US" dirty="0"/>
          </a:p>
        </p:txBody>
      </p:sp>
    </p:spTree>
    <p:extLst>
      <p:ext uri="{BB962C8B-B14F-4D97-AF65-F5344CB8AC3E}">
        <p14:creationId xmlns:p14="http://schemas.microsoft.com/office/powerpoint/2010/main" val="2755600219"/>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DFBCEE-2C83-4530-A866-E9589BC5D518}"/>
              </a:ext>
            </a:extLst>
          </p:cNvPr>
          <p:cNvSpPr>
            <a:spLocks noGrp="1"/>
          </p:cNvSpPr>
          <p:nvPr>
            <p:ph type="title"/>
          </p:nvPr>
        </p:nvSpPr>
        <p:spPr/>
        <p:txBody>
          <a:bodyPr/>
          <a:lstStyle/>
          <a:p>
            <a:r>
              <a:rPr lang="en-US" dirty="0"/>
              <a:t>TWA, STEL, IDLH</a:t>
            </a:r>
          </a:p>
        </p:txBody>
      </p:sp>
      <p:sp>
        <p:nvSpPr>
          <p:cNvPr id="3" name="Content Placeholder 2">
            <a:extLst>
              <a:ext uri="{FF2B5EF4-FFF2-40B4-BE49-F238E27FC236}">
                <a16:creationId xmlns:a16="http://schemas.microsoft.com/office/drawing/2014/main" id="{F4EA9E77-687D-4807-B8A2-50772AEFBFDD}"/>
              </a:ext>
            </a:extLst>
          </p:cNvPr>
          <p:cNvSpPr>
            <a:spLocks noGrp="1"/>
          </p:cNvSpPr>
          <p:nvPr>
            <p:ph idx="1"/>
          </p:nvPr>
        </p:nvSpPr>
        <p:spPr/>
        <p:txBody>
          <a:bodyPr/>
          <a:lstStyle/>
          <a:p>
            <a:r>
              <a:rPr lang="en-US" sz="1200" b="1" dirty="0"/>
              <a:t>TWA Time weighted average (TWA) </a:t>
            </a:r>
            <a:r>
              <a:rPr lang="en-US" sz="1200" dirty="0"/>
              <a:t>is the average workplace exposure to any hazardous contaminant or agent using the baseline of an 8 hour per day or 40 hours per week work schedule. The TWA reflects the maximum average exposure to such hazardous contaminants to which workers may be exposed without experiencing significant adverse health effects over the standardized eight-hour work period.</a:t>
            </a:r>
          </a:p>
          <a:p>
            <a:pPr marL="0" indent="0">
              <a:buNone/>
            </a:pPr>
            <a:r>
              <a:rPr lang="en-US" sz="1200" dirty="0"/>
              <a:t>       The TWA is expressed in units of parts per million (ppm) or mg/m3.</a:t>
            </a:r>
          </a:p>
          <a:p>
            <a:pPr algn="l"/>
            <a:r>
              <a:rPr lang="en-US" sz="1200" b="1" i="0" dirty="0">
                <a:solidFill>
                  <a:srgbClr val="424242"/>
                </a:solidFill>
                <a:effectLst/>
                <a:latin typeface="Verdana" panose="020B0604030504040204" pitchFamily="34" charset="0"/>
              </a:rPr>
              <a:t>Short-term exposure limit (STEL) </a:t>
            </a:r>
            <a:r>
              <a:rPr lang="en-US" sz="1200" b="0" i="0" dirty="0">
                <a:solidFill>
                  <a:srgbClr val="424242"/>
                </a:solidFill>
                <a:effectLst/>
                <a:latin typeface="Verdana" panose="020B0604030504040204" pitchFamily="34" charset="0"/>
              </a:rPr>
              <a:t>is the acceptable exposure limit to a toxic or an irritant substance over a short period of time (time-weighted average), usually 15 minutes. STEL is the maximum concentration of a chemical to which workers may be exposed continuously for a short period of time without any danger to health, safety or work efficiency. This term is used in occupational health, industrial hygiene and toxicology.</a:t>
            </a:r>
          </a:p>
          <a:p>
            <a:pPr algn="l"/>
            <a:r>
              <a:rPr lang="en-US" sz="1200" b="0" i="0" dirty="0">
                <a:solidFill>
                  <a:srgbClr val="424242"/>
                </a:solidFill>
                <a:effectLst/>
                <a:latin typeface="Verdana" panose="020B0604030504040204" pitchFamily="34" charset="0"/>
              </a:rPr>
              <a:t>Short-term exposure limit may also be known as short-term exposure value (STEV)</a:t>
            </a:r>
          </a:p>
          <a:p>
            <a:pPr algn="l" rtl="0"/>
            <a:r>
              <a:rPr lang="en-US" sz="1200" b="1" i="0" dirty="0">
                <a:solidFill>
                  <a:srgbClr val="424242"/>
                </a:solidFill>
                <a:effectLst/>
                <a:latin typeface="Verdana" panose="020B0604030504040204" pitchFamily="34" charset="0"/>
              </a:rPr>
              <a:t>“Immediately Dangerous to Life or Health” (IDLH) </a:t>
            </a:r>
            <a:r>
              <a:rPr lang="en-US" sz="1200" b="0" i="0" dirty="0">
                <a:solidFill>
                  <a:srgbClr val="424242"/>
                </a:solidFill>
                <a:effectLst/>
                <a:latin typeface="Verdana" panose="020B0604030504040204" pitchFamily="34" charset="0"/>
              </a:rPr>
              <a:t>is a term used to describe hazards in which an acute exposure to the hazard poses a severe risk of immediate health damage, injury, or death. This immediate danger could be a result of the high level of damage that could occur due to short-term exposure to the hazard or due to the hazard’s ability to impair the ability of the employee to leave the hazard area.</a:t>
            </a:r>
          </a:p>
          <a:p>
            <a:endParaRPr lang="en-US" dirty="0"/>
          </a:p>
        </p:txBody>
      </p:sp>
    </p:spTree>
    <p:extLst>
      <p:ext uri="{BB962C8B-B14F-4D97-AF65-F5344CB8AC3E}">
        <p14:creationId xmlns:p14="http://schemas.microsoft.com/office/powerpoint/2010/main" val="2665944808"/>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6FD766-FBE8-4682-8214-FF32C9B06209}"/>
              </a:ext>
            </a:extLst>
          </p:cNvPr>
          <p:cNvSpPr>
            <a:spLocks noGrp="1"/>
          </p:cNvSpPr>
          <p:nvPr>
            <p:ph type="title"/>
          </p:nvPr>
        </p:nvSpPr>
        <p:spPr/>
        <p:txBody>
          <a:bodyPr/>
          <a:lstStyle/>
          <a:p>
            <a:r>
              <a:rPr lang="en-US" dirty="0"/>
              <a:t>Toxic Sensor Technology	</a:t>
            </a:r>
          </a:p>
        </p:txBody>
      </p:sp>
      <p:sp>
        <p:nvSpPr>
          <p:cNvPr id="3" name="Content Placeholder 2">
            <a:extLst>
              <a:ext uri="{FF2B5EF4-FFF2-40B4-BE49-F238E27FC236}">
                <a16:creationId xmlns:a16="http://schemas.microsoft.com/office/drawing/2014/main" id="{36EC680D-1305-4ABE-A215-588BDB4A87AD}"/>
              </a:ext>
            </a:extLst>
          </p:cNvPr>
          <p:cNvSpPr>
            <a:spLocks noGrp="1"/>
          </p:cNvSpPr>
          <p:nvPr>
            <p:ph idx="1"/>
          </p:nvPr>
        </p:nvSpPr>
        <p:spPr>
          <a:xfrm>
            <a:off x="457200" y="1409700"/>
            <a:ext cx="8229600" cy="5057775"/>
          </a:xfrm>
        </p:spPr>
        <p:txBody>
          <a:bodyPr/>
          <a:lstStyle/>
          <a:p>
            <a:r>
              <a:rPr lang="en-US" sz="2100" dirty="0"/>
              <a:t>For our purposes, the toxic sensor technology can be listed as Electrochemical or Photo-Ionization</a:t>
            </a:r>
          </a:p>
          <a:p>
            <a:pPr marL="342900" lvl="1" indent="0">
              <a:buNone/>
            </a:pPr>
            <a:r>
              <a:rPr lang="en-US" b="1" dirty="0"/>
              <a:t>Electrochemical</a:t>
            </a:r>
          </a:p>
          <a:p>
            <a:pPr lvl="2"/>
            <a:r>
              <a:rPr lang="en-US" dirty="0"/>
              <a:t>Principle of Operation Electrochemical sensors operate by reacting with the gas of interest and producing an electrical signal proportional to the gas concentration. A typical electrochemical sensor consists of a sensing electrode (or working electrode), and a counter electrode separated by a thin layer of electrolyte</a:t>
            </a:r>
          </a:p>
          <a:p>
            <a:pPr marL="342900" lvl="1" indent="0">
              <a:buNone/>
            </a:pPr>
            <a:r>
              <a:rPr lang="en-US" b="1" dirty="0"/>
              <a:t>Photo-Ionization (PID)</a:t>
            </a:r>
          </a:p>
          <a:p>
            <a:pPr marL="342900" lvl="1" indent="0">
              <a:buNone/>
            </a:pPr>
            <a:r>
              <a:rPr lang="en-US" sz="1800" dirty="0"/>
              <a:t>	The PID is a non-specific sensor much like the cat bead but for low 	level toxic monitoring. This sensor is very useful for toxic monitoring 	where we don’t have a specific sensor for the contaminant. The 	sensors have a lamp with an ionization wattage. If the 	contaminant ionizes under the lamp wattage value, the gas can 	be seen. We offer four different lamps.</a:t>
            </a:r>
          </a:p>
          <a:p>
            <a:pPr marL="342900" lvl="1" indent="0">
              <a:buNone/>
            </a:pPr>
            <a:endParaRPr lang="en-US" b="1" dirty="0"/>
          </a:p>
        </p:txBody>
      </p:sp>
    </p:spTree>
    <p:extLst>
      <p:ext uri="{BB962C8B-B14F-4D97-AF65-F5344CB8AC3E}">
        <p14:creationId xmlns:p14="http://schemas.microsoft.com/office/powerpoint/2010/main" val="69297737"/>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Slide Number Placeholder 3"/>
          <p:cNvSpPr>
            <a:spLocks noGrp="1" noChangeArrowheads="1"/>
          </p:cNvSpPr>
          <p:nvPr>
            <p:ph type="sldNum" sz="quarter" idx="12"/>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700">
                <a:solidFill>
                  <a:schemeClr val="tx1"/>
                </a:solidFill>
                <a:latin typeface="Verdana" charset="0"/>
                <a:ea typeface="ＭＳ Ｐゴシック" charset="0"/>
                <a:cs typeface="ＭＳ Ｐゴシック" charset="0"/>
              </a:defRPr>
            </a:lvl1pPr>
            <a:lvl2pPr marL="742950" indent="-285750">
              <a:defRPr sz="2700">
                <a:solidFill>
                  <a:schemeClr val="tx1"/>
                </a:solidFill>
                <a:latin typeface="Verdana" charset="0"/>
                <a:ea typeface="ＭＳ Ｐゴシック" charset="0"/>
              </a:defRPr>
            </a:lvl2pPr>
            <a:lvl3pPr marL="1143000" indent="-228600">
              <a:defRPr sz="2700">
                <a:solidFill>
                  <a:schemeClr val="tx1"/>
                </a:solidFill>
                <a:latin typeface="Verdana" charset="0"/>
                <a:ea typeface="ＭＳ Ｐゴシック" charset="0"/>
              </a:defRPr>
            </a:lvl3pPr>
            <a:lvl4pPr marL="1600200" indent="-228600">
              <a:defRPr sz="2700">
                <a:solidFill>
                  <a:schemeClr val="tx1"/>
                </a:solidFill>
                <a:latin typeface="Verdana" charset="0"/>
                <a:ea typeface="ＭＳ Ｐゴシック" charset="0"/>
              </a:defRPr>
            </a:lvl4pPr>
            <a:lvl5pPr marL="2057400" indent="-228600">
              <a:defRPr sz="2700">
                <a:solidFill>
                  <a:schemeClr val="tx1"/>
                </a:solidFill>
                <a:latin typeface="Verdana" charset="0"/>
                <a:ea typeface="ＭＳ Ｐゴシック" charset="0"/>
              </a:defRPr>
            </a:lvl5pPr>
            <a:lvl6pPr marL="2514600" indent="-228600" eaLnBrk="0" fontAlgn="base" hangingPunct="0">
              <a:spcBef>
                <a:spcPct val="0"/>
              </a:spcBef>
              <a:spcAft>
                <a:spcPct val="0"/>
              </a:spcAft>
              <a:defRPr sz="2700">
                <a:solidFill>
                  <a:schemeClr val="tx1"/>
                </a:solidFill>
                <a:latin typeface="Verdana" charset="0"/>
                <a:ea typeface="ＭＳ Ｐゴシック" charset="0"/>
              </a:defRPr>
            </a:lvl6pPr>
            <a:lvl7pPr marL="2971800" indent="-228600" eaLnBrk="0" fontAlgn="base" hangingPunct="0">
              <a:spcBef>
                <a:spcPct val="0"/>
              </a:spcBef>
              <a:spcAft>
                <a:spcPct val="0"/>
              </a:spcAft>
              <a:defRPr sz="2700">
                <a:solidFill>
                  <a:schemeClr val="tx1"/>
                </a:solidFill>
                <a:latin typeface="Verdana" charset="0"/>
                <a:ea typeface="ＭＳ Ｐゴシック" charset="0"/>
              </a:defRPr>
            </a:lvl7pPr>
            <a:lvl8pPr marL="3429000" indent="-228600" eaLnBrk="0" fontAlgn="base" hangingPunct="0">
              <a:spcBef>
                <a:spcPct val="0"/>
              </a:spcBef>
              <a:spcAft>
                <a:spcPct val="0"/>
              </a:spcAft>
              <a:defRPr sz="2700">
                <a:solidFill>
                  <a:schemeClr val="tx1"/>
                </a:solidFill>
                <a:latin typeface="Verdana" charset="0"/>
                <a:ea typeface="ＭＳ Ｐゴシック" charset="0"/>
              </a:defRPr>
            </a:lvl8pPr>
            <a:lvl9pPr marL="3886200" indent="-228600" eaLnBrk="0" fontAlgn="base" hangingPunct="0">
              <a:spcBef>
                <a:spcPct val="0"/>
              </a:spcBef>
              <a:spcAft>
                <a:spcPct val="0"/>
              </a:spcAft>
              <a:defRPr sz="2700">
                <a:solidFill>
                  <a:schemeClr val="tx1"/>
                </a:solidFill>
                <a:latin typeface="Verdana" charset="0"/>
                <a:ea typeface="ＭＳ Ｐゴシック" charset="0"/>
              </a:defRPr>
            </a:lvl9pPr>
          </a:lstStyle>
          <a:p>
            <a:fld id="{F0604689-FCC7-594F-864A-D44FBC5FE384}" type="slidenum">
              <a:rPr lang="en-US" sz="1000">
                <a:solidFill>
                  <a:srgbClr val="898989"/>
                </a:solidFill>
                <a:latin typeface="Century Gothic" charset="0"/>
              </a:rPr>
              <a:pPr/>
              <a:t>26</a:t>
            </a:fld>
            <a:endParaRPr lang="en-US" sz="1000">
              <a:solidFill>
                <a:srgbClr val="898989"/>
              </a:solidFill>
              <a:latin typeface="Century Gothic" charset="0"/>
            </a:endParaRPr>
          </a:p>
        </p:txBody>
      </p:sp>
      <p:sp>
        <p:nvSpPr>
          <p:cNvPr id="83970" name="Rectangle 2"/>
          <p:cNvSpPr>
            <a:spLocks noGrp="1"/>
          </p:cNvSpPr>
          <p:nvPr>
            <p:ph type="title"/>
          </p:nvPr>
        </p:nvSpPr>
        <p:spPr/>
        <p:txBody>
          <a:bodyPr/>
          <a:lstStyle/>
          <a:p>
            <a:pPr eaLnBrk="1" hangingPunct="1"/>
            <a:r>
              <a:rPr lang="en-US" dirty="0">
                <a:solidFill>
                  <a:srgbClr val="F63647"/>
                </a:solidFill>
                <a:latin typeface="Century Gothic" charset="0"/>
              </a:rPr>
              <a:t>P</a:t>
            </a:r>
            <a:r>
              <a:rPr lang="en-US" dirty="0">
                <a:latin typeface="Century Gothic" charset="0"/>
              </a:rPr>
              <a:t>hoto </a:t>
            </a:r>
            <a:r>
              <a:rPr lang="en-US" dirty="0">
                <a:solidFill>
                  <a:srgbClr val="F63647"/>
                </a:solidFill>
                <a:latin typeface="Century Gothic" charset="0"/>
              </a:rPr>
              <a:t>I</a:t>
            </a:r>
            <a:r>
              <a:rPr lang="en-US" dirty="0">
                <a:latin typeface="Century Gothic" charset="0"/>
              </a:rPr>
              <a:t>onization </a:t>
            </a:r>
            <a:r>
              <a:rPr lang="en-US" dirty="0">
                <a:solidFill>
                  <a:srgbClr val="F63647"/>
                </a:solidFill>
                <a:latin typeface="Century Gothic" charset="0"/>
              </a:rPr>
              <a:t>D</a:t>
            </a:r>
            <a:r>
              <a:rPr lang="en-US" dirty="0">
                <a:latin typeface="Century Gothic" charset="0"/>
              </a:rPr>
              <a:t>etector</a:t>
            </a:r>
          </a:p>
        </p:txBody>
      </p:sp>
      <p:sp>
        <p:nvSpPr>
          <p:cNvPr id="83971" name="Rectangle 4"/>
          <p:cNvSpPr>
            <a:spLocks noGrp="1"/>
          </p:cNvSpPr>
          <p:nvPr>
            <p:ph idx="1"/>
          </p:nvPr>
        </p:nvSpPr>
        <p:spPr>
          <a:xfrm>
            <a:off x="762000" y="1460500"/>
            <a:ext cx="5892800" cy="4114800"/>
          </a:xfrm>
        </p:spPr>
        <p:txBody>
          <a:bodyPr/>
          <a:lstStyle/>
          <a:p>
            <a:pPr eaLnBrk="1" hangingPunct="1"/>
            <a:r>
              <a:rPr lang="en-US">
                <a:latin typeface="Century Gothic" charset="0"/>
              </a:rPr>
              <a:t>A PID is a broadband VOC detection technique</a:t>
            </a:r>
          </a:p>
        </p:txBody>
      </p:sp>
      <p:pic>
        <p:nvPicPr>
          <p:cNvPr id="83972" name="Picture 10" descr="pid-.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175500" y="1854200"/>
            <a:ext cx="1114425" cy="12954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83973" name="Content Placeholder 8" descr="PID_configuration.jpg"/>
          <p:cNvPicPr>
            <a:picLocks noChangeAspect="1"/>
          </p:cNvPicPr>
          <p:nvPr/>
        </p:nvPicPr>
        <p:blipFill>
          <a:blip r:embed="rId3">
            <a:extLst>
              <a:ext uri="{28A0092B-C50C-407E-A947-70E740481C1C}">
                <a14:useLocalDpi xmlns:a14="http://schemas.microsoft.com/office/drawing/2010/main" val="0"/>
              </a:ext>
            </a:extLst>
          </a:blip>
          <a:srcRect l="-2078" r="-2078"/>
          <a:stretch>
            <a:fillRect/>
          </a:stretch>
        </p:blipFill>
        <p:spPr bwMode="auto">
          <a:xfrm>
            <a:off x="1498600" y="2654300"/>
            <a:ext cx="5257800" cy="3352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Slide Number Placeholder 3"/>
          <p:cNvSpPr>
            <a:spLocks noGrp="1" noChangeArrowheads="1"/>
          </p:cNvSpPr>
          <p:nvPr>
            <p:ph type="sldNum" sz="quarter" idx="12"/>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700">
                <a:solidFill>
                  <a:schemeClr val="tx1"/>
                </a:solidFill>
                <a:latin typeface="Verdana" charset="0"/>
                <a:ea typeface="ＭＳ Ｐゴシック" charset="0"/>
                <a:cs typeface="ＭＳ Ｐゴシック" charset="0"/>
              </a:defRPr>
            </a:lvl1pPr>
            <a:lvl2pPr marL="742950" indent="-285750">
              <a:defRPr sz="2700">
                <a:solidFill>
                  <a:schemeClr val="tx1"/>
                </a:solidFill>
                <a:latin typeface="Verdana" charset="0"/>
                <a:ea typeface="ＭＳ Ｐゴシック" charset="0"/>
              </a:defRPr>
            </a:lvl2pPr>
            <a:lvl3pPr marL="1143000" indent="-228600">
              <a:defRPr sz="2700">
                <a:solidFill>
                  <a:schemeClr val="tx1"/>
                </a:solidFill>
                <a:latin typeface="Verdana" charset="0"/>
                <a:ea typeface="ＭＳ Ｐゴシック" charset="0"/>
              </a:defRPr>
            </a:lvl3pPr>
            <a:lvl4pPr marL="1600200" indent="-228600">
              <a:defRPr sz="2700">
                <a:solidFill>
                  <a:schemeClr val="tx1"/>
                </a:solidFill>
                <a:latin typeface="Verdana" charset="0"/>
                <a:ea typeface="ＭＳ Ｐゴシック" charset="0"/>
              </a:defRPr>
            </a:lvl4pPr>
            <a:lvl5pPr marL="2057400" indent="-228600">
              <a:defRPr sz="2700">
                <a:solidFill>
                  <a:schemeClr val="tx1"/>
                </a:solidFill>
                <a:latin typeface="Verdana" charset="0"/>
                <a:ea typeface="ＭＳ Ｐゴシック" charset="0"/>
              </a:defRPr>
            </a:lvl5pPr>
            <a:lvl6pPr marL="2514600" indent="-228600" eaLnBrk="0" fontAlgn="base" hangingPunct="0">
              <a:spcBef>
                <a:spcPct val="0"/>
              </a:spcBef>
              <a:spcAft>
                <a:spcPct val="0"/>
              </a:spcAft>
              <a:defRPr sz="2700">
                <a:solidFill>
                  <a:schemeClr val="tx1"/>
                </a:solidFill>
                <a:latin typeface="Verdana" charset="0"/>
                <a:ea typeface="ＭＳ Ｐゴシック" charset="0"/>
              </a:defRPr>
            </a:lvl6pPr>
            <a:lvl7pPr marL="2971800" indent="-228600" eaLnBrk="0" fontAlgn="base" hangingPunct="0">
              <a:spcBef>
                <a:spcPct val="0"/>
              </a:spcBef>
              <a:spcAft>
                <a:spcPct val="0"/>
              </a:spcAft>
              <a:defRPr sz="2700">
                <a:solidFill>
                  <a:schemeClr val="tx1"/>
                </a:solidFill>
                <a:latin typeface="Verdana" charset="0"/>
                <a:ea typeface="ＭＳ Ｐゴシック" charset="0"/>
              </a:defRPr>
            </a:lvl7pPr>
            <a:lvl8pPr marL="3429000" indent="-228600" eaLnBrk="0" fontAlgn="base" hangingPunct="0">
              <a:spcBef>
                <a:spcPct val="0"/>
              </a:spcBef>
              <a:spcAft>
                <a:spcPct val="0"/>
              </a:spcAft>
              <a:defRPr sz="2700">
                <a:solidFill>
                  <a:schemeClr val="tx1"/>
                </a:solidFill>
                <a:latin typeface="Verdana" charset="0"/>
                <a:ea typeface="ＭＳ Ｐゴシック" charset="0"/>
              </a:defRPr>
            </a:lvl8pPr>
            <a:lvl9pPr marL="3886200" indent="-228600" eaLnBrk="0" fontAlgn="base" hangingPunct="0">
              <a:spcBef>
                <a:spcPct val="0"/>
              </a:spcBef>
              <a:spcAft>
                <a:spcPct val="0"/>
              </a:spcAft>
              <a:defRPr sz="2700">
                <a:solidFill>
                  <a:schemeClr val="tx1"/>
                </a:solidFill>
                <a:latin typeface="Verdana" charset="0"/>
                <a:ea typeface="ＭＳ Ｐゴシック" charset="0"/>
              </a:defRPr>
            </a:lvl9pPr>
          </a:lstStyle>
          <a:p>
            <a:fld id="{63B3B73B-F46A-4C40-A73D-2FDA0074131D}" type="slidenum">
              <a:rPr lang="en-US" sz="1000">
                <a:solidFill>
                  <a:srgbClr val="898989"/>
                </a:solidFill>
                <a:latin typeface="Century Gothic" charset="0"/>
              </a:rPr>
              <a:pPr/>
              <a:t>27</a:t>
            </a:fld>
            <a:endParaRPr lang="en-US" sz="1000">
              <a:solidFill>
                <a:srgbClr val="898989"/>
              </a:solidFill>
              <a:latin typeface="Century Gothic" charset="0"/>
            </a:endParaRPr>
          </a:p>
        </p:txBody>
      </p:sp>
      <p:pic>
        <p:nvPicPr>
          <p:cNvPr id="84994" name="Picture 1" descr="Untitled Extract Pages1.pdf"/>
          <p:cNvPicPr>
            <a:picLocks noChangeAspect="1"/>
          </p:cNvPicPr>
          <p:nvPr/>
        </p:nvPicPr>
        <p:blipFill rotWithShape="1">
          <a:blip r:embed="rId2">
            <a:extLst>
              <a:ext uri="{28A0092B-C50C-407E-A947-70E740481C1C}">
                <a14:useLocalDpi xmlns:a14="http://schemas.microsoft.com/office/drawing/2010/main" val="0"/>
              </a:ext>
            </a:extLst>
          </a:blip>
          <a:srcRect t="39945" b="7627"/>
          <a:stretch/>
        </p:blipFill>
        <p:spPr bwMode="auto">
          <a:xfrm>
            <a:off x="439738" y="685799"/>
            <a:ext cx="9228137" cy="625301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4" name="Rectangle 2"/>
          <p:cNvSpPr>
            <a:spLocks noGrp="1"/>
          </p:cNvSpPr>
          <p:nvPr>
            <p:ph type="title"/>
          </p:nvPr>
        </p:nvSpPr>
        <p:spPr>
          <a:xfrm>
            <a:off x="1069975" y="93815"/>
            <a:ext cx="7772400" cy="676275"/>
          </a:xfrm>
        </p:spPr>
        <p:txBody>
          <a:bodyPr/>
          <a:lstStyle/>
          <a:p>
            <a:pPr eaLnBrk="1" hangingPunct="1"/>
            <a:r>
              <a:rPr lang="en-US" sz="2800" dirty="0">
                <a:latin typeface="Century Gothic" charset="0"/>
              </a:rPr>
              <a:t>Partial List of PID Detectable Compounds</a:t>
            </a:r>
          </a:p>
        </p:txBody>
      </p:sp>
    </p:spTree>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EE8AE9-BE02-49D8-ADA4-71B3EE7BCC0C}"/>
              </a:ext>
            </a:extLst>
          </p:cNvPr>
          <p:cNvSpPr>
            <a:spLocks noGrp="1"/>
          </p:cNvSpPr>
          <p:nvPr>
            <p:ph type="title"/>
          </p:nvPr>
        </p:nvSpPr>
        <p:spPr/>
        <p:txBody>
          <a:bodyPr/>
          <a:lstStyle/>
          <a:p>
            <a:r>
              <a:rPr lang="en-US" dirty="0"/>
              <a:t>Toxic Monitoring</a:t>
            </a:r>
          </a:p>
        </p:txBody>
      </p:sp>
      <p:sp>
        <p:nvSpPr>
          <p:cNvPr id="3" name="Text Placeholder 2">
            <a:extLst>
              <a:ext uri="{FF2B5EF4-FFF2-40B4-BE49-F238E27FC236}">
                <a16:creationId xmlns:a16="http://schemas.microsoft.com/office/drawing/2014/main" id="{8A783429-A5BB-42C4-AB86-6B260EFE37F6}"/>
              </a:ext>
            </a:extLst>
          </p:cNvPr>
          <p:cNvSpPr>
            <a:spLocks noGrp="1"/>
          </p:cNvSpPr>
          <p:nvPr>
            <p:ph type="body" idx="1"/>
          </p:nvPr>
        </p:nvSpPr>
        <p:spPr/>
        <p:txBody>
          <a:bodyPr/>
          <a:lstStyle/>
          <a:p>
            <a:r>
              <a:rPr lang="en-US" dirty="0"/>
              <a:t>Toxicity</a:t>
            </a:r>
          </a:p>
        </p:txBody>
      </p:sp>
      <p:sp>
        <p:nvSpPr>
          <p:cNvPr id="4" name="Content Placeholder 3">
            <a:extLst>
              <a:ext uri="{FF2B5EF4-FFF2-40B4-BE49-F238E27FC236}">
                <a16:creationId xmlns:a16="http://schemas.microsoft.com/office/drawing/2014/main" id="{38580CD3-8584-4009-A2CA-23DA7C5CC1ED}"/>
              </a:ext>
            </a:extLst>
          </p:cNvPr>
          <p:cNvSpPr>
            <a:spLocks noGrp="1"/>
          </p:cNvSpPr>
          <p:nvPr>
            <p:ph sz="half" idx="2"/>
          </p:nvPr>
        </p:nvSpPr>
        <p:spPr/>
        <p:txBody>
          <a:bodyPr/>
          <a:lstStyle/>
          <a:p>
            <a:r>
              <a:rPr lang="en-US" dirty="0"/>
              <a:t>Measured in Parts per Million (ppm)</a:t>
            </a:r>
          </a:p>
          <a:p>
            <a:r>
              <a:rPr lang="en-US" dirty="0"/>
              <a:t>Very low measurement</a:t>
            </a:r>
          </a:p>
          <a:p>
            <a:r>
              <a:rPr lang="en-US" dirty="0"/>
              <a:t>Toxic relates to health issues, not combustibility. </a:t>
            </a:r>
          </a:p>
          <a:p>
            <a:endParaRPr lang="en-US" dirty="0"/>
          </a:p>
        </p:txBody>
      </p:sp>
      <p:sp>
        <p:nvSpPr>
          <p:cNvPr id="5" name="Text Placeholder 4">
            <a:extLst>
              <a:ext uri="{FF2B5EF4-FFF2-40B4-BE49-F238E27FC236}">
                <a16:creationId xmlns:a16="http://schemas.microsoft.com/office/drawing/2014/main" id="{9749A077-2611-4143-AA43-48E9A77FD8DA}"/>
              </a:ext>
            </a:extLst>
          </p:cNvPr>
          <p:cNvSpPr>
            <a:spLocks noGrp="1"/>
          </p:cNvSpPr>
          <p:nvPr>
            <p:ph type="body" sz="quarter" idx="3"/>
          </p:nvPr>
        </p:nvSpPr>
        <p:spPr/>
        <p:txBody>
          <a:bodyPr/>
          <a:lstStyle/>
          <a:p>
            <a:r>
              <a:rPr lang="en-US" dirty="0"/>
              <a:t>25ppm Hydrogen Sulfide</a:t>
            </a:r>
          </a:p>
        </p:txBody>
      </p:sp>
      <p:graphicFrame>
        <p:nvGraphicFramePr>
          <p:cNvPr id="7" name="Content Placeholder 6">
            <a:extLst>
              <a:ext uri="{FF2B5EF4-FFF2-40B4-BE49-F238E27FC236}">
                <a16:creationId xmlns:a16="http://schemas.microsoft.com/office/drawing/2014/main" id="{38603406-1605-4ACE-95F2-D9FD8F0B0F1D}"/>
              </a:ext>
            </a:extLst>
          </p:cNvPr>
          <p:cNvGraphicFramePr>
            <a:graphicFrameLocks noGrp="1"/>
          </p:cNvGraphicFramePr>
          <p:nvPr>
            <p:ph sz="quarter" idx="4"/>
          </p:nvPr>
        </p:nvGraphicFramePr>
        <p:xfrm>
          <a:off x="4645025" y="2174875"/>
          <a:ext cx="4041775" cy="3951288"/>
        </p:xfrm>
        <a:graphic>
          <a:graphicData uri="http://schemas.openxmlformats.org/drawingml/2006/chart">
            <c:chart xmlns:c="http://schemas.openxmlformats.org/drawingml/2006/chart" xmlns:r="http://schemas.openxmlformats.org/officeDocument/2006/relationships" r:id="rId2"/>
          </a:graphicData>
        </a:graphic>
      </p:graphicFrame>
      <p:pic>
        <p:nvPicPr>
          <p:cNvPr id="8" name="Picture 7">
            <a:extLst>
              <a:ext uri="{FF2B5EF4-FFF2-40B4-BE49-F238E27FC236}">
                <a16:creationId xmlns:a16="http://schemas.microsoft.com/office/drawing/2014/main" id="{CB63D0D9-8263-4AA0-8F49-A0F29A30D679}"/>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703149" y="3975617"/>
            <a:ext cx="2122854" cy="2441282"/>
          </a:xfrm>
          <a:prstGeom prst="rect">
            <a:avLst/>
          </a:prstGeom>
        </p:spPr>
      </p:pic>
      <p:sp>
        <p:nvSpPr>
          <p:cNvPr id="11" name="Arrow: Left 10">
            <a:extLst>
              <a:ext uri="{FF2B5EF4-FFF2-40B4-BE49-F238E27FC236}">
                <a16:creationId xmlns:a16="http://schemas.microsoft.com/office/drawing/2014/main" id="{DFFEF4F9-1D29-4C1A-B31B-A54736937378}"/>
              </a:ext>
            </a:extLst>
          </p:cNvPr>
          <p:cNvSpPr/>
          <p:nvPr/>
        </p:nvSpPr>
        <p:spPr>
          <a:xfrm flipV="1">
            <a:off x="2477296" y="4886960"/>
            <a:ext cx="1038064" cy="223520"/>
          </a:xfrm>
          <a:prstGeom prst="leftArrow">
            <a:avLst/>
          </a:prstGeom>
          <a:solidFill>
            <a:srgbClr val="FFFF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Arrow: Right 12">
            <a:extLst>
              <a:ext uri="{FF2B5EF4-FFF2-40B4-BE49-F238E27FC236}">
                <a16:creationId xmlns:a16="http://schemas.microsoft.com/office/drawing/2014/main" id="{C8E32D40-33B6-45ED-BD5F-928E8BEC3A49}"/>
              </a:ext>
            </a:extLst>
          </p:cNvPr>
          <p:cNvSpPr/>
          <p:nvPr/>
        </p:nvSpPr>
        <p:spPr>
          <a:xfrm>
            <a:off x="805909" y="4886960"/>
            <a:ext cx="812579" cy="223520"/>
          </a:xfrm>
          <a:prstGeom prst="rightArrow">
            <a:avLst/>
          </a:prstGeom>
          <a:solidFill>
            <a:srgbClr val="FFFF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17776046"/>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4236E5-9919-4268-9CE0-427CDA8524BB}"/>
              </a:ext>
            </a:extLst>
          </p:cNvPr>
          <p:cNvSpPr>
            <a:spLocks noGrp="1"/>
          </p:cNvSpPr>
          <p:nvPr>
            <p:ph type="title"/>
          </p:nvPr>
        </p:nvSpPr>
        <p:spPr/>
        <p:txBody>
          <a:bodyPr/>
          <a:lstStyle/>
          <a:p>
            <a:r>
              <a:rPr lang="en-US" dirty="0"/>
              <a:t>Monitoring Toxicity with O2 Sensor</a:t>
            </a:r>
          </a:p>
        </p:txBody>
      </p:sp>
      <p:sp>
        <p:nvSpPr>
          <p:cNvPr id="3" name="Content Placeholder 2">
            <a:extLst>
              <a:ext uri="{FF2B5EF4-FFF2-40B4-BE49-F238E27FC236}">
                <a16:creationId xmlns:a16="http://schemas.microsoft.com/office/drawing/2014/main" id="{F278A34E-08A3-4A92-B5AB-50A9841BF6B9}"/>
              </a:ext>
            </a:extLst>
          </p:cNvPr>
          <p:cNvSpPr>
            <a:spLocks noGrp="1"/>
          </p:cNvSpPr>
          <p:nvPr>
            <p:ph idx="1"/>
          </p:nvPr>
        </p:nvSpPr>
        <p:spPr/>
        <p:txBody>
          <a:bodyPr/>
          <a:lstStyle/>
          <a:p>
            <a:pPr lvl="2"/>
            <a:r>
              <a:rPr lang="en-US" dirty="0"/>
              <a:t>78.09% Nitrogen equals 780,900 ppm</a:t>
            </a:r>
          </a:p>
          <a:p>
            <a:pPr lvl="2"/>
            <a:r>
              <a:rPr lang="en-US" dirty="0"/>
              <a:t>20.95% Oxygen equals 209,500 ppm</a:t>
            </a:r>
          </a:p>
          <a:p>
            <a:pPr lvl="2"/>
            <a:r>
              <a:rPr lang="en-US" dirty="0"/>
              <a:t>.93% Argon equals 9,200 ppm</a:t>
            </a:r>
          </a:p>
          <a:p>
            <a:pPr lvl="2"/>
            <a:r>
              <a:rPr lang="en-US" dirty="0"/>
              <a:t>.04% CO2 equals 400 ppm</a:t>
            </a:r>
          </a:p>
          <a:p>
            <a:pPr lvl="2"/>
            <a:r>
              <a:rPr lang="en-US" dirty="0"/>
              <a:t>Equals 1,000,000 ppm</a:t>
            </a:r>
          </a:p>
          <a:p>
            <a:pPr lvl="2"/>
            <a:r>
              <a:rPr lang="en-US" b="1" dirty="0"/>
              <a:t>Infusion of 1000ppm of H2S into the environment</a:t>
            </a:r>
          </a:p>
          <a:p>
            <a:pPr lvl="2"/>
            <a:r>
              <a:rPr lang="en-US" dirty="0"/>
              <a:t>780119.1 Nitrogen </a:t>
            </a:r>
            <a:r>
              <a:rPr lang="en-US" b="1" dirty="0">
                <a:solidFill>
                  <a:srgbClr val="FF0000"/>
                </a:solidFill>
              </a:rPr>
              <a:t>78.0%</a:t>
            </a:r>
          </a:p>
          <a:p>
            <a:pPr lvl="2"/>
            <a:r>
              <a:rPr lang="en-US" dirty="0"/>
              <a:t>209,290.5 Oxygen </a:t>
            </a:r>
            <a:r>
              <a:rPr lang="en-US" b="1" dirty="0">
                <a:solidFill>
                  <a:srgbClr val="FF0000"/>
                </a:solidFill>
              </a:rPr>
              <a:t>20.92%</a:t>
            </a:r>
          </a:p>
          <a:p>
            <a:pPr lvl="2"/>
            <a:r>
              <a:rPr lang="en-US" dirty="0"/>
              <a:t>9190.8 Argon .92%</a:t>
            </a:r>
          </a:p>
          <a:p>
            <a:pPr lvl="2"/>
            <a:r>
              <a:rPr lang="en-US" dirty="0"/>
              <a:t>399.6 CO2 .0399%</a:t>
            </a:r>
          </a:p>
          <a:p>
            <a:pPr lvl="2"/>
            <a:r>
              <a:rPr lang="en-US" dirty="0"/>
              <a:t>1000 H2S  Ten times the IDLH Level</a:t>
            </a:r>
          </a:p>
          <a:p>
            <a:pPr marL="0" indent="0">
              <a:buNone/>
            </a:pPr>
            <a:r>
              <a:rPr lang="en-US" dirty="0"/>
              <a:t>So, if someone tells you that an O2 sensor can cover you for toxic monitoring, here is why it won’t.</a:t>
            </a:r>
          </a:p>
          <a:p>
            <a:pPr marL="0" indent="0">
              <a:buNone/>
            </a:pPr>
            <a:endParaRPr lang="en-US" dirty="0"/>
          </a:p>
        </p:txBody>
      </p:sp>
    </p:spTree>
    <p:extLst>
      <p:ext uri="{BB962C8B-B14F-4D97-AF65-F5344CB8AC3E}">
        <p14:creationId xmlns:p14="http://schemas.microsoft.com/office/powerpoint/2010/main" val="787434381"/>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F896B5-39D6-4F9B-8E7A-7A50A9927E4E}"/>
              </a:ext>
            </a:extLst>
          </p:cNvPr>
          <p:cNvSpPr>
            <a:spLocks noGrp="1"/>
          </p:cNvSpPr>
          <p:nvPr>
            <p:ph type="title"/>
          </p:nvPr>
        </p:nvSpPr>
        <p:spPr/>
        <p:txBody>
          <a:bodyPr/>
          <a:lstStyle/>
          <a:p>
            <a:r>
              <a:rPr lang="en-US" sz="2400" dirty="0"/>
              <a:t>Examples of some Toxic Gases </a:t>
            </a:r>
          </a:p>
        </p:txBody>
      </p:sp>
      <p:sp>
        <p:nvSpPr>
          <p:cNvPr id="3" name="Content Placeholder 2">
            <a:extLst>
              <a:ext uri="{FF2B5EF4-FFF2-40B4-BE49-F238E27FC236}">
                <a16:creationId xmlns:a16="http://schemas.microsoft.com/office/drawing/2014/main" id="{134B372A-B3BA-48FB-ACB2-04B5BC93731E}"/>
              </a:ext>
            </a:extLst>
          </p:cNvPr>
          <p:cNvSpPr>
            <a:spLocks noGrp="1"/>
          </p:cNvSpPr>
          <p:nvPr>
            <p:ph idx="1"/>
          </p:nvPr>
        </p:nvSpPr>
        <p:spPr>
          <a:xfrm>
            <a:off x="386080" y="1600202"/>
            <a:ext cx="8229600" cy="4525963"/>
          </a:xfrm>
        </p:spPr>
        <p:txBody>
          <a:bodyPr/>
          <a:lstStyle/>
          <a:p>
            <a:r>
              <a:rPr lang="en-US" sz="1600" dirty="0"/>
              <a:t>Chlorine   TWA .5 ppm   STEL 1 ppm   IDLH  30 ppm</a:t>
            </a:r>
          </a:p>
          <a:p>
            <a:r>
              <a:rPr lang="en-US" sz="1600" dirty="0"/>
              <a:t>Ammonia  TWA 25 ppm STEL 35 ppm IDLH 500 ppm</a:t>
            </a:r>
          </a:p>
          <a:p>
            <a:r>
              <a:rPr lang="en-US" sz="1600" dirty="0"/>
              <a:t>Nitrogen Dioxide TWA .2 ppm STEL 1 ppm IDLH 13 ppm</a:t>
            </a:r>
          </a:p>
          <a:p>
            <a:r>
              <a:rPr lang="en-US" sz="1600" dirty="0"/>
              <a:t>Sulfur Dioxide TWA 2 ppm STEL 5 ppm  IDLH 100 ppm</a:t>
            </a:r>
          </a:p>
          <a:p>
            <a:r>
              <a:rPr lang="en-US" sz="1600" dirty="0"/>
              <a:t>Carbon Monoxide TWA 35 ppm STEL 200 ppm IDLH 1500 ppm</a:t>
            </a:r>
          </a:p>
          <a:p>
            <a:r>
              <a:rPr lang="en-US" sz="1600" dirty="0"/>
              <a:t>Hydrogen Sulfide TWA 10 ppm STEL 15 ppm IDLH 100 ppm</a:t>
            </a:r>
          </a:p>
          <a:p>
            <a:r>
              <a:rPr lang="en-US" sz="1600" dirty="0"/>
              <a:t>Hydrogen Cyanide TWA 10 ppm  STEL 4.7 ppm IDLH 50 ppm</a:t>
            </a:r>
          </a:p>
          <a:p>
            <a:r>
              <a:rPr lang="en-US" sz="1600" dirty="0" err="1"/>
              <a:t>Carobon</a:t>
            </a:r>
            <a:r>
              <a:rPr lang="en-US" sz="1600" dirty="0"/>
              <a:t> Dioxide TWA 5000 ppm STEL 30,000 ppm IDLH 50,000 ppm</a:t>
            </a:r>
          </a:p>
          <a:p>
            <a:r>
              <a:rPr lang="en-US" sz="1600" dirty="0"/>
              <a:t>Benzene TWA 1 ppm STEL 5 ppm IDLH 3000 ppm</a:t>
            </a:r>
          </a:p>
          <a:p>
            <a:r>
              <a:rPr lang="en-US" sz="1600" dirty="0"/>
              <a:t>MEK TWA 200 ppm STEL 300 ppm IDLH 3000 ppm</a:t>
            </a:r>
          </a:p>
          <a:p>
            <a:r>
              <a:rPr lang="en-US" sz="1600" dirty="0"/>
              <a:t>Acetone TWA 750 ppm STEL 1000 ppm IDLH 20,000 ppm</a:t>
            </a:r>
          </a:p>
        </p:txBody>
      </p:sp>
    </p:spTree>
    <p:extLst>
      <p:ext uri="{BB962C8B-B14F-4D97-AF65-F5344CB8AC3E}">
        <p14:creationId xmlns:p14="http://schemas.microsoft.com/office/powerpoint/2010/main" val="1199436496"/>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653B3E-3D22-4F63-92E7-E3C8CDF998E1}"/>
              </a:ext>
            </a:extLst>
          </p:cNvPr>
          <p:cNvSpPr>
            <a:spLocks noGrp="1"/>
          </p:cNvSpPr>
          <p:nvPr>
            <p:ph type="title"/>
          </p:nvPr>
        </p:nvSpPr>
        <p:spPr/>
        <p:txBody>
          <a:bodyPr/>
          <a:lstStyle/>
          <a:p>
            <a:r>
              <a:rPr lang="en-US" dirty="0"/>
              <a:t>Gas Detection Basics	</a:t>
            </a:r>
          </a:p>
        </p:txBody>
      </p:sp>
      <p:sp>
        <p:nvSpPr>
          <p:cNvPr id="3" name="Content Placeholder 2">
            <a:extLst>
              <a:ext uri="{FF2B5EF4-FFF2-40B4-BE49-F238E27FC236}">
                <a16:creationId xmlns:a16="http://schemas.microsoft.com/office/drawing/2014/main" id="{4E490E9E-164A-4C88-A83B-928F25059518}"/>
              </a:ext>
            </a:extLst>
          </p:cNvPr>
          <p:cNvSpPr>
            <a:spLocks noGrp="1"/>
          </p:cNvSpPr>
          <p:nvPr>
            <p:ph idx="1"/>
          </p:nvPr>
        </p:nvSpPr>
        <p:spPr/>
        <p:txBody>
          <a:bodyPr/>
          <a:lstStyle/>
          <a:p>
            <a:r>
              <a:rPr lang="en-US" dirty="0"/>
              <a:t>Oxygen Monitoring</a:t>
            </a:r>
          </a:p>
          <a:p>
            <a:pPr lvl="1"/>
            <a:r>
              <a:rPr lang="en-US" dirty="0"/>
              <a:t>Confined Space Monitoring-With detectors the read-out is in % volume. This is a large measurement.</a:t>
            </a:r>
          </a:p>
          <a:p>
            <a:pPr lvl="1"/>
            <a:endParaRPr lang="en-US" dirty="0"/>
          </a:p>
          <a:p>
            <a:pPr lvl="1"/>
            <a:endParaRPr lang="en-US" dirty="0"/>
          </a:p>
          <a:p>
            <a:pPr lvl="1"/>
            <a:endParaRPr lang="en-US" dirty="0"/>
          </a:p>
        </p:txBody>
      </p:sp>
      <p:pic>
        <p:nvPicPr>
          <p:cNvPr id="7" name="Content Placeholder 6">
            <a:extLst>
              <a:ext uri="{FF2B5EF4-FFF2-40B4-BE49-F238E27FC236}">
                <a16:creationId xmlns:a16="http://schemas.microsoft.com/office/drawing/2014/main" id="{BFB65AB6-2AC5-4D27-AEFD-2C5D666ADB99}"/>
              </a:ext>
            </a:extLst>
          </p:cNvPr>
          <p:cNvPicPr>
            <a:picLocks noGrp="1" noChangeAspect="1"/>
          </p:cNvPicPr>
          <p:nvPr>
            <p:ph sz="quarter" idx="4294967295"/>
          </p:nvPr>
        </p:nvPicPr>
        <p:blipFill>
          <a:blip r:embed="rId2">
            <a:extLst>
              <a:ext uri="{28A0092B-C50C-407E-A947-70E740481C1C}">
                <a14:useLocalDpi xmlns:a14="http://schemas.microsoft.com/office/drawing/2010/main"/>
              </a:ext>
            </a:extLst>
          </a:blip>
          <a:stretch>
            <a:fillRect/>
          </a:stretch>
        </p:blipFill>
        <p:spPr>
          <a:xfrm>
            <a:off x="3143250" y="2723226"/>
            <a:ext cx="2857500" cy="3286125"/>
          </a:xfrm>
          <a:prstGeom prst="rect">
            <a:avLst/>
          </a:prstGeom>
        </p:spPr>
      </p:pic>
      <p:sp>
        <p:nvSpPr>
          <p:cNvPr id="14" name="Arrow: Down 13">
            <a:extLst>
              <a:ext uri="{FF2B5EF4-FFF2-40B4-BE49-F238E27FC236}">
                <a16:creationId xmlns:a16="http://schemas.microsoft.com/office/drawing/2014/main" id="{2C7382DC-A2E0-410A-819D-42144FC282F0}"/>
              </a:ext>
            </a:extLst>
          </p:cNvPr>
          <p:cNvSpPr/>
          <p:nvPr/>
        </p:nvSpPr>
        <p:spPr>
          <a:xfrm>
            <a:off x="5034096" y="2723226"/>
            <a:ext cx="484632" cy="978408"/>
          </a:xfrm>
          <a:prstGeom prst="downArrow">
            <a:avLst/>
          </a:prstGeom>
          <a:solidFill>
            <a:srgbClr val="FFFF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53241532"/>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097244-932F-4905-9BD8-4F3454DAA414}"/>
              </a:ext>
            </a:extLst>
          </p:cNvPr>
          <p:cNvSpPr>
            <a:spLocks noGrp="1"/>
          </p:cNvSpPr>
          <p:nvPr>
            <p:ph type="title"/>
          </p:nvPr>
        </p:nvSpPr>
        <p:spPr/>
        <p:txBody>
          <a:bodyPr/>
          <a:lstStyle/>
          <a:p>
            <a:r>
              <a:rPr lang="en-US" dirty="0"/>
              <a:t>Oxygen Monitoring</a:t>
            </a:r>
          </a:p>
        </p:txBody>
      </p:sp>
      <p:sp>
        <p:nvSpPr>
          <p:cNvPr id="3" name="Content Placeholder 2">
            <a:extLst>
              <a:ext uri="{FF2B5EF4-FFF2-40B4-BE49-F238E27FC236}">
                <a16:creationId xmlns:a16="http://schemas.microsoft.com/office/drawing/2014/main" id="{44D9498E-B550-4B46-9D58-D9E3B53E02E3}"/>
              </a:ext>
            </a:extLst>
          </p:cNvPr>
          <p:cNvSpPr>
            <a:spLocks noGrp="1"/>
          </p:cNvSpPr>
          <p:nvPr>
            <p:ph idx="1"/>
          </p:nvPr>
        </p:nvSpPr>
        <p:spPr/>
        <p:txBody>
          <a:bodyPr/>
          <a:lstStyle/>
          <a:p>
            <a:r>
              <a:rPr lang="en-US" sz="1800" dirty="0"/>
              <a:t>Oxygen Monitoring</a:t>
            </a:r>
          </a:p>
          <a:p>
            <a:pPr lvl="1"/>
            <a:r>
              <a:rPr lang="en-US" sz="1800" dirty="0"/>
              <a:t>Confined Space Monitoring-The detectors read-out is in % volume. </a:t>
            </a:r>
          </a:p>
          <a:p>
            <a:pPr lvl="1"/>
            <a:r>
              <a:rPr lang="en-US" sz="1800" dirty="0"/>
              <a:t>Fresh Air  =  78 % Nitrogen / 20.9 % Oxygen / 1.1 % </a:t>
            </a:r>
            <a:r>
              <a:rPr lang="en-US" sz="1800" dirty="0" err="1"/>
              <a:t>misc</a:t>
            </a:r>
            <a:r>
              <a:rPr lang="en-US" sz="1800" dirty="0"/>
              <a:t> gases.</a:t>
            </a:r>
          </a:p>
        </p:txBody>
      </p:sp>
      <p:graphicFrame>
        <p:nvGraphicFramePr>
          <p:cNvPr id="4" name="Chart 3">
            <a:extLst>
              <a:ext uri="{FF2B5EF4-FFF2-40B4-BE49-F238E27FC236}">
                <a16:creationId xmlns:a16="http://schemas.microsoft.com/office/drawing/2014/main" id="{A0108153-69C1-4164-904A-896C890FB04D}"/>
              </a:ext>
            </a:extLst>
          </p:cNvPr>
          <p:cNvGraphicFramePr>
            <a:graphicFrameLocks/>
          </p:cNvGraphicFramePr>
          <p:nvPr>
            <p:extLst>
              <p:ext uri="{D42A27DB-BD31-4B8C-83A1-F6EECF244321}">
                <p14:modId xmlns:p14="http://schemas.microsoft.com/office/powerpoint/2010/main" val="1464376870"/>
              </p:ext>
            </p:extLst>
          </p:nvPr>
        </p:nvGraphicFramePr>
        <p:xfrm>
          <a:off x="930351" y="2544417"/>
          <a:ext cx="6989283" cy="4313583"/>
        </p:xfrm>
        <a:graphic>
          <a:graphicData uri="http://schemas.openxmlformats.org/drawingml/2006/chart">
            <c:chart xmlns:c="http://schemas.openxmlformats.org/drawingml/2006/chart" xmlns:r="http://schemas.openxmlformats.org/officeDocument/2006/relationships" r:id="rId2"/>
          </a:graphicData>
        </a:graphic>
      </p:graphicFrame>
      <p:pic>
        <p:nvPicPr>
          <p:cNvPr id="6" name="Picture 5">
            <a:extLst>
              <a:ext uri="{FF2B5EF4-FFF2-40B4-BE49-F238E27FC236}">
                <a16:creationId xmlns:a16="http://schemas.microsoft.com/office/drawing/2014/main" id="{9C9EE0FB-7F94-7344-A8A8-5F3F9B3FD764}"/>
              </a:ext>
            </a:extLst>
          </p:cNvPr>
          <p:cNvPicPr>
            <a:picLocks noChangeAspect="1"/>
          </p:cNvPicPr>
          <p:nvPr/>
        </p:nvPicPr>
        <p:blipFill>
          <a:blip r:embed="rId3"/>
          <a:stretch>
            <a:fillRect/>
          </a:stretch>
        </p:blipFill>
        <p:spPr>
          <a:xfrm>
            <a:off x="7024453" y="301627"/>
            <a:ext cx="2099144" cy="1222578"/>
          </a:xfrm>
          <a:prstGeom prst="rect">
            <a:avLst/>
          </a:prstGeom>
        </p:spPr>
      </p:pic>
      <p:pic>
        <p:nvPicPr>
          <p:cNvPr id="8" name="Picture 7">
            <a:extLst>
              <a:ext uri="{FF2B5EF4-FFF2-40B4-BE49-F238E27FC236}">
                <a16:creationId xmlns:a16="http://schemas.microsoft.com/office/drawing/2014/main" id="{7174A2B1-AD70-CB4D-B120-9E04931B3349}"/>
              </a:ext>
            </a:extLst>
          </p:cNvPr>
          <p:cNvPicPr>
            <a:picLocks noChangeAspect="1"/>
          </p:cNvPicPr>
          <p:nvPr/>
        </p:nvPicPr>
        <p:blipFill>
          <a:blip r:embed="rId3"/>
          <a:stretch>
            <a:fillRect/>
          </a:stretch>
        </p:blipFill>
        <p:spPr>
          <a:xfrm>
            <a:off x="3470479" y="4035473"/>
            <a:ext cx="682614" cy="397566"/>
          </a:xfrm>
          <a:prstGeom prst="rect">
            <a:avLst/>
          </a:prstGeom>
        </p:spPr>
      </p:pic>
      <p:pic>
        <p:nvPicPr>
          <p:cNvPr id="9" name="Picture 8">
            <a:extLst>
              <a:ext uri="{FF2B5EF4-FFF2-40B4-BE49-F238E27FC236}">
                <a16:creationId xmlns:a16="http://schemas.microsoft.com/office/drawing/2014/main" id="{9F76F6CD-964F-2C4D-8DA0-94430D301AFE}"/>
              </a:ext>
            </a:extLst>
          </p:cNvPr>
          <p:cNvPicPr>
            <a:picLocks noChangeAspect="1"/>
          </p:cNvPicPr>
          <p:nvPr/>
        </p:nvPicPr>
        <p:blipFill>
          <a:blip r:embed="rId4"/>
          <a:stretch>
            <a:fillRect/>
          </a:stretch>
        </p:blipFill>
        <p:spPr>
          <a:xfrm>
            <a:off x="3922505" y="4701208"/>
            <a:ext cx="1606163" cy="1016719"/>
          </a:xfrm>
          <a:prstGeom prst="rect">
            <a:avLst/>
          </a:prstGeom>
        </p:spPr>
      </p:pic>
    </p:spTree>
    <p:extLst>
      <p:ext uri="{BB962C8B-B14F-4D97-AF65-F5344CB8AC3E}">
        <p14:creationId xmlns:p14="http://schemas.microsoft.com/office/powerpoint/2010/main" val="1012035180"/>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FF2B2E-4525-455C-ABA4-97C46AA01AB8}"/>
              </a:ext>
            </a:extLst>
          </p:cNvPr>
          <p:cNvSpPr>
            <a:spLocks noGrp="1"/>
          </p:cNvSpPr>
          <p:nvPr>
            <p:ph type="title"/>
          </p:nvPr>
        </p:nvSpPr>
        <p:spPr/>
        <p:txBody>
          <a:bodyPr/>
          <a:lstStyle/>
          <a:p>
            <a:r>
              <a:rPr lang="en-US" dirty="0"/>
              <a:t>Oxygen Monitoring	</a:t>
            </a:r>
          </a:p>
        </p:txBody>
      </p:sp>
      <p:sp>
        <p:nvSpPr>
          <p:cNvPr id="4" name="Content Placeholder 3">
            <a:extLst>
              <a:ext uri="{FF2B5EF4-FFF2-40B4-BE49-F238E27FC236}">
                <a16:creationId xmlns:a16="http://schemas.microsoft.com/office/drawing/2014/main" id="{F5C07C8C-3F78-4A54-BD86-959421560DDF}"/>
              </a:ext>
            </a:extLst>
          </p:cNvPr>
          <p:cNvSpPr>
            <a:spLocks noGrp="1"/>
          </p:cNvSpPr>
          <p:nvPr>
            <p:ph idx="1"/>
          </p:nvPr>
        </p:nvSpPr>
        <p:spPr/>
        <p:txBody>
          <a:bodyPr/>
          <a:lstStyle/>
          <a:p>
            <a:r>
              <a:rPr lang="en-US" sz="2000" dirty="0"/>
              <a:t>Leading cause of deaths in confined spaces regarding gas monitoring.</a:t>
            </a:r>
          </a:p>
          <a:p>
            <a:r>
              <a:rPr lang="en-US" sz="2000" dirty="0"/>
              <a:t> Low O2 </a:t>
            </a:r>
            <a:r>
              <a:rPr lang="en-US" sz="2000" b="0" i="0" dirty="0">
                <a:solidFill>
                  <a:srgbClr val="150C09"/>
                </a:solidFill>
                <a:effectLst/>
                <a:latin typeface="Century Gothic" panose="020B0502020202020204" pitchFamily="34" charset="0"/>
              </a:rPr>
              <a:t>might be caused by microbial activity (such as the process of fermentation); it could be due to the oxidization (rusting) of the internal surface of a tank or pipe; or it might be that the oxygen has been displaced by another gas such as nitrogen or argon.</a:t>
            </a:r>
          </a:p>
          <a:p>
            <a:r>
              <a:rPr lang="en-US" sz="2000" dirty="0"/>
              <a:t>OSHA requires low and HIGH oxygen monitoring. High levels of oxygen can enhance combustion.</a:t>
            </a:r>
          </a:p>
          <a:p>
            <a:r>
              <a:rPr lang="en-US" sz="2000" dirty="0"/>
              <a:t>Oxygen sensors are always working unless they are kept in an zero oxygen environment.</a:t>
            </a:r>
          </a:p>
          <a:p>
            <a:r>
              <a:rPr lang="en-US" sz="2000" dirty="0"/>
              <a:t>Oxygen sensors are easy to test.</a:t>
            </a:r>
          </a:p>
        </p:txBody>
      </p:sp>
      <p:sp>
        <p:nvSpPr>
          <p:cNvPr id="3" name="Slide Number Placeholder 2">
            <a:extLst>
              <a:ext uri="{FF2B5EF4-FFF2-40B4-BE49-F238E27FC236}">
                <a16:creationId xmlns:a16="http://schemas.microsoft.com/office/drawing/2014/main" id="{C592ACAE-A8C7-4065-8ADA-7FF7F7FD35D1}"/>
              </a:ext>
            </a:extLst>
          </p:cNvPr>
          <p:cNvSpPr>
            <a:spLocks noGrp="1"/>
          </p:cNvSpPr>
          <p:nvPr>
            <p:ph type="sldNum" sz="quarter" idx="12"/>
          </p:nvPr>
        </p:nvSpPr>
        <p:spPr/>
        <p:txBody>
          <a:bodyPr/>
          <a:lstStyle/>
          <a:p>
            <a:pPr>
              <a:defRPr/>
            </a:pPr>
            <a:fld id="{10141F4E-5B24-694B-9514-71BAA1AAD30A}" type="slidenum">
              <a:rPr lang="en-US" smtClean="0"/>
              <a:pPr>
                <a:defRPr/>
              </a:pPr>
              <a:t>33</a:t>
            </a:fld>
            <a:endParaRPr lang="en-US"/>
          </a:p>
        </p:txBody>
      </p:sp>
      <p:pic>
        <p:nvPicPr>
          <p:cNvPr id="5" name="Picture 4">
            <a:extLst>
              <a:ext uri="{FF2B5EF4-FFF2-40B4-BE49-F238E27FC236}">
                <a16:creationId xmlns:a16="http://schemas.microsoft.com/office/drawing/2014/main" id="{86A2C6CC-AE71-5F4B-B3CC-51E9D8C80524}"/>
              </a:ext>
            </a:extLst>
          </p:cNvPr>
          <p:cNvPicPr>
            <a:picLocks noChangeAspect="1"/>
          </p:cNvPicPr>
          <p:nvPr/>
        </p:nvPicPr>
        <p:blipFill>
          <a:blip r:embed="rId2"/>
          <a:stretch>
            <a:fillRect/>
          </a:stretch>
        </p:blipFill>
        <p:spPr>
          <a:xfrm>
            <a:off x="7024453" y="301627"/>
            <a:ext cx="2099144" cy="1222578"/>
          </a:xfrm>
          <a:prstGeom prst="rect">
            <a:avLst/>
          </a:prstGeom>
        </p:spPr>
      </p:pic>
    </p:spTree>
    <p:extLst>
      <p:ext uri="{BB962C8B-B14F-4D97-AF65-F5344CB8AC3E}">
        <p14:creationId xmlns:p14="http://schemas.microsoft.com/office/powerpoint/2010/main" val="330443475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91229CAC-C66B-40BE-82D6-E666050664ED}"/>
              </a:ext>
            </a:extLst>
          </p:cNvPr>
          <p:cNvSpPr>
            <a:spLocks noGrp="1"/>
          </p:cNvSpPr>
          <p:nvPr>
            <p:ph type="sldNum" sz="quarter" idx="12"/>
          </p:nvPr>
        </p:nvSpPr>
        <p:spPr/>
        <p:txBody>
          <a:bodyPr/>
          <a:lstStyle/>
          <a:p>
            <a:pPr>
              <a:defRPr/>
            </a:pPr>
            <a:fld id="{55DDAB76-65A1-3845-9586-AE4264AA4395}" type="slidenum">
              <a:rPr lang="en-US" smtClean="0"/>
              <a:pPr>
                <a:defRPr/>
              </a:pPr>
              <a:t>34</a:t>
            </a:fld>
            <a:endParaRPr lang="en-US"/>
          </a:p>
        </p:txBody>
      </p:sp>
      <p:sp>
        <p:nvSpPr>
          <p:cNvPr id="2" name="Title 1">
            <a:extLst>
              <a:ext uri="{FF2B5EF4-FFF2-40B4-BE49-F238E27FC236}">
                <a16:creationId xmlns:a16="http://schemas.microsoft.com/office/drawing/2014/main" id="{79750E06-62E6-4E15-A523-3D2062A289D6}"/>
              </a:ext>
            </a:extLst>
          </p:cNvPr>
          <p:cNvSpPr>
            <a:spLocks noGrp="1"/>
          </p:cNvSpPr>
          <p:nvPr>
            <p:ph type="title" idx="4294967295"/>
          </p:nvPr>
        </p:nvSpPr>
        <p:spPr>
          <a:xfrm>
            <a:off x="1371600" y="301625"/>
            <a:ext cx="7772400" cy="676275"/>
          </a:xfrm>
        </p:spPr>
        <p:txBody>
          <a:bodyPr/>
          <a:lstStyle/>
          <a:p>
            <a:r>
              <a:rPr lang="en-US" dirty="0"/>
              <a:t>Oxygen Alarms</a:t>
            </a:r>
          </a:p>
        </p:txBody>
      </p:sp>
      <p:pic>
        <p:nvPicPr>
          <p:cNvPr id="5" name="Picture 4">
            <a:extLst>
              <a:ext uri="{FF2B5EF4-FFF2-40B4-BE49-F238E27FC236}">
                <a16:creationId xmlns:a16="http://schemas.microsoft.com/office/drawing/2014/main" id="{17605E59-732D-434F-A388-ABCFD6A8ABFC}"/>
              </a:ext>
            </a:extLst>
          </p:cNvPr>
          <p:cNvPicPr>
            <a:picLocks noChangeAspect="1"/>
          </p:cNvPicPr>
          <p:nvPr/>
        </p:nvPicPr>
        <p:blipFill>
          <a:blip r:embed="rId2"/>
          <a:stretch>
            <a:fillRect/>
          </a:stretch>
        </p:blipFill>
        <p:spPr>
          <a:xfrm>
            <a:off x="7024453" y="301627"/>
            <a:ext cx="2099144" cy="1222578"/>
          </a:xfrm>
          <a:prstGeom prst="rect">
            <a:avLst/>
          </a:prstGeom>
        </p:spPr>
      </p:pic>
      <p:graphicFrame>
        <p:nvGraphicFramePr>
          <p:cNvPr id="7" name="Chart 6">
            <a:extLst>
              <a:ext uri="{FF2B5EF4-FFF2-40B4-BE49-F238E27FC236}">
                <a16:creationId xmlns:a16="http://schemas.microsoft.com/office/drawing/2014/main" id="{25AA4E28-DE39-EE4A-8AA2-4E4276CAA241}"/>
              </a:ext>
            </a:extLst>
          </p:cNvPr>
          <p:cNvGraphicFramePr/>
          <p:nvPr>
            <p:extLst>
              <p:ext uri="{D42A27DB-BD31-4B8C-83A1-F6EECF244321}">
                <p14:modId xmlns:p14="http://schemas.microsoft.com/office/powerpoint/2010/main" val="285032089"/>
              </p:ext>
            </p:extLst>
          </p:nvPr>
        </p:nvGraphicFramePr>
        <p:xfrm>
          <a:off x="747423" y="1690377"/>
          <a:ext cx="6957391" cy="4559348"/>
        </p:xfrm>
        <a:graphic>
          <a:graphicData uri="http://schemas.openxmlformats.org/drawingml/2006/chart">
            <c:chart xmlns:c="http://schemas.openxmlformats.org/drawingml/2006/chart" xmlns:r="http://schemas.openxmlformats.org/officeDocument/2006/relationships" r:id="rId3"/>
          </a:graphicData>
        </a:graphic>
      </p:graphicFrame>
      <p:sp>
        <p:nvSpPr>
          <p:cNvPr id="10" name="Rectangle 9">
            <a:extLst>
              <a:ext uri="{FF2B5EF4-FFF2-40B4-BE49-F238E27FC236}">
                <a16:creationId xmlns:a16="http://schemas.microsoft.com/office/drawing/2014/main" id="{AEDB3C93-B049-6542-8E60-A33F838D01AE}"/>
              </a:ext>
            </a:extLst>
          </p:cNvPr>
          <p:cNvSpPr/>
          <p:nvPr/>
        </p:nvSpPr>
        <p:spPr>
          <a:xfrm>
            <a:off x="7219089" y="3506285"/>
            <a:ext cx="790601" cy="461665"/>
          </a:xfrm>
          <a:prstGeom prst="rect">
            <a:avLst/>
          </a:prstGeom>
          <a:noFill/>
        </p:spPr>
        <p:txBody>
          <a:bodyPr wrap="none" lIns="91440" tIns="45720" rIns="91440" bIns="45720">
            <a:spAutoFit/>
          </a:bodyPr>
          <a:lstStyle/>
          <a:p>
            <a:pPr algn="ctr"/>
            <a:r>
              <a:rPr lang="en-US" sz="2400" dirty="0">
                <a:ln w="0"/>
                <a:solidFill>
                  <a:schemeClr val="accent2"/>
                </a:solidFill>
                <a:effectLst>
                  <a:outerShdw blurRad="38100" dist="25400" dir="5400000" algn="ctr" rotWithShape="0">
                    <a:srgbClr val="6E747A">
                      <a:alpha val="43000"/>
                    </a:srgbClr>
                  </a:outerShdw>
                </a:effectLst>
              </a:rPr>
              <a:t>23.5</a:t>
            </a:r>
          </a:p>
        </p:txBody>
      </p:sp>
      <p:sp>
        <p:nvSpPr>
          <p:cNvPr id="11" name="Rectangle 10">
            <a:extLst>
              <a:ext uri="{FF2B5EF4-FFF2-40B4-BE49-F238E27FC236}">
                <a16:creationId xmlns:a16="http://schemas.microsoft.com/office/drawing/2014/main" id="{07C2DB04-8DAA-F842-89EE-3D9F68C4D060}"/>
              </a:ext>
            </a:extLst>
          </p:cNvPr>
          <p:cNvSpPr/>
          <p:nvPr/>
        </p:nvSpPr>
        <p:spPr>
          <a:xfrm>
            <a:off x="7230309" y="3967950"/>
            <a:ext cx="779381" cy="461665"/>
          </a:xfrm>
          <a:prstGeom prst="rect">
            <a:avLst/>
          </a:prstGeom>
          <a:noFill/>
        </p:spPr>
        <p:txBody>
          <a:bodyPr wrap="none" lIns="91440" tIns="45720" rIns="91440" bIns="45720">
            <a:spAutoFit/>
          </a:bodyPr>
          <a:lstStyle/>
          <a:p>
            <a:pPr algn="ctr"/>
            <a:r>
              <a:rPr lang="en-US" sz="2400" dirty="0">
                <a:ln w="0"/>
                <a:solidFill>
                  <a:schemeClr val="accent1"/>
                </a:solidFill>
                <a:effectLst>
                  <a:outerShdw blurRad="38100" dist="25400" dir="5400000" algn="ctr" rotWithShape="0">
                    <a:srgbClr val="6E747A">
                      <a:alpha val="43000"/>
                    </a:srgbClr>
                  </a:outerShdw>
                </a:effectLst>
              </a:rPr>
              <a:t>19.5</a:t>
            </a:r>
          </a:p>
        </p:txBody>
      </p:sp>
    </p:spTree>
    <p:extLst>
      <p:ext uri="{BB962C8B-B14F-4D97-AF65-F5344CB8AC3E}">
        <p14:creationId xmlns:p14="http://schemas.microsoft.com/office/powerpoint/2010/main" val="154006170"/>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35744A-9EED-F049-8224-CEAF38A9B95A}"/>
              </a:ext>
            </a:extLst>
          </p:cNvPr>
          <p:cNvSpPr>
            <a:spLocks noGrp="1"/>
          </p:cNvSpPr>
          <p:nvPr>
            <p:ph type="title"/>
          </p:nvPr>
        </p:nvSpPr>
        <p:spPr/>
        <p:txBody>
          <a:bodyPr/>
          <a:lstStyle/>
          <a:p>
            <a:pPr algn="ctr"/>
            <a:r>
              <a:rPr lang="en-US" dirty="0"/>
              <a:t>Calibration vs Bump vs Response check</a:t>
            </a:r>
          </a:p>
        </p:txBody>
      </p:sp>
      <p:sp>
        <p:nvSpPr>
          <p:cNvPr id="5" name="Content Placeholder 4">
            <a:extLst>
              <a:ext uri="{FF2B5EF4-FFF2-40B4-BE49-F238E27FC236}">
                <a16:creationId xmlns:a16="http://schemas.microsoft.com/office/drawing/2014/main" id="{969A04F9-813E-429B-5C98-AE1AC0EF78CD}"/>
              </a:ext>
            </a:extLst>
          </p:cNvPr>
          <p:cNvSpPr>
            <a:spLocks noGrp="1"/>
          </p:cNvSpPr>
          <p:nvPr>
            <p:ph idx="1"/>
          </p:nvPr>
        </p:nvSpPr>
        <p:spPr/>
        <p:txBody>
          <a:bodyPr/>
          <a:lstStyle/>
          <a:p>
            <a:r>
              <a:rPr lang="en-US" dirty="0"/>
              <a:t>What exactly is a Bump Check?</a:t>
            </a:r>
          </a:p>
          <a:p>
            <a:endParaRPr lang="en-US" dirty="0"/>
          </a:p>
          <a:p>
            <a:r>
              <a:rPr lang="en-US" dirty="0"/>
              <a:t>How often do I have to Bump?</a:t>
            </a:r>
          </a:p>
          <a:p>
            <a:endParaRPr lang="en-US" dirty="0"/>
          </a:p>
          <a:p>
            <a:r>
              <a:rPr lang="en-US" dirty="0"/>
              <a:t>How often do I have to calibrate?</a:t>
            </a:r>
          </a:p>
          <a:p>
            <a:endParaRPr lang="en-US" dirty="0"/>
          </a:p>
          <a:p>
            <a:endParaRPr lang="en-US" dirty="0"/>
          </a:p>
        </p:txBody>
      </p:sp>
      <p:pic>
        <p:nvPicPr>
          <p:cNvPr id="7" name="Picture 6" descr="A oxygen tank with a hose attached to it&#10;&#10;Description automatically generated">
            <a:extLst>
              <a:ext uri="{FF2B5EF4-FFF2-40B4-BE49-F238E27FC236}">
                <a16:creationId xmlns:a16="http://schemas.microsoft.com/office/drawing/2014/main" id="{8A97DD32-8BB9-8547-9702-3F6B5BA6FD80}"/>
              </a:ext>
            </a:extLst>
          </p:cNvPr>
          <p:cNvPicPr>
            <a:picLocks noChangeAspect="1"/>
          </p:cNvPicPr>
          <p:nvPr/>
        </p:nvPicPr>
        <p:blipFill>
          <a:blip r:embed="rId2"/>
          <a:stretch>
            <a:fillRect/>
          </a:stretch>
        </p:blipFill>
        <p:spPr>
          <a:xfrm>
            <a:off x="5837569" y="1924042"/>
            <a:ext cx="2625911" cy="3166292"/>
          </a:xfrm>
          <a:prstGeom prst="rect">
            <a:avLst/>
          </a:prstGeom>
        </p:spPr>
      </p:pic>
    </p:spTree>
    <p:extLst>
      <p:ext uri="{BB962C8B-B14F-4D97-AF65-F5344CB8AC3E}">
        <p14:creationId xmlns:p14="http://schemas.microsoft.com/office/powerpoint/2010/main" val="1693216324"/>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87F345-D79A-B3D4-6FFC-E6AEB951BEA8}"/>
              </a:ext>
            </a:extLst>
          </p:cNvPr>
          <p:cNvSpPr>
            <a:spLocks noGrp="1"/>
          </p:cNvSpPr>
          <p:nvPr>
            <p:ph type="title"/>
          </p:nvPr>
        </p:nvSpPr>
        <p:spPr/>
        <p:txBody>
          <a:bodyPr/>
          <a:lstStyle/>
          <a:p>
            <a:r>
              <a:rPr lang="en-US" dirty="0"/>
              <a:t>Bump versus Calibration</a:t>
            </a:r>
          </a:p>
        </p:txBody>
      </p:sp>
      <p:sp>
        <p:nvSpPr>
          <p:cNvPr id="3" name="Content Placeholder 2">
            <a:extLst>
              <a:ext uri="{FF2B5EF4-FFF2-40B4-BE49-F238E27FC236}">
                <a16:creationId xmlns:a16="http://schemas.microsoft.com/office/drawing/2014/main" id="{50DF8AA9-9930-B6F4-21DB-4B5231B63729}"/>
              </a:ext>
            </a:extLst>
          </p:cNvPr>
          <p:cNvSpPr>
            <a:spLocks noGrp="1"/>
          </p:cNvSpPr>
          <p:nvPr>
            <p:ph idx="1"/>
          </p:nvPr>
        </p:nvSpPr>
        <p:spPr>
          <a:xfrm>
            <a:off x="102996" y="1944357"/>
            <a:ext cx="6984878" cy="3830174"/>
          </a:xfrm>
        </p:spPr>
        <p:txBody>
          <a:bodyPr/>
          <a:lstStyle/>
          <a:p>
            <a:pPr lvl="1">
              <a:buFont typeface="Courier New" panose="02070309020205020404" pitchFamily="49" charset="0"/>
              <a:buChar char="o"/>
            </a:pPr>
            <a:r>
              <a:rPr lang="en-US" sz="1200" dirty="0"/>
              <a:t>Functional Check - A </a:t>
            </a:r>
            <a:r>
              <a:rPr lang="en-US" sz="1200" b="1" dirty="0"/>
              <a:t>qualitative</a:t>
            </a:r>
            <a:r>
              <a:rPr lang="en-US" sz="1200" dirty="0"/>
              <a:t> function check where a challenge gas (Example-25 ppm Hydrogen Sulfide, 50 ppm Carbon Monoxide, 50% LEL Methane, 12% Oxygen Balance N2) is passed over the sensor(s) at a concentration and exposure time sufficient to activate all alarm indicators to present at least their lower alarm setting. The purpose of this check is to confirm that gas can get to the sensor(s) and that all the alarms present are functional. This is typically dependent on the response time of the sensor(s) or a minimum level of response achieved, such as 80% of gas concentration applied. Note this check is not intended to provide a measure of calibration accuracy. </a:t>
            </a:r>
          </a:p>
          <a:p>
            <a:pPr lvl="1">
              <a:buFont typeface="Courier New" panose="02070309020205020404" pitchFamily="49" charset="0"/>
              <a:buChar char="o"/>
            </a:pPr>
            <a:endParaRPr lang="en-US" sz="1200" dirty="0"/>
          </a:p>
          <a:p>
            <a:pPr lvl="1">
              <a:buFont typeface="Courier New" panose="02070309020205020404" pitchFamily="49" charset="0"/>
              <a:buChar char="o"/>
            </a:pPr>
            <a:r>
              <a:rPr lang="en-US" sz="1200" dirty="0"/>
              <a:t>Bump Check - A </a:t>
            </a:r>
            <a:r>
              <a:rPr lang="en-US" sz="1200" b="1" dirty="0"/>
              <a:t>quantitative</a:t>
            </a:r>
            <a:r>
              <a:rPr lang="en-US" sz="1200" dirty="0"/>
              <a:t> test utilizing a known traceable concentration of test gas to demonstrate that the sensor(s) and alarms respond to the gas within manufacturer’s acceptable limits. This is typically ±10-20% of the test gas concentration applied unless otherwise specified by the manufacturer, internal company policy, or a regulatory agency. This test can be done through the menu system which will record the “bump test” within the datalogger.</a:t>
            </a:r>
          </a:p>
          <a:p>
            <a:pPr lvl="1">
              <a:buFont typeface="Courier New" panose="02070309020205020404" pitchFamily="49" charset="0"/>
              <a:buChar char="o"/>
            </a:pPr>
            <a:endParaRPr lang="en-US" sz="1200" dirty="0"/>
          </a:p>
          <a:p>
            <a:pPr lvl="1">
              <a:buFont typeface="Courier New" panose="02070309020205020404" pitchFamily="49" charset="0"/>
              <a:buChar char="o"/>
            </a:pPr>
            <a:r>
              <a:rPr lang="en-US" sz="1200" dirty="0"/>
              <a:t>Full calibration – The adjustment of the sensor(s) response to match the desired value compared to a known traceable concentration of test gas. This should be done in accordance with the manufacturer's instructions.</a:t>
            </a:r>
          </a:p>
        </p:txBody>
      </p:sp>
      <p:pic>
        <p:nvPicPr>
          <p:cNvPr id="4" name="Picture 3">
            <a:extLst>
              <a:ext uri="{FF2B5EF4-FFF2-40B4-BE49-F238E27FC236}">
                <a16:creationId xmlns:a16="http://schemas.microsoft.com/office/drawing/2014/main" id="{50701893-1F0A-4C4B-AB89-4D324D2A2598}"/>
              </a:ext>
            </a:extLst>
          </p:cNvPr>
          <p:cNvPicPr>
            <a:picLocks noChangeAspect="1"/>
          </p:cNvPicPr>
          <p:nvPr/>
        </p:nvPicPr>
        <p:blipFill>
          <a:blip r:embed="rId2"/>
          <a:stretch>
            <a:fillRect/>
          </a:stretch>
        </p:blipFill>
        <p:spPr>
          <a:xfrm>
            <a:off x="6984878" y="1944358"/>
            <a:ext cx="2056127" cy="1608992"/>
          </a:xfrm>
          <a:prstGeom prst="rect">
            <a:avLst/>
          </a:prstGeom>
        </p:spPr>
      </p:pic>
    </p:spTree>
    <p:extLst>
      <p:ext uri="{BB962C8B-B14F-4D97-AF65-F5344CB8AC3E}">
        <p14:creationId xmlns:p14="http://schemas.microsoft.com/office/powerpoint/2010/main" val="3985191137"/>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09F322-E421-2F49-FA90-B9D7E6F48B57}"/>
              </a:ext>
            </a:extLst>
          </p:cNvPr>
          <p:cNvSpPr>
            <a:spLocks noGrp="1"/>
          </p:cNvSpPr>
          <p:nvPr>
            <p:ph type="title"/>
          </p:nvPr>
        </p:nvSpPr>
        <p:spPr/>
        <p:txBody>
          <a:bodyPr/>
          <a:lstStyle/>
          <a:p>
            <a:r>
              <a:rPr lang="en-US" dirty="0"/>
              <a:t>How often do I have to calibrate?</a:t>
            </a:r>
          </a:p>
        </p:txBody>
      </p:sp>
      <p:sp>
        <p:nvSpPr>
          <p:cNvPr id="3" name="Content Placeholder 2">
            <a:extLst>
              <a:ext uri="{FF2B5EF4-FFF2-40B4-BE49-F238E27FC236}">
                <a16:creationId xmlns:a16="http://schemas.microsoft.com/office/drawing/2014/main" id="{EFB2FDBD-D053-37FD-EE06-A2B0A9072CF4}"/>
              </a:ext>
            </a:extLst>
          </p:cNvPr>
          <p:cNvSpPr>
            <a:spLocks noGrp="1"/>
          </p:cNvSpPr>
          <p:nvPr>
            <p:ph idx="1"/>
          </p:nvPr>
        </p:nvSpPr>
        <p:spPr>
          <a:xfrm>
            <a:off x="457200" y="2057401"/>
            <a:ext cx="6393169" cy="1799282"/>
          </a:xfrm>
        </p:spPr>
        <p:txBody>
          <a:bodyPr/>
          <a:lstStyle/>
          <a:p>
            <a:r>
              <a:rPr lang="en-US" sz="1500" dirty="0"/>
              <a:t>Customers want to hear the answer ‘you </a:t>
            </a:r>
            <a:r>
              <a:rPr lang="en-US" sz="1500" i="1" dirty="0"/>
              <a:t>never</a:t>
            </a:r>
            <a:r>
              <a:rPr lang="en-US" sz="1500" dirty="0"/>
              <a:t> have to calibrate’.  </a:t>
            </a:r>
          </a:p>
          <a:p>
            <a:r>
              <a:rPr lang="en-US" sz="1500" dirty="0"/>
              <a:t>RKI generally recommends users develop a frequency of calibration that is tailored to their application and usage.</a:t>
            </a:r>
          </a:p>
          <a:p>
            <a:r>
              <a:rPr lang="en-US" sz="1500" dirty="0"/>
              <a:t>Actual calibration frequency ends up being somewhere between one and three months. </a:t>
            </a:r>
          </a:p>
          <a:p>
            <a:r>
              <a:rPr lang="en-US" sz="1500" dirty="0"/>
              <a:t>For users who “bump test” their instrument prior to each use, the calibration cycle can be extended until the bump test fails.  </a:t>
            </a:r>
          </a:p>
          <a:p>
            <a:pPr marL="0" indent="0">
              <a:buNone/>
            </a:pPr>
            <a:endParaRPr lang="en-US" sz="1500" dirty="0"/>
          </a:p>
        </p:txBody>
      </p:sp>
      <p:pic>
        <p:nvPicPr>
          <p:cNvPr id="4" name="Picture 3">
            <a:extLst>
              <a:ext uri="{FF2B5EF4-FFF2-40B4-BE49-F238E27FC236}">
                <a16:creationId xmlns:a16="http://schemas.microsoft.com/office/drawing/2014/main" id="{4D626CC2-5AD2-F14F-8BBC-C987BE042343}"/>
              </a:ext>
            </a:extLst>
          </p:cNvPr>
          <p:cNvPicPr>
            <a:picLocks noChangeAspect="1"/>
          </p:cNvPicPr>
          <p:nvPr/>
        </p:nvPicPr>
        <p:blipFill>
          <a:blip r:embed="rId2"/>
          <a:stretch>
            <a:fillRect/>
          </a:stretch>
        </p:blipFill>
        <p:spPr>
          <a:xfrm>
            <a:off x="6734813" y="2040445"/>
            <a:ext cx="2293631" cy="1608992"/>
          </a:xfrm>
          <a:prstGeom prst="rect">
            <a:avLst/>
          </a:prstGeom>
        </p:spPr>
      </p:pic>
      <p:sp>
        <p:nvSpPr>
          <p:cNvPr id="5" name="Content Placeholder 2">
            <a:extLst>
              <a:ext uri="{FF2B5EF4-FFF2-40B4-BE49-F238E27FC236}">
                <a16:creationId xmlns:a16="http://schemas.microsoft.com/office/drawing/2014/main" id="{E96C572D-3539-E44B-A950-E04F7DC088B3}"/>
              </a:ext>
            </a:extLst>
          </p:cNvPr>
          <p:cNvSpPr txBox="1">
            <a:spLocks/>
          </p:cNvSpPr>
          <p:nvPr/>
        </p:nvSpPr>
        <p:spPr bwMode="auto">
          <a:xfrm>
            <a:off x="449664" y="3873640"/>
            <a:ext cx="8694336" cy="179928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68580" tIns="34290" rIns="68580" bIns="34290" numCol="1" anchor="t" anchorCtr="0" compatLnSpc="1">
            <a:prstTxWarp prst="textNoShape">
              <a:avLst/>
            </a:prstTxWarp>
          </a:bodyPr>
          <a:lst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Arial" panose="020B0604020202020204" pitchFamily="34" charset="0"/>
                <a:ea typeface="ＭＳ Ｐゴシック" charset="0"/>
                <a:cs typeface="Arial" panose="020B0604020202020204" pitchFamily="34" charset="0"/>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Arial" panose="020B0604020202020204" pitchFamily="34" charset="0"/>
                <a:ea typeface="ＭＳ Ｐゴシック" charset="0"/>
                <a:cs typeface="Arial" panose="020B0604020202020204" pitchFamily="34" charset="0"/>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Arial" panose="020B0604020202020204" pitchFamily="34" charset="0"/>
                <a:ea typeface="ＭＳ Ｐゴシック" charset="0"/>
                <a:cs typeface="Arial" panose="020B0604020202020204" pitchFamily="34" charset="0"/>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Arial" panose="020B0604020202020204" pitchFamily="34" charset="0"/>
                <a:ea typeface="ＭＳ Ｐゴシック" charset="0"/>
                <a:cs typeface="Arial" panose="020B0604020202020204" pitchFamily="34" charset="0"/>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Arial" panose="020B0604020202020204" pitchFamily="34" charset="0"/>
                <a:ea typeface="ＭＳ Ｐゴシック" charset="0"/>
                <a:cs typeface="Arial" panose="020B0604020202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1500" dirty="0"/>
              <a:t>Instruments subjected to any condition that could have an adverse effect on the unit (sensor poisons, high gas concentrations, extreme temperature) should be calibrated before the next use.</a:t>
            </a:r>
          </a:p>
          <a:p>
            <a:r>
              <a:rPr lang="en-US" sz="1500" dirty="0"/>
              <a:t>RKI ships portables instruments defaulted with a 90-day calibration reminder. </a:t>
            </a:r>
          </a:p>
          <a:p>
            <a:endParaRPr lang="en-US" sz="1500" dirty="0"/>
          </a:p>
        </p:txBody>
      </p:sp>
    </p:spTree>
    <p:extLst>
      <p:ext uri="{BB962C8B-B14F-4D97-AF65-F5344CB8AC3E}">
        <p14:creationId xmlns:p14="http://schemas.microsoft.com/office/powerpoint/2010/main" val="15474776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DEDCF1-8973-C747-A7C2-72A40794D985}"/>
              </a:ext>
            </a:extLst>
          </p:cNvPr>
          <p:cNvSpPr>
            <a:spLocks noGrp="1"/>
          </p:cNvSpPr>
          <p:nvPr>
            <p:ph type="title"/>
          </p:nvPr>
        </p:nvSpPr>
        <p:spPr/>
        <p:txBody>
          <a:bodyPr/>
          <a:lstStyle/>
          <a:p>
            <a:r>
              <a:rPr lang="en-US" b="1" dirty="0"/>
              <a:t>Comprehensive Offering</a:t>
            </a:r>
          </a:p>
        </p:txBody>
      </p:sp>
      <p:grpSp>
        <p:nvGrpSpPr>
          <p:cNvPr id="4" name="Group 3">
            <a:extLst>
              <a:ext uri="{FF2B5EF4-FFF2-40B4-BE49-F238E27FC236}">
                <a16:creationId xmlns:a16="http://schemas.microsoft.com/office/drawing/2014/main" id="{BBB5F0E9-574C-FF40-8D37-2E496BF3467B}"/>
              </a:ext>
            </a:extLst>
          </p:cNvPr>
          <p:cNvGrpSpPr/>
          <p:nvPr/>
        </p:nvGrpSpPr>
        <p:grpSpPr>
          <a:xfrm>
            <a:off x="972184" y="1590676"/>
            <a:ext cx="6389315" cy="4014704"/>
            <a:chOff x="726568" y="636445"/>
            <a:chExt cx="9109417" cy="5723872"/>
          </a:xfrm>
        </p:grpSpPr>
        <p:grpSp>
          <p:nvGrpSpPr>
            <p:cNvPr id="15" name="Group 14">
              <a:extLst>
                <a:ext uri="{FF2B5EF4-FFF2-40B4-BE49-F238E27FC236}">
                  <a16:creationId xmlns:a16="http://schemas.microsoft.com/office/drawing/2014/main" id="{2C2476A2-9BC3-14B9-6BBF-1DCC902C6784}"/>
                </a:ext>
              </a:extLst>
            </p:cNvPr>
            <p:cNvGrpSpPr/>
            <p:nvPr/>
          </p:nvGrpSpPr>
          <p:grpSpPr>
            <a:xfrm>
              <a:off x="1586213" y="636445"/>
              <a:ext cx="1892541" cy="394076"/>
              <a:chOff x="477436" y="1442625"/>
              <a:chExt cx="1892541" cy="394076"/>
            </a:xfrm>
          </p:grpSpPr>
          <p:grpSp>
            <p:nvGrpSpPr>
              <p:cNvPr id="7" name="Group 6">
                <a:extLst>
                  <a:ext uri="{FF2B5EF4-FFF2-40B4-BE49-F238E27FC236}">
                    <a16:creationId xmlns:a16="http://schemas.microsoft.com/office/drawing/2014/main" id="{917BF123-CEED-3C78-4FB4-8D1F5B2C767C}"/>
                  </a:ext>
                </a:extLst>
              </p:cNvPr>
              <p:cNvGrpSpPr/>
              <p:nvPr/>
            </p:nvGrpSpPr>
            <p:grpSpPr>
              <a:xfrm>
                <a:off x="477436" y="1442625"/>
                <a:ext cx="443621" cy="371903"/>
                <a:chOff x="477436" y="1442625"/>
                <a:chExt cx="443621" cy="371903"/>
              </a:xfrm>
            </p:grpSpPr>
            <p:sp>
              <p:nvSpPr>
                <p:cNvPr id="3" name="Rectangle 2">
                  <a:extLst>
                    <a:ext uri="{FF2B5EF4-FFF2-40B4-BE49-F238E27FC236}">
                      <a16:creationId xmlns:a16="http://schemas.microsoft.com/office/drawing/2014/main" id="{CC79CDD7-3D6A-D5CD-4C90-6256B384058C}"/>
                    </a:ext>
                  </a:extLst>
                </p:cNvPr>
                <p:cNvSpPr/>
                <p:nvPr/>
              </p:nvSpPr>
              <p:spPr>
                <a:xfrm rot="18900000">
                  <a:off x="477436" y="1442625"/>
                  <a:ext cx="371903" cy="371903"/>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p>
              </p:txBody>
            </p:sp>
            <p:sp>
              <p:nvSpPr>
                <p:cNvPr id="5" name="Rectangle 4">
                  <a:extLst>
                    <a:ext uri="{FF2B5EF4-FFF2-40B4-BE49-F238E27FC236}">
                      <a16:creationId xmlns:a16="http://schemas.microsoft.com/office/drawing/2014/main" id="{8733E4F8-65EB-EC0E-7D92-AE7AB45ED171}"/>
                    </a:ext>
                  </a:extLst>
                </p:cNvPr>
                <p:cNvSpPr/>
                <p:nvPr/>
              </p:nvSpPr>
              <p:spPr>
                <a:xfrm rot="18900000">
                  <a:off x="549154" y="1442625"/>
                  <a:ext cx="371903" cy="371903"/>
                </a:xfrm>
                <a:prstGeom prst="rect">
                  <a:avLst/>
                </a:prstGeom>
                <a:gradFill>
                  <a:gsLst>
                    <a:gs pos="93000">
                      <a:schemeClr val="bg2"/>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p>
              </p:txBody>
            </p:sp>
          </p:grpSp>
          <p:sp>
            <p:nvSpPr>
              <p:cNvPr id="8" name="TextBox 7">
                <a:extLst>
                  <a:ext uri="{FF2B5EF4-FFF2-40B4-BE49-F238E27FC236}">
                    <a16:creationId xmlns:a16="http://schemas.microsoft.com/office/drawing/2014/main" id="{41BF41C1-A59E-9C72-767E-D2A95278553B}"/>
                  </a:ext>
                </a:extLst>
              </p:cNvPr>
              <p:cNvSpPr txBox="1"/>
              <p:nvPr/>
            </p:nvSpPr>
            <p:spPr>
              <a:xfrm>
                <a:off x="543449" y="1474687"/>
                <a:ext cx="1826528" cy="362014"/>
              </a:xfrm>
              <a:prstGeom prst="rect">
                <a:avLst/>
              </a:prstGeom>
              <a:noFill/>
            </p:spPr>
            <p:txBody>
              <a:bodyPr wrap="none" rtlCol="0">
                <a:spAutoFit/>
              </a:bodyPr>
              <a:lstStyle/>
              <a:p>
                <a:r>
                  <a:rPr lang="en-US" sz="1050" dirty="0">
                    <a:latin typeface="Arial" panose="020B0604020202020204" pitchFamily="34" charset="0"/>
                    <a:cs typeface="Arial" panose="020B0604020202020204" pitchFamily="34" charset="0"/>
                  </a:rPr>
                  <a:t>Portable Solutions</a:t>
                </a:r>
              </a:p>
            </p:txBody>
          </p:sp>
        </p:grpSp>
        <p:sp>
          <p:nvSpPr>
            <p:cNvPr id="9" name="TextBox 8">
              <a:extLst>
                <a:ext uri="{FF2B5EF4-FFF2-40B4-BE49-F238E27FC236}">
                  <a16:creationId xmlns:a16="http://schemas.microsoft.com/office/drawing/2014/main" id="{E10BF64E-19B5-E04A-E7F1-7438D17886CC}"/>
                </a:ext>
              </a:extLst>
            </p:cNvPr>
            <p:cNvSpPr txBox="1"/>
            <p:nvPr/>
          </p:nvSpPr>
          <p:spPr>
            <a:xfrm>
              <a:off x="1820340" y="1182282"/>
              <a:ext cx="1003767" cy="312649"/>
            </a:xfrm>
            <a:prstGeom prst="rect">
              <a:avLst/>
            </a:prstGeom>
            <a:noFill/>
          </p:spPr>
          <p:txBody>
            <a:bodyPr wrap="none" rtlCol="0">
              <a:spAutoFit/>
            </a:bodyPr>
            <a:lstStyle/>
            <a:p>
              <a:r>
                <a:rPr lang="en-US" sz="825" dirty="0">
                  <a:latin typeface="Arial" panose="020B0604020202020204" pitchFamily="34" charset="0"/>
                  <a:cs typeface="Arial" panose="020B0604020202020204" pitchFamily="34" charset="0"/>
                </a:rPr>
                <a:t>Single Gas</a:t>
              </a:r>
            </a:p>
          </p:txBody>
        </p:sp>
        <p:sp>
          <p:nvSpPr>
            <p:cNvPr id="10" name="Rounded Rectangle 9">
              <a:extLst>
                <a:ext uri="{FF2B5EF4-FFF2-40B4-BE49-F238E27FC236}">
                  <a16:creationId xmlns:a16="http://schemas.microsoft.com/office/drawing/2014/main" id="{78DD4F75-415D-DDCB-952F-C9BD5007CFAD}"/>
                </a:ext>
              </a:extLst>
            </p:cNvPr>
            <p:cNvSpPr/>
            <p:nvPr/>
          </p:nvSpPr>
          <p:spPr>
            <a:xfrm>
              <a:off x="2732774" y="1006175"/>
              <a:ext cx="4156607" cy="676276"/>
            </a:xfrm>
            <a:prstGeom prst="roundRect">
              <a:avLst/>
            </a:prstGeom>
            <a:gradFill>
              <a:gsLst>
                <a:gs pos="100000">
                  <a:schemeClr val="bg1">
                    <a:lumMod val="95000"/>
                  </a:schemeClr>
                </a:gs>
                <a:gs pos="100000">
                  <a:schemeClr val="accent1">
                    <a:tint val="50000"/>
                    <a:shade val="100000"/>
                    <a:satMod val="350000"/>
                  </a:schemeClr>
                </a:gs>
              </a:gsLs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p>
          </p:txBody>
        </p:sp>
        <p:pic>
          <p:nvPicPr>
            <p:cNvPr id="14" name="Picture 13">
              <a:extLst>
                <a:ext uri="{FF2B5EF4-FFF2-40B4-BE49-F238E27FC236}">
                  <a16:creationId xmlns:a16="http://schemas.microsoft.com/office/drawing/2014/main" id="{0D6DEB13-71C8-336D-CAE7-8102D3267BA6}"/>
                </a:ext>
              </a:extLst>
            </p:cNvPr>
            <p:cNvPicPr>
              <a:picLocks noChangeAspect="1"/>
            </p:cNvPicPr>
            <p:nvPr/>
          </p:nvPicPr>
          <p:blipFill>
            <a:blip r:embed="rId3"/>
            <a:srcRect/>
            <a:stretch/>
          </p:blipFill>
          <p:spPr>
            <a:xfrm>
              <a:off x="2821104" y="1116181"/>
              <a:ext cx="596346" cy="399552"/>
            </a:xfrm>
            <a:prstGeom prst="rect">
              <a:avLst/>
            </a:prstGeom>
          </p:spPr>
        </p:pic>
        <p:pic>
          <p:nvPicPr>
            <p:cNvPr id="17" name="Picture 16">
              <a:extLst>
                <a:ext uri="{FF2B5EF4-FFF2-40B4-BE49-F238E27FC236}">
                  <a16:creationId xmlns:a16="http://schemas.microsoft.com/office/drawing/2014/main" id="{C831C58D-368A-60E8-7FB7-CAE8F1CB7BBC}"/>
                </a:ext>
              </a:extLst>
            </p:cNvPr>
            <p:cNvPicPr>
              <a:picLocks noChangeAspect="1"/>
            </p:cNvPicPr>
            <p:nvPr/>
          </p:nvPicPr>
          <p:blipFill>
            <a:blip r:embed="rId4"/>
            <a:srcRect/>
            <a:stretch/>
          </p:blipFill>
          <p:spPr>
            <a:xfrm>
              <a:off x="3505788" y="1085371"/>
              <a:ext cx="435032" cy="534876"/>
            </a:xfrm>
            <a:prstGeom prst="rect">
              <a:avLst/>
            </a:prstGeom>
          </p:spPr>
        </p:pic>
        <p:pic>
          <p:nvPicPr>
            <p:cNvPr id="19" name="Picture 18">
              <a:extLst>
                <a:ext uri="{FF2B5EF4-FFF2-40B4-BE49-F238E27FC236}">
                  <a16:creationId xmlns:a16="http://schemas.microsoft.com/office/drawing/2014/main" id="{B6434724-1C29-8A0B-5C3F-4754C6162F43}"/>
                </a:ext>
              </a:extLst>
            </p:cNvPr>
            <p:cNvPicPr>
              <a:picLocks noChangeAspect="1"/>
            </p:cNvPicPr>
            <p:nvPr/>
          </p:nvPicPr>
          <p:blipFill>
            <a:blip r:embed="rId5"/>
            <a:srcRect/>
            <a:stretch/>
          </p:blipFill>
          <p:spPr>
            <a:xfrm>
              <a:off x="4085559" y="1077908"/>
              <a:ext cx="447976" cy="550147"/>
            </a:xfrm>
            <a:prstGeom prst="rect">
              <a:avLst/>
            </a:prstGeom>
          </p:spPr>
        </p:pic>
        <p:pic>
          <p:nvPicPr>
            <p:cNvPr id="20" name="Picture 19">
              <a:extLst>
                <a:ext uri="{FF2B5EF4-FFF2-40B4-BE49-F238E27FC236}">
                  <a16:creationId xmlns:a16="http://schemas.microsoft.com/office/drawing/2014/main" id="{091C0CBE-2CEA-89AF-53F8-480FE60E4E19}"/>
                </a:ext>
              </a:extLst>
            </p:cNvPr>
            <p:cNvPicPr>
              <a:picLocks noChangeAspect="1"/>
            </p:cNvPicPr>
            <p:nvPr/>
          </p:nvPicPr>
          <p:blipFill>
            <a:blip r:embed="rId6"/>
            <a:srcRect/>
            <a:stretch/>
          </p:blipFill>
          <p:spPr>
            <a:xfrm>
              <a:off x="4641730" y="1077907"/>
              <a:ext cx="446559" cy="550146"/>
            </a:xfrm>
            <a:prstGeom prst="rect">
              <a:avLst/>
            </a:prstGeom>
          </p:spPr>
        </p:pic>
        <p:pic>
          <p:nvPicPr>
            <p:cNvPr id="21" name="Picture 20">
              <a:extLst>
                <a:ext uri="{FF2B5EF4-FFF2-40B4-BE49-F238E27FC236}">
                  <a16:creationId xmlns:a16="http://schemas.microsoft.com/office/drawing/2014/main" id="{2D39B793-C0DF-EC1F-A3DA-A9DD308F0E22}"/>
                </a:ext>
              </a:extLst>
            </p:cNvPr>
            <p:cNvPicPr>
              <a:picLocks noChangeAspect="1"/>
            </p:cNvPicPr>
            <p:nvPr/>
          </p:nvPicPr>
          <p:blipFill>
            <a:blip r:embed="rId7"/>
            <a:srcRect/>
            <a:stretch/>
          </p:blipFill>
          <p:spPr>
            <a:xfrm>
              <a:off x="5196482" y="1079460"/>
              <a:ext cx="447977" cy="547040"/>
            </a:xfrm>
            <a:prstGeom prst="rect">
              <a:avLst/>
            </a:prstGeom>
          </p:spPr>
        </p:pic>
        <p:pic>
          <p:nvPicPr>
            <p:cNvPr id="22" name="Picture 21">
              <a:extLst>
                <a:ext uri="{FF2B5EF4-FFF2-40B4-BE49-F238E27FC236}">
                  <a16:creationId xmlns:a16="http://schemas.microsoft.com/office/drawing/2014/main" id="{B4DE844A-A5A4-B131-D8E4-BE6D1341A187}"/>
                </a:ext>
              </a:extLst>
            </p:cNvPr>
            <p:cNvPicPr>
              <a:picLocks noChangeAspect="1"/>
            </p:cNvPicPr>
            <p:nvPr/>
          </p:nvPicPr>
          <p:blipFill>
            <a:blip r:embed="rId8"/>
            <a:srcRect/>
            <a:stretch/>
          </p:blipFill>
          <p:spPr>
            <a:xfrm>
              <a:off x="5752651" y="1078839"/>
              <a:ext cx="454610" cy="554056"/>
            </a:xfrm>
            <a:prstGeom prst="rect">
              <a:avLst/>
            </a:prstGeom>
          </p:spPr>
        </p:pic>
        <p:pic>
          <p:nvPicPr>
            <p:cNvPr id="23" name="Picture 22">
              <a:extLst>
                <a:ext uri="{FF2B5EF4-FFF2-40B4-BE49-F238E27FC236}">
                  <a16:creationId xmlns:a16="http://schemas.microsoft.com/office/drawing/2014/main" id="{465972E3-CE73-0A78-F2AB-386F1E28FE6D}"/>
                </a:ext>
              </a:extLst>
            </p:cNvPr>
            <p:cNvPicPr>
              <a:picLocks noChangeAspect="1"/>
            </p:cNvPicPr>
            <p:nvPr/>
          </p:nvPicPr>
          <p:blipFill>
            <a:blip r:embed="rId9"/>
            <a:srcRect/>
            <a:stretch/>
          </p:blipFill>
          <p:spPr>
            <a:xfrm>
              <a:off x="6331775" y="1077909"/>
              <a:ext cx="447976" cy="550145"/>
            </a:xfrm>
            <a:prstGeom prst="rect">
              <a:avLst/>
            </a:prstGeom>
          </p:spPr>
        </p:pic>
        <p:sp>
          <p:nvSpPr>
            <p:cNvPr id="24" name="TextBox 23">
              <a:extLst>
                <a:ext uri="{FF2B5EF4-FFF2-40B4-BE49-F238E27FC236}">
                  <a16:creationId xmlns:a16="http://schemas.microsoft.com/office/drawing/2014/main" id="{ED8A530A-49D3-DBCC-5A19-C156D858C2DB}"/>
                </a:ext>
              </a:extLst>
            </p:cNvPr>
            <p:cNvSpPr txBox="1"/>
            <p:nvPr/>
          </p:nvSpPr>
          <p:spPr>
            <a:xfrm>
              <a:off x="2710325" y="1682928"/>
              <a:ext cx="866641" cy="263283"/>
            </a:xfrm>
            <a:prstGeom prst="rect">
              <a:avLst/>
            </a:prstGeom>
            <a:noFill/>
          </p:spPr>
          <p:txBody>
            <a:bodyPr wrap="none" rtlCol="0">
              <a:spAutoFit/>
            </a:bodyPr>
            <a:lstStyle/>
            <a:p>
              <a:r>
                <a:rPr lang="en-US" sz="600" dirty="0">
                  <a:latin typeface="Arial" panose="020B0604020202020204" pitchFamily="34" charset="0"/>
                  <a:cs typeface="Arial" panose="020B0604020202020204" pitchFamily="34" charset="0"/>
                </a:rPr>
                <a:t>GasWatch 3</a:t>
              </a:r>
            </a:p>
          </p:txBody>
        </p:sp>
        <p:sp>
          <p:nvSpPr>
            <p:cNvPr id="25" name="TextBox 24">
              <a:extLst>
                <a:ext uri="{FF2B5EF4-FFF2-40B4-BE49-F238E27FC236}">
                  <a16:creationId xmlns:a16="http://schemas.microsoft.com/office/drawing/2014/main" id="{F229F1B6-EFB4-4D38-0D63-D75B032A1B0D}"/>
                </a:ext>
              </a:extLst>
            </p:cNvPr>
            <p:cNvSpPr txBox="1"/>
            <p:nvPr/>
          </p:nvSpPr>
          <p:spPr>
            <a:xfrm>
              <a:off x="3466256" y="1682928"/>
              <a:ext cx="580961" cy="263283"/>
            </a:xfrm>
            <a:prstGeom prst="rect">
              <a:avLst/>
            </a:prstGeom>
            <a:noFill/>
          </p:spPr>
          <p:txBody>
            <a:bodyPr wrap="none" rtlCol="0">
              <a:spAutoFit/>
            </a:bodyPr>
            <a:lstStyle/>
            <a:p>
              <a:r>
                <a:rPr lang="en-US" sz="600" dirty="0">
                  <a:latin typeface="Arial" panose="020B0604020202020204" pitchFamily="34" charset="0"/>
                  <a:cs typeface="Arial" panose="020B0604020202020204" pitchFamily="34" charset="0"/>
                </a:rPr>
                <a:t>GP-03</a:t>
              </a:r>
            </a:p>
          </p:txBody>
        </p:sp>
        <p:sp>
          <p:nvSpPr>
            <p:cNvPr id="26" name="TextBox 25">
              <a:extLst>
                <a:ext uri="{FF2B5EF4-FFF2-40B4-BE49-F238E27FC236}">
                  <a16:creationId xmlns:a16="http://schemas.microsoft.com/office/drawing/2014/main" id="{3BBCE593-127D-B984-7DA1-D57A33592BD6}"/>
                </a:ext>
              </a:extLst>
            </p:cNvPr>
            <p:cNvSpPr txBox="1"/>
            <p:nvPr/>
          </p:nvSpPr>
          <p:spPr>
            <a:xfrm>
              <a:off x="4071341" y="1682451"/>
              <a:ext cx="576390" cy="263283"/>
            </a:xfrm>
            <a:prstGeom prst="rect">
              <a:avLst/>
            </a:prstGeom>
            <a:noFill/>
          </p:spPr>
          <p:txBody>
            <a:bodyPr wrap="none" rtlCol="0">
              <a:spAutoFit/>
            </a:bodyPr>
            <a:lstStyle/>
            <a:p>
              <a:r>
                <a:rPr lang="en-US" sz="600" dirty="0">
                  <a:latin typeface="Arial" panose="020B0604020202020204" pitchFamily="34" charset="0"/>
                  <a:cs typeface="Arial" panose="020B0604020202020204" pitchFamily="34" charset="0"/>
                </a:rPr>
                <a:t>HS-04</a:t>
              </a:r>
            </a:p>
          </p:txBody>
        </p:sp>
        <p:sp>
          <p:nvSpPr>
            <p:cNvPr id="27" name="TextBox 26">
              <a:extLst>
                <a:ext uri="{FF2B5EF4-FFF2-40B4-BE49-F238E27FC236}">
                  <a16:creationId xmlns:a16="http://schemas.microsoft.com/office/drawing/2014/main" id="{CB597F44-C5DD-AA16-4A49-D04CC9D87950}"/>
                </a:ext>
              </a:extLst>
            </p:cNvPr>
            <p:cNvSpPr txBox="1"/>
            <p:nvPr/>
          </p:nvSpPr>
          <p:spPr>
            <a:xfrm>
              <a:off x="4626801" y="1682451"/>
              <a:ext cx="587816" cy="263283"/>
            </a:xfrm>
            <a:prstGeom prst="rect">
              <a:avLst/>
            </a:prstGeom>
            <a:noFill/>
          </p:spPr>
          <p:txBody>
            <a:bodyPr wrap="none" rtlCol="0">
              <a:spAutoFit/>
            </a:bodyPr>
            <a:lstStyle/>
            <a:p>
              <a:r>
                <a:rPr lang="en-US" sz="600" dirty="0">
                  <a:latin typeface="Arial" panose="020B0604020202020204" pitchFamily="34" charset="0"/>
                  <a:cs typeface="Arial" panose="020B0604020202020204" pitchFamily="34" charset="0"/>
                </a:rPr>
                <a:t>CO-04</a:t>
              </a:r>
            </a:p>
          </p:txBody>
        </p:sp>
        <p:sp>
          <p:nvSpPr>
            <p:cNvPr id="28" name="TextBox 27">
              <a:extLst>
                <a:ext uri="{FF2B5EF4-FFF2-40B4-BE49-F238E27FC236}">
                  <a16:creationId xmlns:a16="http://schemas.microsoft.com/office/drawing/2014/main" id="{3FA88722-3E12-F01D-7293-D1E316CAAFD4}"/>
                </a:ext>
              </a:extLst>
            </p:cNvPr>
            <p:cNvSpPr txBox="1"/>
            <p:nvPr/>
          </p:nvSpPr>
          <p:spPr>
            <a:xfrm>
              <a:off x="5176651" y="1673838"/>
              <a:ext cx="580961" cy="263283"/>
            </a:xfrm>
            <a:prstGeom prst="rect">
              <a:avLst/>
            </a:prstGeom>
            <a:noFill/>
          </p:spPr>
          <p:txBody>
            <a:bodyPr wrap="none" rtlCol="0">
              <a:spAutoFit/>
            </a:bodyPr>
            <a:lstStyle/>
            <a:p>
              <a:r>
                <a:rPr lang="en-US" sz="600" dirty="0">
                  <a:latin typeface="Arial" panose="020B0604020202020204" pitchFamily="34" charset="0"/>
                  <a:cs typeface="Arial" panose="020B0604020202020204" pitchFamily="34" charset="0"/>
                </a:rPr>
                <a:t>OX-04</a:t>
              </a:r>
            </a:p>
          </p:txBody>
        </p:sp>
        <p:sp>
          <p:nvSpPr>
            <p:cNvPr id="29" name="TextBox 28">
              <a:extLst>
                <a:ext uri="{FF2B5EF4-FFF2-40B4-BE49-F238E27FC236}">
                  <a16:creationId xmlns:a16="http://schemas.microsoft.com/office/drawing/2014/main" id="{CA81D939-6E8D-7024-3847-9E09D516D547}"/>
                </a:ext>
              </a:extLst>
            </p:cNvPr>
            <p:cNvSpPr txBox="1"/>
            <p:nvPr/>
          </p:nvSpPr>
          <p:spPr>
            <a:xfrm>
              <a:off x="5770706" y="1673838"/>
              <a:ext cx="576390" cy="263283"/>
            </a:xfrm>
            <a:prstGeom prst="rect">
              <a:avLst/>
            </a:prstGeom>
            <a:noFill/>
          </p:spPr>
          <p:txBody>
            <a:bodyPr wrap="none" rtlCol="0">
              <a:spAutoFit/>
            </a:bodyPr>
            <a:lstStyle/>
            <a:p>
              <a:r>
                <a:rPr lang="en-US" sz="600" dirty="0">
                  <a:latin typeface="Arial" panose="020B0604020202020204" pitchFamily="34" charset="0"/>
                  <a:cs typeface="Arial" panose="020B0604020202020204" pitchFamily="34" charset="0"/>
                </a:rPr>
                <a:t>CX-04</a:t>
              </a:r>
            </a:p>
          </p:txBody>
        </p:sp>
        <p:sp>
          <p:nvSpPr>
            <p:cNvPr id="30" name="TextBox 29">
              <a:extLst>
                <a:ext uri="{FF2B5EF4-FFF2-40B4-BE49-F238E27FC236}">
                  <a16:creationId xmlns:a16="http://schemas.microsoft.com/office/drawing/2014/main" id="{1B9CCB6A-6D57-5217-A0BE-9C7ABE17E46C}"/>
                </a:ext>
              </a:extLst>
            </p:cNvPr>
            <p:cNvSpPr txBox="1"/>
            <p:nvPr/>
          </p:nvSpPr>
          <p:spPr>
            <a:xfrm>
              <a:off x="6325946" y="1671593"/>
              <a:ext cx="576390" cy="263283"/>
            </a:xfrm>
            <a:prstGeom prst="rect">
              <a:avLst/>
            </a:prstGeom>
            <a:noFill/>
          </p:spPr>
          <p:txBody>
            <a:bodyPr wrap="none" rtlCol="0">
              <a:spAutoFit/>
            </a:bodyPr>
            <a:lstStyle/>
            <a:p>
              <a:r>
                <a:rPr lang="en-US" sz="600" dirty="0">
                  <a:latin typeface="Arial" panose="020B0604020202020204" pitchFamily="34" charset="0"/>
                  <a:cs typeface="Arial" panose="020B0604020202020204" pitchFamily="34" charset="0"/>
                </a:rPr>
                <a:t>SC-04</a:t>
              </a:r>
            </a:p>
          </p:txBody>
        </p:sp>
        <p:sp>
          <p:nvSpPr>
            <p:cNvPr id="31" name="Rounded Rectangle 30">
              <a:extLst>
                <a:ext uri="{FF2B5EF4-FFF2-40B4-BE49-F238E27FC236}">
                  <a16:creationId xmlns:a16="http://schemas.microsoft.com/office/drawing/2014/main" id="{F470CBBE-D43C-4ECE-D23C-161DD6B480F4}"/>
                </a:ext>
              </a:extLst>
            </p:cNvPr>
            <p:cNvSpPr/>
            <p:nvPr/>
          </p:nvSpPr>
          <p:spPr>
            <a:xfrm>
              <a:off x="2737462" y="2324637"/>
              <a:ext cx="4151919" cy="676276"/>
            </a:xfrm>
            <a:prstGeom prst="roundRect">
              <a:avLst/>
            </a:prstGeom>
            <a:gradFill>
              <a:gsLst>
                <a:gs pos="100000">
                  <a:schemeClr val="bg1">
                    <a:lumMod val="95000"/>
                  </a:schemeClr>
                </a:gs>
                <a:gs pos="100000">
                  <a:schemeClr val="accent1">
                    <a:tint val="50000"/>
                    <a:shade val="100000"/>
                    <a:satMod val="350000"/>
                  </a:schemeClr>
                </a:gs>
              </a:gsLs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p>
          </p:txBody>
        </p:sp>
        <p:grpSp>
          <p:nvGrpSpPr>
            <p:cNvPr id="40" name="Group 39">
              <a:extLst>
                <a:ext uri="{FF2B5EF4-FFF2-40B4-BE49-F238E27FC236}">
                  <a16:creationId xmlns:a16="http://schemas.microsoft.com/office/drawing/2014/main" id="{DEAE34CD-DE14-164C-9CC9-3BFD2EE63598}"/>
                </a:ext>
              </a:extLst>
            </p:cNvPr>
            <p:cNvGrpSpPr/>
            <p:nvPr/>
          </p:nvGrpSpPr>
          <p:grpSpPr>
            <a:xfrm>
              <a:off x="2824893" y="2348079"/>
              <a:ext cx="637376" cy="913845"/>
              <a:chOff x="2063598" y="2913092"/>
              <a:chExt cx="637376" cy="913845"/>
            </a:xfrm>
          </p:grpSpPr>
          <p:pic>
            <p:nvPicPr>
              <p:cNvPr id="33" name="Picture 32">
                <a:extLst>
                  <a:ext uri="{FF2B5EF4-FFF2-40B4-BE49-F238E27FC236}">
                    <a16:creationId xmlns:a16="http://schemas.microsoft.com/office/drawing/2014/main" id="{FF4FAFAE-BAEE-7224-5556-D7EC15D9808A}"/>
                  </a:ext>
                </a:extLst>
              </p:cNvPr>
              <p:cNvPicPr>
                <a:picLocks noChangeAspect="1"/>
              </p:cNvPicPr>
              <p:nvPr/>
            </p:nvPicPr>
            <p:blipFill>
              <a:blip r:embed="rId10"/>
              <a:srcRect/>
              <a:stretch/>
            </p:blipFill>
            <p:spPr>
              <a:xfrm>
                <a:off x="2063598" y="2913092"/>
                <a:ext cx="575118" cy="603379"/>
              </a:xfrm>
              <a:prstGeom prst="rect">
                <a:avLst/>
              </a:prstGeom>
            </p:spPr>
          </p:pic>
          <p:sp>
            <p:nvSpPr>
              <p:cNvPr id="49" name="TextBox 48">
                <a:extLst>
                  <a:ext uri="{FF2B5EF4-FFF2-40B4-BE49-F238E27FC236}">
                    <a16:creationId xmlns:a16="http://schemas.microsoft.com/office/drawing/2014/main" id="{84FF99F0-806C-30A1-EC30-744481A697DF}"/>
                  </a:ext>
                </a:extLst>
              </p:cNvPr>
              <p:cNvSpPr txBox="1"/>
              <p:nvPr/>
            </p:nvSpPr>
            <p:spPr>
              <a:xfrm>
                <a:off x="2101730" y="3563654"/>
                <a:ext cx="599244" cy="263283"/>
              </a:xfrm>
              <a:prstGeom prst="rect">
                <a:avLst/>
              </a:prstGeom>
              <a:noFill/>
            </p:spPr>
            <p:txBody>
              <a:bodyPr wrap="none" rtlCol="0">
                <a:spAutoFit/>
              </a:bodyPr>
              <a:lstStyle/>
              <a:p>
                <a:r>
                  <a:rPr lang="en-US" sz="600" dirty="0">
                    <a:latin typeface="Arial" panose="020B0604020202020204" pitchFamily="34" charset="0"/>
                    <a:cs typeface="Arial" panose="020B0604020202020204" pitchFamily="34" charset="0"/>
                  </a:rPr>
                  <a:t>GX-3R</a:t>
                </a:r>
              </a:p>
            </p:txBody>
          </p:sp>
        </p:grpSp>
        <p:grpSp>
          <p:nvGrpSpPr>
            <p:cNvPr id="34" name="Group 33">
              <a:extLst>
                <a:ext uri="{FF2B5EF4-FFF2-40B4-BE49-F238E27FC236}">
                  <a16:creationId xmlns:a16="http://schemas.microsoft.com/office/drawing/2014/main" id="{CF3C483B-899B-334C-88AD-4795B992ACC4}"/>
                </a:ext>
              </a:extLst>
            </p:cNvPr>
            <p:cNvGrpSpPr/>
            <p:nvPr/>
          </p:nvGrpSpPr>
          <p:grpSpPr>
            <a:xfrm>
              <a:off x="4435633" y="1920297"/>
              <a:ext cx="704374" cy="1346202"/>
              <a:chOff x="3405641" y="2485309"/>
              <a:chExt cx="704374" cy="1346202"/>
            </a:xfrm>
          </p:grpSpPr>
          <p:pic>
            <p:nvPicPr>
              <p:cNvPr id="39" name="Picture 38">
                <a:extLst>
                  <a:ext uri="{FF2B5EF4-FFF2-40B4-BE49-F238E27FC236}">
                    <a16:creationId xmlns:a16="http://schemas.microsoft.com/office/drawing/2014/main" id="{E5DD21EB-A802-7EA1-D03A-1056FDC417A7}"/>
                  </a:ext>
                </a:extLst>
              </p:cNvPr>
              <p:cNvPicPr>
                <a:picLocks noChangeAspect="1"/>
              </p:cNvPicPr>
              <p:nvPr/>
            </p:nvPicPr>
            <p:blipFill>
              <a:blip r:embed="rId11"/>
              <a:srcRect/>
              <a:stretch/>
            </p:blipFill>
            <p:spPr>
              <a:xfrm>
                <a:off x="3462348" y="2485309"/>
                <a:ext cx="484825" cy="1070778"/>
              </a:xfrm>
              <a:prstGeom prst="rect">
                <a:avLst/>
              </a:prstGeom>
            </p:spPr>
          </p:pic>
          <p:sp>
            <p:nvSpPr>
              <p:cNvPr id="52" name="TextBox 51">
                <a:extLst>
                  <a:ext uri="{FF2B5EF4-FFF2-40B4-BE49-F238E27FC236}">
                    <a16:creationId xmlns:a16="http://schemas.microsoft.com/office/drawing/2014/main" id="{3BA82EB4-F454-07DF-93A9-F3EC6915E814}"/>
                  </a:ext>
                </a:extLst>
              </p:cNvPr>
              <p:cNvSpPr txBox="1"/>
              <p:nvPr/>
            </p:nvSpPr>
            <p:spPr>
              <a:xfrm>
                <a:off x="3405641" y="3568228"/>
                <a:ext cx="704374" cy="263283"/>
              </a:xfrm>
              <a:prstGeom prst="rect">
                <a:avLst/>
              </a:prstGeom>
              <a:noFill/>
            </p:spPr>
            <p:txBody>
              <a:bodyPr wrap="none" rtlCol="0">
                <a:spAutoFit/>
              </a:bodyPr>
              <a:lstStyle/>
              <a:p>
                <a:r>
                  <a:rPr lang="en-US" sz="600" dirty="0">
                    <a:latin typeface="Arial" panose="020B0604020202020204" pitchFamily="34" charset="0"/>
                    <a:cs typeface="Arial" panose="020B0604020202020204" pitchFamily="34" charset="0"/>
                  </a:rPr>
                  <a:t>GX-2012</a:t>
                </a:r>
              </a:p>
            </p:txBody>
          </p:sp>
        </p:grpSp>
        <p:grpSp>
          <p:nvGrpSpPr>
            <p:cNvPr id="32" name="Group 31">
              <a:extLst>
                <a:ext uri="{FF2B5EF4-FFF2-40B4-BE49-F238E27FC236}">
                  <a16:creationId xmlns:a16="http://schemas.microsoft.com/office/drawing/2014/main" id="{06B63A5D-A5C9-084B-8027-E7696C25F436}"/>
                </a:ext>
              </a:extLst>
            </p:cNvPr>
            <p:cNvGrpSpPr/>
            <p:nvPr/>
          </p:nvGrpSpPr>
          <p:grpSpPr>
            <a:xfrm>
              <a:off x="4969737" y="1853974"/>
              <a:ext cx="738656" cy="1408352"/>
              <a:chOff x="3964771" y="2418986"/>
              <a:chExt cx="738656" cy="1408352"/>
            </a:xfrm>
          </p:grpSpPr>
          <p:pic>
            <p:nvPicPr>
              <p:cNvPr id="43" name="Picture 42">
                <a:extLst>
                  <a:ext uri="{FF2B5EF4-FFF2-40B4-BE49-F238E27FC236}">
                    <a16:creationId xmlns:a16="http://schemas.microsoft.com/office/drawing/2014/main" id="{A29A927E-75F9-AFBB-357C-D927628CA1E6}"/>
                  </a:ext>
                </a:extLst>
              </p:cNvPr>
              <p:cNvPicPr>
                <a:picLocks noChangeAspect="1"/>
              </p:cNvPicPr>
              <p:nvPr/>
            </p:nvPicPr>
            <p:blipFill>
              <a:blip r:embed="rId12"/>
              <a:srcRect/>
              <a:stretch/>
            </p:blipFill>
            <p:spPr>
              <a:xfrm>
                <a:off x="4102183" y="2418986"/>
                <a:ext cx="390742" cy="1149241"/>
              </a:xfrm>
              <a:prstGeom prst="rect">
                <a:avLst/>
              </a:prstGeom>
            </p:spPr>
          </p:pic>
          <p:sp>
            <p:nvSpPr>
              <p:cNvPr id="53" name="TextBox 52">
                <a:extLst>
                  <a:ext uri="{FF2B5EF4-FFF2-40B4-BE49-F238E27FC236}">
                    <a16:creationId xmlns:a16="http://schemas.microsoft.com/office/drawing/2014/main" id="{670A60D7-A01B-C2EB-5CAE-C5A0DA8DA7C9}"/>
                  </a:ext>
                </a:extLst>
              </p:cNvPr>
              <p:cNvSpPr txBox="1"/>
              <p:nvPr/>
            </p:nvSpPr>
            <p:spPr>
              <a:xfrm>
                <a:off x="3964771" y="3564055"/>
                <a:ext cx="738656" cy="263283"/>
              </a:xfrm>
              <a:prstGeom prst="rect">
                <a:avLst/>
              </a:prstGeom>
              <a:noFill/>
            </p:spPr>
            <p:txBody>
              <a:bodyPr wrap="none" rtlCol="0">
                <a:spAutoFit/>
              </a:bodyPr>
              <a:lstStyle/>
              <a:p>
                <a:r>
                  <a:rPr lang="en-US" sz="600" dirty="0">
                    <a:latin typeface="Arial" panose="020B0604020202020204" pitchFamily="34" charset="0"/>
                    <a:cs typeface="Arial" panose="020B0604020202020204" pitchFamily="34" charset="0"/>
                  </a:rPr>
                  <a:t>GX-Force</a:t>
                </a:r>
              </a:p>
            </p:txBody>
          </p:sp>
        </p:grpSp>
        <p:grpSp>
          <p:nvGrpSpPr>
            <p:cNvPr id="13" name="Group 12">
              <a:extLst>
                <a:ext uri="{FF2B5EF4-FFF2-40B4-BE49-F238E27FC236}">
                  <a16:creationId xmlns:a16="http://schemas.microsoft.com/office/drawing/2014/main" id="{843AC9D9-70BA-874F-BFD1-67582E68AEFF}"/>
                </a:ext>
              </a:extLst>
            </p:cNvPr>
            <p:cNvGrpSpPr/>
            <p:nvPr/>
          </p:nvGrpSpPr>
          <p:grpSpPr>
            <a:xfrm>
              <a:off x="5542863" y="1831812"/>
              <a:ext cx="704374" cy="1434194"/>
              <a:chOff x="4608957" y="2396824"/>
              <a:chExt cx="704374" cy="1434194"/>
            </a:xfrm>
          </p:grpSpPr>
          <p:pic>
            <p:nvPicPr>
              <p:cNvPr id="41" name="Picture 40">
                <a:extLst>
                  <a:ext uri="{FF2B5EF4-FFF2-40B4-BE49-F238E27FC236}">
                    <a16:creationId xmlns:a16="http://schemas.microsoft.com/office/drawing/2014/main" id="{8D0B2518-27A8-AD74-AC9A-25D861ACBE36}"/>
                  </a:ext>
                </a:extLst>
              </p:cNvPr>
              <p:cNvPicPr>
                <a:picLocks noChangeAspect="1"/>
              </p:cNvPicPr>
              <p:nvPr/>
            </p:nvPicPr>
            <p:blipFill>
              <a:blip r:embed="rId13"/>
              <a:srcRect/>
              <a:stretch/>
            </p:blipFill>
            <p:spPr>
              <a:xfrm>
                <a:off x="4734097" y="2396824"/>
                <a:ext cx="371408" cy="1147611"/>
              </a:xfrm>
              <a:prstGeom prst="rect">
                <a:avLst/>
              </a:prstGeom>
            </p:spPr>
          </p:pic>
          <p:sp>
            <p:nvSpPr>
              <p:cNvPr id="54" name="TextBox 53">
                <a:extLst>
                  <a:ext uri="{FF2B5EF4-FFF2-40B4-BE49-F238E27FC236}">
                    <a16:creationId xmlns:a16="http://schemas.microsoft.com/office/drawing/2014/main" id="{02667BBA-456A-0770-A746-0A4CCE8C0F8B}"/>
                  </a:ext>
                </a:extLst>
              </p:cNvPr>
              <p:cNvSpPr txBox="1"/>
              <p:nvPr/>
            </p:nvSpPr>
            <p:spPr>
              <a:xfrm>
                <a:off x="4608957" y="3567735"/>
                <a:ext cx="704374" cy="263283"/>
              </a:xfrm>
              <a:prstGeom prst="rect">
                <a:avLst/>
              </a:prstGeom>
              <a:noFill/>
            </p:spPr>
            <p:txBody>
              <a:bodyPr wrap="none" rtlCol="0">
                <a:spAutoFit/>
              </a:bodyPr>
              <a:lstStyle/>
              <a:p>
                <a:r>
                  <a:rPr lang="en-US" sz="600" dirty="0">
                    <a:latin typeface="Arial" panose="020B0604020202020204" pitchFamily="34" charset="0"/>
                    <a:cs typeface="Arial" panose="020B0604020202020204" pitchFamily="34" charset="0"/>
                  </a:rPr>
                  <a:t>GX-6000</a:t>
                </a:r>
              </a:p>
            </p:txBody>
          </p:sp>
        </p:grpSp>
        <p:sp>
          <p:nvSpPr>
            <p:cNvPr id="57" name="TextBox 56">
              <a:extLst>
                <a:ext uri="{FF2B5EF4-FFF2-40B4-BE49-F238E27FC236}">
                  <a16:creationId xmlns:a16="http://schemas.microsoft.com/office/drawing/2014/main" id="{97A07DED-4A19-E7F9-13E5-CDA48E75C15E}"/>
                </a:ext>
              </a:extLst>
            </p:cNvPr>
            <p:cNvSpPr txBox="1"/>
            <p:nvPr/>
          </p:nvSpPr>
          <p:spPr>
            <a:xfrm>
              <a:off x="1773147" y="2528393"/>
              <a:ext cx="900922" cy="312649"/>
            </a:xfrm>
            <a:prstGeom prst="rect">
              <a:avLst/>
            </a:prstGeom>
            <a:noFill/>
          </p:spPr>
          <p:txBody>
            <a:bodyPr wrap="none" rtlCol="0">
              <a:spAutoFit/>
            </a:bodyPr>
            <a:lstStyle/>
            <a:p>
              <a:r>
                <a:rPr lang="en-US" sz="825" dirty="0">
                  <a:latin typeface="Arial" panose="020B0604020202020204" pitchFamily="34" charset="0"/>
                  <a:cs typeface="Arial" panose="020B0604020202020204" pitchFamily="34" charset="0"/>
                </a:rPr>
                <a:t>Multi Gas</a:t>
              </a:r>
            </a:p>
          </p:txBody>
        </p:sp>
        <p:grpSp>
          <p:nvGrpSpPr>
            <p:cNvPr id="63" name="Group 62">
              <a:extLst>
                <a:ext uri="{FF2B5EF4-FFF2-40B4-BE49-F238E27FC236}">
                  <a16:creationId xmlns:a16="http://schemas.microsoft.com/office/drawing/2014/main" id="{089BFC47-6E14-EACA-E62A-57B990948932}"/>
                </a:ext>
              </a:extLst>
            </p:cNvPr>
            <p:cNvGrpSpPr/>
            <p:nvPr/>
          </p:nvGrpSpPr>
          <p:grpSpPr>
            <a:xfrm>
              <a:off x="939002" y="3570512"/>
              <a:ext cx="1586659" cy="394076"/>
              <a:chOff x="477436" y="1442625"/>
              <a:chExt cx="1586659" cy="394076"/>
            </a:xfrm>
          </p:grpSpPr>
          <p:grpSp>
            <p:nvGrpSpPr>
              <p:cNvPr id="64" name="Group 63">
                <a:extLst>
                  <a:ext uri="{FF2B5EF4-FFF2-40B4-BE49-F238E27FC236}">
                    <a16:creationId xmlns:a16="http://schemas.microsoft.com/office/drawing/2014/main" id="{DE70184C-924C-C498-1304-FCF209073A49}"/>
                  </a:ext>
                </a:extLst>
              </p:cNvPr>
              <p:cNvGrpSpPr/>
              <p:nvPr/>
            </p:nvGrpSpPr>
            <p:grpSpPr>
              <a:xfrm>
                <a:off x="477436" y="1442625"/>
                <a:ext cx="443621" cy="371903"/>
                <a:chOff x="477436" y="1442625"/>
                <a:chExt cx="443621" cy="371903"/>
              </a:xfrm>
            </p:grpSpPr>
            <p:sp>
              <p:nvSpPr>
                <p:cNvPr id="66" name="Rectangle 65">
                  <a:extLst>
                    <a:ext uri="{FF2B5EF4-FFF2-40B4-BE49-F238E27FC236}">
                      <a16:creationId xmlns:a16="http://schemas.microsoft.com/office/drawing/2014/main" id="{3F2F5D07-A497-C913-262E-E3009BE9C1A4}"/>
                    </a:ext>
                  </a:extLst>
                </p:cNvPr>
                <p:cNvSpPr/>
                <p:nvPr/>
              </p:nvSpPr>
              <p:spPr>
                <a:xfrm rot="18900000">
                  <a:off x="477436" y="1442625"/>
                  <a:ext cx="371903" cy="371903"/>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p>
              </p:txBody>
            </p:sp>
            <p:sp>
              <p:nvSpPr>
                <p:cNvPr id="67" name="Rectangle 66">
                  <a:extLst>
                    <a:ext uri="{FF2B5EF4-FFF2-40B4-BE49-F238E27FC236}">
                      <a16:creationId xmlns:a16="http://schemas.microsoft.com/office/drawing/2014/main" id="{682BA9B7-9456-1FB4-9FBA-1A2C06BE2EEB}"/>
                    </a:ext>
                  </a:extLst>
                </p:cNvPr>
                <p:cNvSpPr/>
                <p:nvPr/>
              </p:nvSpPr>
              <p:spPr>
                <a:xfrm rot="18900000">
                  <a:off x="549154" y="1442625"/>
                  <a:ext cx="371903" cy="371903"/>
                </a:xfrm>
                <a:prstGeom prst="rect">
                  <a:avLst/>
                </a:prstGeom>
                <a:gradFill>
                  <a:gsLst>
                    <a:gs pos="93000">
                      <a:schemeClr val="bg2"/>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p>
              </p:txBody>
            </p:sp>
          </p:grpSp>
          <p:sp>
            <p:nvSpPr>
              <p:cNvPr id="65" name="TextBox 64">
                <a:extLst>
                  <a:ext uri="{FF2B5EF4-FFF2-40B4-BE49-F238E27FC236}">
                    <a16:creationId xmlns:a16="http://schemas.microsoft.com/office/drawing/2014/main" id="{1F65D24C-9D10-08BE-EDDD-6A30CBA1A190}"/>
                  </a:ext>
                </a:extLst>
              </p:cNvPr>
              <p:cNvSpPr txBox="1"/>
              <p:nvPr/>
            </p:nvSpPr>
            <p:spPr>
              <a:xfrm>
                <a:off x="484396" y="1474687"/>
                <a:ext cx="1579699" cy="362014"/>
              </a:xfrm>
              <a:prstGeom prst="rect">
                <a:avLst/>
              </a:prstGeom>
              <a:noFill/>
            </p:spPr>
            <p:txBody>
              <a:bodyPr wrap="none" rtlCol="0">
                <a:spAutoFit/>
              </a:bodyPr>
              <a:lstStyle/>
              <a:p>
                <a:r>
                  <a:rPr lang="en-US" sz="1050" dirty="0">
                    <a:latin typeface="Arial" panose="020B0604020202020204" pitchFamily="34" charset="0"/>
                    <a:cs typeface="Arial" panose="020B0604020202020204" pitchFamily="34" charset="0"/>
                  </a:rPr>
                  <a:t>Fixed Solutions</a:t>
                </a:r>
              </a:p>
            </p:txBody>
          </p:sp>
        </p:grpSp>
        <p:sp>
          <p:nvSpPr>
            <p:cNvPr id="68" name="Rounded Rectangle 67">
              <a:extLst>
                <a:ext uri="{FF2B5EF4-FFF2-40B4-BE49-F238E27FC236}">
                  <a16:creationId xmlns:a16="http://schemas.microsoft.com/office/drawing/2014/main" id="{678505C9-3D84-FFB9-CF15-31A35AB66006}"/>
                </a:ext>
              </a:extLst>
            </p:cNvPr>
            <p:cNvSpPr/>
            <p:nvPr/>
          </p:nvSpPr>
          <p:spPr>
            <a:xfrm>
              <a:off x="2378063" y="3799311"/>
              <a:ext cx="6417166" cy="676276"/>
            </a:xfrm>
            <a:prstGeom prst="roundRect">
              <a:avLst/>
            </a:prstGeom>
            <a:gradFill>
              <a:gsLst>
                <a:gs pos="100000">
                  <a:schemeClr val="bg1">
                    <a:lumMod val="95000"/>
                  </a:schemeClr>
                </a:gs>
                <a:gs pos="100000">
                  <a:schemeClr val="accent1">
                    <a:tint val="50000"/>
                    <a:shade val="100000"/>
                    <a:satMod val="350000"/>
                  </a:schemeClr>
                </a:gs>
              </a:gsLs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dirty="0"/>
            </a:p>
          </p:txBody>
        </p:sp>
        <p:pic>
          <p:nvPicPr>
            <p:cNvPr id="72" name="Picture 71">
              <a:extLst>
                <a:ext uri="{FF2B5EF4-FFF2-40B4-BE49-F238E27FC236}">
                  <a16:creationId xmlns:a16="http://schemas.microsoft.com/office/drawing/2014/main" id="{6ABDBC73-19E1-4B1A-AAF3-8C1E6325202F}"/>
                </a:ext>
              </a:extLst>
            </p:cNvPr>
            <p:cNvPicPr>
              <a:picLocks noChangeAspect="1"/>
            </p:cNvPicPr>
            <p:nvPr/>
          </p:nvPicPr>
          <p:blipFill>
            <a:blip r:embed="rId14"/>
            <a:srcRect/>
            <a:stretch/>
          </p:blipFill>
          <p:spPr>
            <a:xfrm>
              <a:off x="2579176" y="3667819"/>
              <a:ext cx="602967" cy="807768"/>
            </a:xfrm>
            <a:prstGeom prst="rect">
              <a:avLst/>
            </a:prstGeom>
          </p:spPr>
        </p:pic>
        <p:pic>
          <p:nvPicPr>
            <p:cNvPr id="74" name="Picture 73">
              <a:extLst>
                <a:ext uri="{FF2B5EF4-FFF2-40B4-BE49-F238E27FC236}">
                  <a16:creationId xmlns:a16="http://schemas.microsoft.com/office/drawing/2014/main" id="{DAAE5B31-46F2-58AA-CCE0-8B6EF6956504}"/>
                </a:ext>
              </a:extLst>
            </p:cNvPr>
            <p:cNvPicPr>
              <a:picLocks noChangeAspect="1"/>
            </p:cNvPicPr>
            <p:nvPr/>
          </p:nvPicPr>
          <p:blipFill>
            <a:blip r:embed="rId15"/>
            <a:srcRect/>
            <a:stretch/>
          </p:blipFill>
          <p:spPr>
            <a:xfrm>
              <a:off x="3361907" y="3609789"/>
              <a:ext cx="659693" cy="862738"/>
            </a:xfrm>
            <a:prstGeom prst="rect">
              <a:avLst/>
            </a:prstGeom>
          </p:spPr>
        </p:pic>
        <p:pic>
          <p:nvPicPr>
            <p:cNvPr id="76" name="Picture 75">
              <a:extLst>
                <a:ext uri="{FF2B5EF4-FFF2-40B4-BE49-F238E27FC236}">
                  <a16:creationId xmlns:a16="http://schemas.microsoft.com/office/drawing/2014/main" id="{10244C17-E207-FD68-3340-16C74A7A7737}"/>
                </a:ext>
              </a:extLst>
            </p:cNvPr>
            <p:cNvPicPr>
              <a:picLocks noChangeAspect="1"/>
            </p:cNvPicPr>
            <p:nvPr/>
          </p:nvPicPr>
          <p:blipFill>
            <a:blip r:embed="rId16"/>
            <a:srcRect/>
            <a:stretch/>
          </p:blipFill>
          <p:spPr>
            <a:xfrm>
              <a:off x="4201363" y="3248823"/>
              <a:ext cx="759228" cy="1210816"/>
            </a:xfrm>
            <a:prstGeom prst="rect">
              <a:avLst/>
            </a:prstGeom>
          </p:spPr>
        </p:pic>
        <p:pic>
          <p:nvPicPr>
            <p:cNvPr id="78" name="Picture 77">
              <a:extLst>
                <a:ext uri="{FF2B5EF4-FFF2-40B4-BE49-F238E27FC236}">
                  <a16:creationId xmlns:a16="http://schemas.microsoft.com/office/drawing/2014/main" id="{C370F8AD-D809-7A5F-96E9-2543A307F8AE}"/>
                </a:ext>
              </a:extLst>
            </p:cNvPr>
            <p:cNvPicPr>
              <a:picLocks noChangeAspect="1"/>
            </p:cNvPicPr>
            <p:nvPr/>
          </p:nvPicPr>
          <p:blipFill>
            <a:blip r:embed="rId17"/>
            <a:srcRect/>
            <a:stretch/>
          </p:blipFill>
          <p:spPr>
            <a:xfrm>
              <a:off x="5057396" y="3470374"/>
              <a:ext cx="866689" cy="1040738"/>
            </a:xfrm>
            <a:prstGeom prst="rect">
              <a:avLst/>
            </a:prstGeom>
          </p:spPr>
        </p:pic>
        <p:pic>
          <p:nvPicPr>
            <p:cNvPr id="80" name="Picture 79">
              <a:extLst>
                <a:ext uri="{FF2B5EF4-FFF2-40B4-BE49-F238E27FC236}">
                  <a16:creationId xmlns:a16="http://schemas.microsoft.com/office/drawing/2014/main" id="{5062D4BF-6DB2-E2FB-7DE1-360DA2FCA255}"/>
                </a:ext>
              </a:extLst>
            </p:cNvPr>
            <p:cNvPicPr>
              <a:picLocks noChangeAspect="1"/>
            </p:cNvPicPr>
            <p:nvPr/>
          </p:nvPicPr>
          <p:blipFill>
            <a:blip r:embed="rId18"/>
            <a:srcRect/>
            <a:stretch/>
          </p:blipFill>
          <p:spPr>
            <a:xfrm>
              <a:off x="6013725" y="3423418"/>
              <a:ext cx="1000565" cy="1091464"/>
            </a:xfrm>
            <a:prstGeom prst="rect">
              <a:avLst/>
            </a:prstGeom>
          </p:spPr>
        </p:pic>
        <p:sp>
          <p:nvSpPr>
            <p:cNvPr id="81" name="TextBox 80">
              <a:extLst>
                <a:ext uri="{FF2B5EF4-FFF2-40B4-BE49-F238E27FC236}">
                  <a16:creationId xmlns:a16="http://schemas.microsoft.com/office/drawing/2014/main" id="{E5E950CD-535D-29A4-E6D4-AE12B5FBBB0F}"/>
                </a:ext>
              </a:extLst>
            </p:cNvPr>
            <p:cNvSpPr txBox="1"/>
            <p:nvPr/>
          </p:nvSpPr>
          <p:spPr>
            <a:xfrm>
              <a:off x="2490969" y="4517747"/>
              <a:ext cx="852928" cy="263283"/>
            </a:xfrm>
            <a:prstGeom prst="rect">
              <a:avLst/>
            </a:prstGeom>
            <a:noFill/>
          </p:spPr>
          <p:txBody>
            <a:bodyPr wrap="none" rtlCol="0">
              <a:spAutoFit/>
            </a:bodyPr>
            <a:lstStyle/>
            <a:p>
              <a:r>
                <a:rPr lang="en-US" sz="600" dirty="0">
                  <a:latin typeface="Arial" panose="020B0604020202020204" pitchFamily="34" charset="0"/>
                  <a:cs typeface="Arial" panose="020B0604020202020204" pitchFamily="34" charset="0"/>
                </a:rPr>
                <a:t>Beacon 110</a:t>
              </a:r>
            </a:p>
          </p:txBody>
        </p:sp>
        <p:sp>
          <p:nvSpPr>
            <p:cNvPr id="82" name="TextBox 81">
              <a:extLst>
                <a:ext uri="{FF2B5EF4-FFF2-40B4-BE49-F238E27FC236}">
                  <a16:creationId xmlns:a16="http://schemas.microsoft.com/office/drawing/2014/main" id="{87473F33-A6CB-9BC8-0FA3-FDF8C11AAD9F}"/>
                </a:ext>
              </a:extLst>
            </p:cNvPr>
            <p:cNvSpPr txBox="1"/>
            <p:nvPr/>
          </p:nvSpPr>
          <p:spPr>
            <a:xfrm>
              <a:off x="3347086" y="4517747"/>
              <a:ext cx="852928" cy="263283"/>
            </a:xfrm>
            <a:prstGeom prst="rect">
              <a:avLst/>
            </a:prstGeom>
            <a:noFill/>
          </p:spPr>
          <p:txBody>
            <a:bodyPr wrap="none" rtlCol="0">
              <a:spAutoFit/>
            </a:bodyPr>
            <a:lstStyle/>
            <a:p>
              <a:r>
                <a:rPr lang="en-US" sz="600" dirty="0">
                  <a:latin typeface="Arial" panose="020B0604020202020204" pitchFamily="34" charset="0"/>
                  <a:cs typeface="Arial" panose="020B0604020202020204" pitchFamily="34" charset="0"/>
                </a:rPr>
                <a:t>Beacon 200</a:t>
              </a:r>
            </a:p>
          </p:txBody>
        </p:sp>
        <p:sp>
          <p:nvSpPr>
            <p:cNvPr id="83" name="TextBox 82">
              <a:extLst>
                <a:ext uri="{FF2B5EF4-FFF2-40B4-BE49-F238E27FC236}">
                  <a16:creationId xmlns:a16="http://schemas.microsoft.com/office/drawing/2014/main" id="{1C580939-FC24-0E3D-5AEB-7A2D617712C0}"/>
                </a:ext>
              </a:extLst>
            </p:cNvPr>
            <p:cNvSpPr txBox="1"/>
            <p:nvPr/>
          </p:nvSpPr>
          <p:spPr>
            <a:xfrm>
              <a:off x="4156751" y="4517747"/>
              <a:ext cx="926062" cy="263283"/>
            </a:xfrm>
            <a:prstGeom prst="rect">
              <a:avLst/>
            </a:prstGeom>
            <a:noFill/>
          </p:spPr>
          <p:txBody>
            <a:bodyPr wrap="none" rtlCol="0">
              <a:spAutoFit/>
            </a:bodyPr>
            <a:lstStyle/>
            <a:p>
              <a:r>
                <a:rPr lang="en-US" sz="600" dirty="0">
                  <a:latin typeface="Arial" panose="020B0604020202020204" pitchFamily="34" charset="0"/>
                  <a:cs typeface="Arial" panose="020B0604020202020204" pitchFamily="34" charset="0"/>
                </a:rPr>
                <a:t>Beacon 410A</a:t>
              </a:r>
            </a:p>
          </p:txBody>
        </p:sp>
        <p:sp>
          <p:nvSpPr>
            <p:cNvPr id="84" name="TextBox 83">
              <a:extLst>
                <a:ext uri="{FF2B5EF4-FFF2-40B4-BE49-F238E27FC236}">
                  <a16:creationId xmlns:a16="http://schemas.microsoft.com/office/drawing/2014/main" id="{B40E5C30-C9F0-8D63-6B96-FC0525A43A04}"/>
                </a:ext>
              </a:extLst>
            </p:cNvPr>
            <p:cNvSpPr txBox="1"/>
            <p:nvPr/>
          </p:nvSpPr>
          <p:spPr>
            <a:xfrm>
              <a:off x="5090277" y="4517747"/>
              <a:ext cx="852928" cy="263283"/>
            </a:xfrm>
            <a:prstGeom prst="rect">
              <a:avLst/>
            </a:prstGeom>
            <a:noFill/>
          </p:spPr>
          <p:txBody>
            <a:bodyPr wrap="none" rtlCol="0">
              <a:spAutoFit/>
            </a:bodyPr>
            <a:lstStyle/>
            <a:p>
              <a:r>
                <a:rPr lang="en-US" sz="600" dirty="0">
                  <a:latin typeface="Arial" panose="020B0604020202020204" pitchFamily="34" charset="0"/>
                  <a:cs typeface="Arial" panose="020B0604020202020204" pitchFamily="34" charset="0"/>
                </a:rPr>
                <a:t>Beacon 800</a:t>
              </a:r>
            </a:p>
          </p:txBody>
        </p:sp>
        <p:sp>
          <p:nvSpPr>
            <p:cNvPr id="85" name="TextBox 84">
              <a:extLst>
                <a:ext uri="{FF2B5EF4-FFF2-40B4-BE49-F238E27FC236}">
                  <a16:creationId xmlns:a16="http://schemas.microsoft.com/office/drawing/2014/main" id="{CCE5D440-193E-7DD2-059E-F4FDA32AE336}"/>
                </a:ext>
              </a:extLst>
            </p:cNvPr>
            <p:cNvSpPr txBox="1"/>
            <p:nvPr/>
          </p:nvSpPr>
          <p:spPr>
            <a:xfrm>
              <a:off x="6188450" y="4516454"/>
              <a:ext cx="1003767" cy="263283"/>
            </a:xfrm>
            <a:prstGeom prst="rect">
              <a:avLst/>
            </a:prstGeom>
            <a:noFill/>
          </p:spPr>
          <p:txBody>
            <a:bodyPr wrap="none" rtlCol="0">
              <a:spAutoFit/>
            </a:bodyPr>
            <a:lstStyle/>
            <a:p>
              <a:r>
                <a:rPr lang="en-US" sz="600" dirty="0">
                  <a:latin typeface="Arial" panose="020B0604020202020204" pitchFamily="34" charset="0"/>
                  <a:cs typeface="Arial" panose="020B0604020202020204" pitchFamily="34" charset="0"/>
                </a:rPr>
                <a:t>Beacon    3200</a:t>
              </a:r>
            </a:p>
          </p:txBody>
        </p:sp>
        <p:sp>
          <p:nvSpPr>
            <p:cNvPr id="88" name="TextBox 87">
              <a:extLst>
                <a:ext uri="{FF2B5EF4-FFF2-40B4-BE49-F238E27FC236}">
                  <a16:creationId xmlns:a16="http://schemas.microsoft.com/office/drawing/2014/main" id="{4205E4ED-72D7-C2B0-C318-2FF010C0AA50}"/>
                </a:ext>
              </a:extLst>
            </p:cNvPr>
            <p:cNvSpPr txBox="1"/>
            <p:nvPr/>
          </p:nvSpPr>
          <p:spPr>
            <a:xfrm>
              <a:off x="1454984" y="4022485"/>
              <a:ext cx="996911" cy="312649"/>
            </a:xfrm>
            <a:prstGeom prst="rect">
              <a:avLst/>
            </a:prstGeom>
            <a:noFill/>
          </p:spPr>
          <p:txBody>
            <a:bodyPr wrap="none" rtlCol="0">
              <a:spAutoFit/>
            </a:bodyPr>
            <a:lstStyle/>
            <a:p>
              <a:r>
                <a:rPr lang="en-US" sz="825" dirty="0">
                  <a:latin typeface="Arial" panose="020B0604020202020204" pitchFamily="34" charset="0"/>
                  <a:cs typeface="Arial" panose="020B0604020202020204" pitchFamily="34" charset="0"/>
                </a:rPr>
                <a:t>Controllers</a:t>
              </a:r>
            </a:p>
          </p:txBody>
        </p:sp>
        <p:sp>
          <p:nvSpPr>
            <p:cNvPr id="87" name="Rounded Rectangle 86">
              <a:extLst>
                <a:ext uri="{FF2B5EF4-FFF2-40B4-BE49-F238E27FC236}">
                  <a16:creationId xmlns:a16="http://schemas.microsoft.com/office/drawing/2014/main" id="{D8308D52-FBC4-24B0-BD06-713B1E7667D7}"/>
                </a:ext>
              </a:extLst>
            </p:cNvPr>
            <p:cNvSpPr/>
            <p:nvPr/>
          </p:nvSpPr>
          <p:spPr>
            <a:xfrm>
              <a:off x="6376254" y="5282857"/>
              <a:ext cx="3459731" cy="676276"/>
            </a:xfrm>
            <a:prstGeom prst="roundRect">
              <a:avLst/>
            </a:prstGeom>
            <a:gradFill>
              <a:gsLst>
                <a:gs pos="100000">
                  <a:schemeClr val="bg1">
                    <a:lumMod val="95000"/>
                  </a:schemeClr>
                </a:gs>
                <a:gs pos="100000">
                  <a:schemeClr val="accent1">
                    <a:tint val="50000"/>
                    <a:shade val="100000"/>
                    <a:satMod val="350000"/>
                  </a:schemeClr>
                </a:gs>
              </a:gsLs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dirty="0"/>
            </a:p>
          </p:txBody>
        </p:sp>
        <p:pic>
          <p:nvPicPr>
            <p:cNvPr id="111" name="Picture 110">
              <a:extLst>
                <a:ext uri="{FF2B5EF4-FFF2-40B4-BE49-F238E27FC236}">
                  <a16:creationId xmlns:a16="http://schemas.microsoft.com/office/drawing/2014/main" id="{E49EFD43-A12D-10FB-63ED-0F26CBB07513}"/>
                </a:ext>
              </a:extLst>
            </p:cNvPr>
            <p:cNvPicPr>
              <a:picLocks noChangeAspect="1"/>
            </p:cNvPicPr>
            <p:nvPr/>
          </p:nvPicPr>
          <p:blipFill>
            <a:blip r:embed="rId19"/>
            <a:srcRect/>
            <a:stretch/>
          </p:blipFill>
          <p:spPr>
            <a:xfrm>
              <a:off x="6475476" y="4510940"/>
              <a:ext cx="705935" cy="1403938"/>
            </a:xfrm>
            <a:prstGeom prst="rect">
              <a:avLst/>
            </a:prstGeom>
          </p:spPr>
        </p:pic>
        <p:pic>
          <p:nvPicPr>
            <p:cNvPr id="113" name="Picture 112">
              <a:extLst>
                <a:ext uri="{FF2B5EF4-FFF2-40B4-BE49-F238E27FC236}">
                  <a16:creationId xmlns:a16="http://schemas.microsoft.com/office/drawing/2014/main" id="{0EC21D3F-46B3-C1AD-580F-0F49C88BC919}"/>
                </a:ext>
              </a:extLst>
            </p:cNvPr>
            <p:cNvPicPr>
              <a:picLocks noChangeAspect="1"/>
            </p:cNvPicPr>
            <p:nvPr/>
          </p:nvPicPr>
          <p:blipFill>
            <a:blip r:embed="rId20"/>
            <a:srcRect/>
            <a:stretch/>
          </p:blipFill>
          <p:spPr>
            <a:xfrm>
              <a:off x="8785976" y="4701814"/>
              <a:ext cx="901466" cy="1191103"/>
            </a:xfrm>
            <a:prstGeom prst="rect">
              <a:avLst/>
            </a:prstGeom>
          </p:spPr>
        </p:pic>
        <p:pic>
          <p:nvPicPr>
            <p:cNvPr id="115" name="Picture 114">
              <a:extLst>
                <a:ext uri="{FF2B5EF4-FFF2-40B4-BE49-F238E27FC236}">
                  <a16:creationId xmlns:a16="http://schemas.microsoft.com/office/drawing/2014/main" id="{CDF54587-F251-D4BD-F565-CDB8DCE3079F}"/>
                </a:ext>
              </a:extLst>
            </p:cNvPr>
            <p:cNvPicPr>
              <a:picLocks noChangeAspect="1"/>
            </p:cNvPicPr>
            <p:nvPr/>
          </p:nvPicPr>
          <p:blipFill>
            <a:blip r:embed="rId21"/>
            <a:srcRect/>
            <a:stretch/>
          </p:blipFill>
          <p:spPr>
            <a:xfrm>
              <a:off x="8046641" y="4021244"/>
              <a:ext cx="944681" cy="1923558"/>
            </a:xfrm>
            <a:prstGeom prst="rect">
              <a:avLst/>
            </a:prstGeom>
          </p:spPr>
        </p:pic>
        <p:pic>
          <p:nvPicPr>
            <p:cNvPr id="117" name="Picture 116">
              <a:extLst>
                <a:ext uri="{FF2B5EF4-FFF2-40B4-BE49-F238E27FC236}">
                  <a16:creationId xmlns:a16="http://schemas.microsoft.com/office/drawing/2014/main" id="{E7380830-D28B-6D0F-5FA9-EB22B57C2184}"/>
                </a:ext>
              </a:extLst>
            </p:cNvPr>
            <p:cNvPicPr>
              <a:picLocks noChangeAspect="1"/>
            </p:cNvPicPr>
            <p:nvPr/>
          </p:nvPicPr>
          <p:blipFill>
            <a:blip r:embed="rId22"/>
            <a:srcRect/>
            <a:stretch/>
          </p:blipFill>
          <p:spPr>
            <a:xfrm>
              <a:off x="7386302" y="4553809"/>
              <a:ext cx="544834" cy="1364089"/>
            </a:xfrm>
            <a:prstGeom prst="rect">
              <a:avLst/>
            </a:prstGeom>
          </p:spPr>
        </p:pic>
        <p:grpSp>
          <p:nvGrpSpPr>
            <p:cNvPr id="119" name="Group 118">
              <a:extLst>
                <a:ext uri="{FF2B5EF4-FFF2-40B4-BE49-F238E27FC236}">
                  <a16:creationId xmlns:a16="http://schemas.microsoft.com/office/drawing/2014/main" id="{D069F811-97B7-B305-3B81-E528BB40BECC}"/>
                </a:ext>
              </a:extLst>
            </p:cNvPr>
            <p:cNvGrpSpPr/>
            <p:nvPr/>
          </p:nvGrpSpPr>
          <p:grpSpPr>
            <a:xfrm>
              <a:off x="726568" y="5213471"/>
              <a:ext cx="4569631" cy="1141256"/>
              <a:chOff x="119043" y="5319315"/>
              <a:chExt cx="4569631" cy="1141256"/>
            </a:xfrm>
          </p:grpSpPr>
          <p:sp>
            <p:nvSpPr>
              <p:cNvPr id="86" name="Rounded Rectangle 85">
                <a:extLst>
                  <a:ext uri="{FF2B5EF4-FFF2-40B4-BE49-F238E27FC236}">
                    <a16:creationId xmlns:a16="http://schemas.microsoft.com/office/drawing/2014/main" id="{A6B39D9F-F9CA-0655-3982-A50C6D7C8659}"/>
                  </a:ext>
                </a:extLst>
              </p:cNvPr>
              <p:cNvSpPr/>
              <p:nvPr/>
            </p:nvSpPr>
            <p:spPr>
              <a:xfrm>
                <a:off x="957116" y="5372864"/>
                <a:ext cx="3731558" cy="676276"/>
              </a:xfrm>
              <a:prstGeom prst="roundRect">
                <a:avLst/>
              </a:prstGeom>
              <a:gradFill>
                <a:gsLst>
                  <a:gs pos="100000">
                    <a:schemeClr val="bg1">
                      <a:lumMod val="95000"/>
                    </a:schemeClr>
                  </a:gs>
                  <a:gs pos="100000">
                    <a:schemeClr val="accent1">
                      <a:tint val="50000"/>
                      <a:shade val="100000"/>
                      <a:satMod val="350000"/>
                    </a:schemeClr>
                  </a:gs>
                </a:gsLs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dirty="0"/>
              </a:p>
            </p:txBody>
          </p:sp>
          <p:sp>
            <p:nvSpPr>
              <p:cNvPr id="89" name="TextBox 88">
                <a:extLst>
                  <a:ext uri="{FF2B5EF4-FFF2-40B4-BE49-F238E27FC236}">
                    <a16:creationId xmlns:a16="http://schemas.microsoft.com/office/drawing/2014/main" id="{32434392-D7C2-F0BB-1675-72F4EED514EE}"/>
                  </a:ext>
                </a:extLst>
              </p:cNvPr>
              <p:cNvSpPr txBox="1"/>
              <p:nvPr/>
            </p:nvSpPr>
            <p:spPr>
              <a:xfrm>
                <a:off x="119043" y="5487678"/>
                <a:ext cx="834645" cy="493656"/>
              </a:xfrm>
              <a:prstGeom prst="rect">
                <a:avLst/>
              </a:prstGeom>
              <a:noFill/>
            </p:spPr>
            <p:txBody>
              <a:bodyPr wrap="none" rtlCol="0">
                <a:spAutoFit/>
              </a:bodyPr>
              <a:lstStyle/>
              <a:p>
                <a:pPr algn="ctr"/>
                <a:r>
                  <a:rPr lang="en-US" sz="825" dirty="0">
                    <a:latin typeface="Arial" panose="020B0604020202020204" pitchFamily="34" charset="0"/>
                    <a:cs typeface="Arial" panose="020B0604020202020204" pitchFamily="34" charset="0"/>
                  </a:rPr>
                  <a:t>Detector</a:t>
                </a:r>
              </a:p>
              <a:p>
                <a:pPr algn="ctr"/>
                <a:r>
                  <a:rPr lang="en-US" sz="825" dirty="0">
                    <a:latin typeface="Arial" panose="020B0604020202020204" pitchFamily="34" charset="0"/>
                    <a:cs typeface="Arial" panose="020B0604020202020204" pitchFamily="34" charset="0"/>
                  </a:rPr>
                  <a:t>Heads</a:t>
                </a:r>
              </a:p>
            </p:txBody>
          </p:sp>
          <p:pic>
            <p:nvPicPr>
              <p:cNvPr id="93" name="Picture 92">
                <a:extLst>
                  <a:ext uri="{FF2B5EF4-FFF2-40B4-BE49-F238E27FC236}">
                    <a16:creationId xmlns:a16="http://schemas.microsoft.com/office/drawing/2014/main" id="{1102632B-A234-3DE0-535F-E01E087A4277}"/>
                  </a:ext>
                </a:extLst>
              </p:cNvPr>
              <p:cNvPicPr>
                <a:picLocks noChangeAspect="1"/>
              </p:cNvPicPr>
              <p:nvPr/>
            </p:nvPicPr>
            <p:blipFill>
              <a:blip r:embed="rId23"/>
              <a:srcRect/>
              <a:stretch/>
            </p:blipFill>
            <p:spPr>
              <a:xfrm>
                <a:off x="1081617" y="5372864"/>
                <a:ext cx="386901" cy="676276"/>
              </a:xfrm>
              <a:prstGeom prst="rect">
                <a:avLst/>
              </a:prstGeom>
            </p:spPr>
          </p:pic>
          <p:pic>
            <p:nvPicPr>
              <p:cNvPr id="95" name="Picture 94">
                <a:extLst>
                  <a:ext uri="{FF2B5EF4-FFF2-40B4-BE49-F238E27FC236}">
                    <a16:creationId xmlns:a16="http://schemas.microsoft.com/office/drawing/2014/main" id="{A09B34B1-E0BC-9692-E0A6-A203DF49CD91}"/>
                  </a:ext>
                </a:extLst>
              </p:cNvPr>
              <p:cNvPicPr>
                <a:picLocks noChangeAspect="1"/>
              </p:cNvPicPr>
              <p:nvPr/>
            </p:nvPicPr>
            <p:blipFill>
              <a:blip r:embed="rId24"/>
              <a:srcRect/>
              <a:stretch/>
            </p:blipFill>
            <p:spPr>
              <a:xfrm>
                <a:off x="1585607" y="5351787"/>
                <a:ext cx="361277" cy="733027"/>
              </a:xfrm>
              <a:prstGeom prst="rect">
                <a:avLst/>
              </a:prstGeom>
            </p:spPr>
          </p:pic>
          <p:pic>
            <p:nvPicPr>
              <p:cNvPr id="97" name="Picture 96">
                <a:extLst>
                  <a:ext uri="{FF2B5EF4-FFF2-40B4-BE49-F238E27FC236}">
                    <a16:creationId xmlns:a16="http://schemas.microsoft.com/office/drawing/2014/main" id="{9A5C6B37-B6FD-53B8-2694-A970D9FD6D71}"/>
                  </a:ext>
                </a:extLst>
              </p:cNvPr>
              <p:cNvPicPr>
                <a:picLocks noChangeAspect="1"/>
              </p:cNvPicPr>
              <p:nvPr/>
            </p:nvPicPr>
            <p:blipFill>
              <a:blip r:embed="rId25"/>
              <a:srcRect/>
              <a:stretch/>
            </p:blipFill>
            <p:spPr>
              <a:xfrm>
                <a:off x="1987374" y="5319315"/>
                <a:ext cx="557782" cy="750902"/>
              </a:xfrm>
              <a:prstGeom prst="rect">
                <a:avLst/>
              </a:prstGeom>
            </p:spPr>
          </p:pic>
          <p:pic>
            <p:nvPicPr>
              <p:cNvPr id="99" name="Picture 98">
                <a:extLst>
                  <a:ext uri="{FF2B5EF4-FFF2-40B4-BE49-F238E27FC236}">
                    <a16:creationId xmlns:a16="http://schemas.microsoft.com/office/drawing/2014/main" id="{7FE24349-BF3D-9F4C-8FBC-983B269AD52D}"/>
                  </a:ext>
                </a:extLst>
              </p:cNvPr>
              <p:cNvPicPr>
                <a:picLocks noChangeAspect="1"/>
              </p:cNvPicPr>
              <p:nvPr/>
            </p:nvPicPr>
            <p:blipFill>
              <a:blip r:embed="rId26"/>
              <a:srcRect/>
              <a:stretch/>
            </p:blipFill>
            <p:spPr>
              <a:xfrm>
                <a:off x="2636235" y="5369804"/>
                <a:ext cx="589118" cy="676276"/>
              </a:xfrm>
              <a:prstGeom prst="rect">
                <a:avLst/>
              </a:prstGeom>
            </p:spPr>
          </p:pic>
          <p:pic>
            <p:nvPicPr>
              <p:cNvPr id="101" name="Picture 100">
                <a:extLst>
                  <a:ext uri="{FF2B5EF4-FFF2-40B4-BE49-F238E27FC236}">
                    <a16:creationId xmlns:a16="http://schemas.microsoft.com/office/drawing/2014/main" id="{64A06E0C-45BF-D042-E27F-BFA251FC1DFC}"/>
                  </a:ext>
                </a:extLst>
              </p:cNvPr>
              <p:cNvPicPr>
                <a:picLocks noChangeAspect="1"/>
              </p:cNvPicPr>
              <p:nvPr/>
            </p:nvPicPr>
            <p:blipFill>
              <a:blip r:embed="rId27"/>
              <a:srcRect/>
              <a:stretch/>
            </p:blipFill>
            <p:spPr>
              <a:xfrm>
                <a:off x="3348846" y="5343351"/>
                <a:ext cx="479261" cy="702729"/>
              </a:xfrm>
              <a:prstGeom prst="rect">
                <a:avLst/>
              </a:prstGeom>
            </p:spPr>
          </p:pic>
          <p:sp>
            <p:nvSpPr>
              <p:cNvPr id="102" name="TextBox 101">
                <a:extLst>
                  <a:ext uri="{FF2B5EF4-FFF2-40B4-BE49-F238E27FC236}">
                    <a16:creationId xmlns:a16="http://schemas.microsoft.com/office/drawing/2014/main" id="{D721AEFA-148A-E97B-AF95-6C637C257AB8}"/>
                  </a:ext>
                </a:extLst>
              </p:cNvPr>
              <p:cNvSpPr txBox="1"/>
              <p:nvPr/>
            </p:nvSpPr>
            <p:spPr>
              <a:xfrm>
                <a:off x="939683" y="6065567"/>
                <a:ext cx="576390" cy="394925"/>
              </a:xfrm>
              <a:prstGeom prst="rect">
                <a:avLst/>
              </a:prstGeom>
              <a:noFill/>
            </p:spPr>
            <p:txBody>
              <a:bodyPr wrap="none" rtlCol="0">
                <a:spAutoFit/>
              </a:bodyPr>
              <a:lstStyle/>
              <a:p>
                <a:pPr algn="ctr"/>
                <a:r>
                  <a:rPr lang="en-US" sz="600" dirty="0">
                    <a:latin typeface="Arial" panose="020B0604020202020204" pitchFamily="34" charset="0"/>
                    <a:cs typeface="Arial" panose="020B0604020202020204" pitchFamily="34" charset="0"/>
                  </a:rPr>
                  <a:t>S2</a:t>
                </a:r>
              </a:p>
              <a:p>
                <a:pPr algn="ctr"/>
                <a:r>
                  <a:rPr lang="en-US" sz="600" dirty="0">
                    <a:latin typeface="Arial" panose="020B0604020202020204" pitchFamily="34" charset="0"/>
                    <a:cs typeface="Arial" panose="020B0604020202020204" pitchFamily="34" charset="0"/>
                  </a:rPr>
                  <a:t>Series</a:t>
                </a:r>
              </a:p>
            </p:txBody>
          </p:sp>
          <p:sp>
            <p:nvSpPr>
              <p:cNvPr id="103" name="TextBox 102">
                <a:extLst>
                  <a:ext uri="{FF2B5EF4-FFF2-40B4-BE49-F238E27FC236}">
                    <a16:creationId xmlns:a16="http://schemas.microsoft.com/office/drawing/2014/main" id="{FF07CF59-5102-2B87-679A-FCC7182F3FA7}"/>
                  </a:ext>
                </a:extLst>
              </p:cNvPr>
              <p:cNvSpPr txBox="1"/>
              <p:nvPr/>
            </p:nvSpPr>
            <p:spPr>
              <a:xfrm>
                <a:off x="1407390" y="6061889"/>
                <a:ext cx="674662" cy="394925"/>
              </a:xfrm>
              <a:prstGeom prst="rect">
                <a:avLst/>
              </a:prstGeom>
              <a:noFill/>
            </p:spPr>
            <p:txBody>
              <a:bodyPr wrap="none" rtlCol="0">
                <a:spAutoFit/>
              </a:bodyPr>
              <a:lstStyle/>
              <a:p>
                <a:pPr algn="ctr"/>
                <a:r>
                  <a:rPr lang="en-US" sz="600" dirty="0">
                    <a:latin typeface="Arial" panose="020B0604020202020204" pitchFamily="34" charset="0"/>
                    <a:cs typeface="Arial" panose="020B0604020202020204" pitchFamily="34" charset="0"/>
                  </a:rPr>
                  <a:t>Direct</a:t>
                </a:r>
              </a:p>
              <a:p>
                <a:pPr algn="ctr"/>
                <a:r>
                  <a:rPr lang="en-US" sz="600" dirty="0">
                    <a:latin typeface="Arial" panose="020B0604020202020204" pitchFamily="34" charset="0"/>
                    <a:cs typeface="Arial" panose="020B0604020202020204" pitchFamily="34" charset="0"/>
                  </a:rPr>
                  <a:t>Connect</a:t>
                </a:r>
              </a:p>
            </p:txBody>
          </p:sp>
          <p:sp>
            <p:nvSpPr>
              <p:cNvPr id="104" name="TextBox 103">
                <a:extLst>
                  <a:ext uri="{FF2B5EF4-FFF2-40B4-BE49-F238E27FC236}">
                    <a16:creationId xmlns:a16="http://schemas.microsoft.com/office/drawing/2014/main" id="{18F33840-0758-6255-374B-35B941EB5AAC}"/>
                  </a:ext>
                </a:extLst>
              </p:cNvPr>
              <p:cNvSpPr txBox="1"/>
              <p:nvPr/>
            </p:nvSpPr>
            <p:spPr>
              <a:xfrm>
                <a:off x="2030931" y="6061996"/>
                <a:ext cx="660951" cy="263283"/>
              </a:xfrm>
              <a:prstGeom prst="rect">
                <a:avLst/>
              </a:prstGeom>
              <a:noFill/>
            </p:spPr>
            <p:txBody>
              <a:bodyPr wrap="none" rtlCol="0">
                <a:spAutoFit/>
              </a:bodyPr>
              <a:lstStyle/>
              <a:p>
                <a:pPr algn="ctr"/>
                <a:r>
                  <a:rPr lang="en-US" sz="600" dirty="0">
                    <a:latin typeface="Arial" panose="020B0604020202020204" pitchFamily="34" charset="0"/>
                    <a:cs typeface="Arial" panose="020B0604020202020204" pitchFamily="34" charset="0"/>
                  </a:rPr>
                  <a:t>M2A-XL</a:t>
                </a:r>
              </a:p>
            </p:txBody>
          </p:sp>
          <p:sp>
            <p:nvSpPr>
              <p:cNvPr id="105" name="TextBox 104">
                <a:extLst>
                  <a:ext uri="{FF2B5EF4-FFF2-40B4-BE49-F238E27FC236}">
                    <a16:creationId xmlns:a16="http://schemas.microsoft.com/office/drawing/2014/main" id="{53B355B0-FC8F-0CB6-30AC-B0021194F779}"/>
                  </a:ext>
                </a:extLst>
              </p:cNvPr>
              <p:cNvSpPr txBox="1"/>
              <p:nvPr/>
            </p:nvSpPr>
            <p:spPr>
              <a:xfrm>
                <a:off x="2603336" y="6065646"/>
                <a:ext cx="576390" cy="394925"/>
              </a:xfrm>
              <a:prstGeom prst="rect">
                <a:avLst/>
              </a:prstGeom>
              <a:noFill/>
            </p:spPr>
            <p:txBody>
              <a:bodyPr wrap="none" rtlCol="0">
                <a:spAutoFit/>
              </a:bodyPr>
              <a:lstStyle/>
              <a:p>
                <a:pPr algn="ctr"/>
                <a:r>
                  <a:rPr lang="en-US" sz="600" dirty="0">
                    <a:latin typeface="Arial" panose="020B0604020202020204" pitchFamily="34" charset="0"/>
                    <a:cs typeface="Arial" panose="020B0604020202020204" pitchFamily="34" charset="0"/>
                  </a:rPr>
                  <a:t>SD-1</a:t>
                </a:r>
                <a:br>
                  <a:rPr lang="en-US" sz="600" dirty="0">
                    <a:latin typeface="Arial" panose="020B0604020202020204" pitchFamily="34" charset="0"/>
                    <a:cs typeface="Arial" panose="020B0604020202020204" pitchFamily="34" charset="0"/>
                  </a:rPr>
                </a:br>
                <a:r>
                  <a:rPr lang="en-US" sz="600" dirty="0">
                    <a:latin typeface="Arial" panose="020B0604020202020204" pitchFamily="34" charset="0"/>
                    <a:cs typeface="Arial" panose="020B0604020202020204" pitchFamily="34" charset="0"/>
                  </a:rPr>
                  <a:t>Series</a:t>
                </a:r>
              </a:p>
            </p:txBody>
          </p:sp>
          <p:sp>
            <p:nvSpPr>
              <p:cNvPr id="106" name="TextBox 105">
                <a:extLst>
                  <a:ext uri="{FF2B5EF4-FFF2-40B4-BE49-F238E27FC236}">
                    <a16:creationId xmlns:a16="http://schemas.microsoft.com/office/drawing/2014/main" id="{9867A5EA-6348-AE35-6D8F-AD3E136A1550}"/>
                  </a:ext>
                </a:extLst>
              </p:cNvPr>
              <p:cNvSpPr txBox="1"/>
              <p:nvPr/>
            </p:nvSpPr>
            <p:spPr>
              <a:xfrm>
                <a:off x="3285321" y="6061889"/>
                <a:ext cx="576390" cy="394925"/>
              </a:xfrm>
              <a:prstGeom prst="rect">
                <a:avLst/>
              </a:prstGeom>
              <a:noFill/>
            </p:spPr>
            <p:txBody>
              <a:bodyPr wrap="none" rtlCol="0">
                <a:spAutoFit/>
              </a:bodyPr>
              <a:lstStyle/>
              <a:p>
                <a:pPr algn="ctr"/>
                <a:r>
                  <a:rPr lang="en-US" sz="600" dirty="0">
                    <a:latin typeface="Arial" panose="020B0604020202020204" pitchFamily="34" charset="0"/>
                    <a:cs typeface="Arial" panose="020B0604020202020204" pitchFamily="34" charset="0"/>
                  </a:rPr>
                  <a:t>600</a:t>
                </a:r>
                <a:br>
                  <a:rPr lang="en-US" sz="600" dirty="0">
                    <a:latin typeface="Arial" panose="020B0604020202020204" pitchFamily="34" charset="0"/>
                    <a:cs typeface="Arial" panose="020B0604020202020204" pitchFamily="34" charset="0"/>
                  </a:rPr>
                </a:br>
                <a:r>
                  <a:rPr lang="en-US" sz="600" dirty="0">
                    <a:latin typeface="Arial" panose="020B0604020202020204" pitchFamily="34" charset="0"/>
                    <a:cs typeface="Arial" panose="020B0604020202020204" pitchFamily="34" charset="0"/>
                  </a:rPr>
                  <a:t>Series</a:t>
                </a:r>
              </a:p>
            </p:txBody>
          </p:sp>
          <p:pic>
            <p:nvPicPr>
              <p:cNvPr id="108" name="Picture 107">
                <a:extLst>
                  <a:ext uri="{FF2B5EF4-FFF2-40B4-BE49-F238E27FC236}">
                    <a16:creationId xmlns:a16="http://schemas.microsoft.com/office/drawing/2014/main" id="{B9351057-B9B1-E5A6-245D-0960F7675CCF}"/>
                  </a:ext>
                </a:extLst>
              </p:cNvPr>
              <p:cNvPicPr>
                <a:picLocks noChangeAspect="1"/>
              </p:cNvPicPr>
              <p:nvPr/>
            </p:nvPicPr>
            <p:blipFill>
              <a:blip r:embed="rId28"/>
              <a:srcRect/>
              <a:stretch/>
            </p:blipFill>
            <p:spPr>
              <a:xfrm>
                <a:off x="3959797" y="5351787"/>
                <a:ext cx="544239" cy="740166"/>
              </a:xfrm>
              <a:prstGeom prst="rect">
                <a:avLst/>
              </a:prstGeom>
            </p:spPr>
          </p:pic>
          <p:sp>
            <p:nvSpPr>
              <p:cNvPr id="109" name="TextBox 108">
                <a:extLst>
                  <a:ext uri="{FF2B5EF4-FFF2-40B4-BE49-F238E27FC236}">
                    <a16:creationId xmlns:a16="http://schemas.microsoft.com/office/drawing/2014/main" id="{79DC84CF-7B8F-7877-E3F9-66A0C9B4CD78}"/>
                  </a:ext>
                </a:extLst>
              </p:cNvPr>
              <p:cNvSpPr txBox="1"/>
              <p:nvPr/>
            </p:nvSpPr>
            <p:spPr>
              <a:xfrm>
                <a:off x="3875595" y="6070217"/>
                <a:ext cx="667808" cy="263283"/>
              </a:xfrm>
              <a:prstGeom prst="rect">
                <a:avLst/>
              </a:prstGeom>
              <a:noFill/>
            </p:spPr>
            <p:txBody>
              <a:bodyPr wrap="none" rtlCol="0">
                <a:spAutoFit/>
              </a:bodyPr>
              <a:lstStyle/>
              <a:p>
                <a:pPr algn="ctr"/>
                <a:r>
                  <a:rPr lang="en-US" sz="600" dirty="0">
                    <a:latin typeface="Arial" panose="020B0604020202020204" pitchFamily="34" charset="0"/>
                    <a:cs typeface="Arial" panose="020B0604020202020204" pitchFamily="34" charset="0"/>
                  </a:rPr>
                  <a:t>GD-70D</a:t>
                </a:r>
              </a:p>
            </p:txBody>
          </p:sp>
        </p:grpSp>
        <p:sp>
          <p:nvSpPr>
            <p:cNvPr id="120" name="TextBox 119">
              <a:extLst>
                <a:ext uri="{FF2B5EF4-FFF2-40B4-BE49-F238E27FC236}">
                  <a16:creationId xmlns:a16="http://schemas.microsoft.com/office/drawing/2014/main" id="{85CC38F9-12A6-9D6A-E123-00A4707D95BA}"/>
                </a:ext>
              </a:extLst>
            </p:cNvPr>
            <p:cNvSpPr txBox="1"/>
            <p:nvPr/>
          </p:nvSpPr>
          <p:spPr>
            <a:xfrm>
              <a:off x="6431100" y="5965392"/>
              <a:ext cx="798078" cy="394925"/>
            </a:xfrm>
            <a:prstGeom prst="rect">
              <a:avLst/>
            </a:prstGeom>
            <a:noFill/>
          </p:spPr>
          <p:txBody>
            <a:bodyPr wrap="none" rtlCol="0">
              <a:spAutoFit/>
            </a:bodyPr>
            <a:lstStyle/>
            <a:p>
              <a:pPr algn="ctr"/>
              <a:r>
                <a:rPr lang="en-US" sz="600" dirty="0">
                  <a:latin typeface="Arial" panose="020B0604020202020204" pitchFamily="34" charset="0"/>
                  <a:cs typeface="Arial" panose="020B0604020202020204" pitchFamily="34" charset="0"/>
                </a:rPr>
                <a:t>Hybrid</a:t>
              </a:r>
              <a:br>
                <a:rPr lang="en-US" sz="600" dirty="0">
                  <a:latin typeface="Arial" panose="020B0604020202020204" pitchFamily="34" charset="0"/>
                  <a:cs typeface="Arial" panose="020B0604020202020204" pitchFamily="34" charset="0"/>
                </a:rPr>
              </a:br>
              <a:r>
                <a:rPr lang="en-US" sz="600" dirty="0">
                  <a:latin typeface="Arial" panose="020B0604020202020204" pitchFamily="34" charset="0"/>
                  <a:cs typeface="Arial" panose="020B0604020202020204" pitchFamily="34" charset="0"/>
                </a:rPr>
                <a:t>Controllers</a:t>
              </a:r>
            </a:p>
          </p:txBody>
        </p:sp>
        <p:sp>
          <p:nvSpPr>
            <p:cNvPr id="121" name="TextBox 120">
              <a:extLst>
                <a:ext uri="{FF2B5EF4-FFF2-40B4-BE49-F238E27FC236}">
                  <a16:creationId xmlns:a16="http://schemas.microsoft.com/office/drawing/2014/main" id="{12D2DDFF-1715-7EB2-8C6C-B40E984F8BB0}"/>
                </a:ext>
              </a:extLst>
            </p:cNvPr>
            <p:cNvSpPr txBox="1"/>
            <p:nvPr/>
          </p:nvSpPr>
          <p:spPr>
            <a:xfrm>
              <a:off x="7159249" y="5959133"/>
              <a:ext cx="882639" cy="263283"/>
            </a:xfrm>
            <a:prstGeom prst="rect">
              <a:avLst/>
            </a:prstGeom>
            <a:noFill/>
          </p:spPr>
          <p:txBody>
            <a:bodyPr wrap="none" rtlCol="0">
              <a:spAutoFit/>
            </a:bodyPr>
            <a:lstStyle/>
            <a:p>
              <a:pPr algn="ctr"/>
              <a:r>
                <a:rPr lang="en-US" sz="600" dirty="0">
                  <a:latin typeface="Arial" panose="020B0604020202020204" pitchFamily="34" charset="0"/>
                  <a:cs typeface="Arial" panose="020B0604020202020204" pitchFamily="34" charset="0"/>
                </a:rPr>
                <a:t>Quad Heads</a:t>
              </a:r>
            </a:p>
          </p:txBody>
        </p:sp>
        <p:sp>
          <p:nvSpPr>
            <p:cNvPr id="122" name="TextBox 121">
              <a:extLst>
                <a:ext uri="{FF2B5EF4-FFF2-40B4-BE49-F238E27FC236}">
                  <a16:creationId xmlns:a16="http://schemas.microsoft.com/office/drawing/2014/main" id="{401BF4A9-5467-470F-C59E-F384388B26FE}"/>
                </a:ext>
              </a:extLst>
            </p:cNvPr>
            <p:cNvSpPr txBox="1"/>
            <p:nvPr/>
          </p:nvSpPr>
          <p:spPr>
            <a:xfrm>
              <a:off x="7955084" y="5959133"/>
              <a:ext cx="873497" cy="263283"/>
            </a:xfrm>
            <a:prstGeom prst="rect">
              <a:avLst/>
            </a:prstGeom>
            <a:noFill/>
          </p:spPr>
          <p:txBody>
            <a:bodyPr wrap="none" rtlCol="0">
              <a:spAutoFit/>
            </a:bodyPr>
            <a:lstStyle/>
            <a:p>
              <a:pPr algn="ctr"/>
              <a:r>
                <a:rPr lang="en-US" sz="600" dirty="0">
                  <a:latin typeface="Arial" panose="020B0604020202020204" pitchFamily="34" charset="0"/>
                  <a:cs typeface="Arial" panose="020B0604020202020204" pitchFamily="34" charset="0"/>
                </a:rPr>
                <a:t>Transmitters</a:t>
              </a:r>
            </a:p>
          </p:txBody>
        </p:sp>
        <p:sp>
          <p:nvSpPr>
            <p:cNvPr id="123" name="TextBox 122">
              <a:extLst>
                <a:ext uri="{FF2B5EF4-FFF2-40B4-BE49-F238E27FC236}">
                  <a16:creationId xmlns:a16="http://schemas.microsoft.com/office/drawing/2014/main" id="{E4144AA8-9952-CB91-56F5-8914D9C148C5}"/>
                </a:ext>
              </a:extLst>
            </p:cNvPr>
            <p:cNvSpPr txBox="1"/>
            <p:nvPr/>
          </p:nvSpPr>
          <p:spPr>
            <a:xfrm>
              <a:off x="8733808" y="5959133"/>
              <a:ext cx="937489" cy="263283"/>
            </a:xfrm>
            <a:prstGeom prst="rect">
              <a:avLst/>
            </a:prstGeom>
            <a:noFill/>
          </p:spPr>
          <p:txBody>
            <a:bodyPr wrap="none" rtlCol="0">
              <a:spAutoFit/>
            </a:bodyPr>
            <a:lstStyle/>
            <a:p>
              <a:pPr algn="ctr"/>
              <a:r>
                <a:rPr lang="en-US" sz="600" dirty="0">
                  <a:latin typeface="Arial" panose="020B0604020202020204" pitchFamily="34" charset="0"/>
                  <a:cs typeface="Arial" panose="020B0604020202020204" pitchFamily="34" charset="0"/>
                </a:rPr>
                <a:t>Signal Meters</a:t>
              </a:r>
            </a:p>
          </p:txBody>
        </p:sp>
        <p:pic>
          <p:nvPicPr>
            <p:cNvPr id="12" name="Picture 11">
              <a:extLst>
                <a:ext uri="{FF2B5EF4-FFF2-40B4-BE49-F238E27FC236}">
                  <a16:creationId xmlns:a16="http://schemas.microsoft.com/office/drawing/2014/main" id="{523DEEE2-AD54-FA4A-ABCA-EA75332B335C}"/>
                </a:ext>
              </a:extLst>
            </p:cNvPr>
            <p:cNvPicPr>
              <a:picLocks noChangeAspect="1"/>
            </p:cNvPicPr>
            <p:nvPr/>
          </p:nvPicPr>
          <p:blipFill>
            <a:blip r:embed="rId29"/>
            <a:srcRect/>
            <a:stretch/>
          </p:blipFill>
          <p:spPr>
            <a:xfrm>
              <a:off x="7064686" y="3467429"/>
              <a:ext cx="825525" cy="997923"/>
            </a:xfrm>
            <a:prstGeom prst="rect">
              <a:avLst/>
            </a:prstGeom>
          </p:spPr>
        </p:pic>
        <p:pic>
          <p:nvPicPr>
            <p:cNvPr id="16" name="Picture 15">
              <a:extLst>
                <a:ext uri="{FF2B5EF4-FFF2-40B4-BE49-F238E27FC236}">
                  <a16:creationId xmlns:a16="http://schemas.microsoft.com/office/drawing/2014/main" id="{92FE1C56-EEA5-3845-8A66-7ACB136CED1A}"/>
                </a:ext>
              </a:extLst>
            </p:cNvPr>
            <p:cNvPicPr>
              <a:picLocks noChangeAspect="1"/>
            </p:cNvPicPr>
            <p:nvPr/>
          </p:nvPicPr>
          <p:blipFill>
            <a:blip r:embed="rId30"/>
            <a:srcRect/>
            <a:stretch/>
          </p:blipFill>
          <p:spPr>
            <a:xfrm>
              <a:off x="7912516" y="3422874"/>
              <a:ext cx="901294" cy="1121610"/>
            </a:xfrm>
            <a:prstGeom prst="rect">
              <a:avLst/>
            </a:prstGeom>
          </p:spPr>
        </p:pic>
        <p:sp>
          <p:nvSpPr>
            <p:cNvPr id="90" name="TextBox 89">
              <a:extLst>
                <a:ext uri="{FF2B5EF4-FFF2-40B4-BE49-F238E27FC236}">
                  <a16:creationId xmlns:a16="http://schemas.microsoft.com/office/drawing/2014/main" id="{EAE48168-2E75-2942-9FA5-4BCD9BA08A85}"/>
                </a:ext>
              </a:extLst>
            </p:cNvPr>
            <p:cNvSpPr txBox="1"/>
            <p:nvPr/>
          </p:nvSpPr>
          <p:spPr>
            <a:xfrm>
              <a:off x="7141173" y="4510939"/>
              <a:ext cx="718087" cy="263283"/>
            </a:xfrm>
            <a:prstGeom prst="rect">
              <a:avLst/>
            </a:prstGeom>
            <a:noFill/>
          </p:spPr>
          <p:txBody>
            <a:bodyPr wrap="none" rtlCol="0">
              <a:spAutoFit/>
            </a:bodyPr>
            <a:lstStyle/>
            <a:p>
              <a:r>
                <a:rPr lang="en-US" sz="600" dirty="0">
                  <a:latin typeface="Arial" panose="020B0604020202020204" pitchFamily="34" charset="0"/>
                  <a:cs typeface="Arial" panose="020B0604020202020204" pitchFamily="34" charset="0"/>
                </a:rPr>
                <a:t>MC-6400</a:t>
              </a:r>
            </a:p>
          </p:txBody>
        </p:sp>
        <p:sp>
          <p:nvSpPr>
            <p:cNvPr id="92" name="TextBox 91">
              <a:extLst>
                <a:ext uri="{FF2B5EF4-FFF2-40B4-BE49-F238E27FC236}">
                  <a16:creationId xmlns:a16="http://schemas.microsoft.com/office/drawing/2014/main" id="{7826B977-D9A0-2D4B-BEB6-29440BC91015}"/>
                </a:ext>
              </a:extLst>
            </p:cNvPr>
            <p:cNvSpPr txBox="1"/>
            <p:nvPr/>
          </p:nvSpPr>
          <p:spPr>
            <a:xfrm>
              <a:off x="8039400" y="4510567"/>
              <a:ext cx="699804" cy="263283"/>
            </a:xfrm>
            <a:prstGeom prst="rect">
              <a:avLst/>
            </a:prstGeom>
            <a:noFill/>
          </p:spPr>
          <p:txBody>
            <a:bodyPr wrap="none" rtlCol="0">
              <a:spAutoFit/>
            </a:bodyPr>
            <a:lstStyle/>
            <a:p>
              <a:r>
                <a:rPr lang="en-US" sz="600" dirty="0">
                  <a:latin typeface="Arial" panose="020B0604020202020204" pitchFamily="34" charset="0"/>
                  <a:cs typeface="Arial" panose="020B0604020202020204" pitchFamily="34" charset="0"/>
                </a:rPr>
                <a:t>AC-7400</a:t>
              </a:r>
            </a:p>
          </p:txBody>
        </p:sp>
        <p:pic>
          <p:nvPicPr>
            <p:cNvPr id="11" name="Picture 10">
              <a:extLst>
                <a:ext uri="{FF2B5EF4-FFF2-40B4-BE49-F238E27FC236}">
                  <a16:creationId xmlns:a16="http://schemas.microsoft.com/office/drawing/2014/main" id="{8D4524F4-7AAE-DF4A-924E-B4923B1984B4}"/>
                </a:ext>
              </a:extLst>
            </p:cNvPr>
            <p:cNvPicPr>
              <a:picLocks noChangeAspect="1"/>
            </p:cNvPicPr>
            <p:nvPr/>
          </p:nvPicPr>
          <p:blipFill>
            <a:blip r:embed="rId31"/>
            <a:stretch>
              <a:fillRect/>
            </a:stretch>
          </p:blipFill>
          <p:spPr>
            <a:xfrm>
              <a:off x="5598629" y="5795735"/>
              <a:ext cx="723184" cy="268989"/>
            </a:xfrm>
            <a:prstGeom prst="rect">
              <a:avLst/>
            </a:prstGeom>
          </p:spPr>
        </p:pic>
        <p:sp>
          <p:nvSpPr>
            <p:cNvPr id="94" name="TextBox 93">
              <a:extLst>
                <a:ext uri="{FF2B5EF4-FFF2-40B4-BE49-F238E27FC236}">
                  <a16:creationId xmlns:a16="http://schemas.microsoft.com/office/drawing/2014/main" id="{F4D0359A-475B-2842-9C3D-6EA64B81F4CC}"/>
                </a:ext>
              </a:extLst>
            </p:cNvPr>
            <p:cNvSpPr txBox="1"/>
            <p:nvPr/>
          </p:nvSpPr>
          <p:spPr>
            <a:xfrm>
              <a:off x="5514251" y="5389713"/>
              <a:ext cx="887210" cy="493657"/>
            </a:xfrm>
            <a:prstGeom prst="rect">
              <a:avLst/>
            </a:prstGeom>
            <a:noFill/>
          </p:spPr>
          <p:txBody>
            <a:bodyPr wrap="none" rtlCol="0">
              <a:spAutoFit/>
            </a:bodyPr>
            <a:lstStyle/>
            <a:p>
              <a:pPr algn="ctr"/>
              <a:r>
                <a:rPr lang="en-US" sz="825" dirty="0">
                  <a:latin typeface="Arial" panose="020B0604020202020204" pitchFamily="34" charset="0"/>
                  <a:cs typeface="Arial" panose="020B0604020202020204" pitchFamily="34" charset="0"/>
                </a:rPr>
                <a:t>Wireless</a:t>
              </a:r>
            </a:p>
            <a:p>
              <a:pPr algn="ctr"/>
              <a:r>
                <a:rPr lang="en-US" sz="825" dirty="0">
                  <a:latin typeface="Arial" panose="020B0604020202020204" pitchFamily="34" charset="0"/>
                  <a:cs typeface="Arial" panose="020B0604020202020204" pitchFamily="34" charset="0"/>
                </a:rPr>
                <a:t>Solutions</a:t>
              </a:r>
            </a:p>
          </p:txBody>
        </p:sp>
        <p:grpSp>
          <p:nvGrpSpPr>
            <p:cNvPr id="18" name="Group 17">
              <a:extLst>
                <a:ext uri="{FF2B5EF4-FFF2-40B4-BE49-F238E27FC236}">
                  <a16:creationId xmlns:a16="http://schemas.microsoft.com/office/drawing/2014/main" id="{B8D6BD16-2FE5-2A4A-9832-BC555BBFC5B0}"/>
                </a:ext>
              </a:extLst>
            </p:cNvPr>
            <p:cNvGrpSpPr/>
            <p:nvPr/>
          </p:nvGrpSpPr>
          <p:grpSpPr>
            <a:xfrm>
              <a:off x="6188061" y="1930150"/>
              <a:ext cx="720372" cy="1341556"/>
              <a:chOff x="5312403" y="2494724"/>
              <a:chExt cx="720372" cy="1341556"/>
            </a:xfrm>
          </p:grpSpPr>
          <p:sp>
            <p:nvSpPr>
              <p:cNvPr id="55" name="TextBox 54">
                <a:extLst>
                  <a:ext uri="{FF2B5EF4-FFF2-40B4-BE49-F238E27FC236}">
                    <a16:creationId xmlns:a16="http://schemas.microsoft.com/office/drawing/2014/main" id="{FE7C4A89-E088-BCF6-2A26-21EE9BB60394}"/>
                  </a:ext>
                </a:extLst>
              </p:cNvPr>
              <p:cNvSpPr txBox="1"/>
              <p:nvPr/>
            </p:nvSpPr>
            <p:spPr>
              <a:xfrm>
                <a:off x="5312403" y="3572997"/>
                <a:ext cx="720372" cy="263283"/>
              </a:xfrm>
              <a:prstGeom prst="rect">
                <a:avLst/>
              </a:prstGeom>
              <a:noFill/>
            </p:spPr>
            <p:txBody>
              <a:bodyPr wrap="none" rtlCol="0">
                <a:spAutoFit/>
              </a:bodyPr>
              <a:lstStyle/>
              <a:p>
                <a:r>
                  <a:rPr lang="en-US" sz="600" dirty="0">
                    <a:latin typeface="Arial" panose="020B0604020202020204" pitchFamily="34" charset="0"/>
                    <a:cs typeface="Arial" panose="020B0604020202020204" pitchFamily="34" charset="0"/>
                  </a:rPr>
                  <a:t>EAGLE 3</a:t>
                </a:r>
              </a:p>
            </p:txBody>
          </p:sp>
          <p:pic>
            <p:nvPicPr>
              <p:cNvPr id="6" name="Picture 5" descr="A yellow and black device with a screen&#10;&#10;Description automatically generated">
                <a:extLst>
                  <a:ext uri="{FF2B5EF4-FFF2-40B4-BE49-F238E27FC236}">
                    <a16:creationId xmlns:a16="http://schemas.microsoft.com/office/drawing/2014/main" id="{72EE746F-2006-3442-AA8D-2BC71DF41B9F}"/>
                  </a:ext>
                </a:extLst>
              </p:cNvPr>
              <p:cNvPicPr>
                <a:picLocks noChangeAspect="1"/>
              </p:cNvPicPr>
              <p:nvPr/>
            </p:nvPicPr>
            <p:blipFill>
              <a:blip r:embed="rId32"/>
              <a:stretch>
                <a:fillRect/>
              </a:stretch>
            </p:blipFill>
            <p:spPr>
              <a:xfrm>
                <a:off x="5352406" y="2494724"/>
                <a:ext cx="555105" cy="1043430"/>
              </a:xfrm>
              <a:prstGeom prst="rect">
                <a:avLst/>
              </a:prstGeom>
            </p:spPr>
          </p:pic>
        </p:grpSp>
        <p:sp>
          <p:nvSpPr>
            <p:cNvPr id="50" name="TextBox 49">
              <a:extLst>
                <a:ext uri="{FF2B5EF4-FFF2-40B4-BE49-F238E27FC236}">
                  <a16:creationId xmlns:a16="http://schemas.microsoft.com/office/drawing/2014/main" id="{ABE36651-0D3E-3AD7-0877-0C46673D7BE9}"/>
                </a:ext>
              </a:extLst>
            </p:cNvPr>
            <p:cNvSpPr txBox="1"/>
            <p:nvPr/>
          </p:nvSpPr>
          <p:spPr>
            <a:xfrm>
              <a:off x="3585595" y="2994910"/>
              <a:ext cx="800363" cy="263283"/>
            </a:xfrm>
            <a:prstGeom prst="rect">
              <a:avLst/>
            </a:prstGeom>
            <a:noFill/>
          </p:spPr>
          <p:txBody>
            <a:bodyPr wrap="none" rtlCol="0">
              <a:spAutoFit/>
            </a:bodyPr>
            <a:lstStyle/>
            <a:p>
              <a:r>
                <a:rPr lang="en-US" sz="600" dirty="0">
                  <a:latin typeface="Arial" panose="020B0604020202020204" pitchFamily="34" charset="0"/>
                  <a:cs typeface="Arial" panose="020B0604020202020204" pitchFamily="34" charset="0"/>
                </a:rPr>
                <a:t>GX-3R Pro</a:t>
              </a:r>
            </a:p>
          </p:txBody>
        </p:sp>
        <p:pic>
          <p:nvPicPr>
            <p:cNvPr id="37" name="Picture 36">
              <a:extLst>
                <a:ext uri="{FF2B5EF4-FFF2-40B4-BE49-F238E27FC236}">
                  <a16:creationId xmlns:a16="http://schemas.microsoft.com/office/drawing/2014/main" id="{D57E78B2-6655-5B4E-A078-EEFB09991D39}"/>
                </a:ext>
              </a:extLst>
            </p:cNvPr>
            <p:cNvPicPr>
              <a:picLocks noChangeAspect="1"/>
            </p:cNvPicPr>
            <p:nvPr/>
          </p:nvPicPr>
          <p:blipFill>
            <a:blip r:embed="rId33"/>
            <a:srcRect/>
            <a:stretch/>
          </p:blipFill>
          <p:spPr>
            <a:xfrm>
              <a:off x="3588383" y="2360333"/>
              <a:ext cx="674167" cy="593711"/>
            </a:xfrm>
            <a:prstGeom prst="rect">
              <a:avLst/>
            </a:prstGeom>
          </p:spPr>
        </p:pic>
      </p:grpSp>
    </p:spTree>
    <p:extLst>
      <p:ext uri="{BB962C8B-B14F-4D97-AF65-F5344CB8AC3E}">
        <p14:creationId xmlns:p14="http://schemas.microsoft.com/office/powerpoint/2010/main" val="1660430806"/>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Rectangle 3">
            <a:extLst>
              <a:ext uri="{FF2B5EF4-FFF2-40B4-BE49-F238E27FC236}">
                <a16:creationId xmlns:a16="http://schemas.microsoft.com/office/drawing/2014/main" id="{5DAB72D9-9540-1642-8904-DEC9281D79A3}"/>
              </a:ext>
            </a:extLst>
          </p:cNvPr>
          <p:cNvSpPr>
            <a:spLocks noGrp="1" noChangeArrowheads="1"/>
          </p:cNvSpPr>
          <p:nvPr>
            <p:ph type="subTitle" idx="1"/>
          </p:nvPr>
        </p:nvSpPr>
        <p:spPr>
          <a:xfrm>
            <a:off x="1649003" y="3630943"/>
            <a:ext cx="5845993" cy="514350"/>
          </a:xfrm>
        </p:spPr>
        <p:txBody>
          <a:bodyPr/>
          <a:lstStyle/>
          <a:p>
            <a:pPr eaLnBrk="1" hangingPunct="1">
              <a:buFont typeface="Wingdings" charset="0"/>
              <a:buNone/>
              <a:defRPr/>
            </a:pPr>
            <a:r>
              <a:rPr lang="en-US" dirty="0"/>
              <a:t>Evolution In Gas Detection</a:t>
            </a:r>
          </a:p>
        </p:txBody>
      </p:sp>
      <p:pic>
        <p:nvPicPr>
          <p:cNvPr id="4" name="Picture 3">
            <a:extLst>
              <a:ext uri="{FF2B5EF4-FFF2-40B4-BE49-F238E27FC236}">
                <a16:creationId xmlns:a16="http://schemas.microsoft.com/office/drawing/2014/main" id="{906271B9-1770-C842-815F-90CB1317D31B}"/>
              </a:ext>
            </a:extLst>
          </p:cNvPr>
          <p:cNvPicPr>
            <a:picLocks noChangeAspect="1"/>
          </p:cNvPicPr>
          <p:nvPr/>
        </p:nvPicPr>
        <p:blipFill>
          <a:blip r:embed="rId3"/>
          <a:stretch>
            <a:fillRect/>
          </a:stretch>
        </p:blipFill>
        <p:spPr>
          <a:xfrm>
            <a:off x="427652" y="4654430"/>
            <a:ext cx="1448855" cy="1291895"/>
          </a:xfrm>
          <a:prstGeom prst="rect">
            <a:avLst/>
          </a:prstGeom>
        </p:spPr>
      </p:pic>
      <p:pic>
        <p:nvPicPr>
          <p:cNvPr id="8" name="Picture 7">
            <a:extLst>
              <a:ext uri="{FF2B5EF4-FFF2-40B4-BE49-F238E27FC236}">
                <a16:creationId xmlns:a16="http://schemas.microsoft.com/office/drawing/2014/main" id="{DCA7F768-42E2-D647-A9EE-01C91264FB3C}"/>
              </a:ext>
            </a:extLst>
          </p:cNvPr>
          <p:cNvPicPr>
            <a:picLocks noChangeAspect="1"/>
          </p:cNvPicPr>
          <p:nvPr/>
        </p:nvPicPr>
        <p:blipFill>
          <a:blip r:embed="rId4"/>
          <a:stretch>
            <a:fillRect/>
          </a:stretch>
        </p:blipFill>
        <p:spPr>
          <a:xfrm>
            <a:off x="2091157" y="4482546"/>
            <a:ext cx="1690388" cy="1507262"/>
          </a:xfrm>
          <a:prstGeom prst="rect">
            <a:avLst/>
          </a:prstGeom>
        </p:spPr>
      </p:pic>
      <p:pic>
        <p:nvPicPr>
          <p:cNvPr id="10" name="Picture 9">
            <a:extLst>
              <a:ext uri="{FF2B5EF4-FFF2-40B4-BE49-F238E27FC236}">
                <a16:creationId xmlns:a16="http://schemas.microsoft.com/office/drawing/2014/main" id="{1EBD1769-A504-574E-A23C-35EF78340D40}"/>
              </a:ext>
            </a:extLst>
          </p:cNvPr>
          <p:cNvPicPr>
            <a:picLocks noChangeAspect="1"/>
          </p:cNvPicPr>
          <p:nvPr/>
        </p:nvPicPr>
        <p:blipFill>
          <a:blip r:embed="rId5"/>
          <a:stretch>
            <a:fillRect/>
          </a:stretch>
        </p:blipFill>
        <p:spPr>
          <a:xfrm>
            <a:off x="3975948" y="4575236"/>
            <a:ext cx="1641621" cy="1463779"/>
          </a:xfrm>
          <a:prstGeom prst="rect">
            <a:avLst/>
          </a:prstGeom>
        </p:spPr>
      </p:pic>
      <p:pic>
        <p:nvPicPr>
          <p:cNvPr id="12" name="Picture 11">
            <a:extLst>
              <a:ext uri="{FF2B5EF4-FFF2-40B4-BE49-F238E27FC236}">
                <a16:creationId xmlns:a16="http://schemas.microsoft.com/office/drawing/2014/main" id="{557A30DF-04B4-5348-880C-27F8AA6CCB4C}"/>
              </a:ext>
            </a:extLst>
          </p:cNvPr>
          <p:cNvPicPr>
            <a:picLocks noChangeAspect="1"/>
          </p:cNvPicPr>
          <p:nvPr/>
        </p:nvPicPr>
        <p:blipFill>
          <a:blip r:embed="rId6"/>
          <a:stretch>
            <a:fillRect/>
          </a:stretch>
        </p:blipFill>
        <p:spPr>
          <a:xfrm>
            <a:off x="5625871" y="4482546"/>
            <a:ext cx="1641622" cy="1463779"/>
          </a:xfrm>
          <a:prstGeom prst="rect">
            <a:avLst/>
          </a:prstGeom>
        </p:spPr>
      </p:pic>
      <p:pic>
        <p:nvPicPr>
          <p:cNvPr id="14" name="Picture 13">
            <a:extLst>
              <a:ext uri="{FF2B5EF4-FFF2-40B4-BE49-F238E27FC236}">
                <a16:creationId xmlns:a16="http://schemas.microsoft.com/office/drawing/2014/main" id="{60870E08-420E-A045-BC65-BDC4C66CBC2C}"/>
              </a:ext>
            </a:extLst>
          </p:cNvPr>
          <p:cNvPicPr>
            <a:picLocks noChangeAspect="1"/>
          </p:cNvPicPr>
          <p:nvPr/>
        </p:nvPicPr>
        <p:blipFill>
          <a:blip r:embed="rId7"/>
          <a:stretch>
            <a:fillRect/>
          </a:stretch>
        </p:blipFill>
        <p:spPr>
          <a:xfrm>
            <a:off x="7075286" y="4575236"/>
            <a:ext cx="1641622" cy="1463780"/>
          </a:xfrm>
          <a:prstGeom prst="rect">
            <a:avLst/>
          </a:prstGeom>
        </p:spPr>
      </p:pic>
      <p:pic>
        <p:nvPicPr>
          <p:cNvPr id="18" name="Picture 17">
            <a:extLst>
              <a:ext uri="{FF2B5EF4-FFF2-40B4-BE49-F238E27FC236}">
                <a16:creationId xmlns:a16="http://schemas.microsoft.com/office/drawing/2014/main" id="{9CD9E909-A7B6-194D-AD26-3EC769E924BA}"/>
              </a:ext>
            </a:extLst>
          </p:cNvPr>
          <p:cNvPicPr>
            <a:picLocks noChangeAspect="1"/>
          </p:cNvPicPr>
          <p:nvPr/>
        </p:nvPicPr>
        <p:blipFill>
          <a:blip r:embed="rId8"/>
          <a:stretch>
            <a:fillRect/>
          </a:stretch>
        </p:blipFill>
        <p:spPr>
          <a:xfrm>
            <a:off x="0" y="0"/>
            <a:ext cx="9144000" cy="3024554"/>
          </a:xfrm>
          <a:prstGeom prst="rect">
            <a:avLst/>
          </a:prstGeom>
        </p:spPr>
      </p:pic>
    </p:spTree>
    <p:extLst>
      <p:ext uri="{BB962C8B-B14F-4D97-AF65-F5344CB8AC3E}">
        <p14:creationId xmlns:p14="http://schemas.microsoft.com/office/powerpoint/2010/main" val="678337938"/>
      </p:ext>
    </p:extLst>
  </p:cSld>
  <p:clrMapOvr>
    <a:masterClrMapping/>
  </p:clrMapOvr>
  <p:transition spd="med"/>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1CF6FB-3DD8-B149-999B-A815019B1F36}"/>
              </a:ext>
            </a:extLst>
          </p:cNvPr>
          <p:cNvSpPr>
            <a:spLocks noGrp="1"/>
          </p:cNvSpPr>
          <p:nvPr>
            <p:ph type="title"/>
          </p:nvPr>
        </p:nvSpPr>
        <p:spPr>
          <a:xfrm>
            <a:off x="747865" y="152055"/>
            <a:ext cx="7772400" cy="676275"/>
          </a:xfrm>
        </p:spPr>
        <p:txBody>
          <a:bodyPr/>
          <a:lstStyle/>
          <a:p>
            <a:r>
              <a:rPr lang="en-US" b="1" dirty="0"/>
              <a:t>GX-3R &amp; GX-3R Pro</a:t>
            </a:r>
          </a:p>
        </p:txBody>
      </p:sp>
      <p:sp>
        <p:nvSpPr>
          <p:cNvPr id="7" name="正方形/長方形 7">
            <a:extLst>
              <a:ext uri="{FF2B5EF4-FFF2-40B4-BE49-F238E27FC236}">
                <a16:creationId xmlns:a16="http://schemas.microsoft.com/office/drawing/2014/main" id="{382E2C59-7540-A843-ADCA-560278C5B6AA}"/>
              </a:ext>
            </a:extLst>
          </p:cNvPr>
          <p:cNvSpPr/>
          <p:nvPr/>
        </p:nvSpPr>
        <p:spPr>
          <a:xfrm>
            <a:off x="857250" y="1279670"/>
            <a:ext cx="3610801" cy="64807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en-US" altLang="ja-JP" sz="2400" dirty="0">
                <a:solidFill>
                  <a:schemeClr val="tx1"/>
                </a:solidFill>
                <a:latin typeface="Arial" charset="0"/>
                <a:ea typeface="メイリオ" charset="0"/>
                <a:cs typeface="Arial" charset="0"/>
              </a:rPr>
              <a:t>4-gas compliance model</a:t>
            </a:r>
            <a:endParaRPr lang="ja-JP" altLang="en-US" sz="2400" dirty="0">
              <a:solidFill>
                <a:schemeClr val="tx1"/>
              </a:solidFill>
              <a:latin typeface="Arial" charset="0"/>
              <a:ea typeface="メイリオ" charset="0"/>
              <a:cs typeface="Arial" charset="0"/>
            </a:endParaRPr>
          </a:p>
        </p:txBody>
      </p:sp>
      <p:sp>
        <p:nvSpPr>
          <p:cNvPr id="8" name="正方形/長方形 8">
            <a:extLst>
              <a:ext uri="{FF2B5EF4-FFF2-40B4-BE49-F238E27FC236}">
                <a16:creationId xmlns:a16="http://schemas.microsoft.com/office/drawing/2014/main" id="{264913FA-369D-3249-98AF-290C347B55E4}"/>
              </a:ext>
            </a:extLst>
          </p:cNvPr>
          <p:cNvSpPr/>
          <p:nvPr/>
        </p:nvSpPr>
        <p:spPr>
          <a:xfrm>
            <a:off x="2068345" y="4369024"/>
            <a:ext cx="1278409" cy="5040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en-US" altLang="ja-JP" sz="2800" b="1" i="1" dirty="0">
                <a:solidFill>
                  <a:schemeClr val="tx1"/>
                </a:solidFill>
                <a:latin typeface="Century Gothic" panose="020B0502020202020204" pitchFamily="34" charset="0"/>
                <a:ea typeface="メイリオ" charset="0"/>
                <a:cs typeface="Arial" charset="0"/>
              </a:rPr>
              <a:t>GX-3R</a:t>
            </a:r>
            <a:endParaRPr lang="ja-JP" altLang="en-US" sz="2800" b="1" i="1" dirty="0">
              <a:solidFill>
                <a:schemeClr val="tx1"/>
              </a:solidFill>
              <a:latin typeface="Century Gothic" panose="020B0502020202020204" pitchFamily="34" charset="0"/>
              <a:ea typeface="メイリオ" charset="0"/>
              <a:cs typeface="Arial" charset="0"/>
            </a:endParaRPr>
          </a:p>
        </p:txBody>
      </p:sp>
      <p:pic>
        <p:nvPicPr>
          <p:cNvPr id="9" name="Picture 8">
            <a:extLst>
              <a:ext uri="{FF2B5EF4-FFF2-40B4-BE49-F238E27FC236}">
                <a16:creationId xmlns:a16="http://schemas.microsoft.com/office/drawing/2014/main" id="{A26314CE-FE20-EC4E-91FF-884CD4D63765}"/>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646124" y="1927742"/>
            <a:ext cx="2122854" cy="2441282"/>
          </a:xfrm>
          <a:prstGeom prst="rect">
            <a:avLst/>
          </a:prstGeom>
        </p:spPr>
      </p:pic>
      <p:sp>
        <p:nvSpPr>
          <p:cNvPr id="10" name="TextBox 9">
            <a:extLst>
              <a:ext uri="{FF2B5EF4-FFF2-40B4-BE49-F238E27FC236}">
                <a16:creationId xmlns:a16="http://schemas.microsoft.com/office/drawing/2014/main" id="{ACB41B15-493F-0748-9B26-1E35FC1DDD9D}"/>
              </a:ext>
            </a:extLst>
          </p:cNvPr>
          <p:cNvSpPr txBox="1"/>
          <p:nvPr/>
        </p:nvSpPr>
        <p:spPr>
          <a:xfrm>
            <a:off x="132004" y="5080611"/>
            <a:ext cx="3892990" cy="1200329"/>
          </a:xfrm>
          <a:prstGeom prst="rect">
            <a:avLst/>
          </a:prstGeom>
          <a:noFill/>
        </p:spPr>
        <p:txBody>
          <a:bodyPr wrap="square" rtlCol="0">
            <a:spAutoFit/>
          </a:bodyPr>
          <a:lstStyle/>
          <a:p>
            <a:pPr marL="285750" indent="-285750">
              <a:buFont typeface="Courier New"/>
              <a:buChar char="o"/>
            </a:pPr>
            <a:r>
              <a:rPr lang="en-US" dirty="0"/>
              <a:t>Worlds smallest and lightest </a:t>
            </a:r>
            <a:br>
              <a:rPr lang="en-US" dirty="0"/>
            </a:br>
            <a:r>
              <a:rPr lang="en-US" dirty="0"/>
              <a:t>4-gas monitor</a:t>
            </a:r>
          </a:p>
          <a:p>
            <a:pPr marL="285750" indent="-285750">
              <a:buFont typeface="Courier New"/>
              <a:buChar char="o"/>
            </a:pPr>
            <a:r>
              <a:rPr lang="en-US" dirty="0"/>
              <a:t>Impact, water, &amp; dust resistant</a:t>
            </a:r>
          </a:p>
          <a:p>
            <a:pPr marL="285750" indent="-285750">
              <a:buFont typeface="Courier New"/>
              <a:buChar char="o"/>
            </a:pPr>
            <a:r>
              <a:rPr lang="en-US" dirty="0"/>
              <a:t>3-year Warranty</a:t>
            </a:r>
          </a:p>
        </p:txBody>
      </p:sp>
      <p:sp>
        <p:nvSpPr>
          <p:cNvPr id="11" name="正方形/長方形 8">
            <a:extLst>
              <a:ext uri="{FF2B5EF4-FFF2-40B4-BE49-F238E27FC236}">
                <a16:creationId xmlns:a16="http://schemas.microsoft.com/office/drawing/2014/main" id="{670B3C09-A748-F14E-8956-ABC1BF0E7779}"/>
              </a:ext>
            </a:extLst>
          </p:cNvPr>
          <p:cNvSpPr/>
          <p:nvPr/>
        </p:nvSpPr>
        <p:spPr>
          <a:xfrm>
            <a:off x="5526466" y="4369024"/>
            <a:ext cx="1944216" cy="5040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en-US" altLang="ja-JP" sz="2800" b="1" i="1" dirty="0">
                <a:solidFill>
                  <a:schemeClr val="tx1"/>
                </a:solidFill>
                <a:latin typeface="Century Gothic" panose="020B0502020202020204" pitchFamily="34" charset="0"/>
                <a:ea typeface="メイリオ" charset="0"/>
                <a:cs typeface="Arial" charset="0"/>
              </a:rPr>
              <a:t>GX-3R Pro</a:t>
            </a:r>
            <a:endParaRPr lang="ja-JP" altLang="en-US" sz="2800" b="1" i="1" dirty="0">
              <a:solidFill>
                <a:schemeClr val="tx1"/>
              </a:solidFill>
              <a:latin typeface="Century Gothic" panose="020B0502020202020204" pitchFamily="34" charset="0"/>
              <a:ea typeface="メイリオ" charset="0"/>
              <a:cs typeface="Arial" charset="0"/>
            </a:endParaRPr>
          </a:p>
        </p:txBody>
      </p:sp>
      <p:sp>
        <p:nvSpPr>
          <p:cNvPr id="12" name="TextBox 11">
            <a:extLst>
              <a:ext uri="{FF2B5EF4-FFF2-40B4-BE49-F238E27FC236}">
                <a16:creationId xmlns:a16="http://schemas.microsoft.com/office/drawing/2014/main" id="{B3DBBEA4-0597-354E-A85B-9A8112616092}"/>
              </a:ext>
            </a:extLst>
          </p:cNvPr>
          <p:cNvSpPr txBox="1"/>
          <p:nvPr/>
        </p:nvSpPr>
        <p:spPr>
          <a:xfrm>
            <a:off x="3616980" y="5080611"/>
            <a:ext cx="5491333" cy="1200329"/>
          </a:xfrm>
          <a:prstGeom prst="rect">
            <a:avLst/>
          </a:prstGeom>
          <a:noFill/>
        </p:spPr>
        <p:txBody>
          <a:bodyPr wrap="square" rtlCol="0">
            <a:spAutoFit/>
          </a:bodyPr>
          <a:lstStyle/>
          <a:p>
            <a:pPr marL="742950" lvl="1" indent="-285750">
              <a:buFont typeface="Courier New"/>
              <a:buChar char="o"/>
            </a:pPr>
            <a:r>
              <a:rPr lang="en-US" dirty="0"/>
              <a:t>4-gas plus extra slot for toxic or IR sensor</a:t>
            </a:r>
          </a:p>
          <a:p>
            <a:pPr marL="742950" lvl="1" indent="-285750">
              <a:buFont typeface="Courier New"/>
              <a:buChar char="o"/>
            </a:pPr>
            <a:r>
              <a:rPr lang="en-US" dirty="0"/>
              <a:t>Wireless communication with mobile app</a:t>
            </a:r>
          </a:p>
          <a:p>
            <a:pPr marL="742950" lvl="1" indent="-285750">
              <a:buFont typeface="Courier New"/>
              <a:buChar char="o"/>
            </a:pPr>
            <a:r>
              <a:rPr lang="en-US" dirty="0"/>
              <a:t>Man-down and panic alarms</a:t>
            </a:r>
          </a:p>
          <a:p>
            <a:pPr marL="742950" lvl="1" indent="-285750">
              <a:buFont typeface="Courier New"/>
              <a:buChar char="o"/>
            </a:pPr>
            <a:r>
              <a:rPr lang="en-US" dirty="0"/>
              <a:t>Alkaline &amp; Rechargeable options</a:t>
            </a:r>
          </a:p>
        </p:txBody>
      </p:sp>
      <p:sp>
        <p:nvSpPr>
          <p:cNvPr id="13" name="正方形/長方形 7">
            <a:extLst>
              <a:ext uri="{FF2B5EF4-FFF2-40B4-BE49-F238E27FC236}">
                <a16:creationId xmlns:a16="http://schemas.microsoft.com/office/drawing/2014/main" id="{EA7F4DC5-A405-0244-A0A3-FC4CCC459784}"/>
              </a:ext>
            </a:extLst>
          </p:cNvPr>
          <p:cNvSpPr/>
          <p:nvPr/>
        </p:nvSpPr>
        <p:spPr>
          <a:xfrm>
            <a:off x="4842390" y="1279670"/>
            <a:ext cx="3312368" cy="64807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en-US" altLang="ja-JP" sz="2400" dirty="0">
                <a:solidFill>
                  <a:schemeClr val="tx1"/>
                </a:solidFill>
                <a:latin typeface="Arial" charset="0"/>
                <a:ea typeface="メイリオ" charset="0"/>
                <a:cs typeface="Arial" charset="0"/>
              </a:rPr>
              <a:t>5-gas pro model</a:t>
            </a:r>
            <a:endParaRPr lang="ja-JP" altLang="en-US" sz="2400" dirty="0">
              <a:solidFill>
                <a:schemeClr val="tx1"/>
              </a:solidFill>
              <a:latin typeface="Arial" charset="0"/>
              <a:ea typeface="メイリオ" charset="0"/>
              <a:cs typeface="Arial" charset="0"/>
            </a:endParaRPr>
          </a:p>
        </p:txBody>
      </p:sp>
      <p:pic>
        <p:nvPicPr>
          <p:cNvPr id="14" name="Picture 13">
            <a:extLst>
              <a:ext uri="{FF2B5EF4-FFF2-40B4-BE49-F238E27FC236}">
                <a16:creationId xmlns:a16="http://schemas.microsoft.com/office/drawing/2014/main" id="{D2A1BF17-14F7-5E42-98DB-4BA040AAB33C}"/>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065127" y="1870091"/>
            <a:ext cx="2692807" cy="2585094"/>
          </a:xfrm>
          <a:prstGeom prst="rect">
            <a:avLst/>
          </a:prstGeom>
        </p:spPr>
      </p:pic>
      <p:sp>
        <p:nvSpPr>
          <p:cNvPr id="16" name="Title 2">
            <a:extLst>
              <a:ext uri="{FF2B5EF4-FFF2-40B4-BE49-F238E27FC236}">
                <a16:creationId xmlns:a16="http://schemas.microsoft.com/office/drawing/2014/main" id="{01B2E243-5ED6-A247-978A-6B51C42A3D34}"/>
              </a:ext>
            </a:extLst>
          </p:cNvPr>
          <p:cNvSpPr txBox="1">
            <a:spLocks/>
          </p:cNvSpPr>
          <p:nvPr/>
        </p:nvSpPr>
        <p:spPr bwMode="auto">
          <a:xfrm>
            <a:off x="2515423" y="687660"/>
            <a:ext cx="4113154" cy="6762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noAutofit/>
          </a:bodyPr>
          <a:lstStyle>
            <a:lvl1pPr algn="ctr" defTabSz="342900" rtl="0" eaLnBrk="1" fontAlgn="base" hangingPunct="1">
              <a:spcBef>
                <a:spcPct val="0"/>
              </a:spcBef>
              <a:spcAft>
                <a:spcPct val="0"/>
              </a:spcAft>
              <a:defRPr sz="3300" kern="1200">
                <a:solidFill>
                  <a:schemeClr val="tx1"/>
                </a:solidFill>
                <a:latin typeface="+mj-lt"/>
                <a:ea typeface="ＭＳ Ｐゴシック" charset="0"/>
                <a:cs typeface="ＭＳ Ｐゴシック" charset="0"/>
              </a:defRPr>
            </a:lvl1pPr>
            <a:lvl2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2pPr>
            <a:lvl3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3pPr>
            <a:lvl4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4pPr>
            <a:lvl5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5pPr>
            <a:lvl6pPr marL="3429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6pPr>
            <a:lvl7pPr marL="6858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7pPr>
            <a:lvl8pPr marL="10287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8pPr>
            <a:lvl9pPr marL="13716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9pPr>
          </a:lstStyle>
          <a:p>
            <a:pPr algn="r">
              <a:defRPr/>
            </a:pPr>
            <a:r>
              <a:rPr kumimoji="0" lang="en-US" altLang="ja-JP" sz="2000" kern="0" dirty="0">
                <a:latin typeface="+mn-lt"/>
                <a:ea typeface="ＭＳ Ｐゴシック" pitchFamily="50" charset="-128"/>
              </a:rPr>
              <a:t>2 Models</a:t>
            </a:r>
            <a:r>
              <a:rPr kumimoji="0" lang="en-US" sz="2000" dirty="0">
                <a:latin typeface="+mn-lt"/>
              </a:rPr>
              <a:t>—</a:t>
            </a:r>
            <a:r>
              <a:rPr kumimoji="0" lang="en-US" altLang="ja-JP" sz="2000" kern="0" dirty="0">
                <a:latin typeface="+mn-lt"/>
                <a:ea typeface="ＭＳ Ｐゴシック" pitchFamily="50" charset="-128"/>
              </a:rPr>
              <a:t>Depending on Need</a:t>
            </a:r>
            <a:endParaRPr kumimoji="0" lang="en-US" sz="2000" dirty="0">
              <a:latin typeface="+mn-lt"/>
            </a:endParaRPr>
          </a:p>
        </p:txBody>
      </p:sp>
    </p:spTree>
    <p:extLst>
      <p:ext uri="{BB962C8B-B14F-4D97-AF65-F5344CB8AC3E}">
        <p14:creationId xmlns:p14="http://schemas.microsoft.com/office/powerpoint/2010/main" val="73536492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10" grpId="0"/>
      <p:bldP spid="11" grpId="0"/>
      <p:bldP spid="12" grpId="0"/>
      <p:bldP spid="13"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2044E311-0D8A-5B4B-9758-C47ED45B6A88}"/>
              </a:ext>
            </a:extLst>
          </p:cNvPr>
          <p:cNvSpPr>
            <a:spLocks noGrp="1"/>
          </p:cNvSpPr>
          <p:nvPr>
            <p:ph type="title"/>
          </p:nvPr>
        </p:nvSpPr>
        <p:spPr>
          <a:xfrm>
            <a:off x="50823" y="105674"/>
            <a:ext cx="9042353" cy="676275"/>
          </a:xfrm>
        </p:spPr>
        <p:txBody>
          <a:bodyPr>
            <a:normAutofit/>
          </a:bodyPr>
          <a:lstStyle/>
          <a:p>
            <a:r>
              <a:rPr lang="en-US" b="1" dirty="0">
                <a:latin typeface="Century Gothic" panose="020B0502020202020204" pitchFamily="34" charset="0"/>
              </a:rPr>
              <a:t>Competitor Comparison</a:t>
            </a:r>
          </a:p>
        </p:txBody>
      </p:sp>
      <p:sp>
        <p:nvSpPr>
          <p:cNvPr id="5" name="コンテンツ プレースホルダー 2">
            <a:extLst>
              <a:ext uri="{FF2B5EF4-FFF2-40B4-BE49-F238E27FC236}">
                <a16:creationId xmlns:a16="http://schemas.microsoft.com/office/drawing/2014/main" id="{84C9D414-4CC6-2742-8BED-1DB5E26E5C07}"/>
              </a:ext>
            </a:extLst>
          </p:cNvPr>
          <p:cNvSpPr txBox="1">
            <a:spLocks/>
          </p:cNvSpPr>
          <p:nvPr/>
        </p:nvSpPr>
        <p:spPr bwMode="auto">
          <a:xfrm>
            <a:off x="1248147" y="1238962"/>
            <a:ext cx="7416056" cy="5032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lvl1pPr marL="342900" indent="-342900" algn="l" rtl="0" fontAlgn="base">
              <a:spcBef>
                <a:spcPct val="20000"/>
              </a:spcBef>
              <a:spcAft>
                <a:spcPct val="0"/>
              </a:spcAft>
              <a:buChar char="•"/>
              <a:defRPr kumimoji="1" sz="3200">
                <a:solidFill>
                  <a:schemeClr val="tx1"/>
                </a:solidFill>
                <a:latin typeface="+mn-lt"/>
                <a:ea typeface="+mn-ea"/>
                <a:cs typeface="+mn-cs"/>
              </a:defRPr>
            </a:lvl1pPr>
            <a:lvl2pPr marL="742950" indent="-285750" algn="l" rtl="0" fontAlgn="base">
              <a:spcBef>
                <a:spcPct val="20000"/>
              </a:spcBef>
              <a:spcAft>
                <a:spcPct val="0"/>
              </a:spcAft>
              <a:buChar char="–"/>
              <a:defRPr kumimoji="1" sz="2800">
                <a:solidFill>
                  <a:schemeClr val="tx1"/>
                </a:solidFill>
                <a:latin typeface="+mn-lt"/>
                <a:ea typeface="+mn-ea"/>
              </a:defRPr>
            </a:lvl2pPr>
            <a:lvl3pPr marL="1143000" indent="-228600" algn="l" rtl="0" fontAlgn="base">
              <a:spcBef>
                <a:spcPct val="20000"/>
              </a:spcBef>
              <a:spcAft>
                <a:spcPct val="0"/>
              </a:spcAft>
              <a:buChar char="•"/>
              <a:defRPr kumimoji="1" sz="2400">
                <a:solidFill>
                  <a:schemeClr val="tx1"/>
                </a:solidFill>
                <a:latin typeface="+mn-lt"/>
                <a:ea typeface="+mn-ea"/>
              </a:defRPr>
            </a:lvl3pPr>
            <a:lvl4pPr marL="1600200" indent="-228600" algn="l" rtl="0" fontAlgn="base">
              <a:spcBef>
                <a:spcPct val="20000"/>
              </a:spcBef>
              <a:spcAft>
                <a:spcPct val="0"/>
              </a:spcAft>
              <a:buChar char="–"/>
              <a:defRPr kumimoji="1" sz="2000">
                <a:solidFill>
                  <a:schemeClr val="tx1"/>
                </a:solidFill>
                <a:latin typeface="+mn-lt"/>
                <a:ea typeface="+mn-ea"/>
              </a:defRPr>
            </a:lvl4pPr>
            <a:lvl5pPr marL="2057400" indent="-228600" algn="l" rtl="0" fontAlgn="base">
              <a:spcBef>
                <a:spcPct val="20000"/>
              </a:spcBef>
              <a:spcAft>
                <a:spcPct val="0"/>
              </a:spcAft>
              <a:buChar char="»"/>
              <a:defRPr kumimoji="1" sz="2000">
                <a:solidFill>
                  <a:schemeClr val="tx1"/>
                </a:solidFill>
                <a:latin typeface="+mn-lt"/>
                <a:ea typeface="+mn-ea"/>
              </a:defRPr>
            </a:lvl5pPr>
            <a:lvl6pPr marL="2514600" indent="-228600" algn="l" rtl="0" eaLnBrk="1" fontAlgn="base" hangingPunct="1">
              <a:spcBef>
                <a:spcPct val="20000"/>
              </a:spcBef>
              <a:spcAft>
                <a:spcPct val="0"/>
              </a:spcAft>
              <a:buChar char="»"/>
              <a:defRPr kumimoji="1" sz="2000">
                <a:solidFill>
                  <a:schemeClr val="tx1"/>
                </a:solidFill>
                <a:latin typeface="+mn-lt"/>
                <a:ea typeface="+mn-ea"/>
              </a:defRPr>
            </a:lvl6pPr>
            <a:lvl7pPr marL="2971800" indent="-228600" algn="l" rtl="0" eaLnBrk="1" fontAlgn="base" hangingPunct="1">
              <a:spcBef>
                <a:spcPct val="20000"/>
              </a:spcBef>
              <a:spcAft>
                <a:spcPct val="0"/>
              </a:spcAft>
              <a:buChar char="»"/>
              <a:defRPr kumimoji="1" sz="2000">
                <a:solidFill>
                  <a:schemeClr val="tx1"/>
                </a:solidFill>
                <a:latin typeface="+mn-lt"/>
                <a:ea typeface="+mn-ea"/>
              </a:defRPr>
            </a:lvl7pPr>
            <a:lvl8pPr marL="3429000" indent="-228600" algn="l" rtl="0" eaLnBrk="1" fontAlgn="base" hangingPunct="1">
              <a:spcBef>
                <a:spcPct val="20000"/>
              </a:spcBef>
              <a:spcAft>
                <a:spcPct val="0"/>
              </a:spcAft>
              <a:buChar char="»"/>
              <a:defRPr kumimoji="1" sz="2000">
                <a:solidFill>
                  <a:schemeClr val="tx1"/>
                </a:solidFill>
                <a:latin typeface="+mn-lt"/>
                <a:ea typeface="+mn-ea"/>
              </a:defRPr>
            </a:lvl8pPr>
            <a:lvl9pPr marL="3886200" indent="-228600" algn="l" rtl="0" eaLnBrk="1" fontAlgn="base" hangingPunct="1">
              <a:spcBef>
                <a:spcPct val="20000"/>
              </a:spcBef>
              <a:spcAft>
                <a:spcPct val="0"/>
              </a:spcAft>
              <a:buChar char="»"/>
              <a:defRPr kumimoji="1" sz="2000">
                <a:solidFill>
                  <a:schemeClr val="tx1"/>
                </a:solidFill>
                <a:latin typeface="+mn-lt"/>
                <a:ea typeface="+mn-ea"/>
              </a:defRPr>
            </a:lvl9pPr>
          </a:lstStyle>
          <a:p>
            <a:pPr marL="0" indent="0" algn="r">
              <a:buFontTx/>
              <a:buNone/>
              <a:defRPr/>
            </a:pPr>
            <a:r>
              <a:rPr lang="en-US" altLang="ja-JP" sz="2800" b="1" i="1" kern="0" dirty="0">
                <a:latin typeface="Century Gothic" panose="020B0502020202020204" pitchFamily="34" charset="0"/>
              </a:rPr>
              <a:t>Size &amp; Weight</a:t>
            </a:r>
          </a:p>
        </p:txBody>
      </p:sp>
      <p:grpSp>
        <p:nvGrpSpPr>
          <p:cNvPr id="6" name="Group 5">
            <a:extLst>
              <a:ext uri="{FF2B5EF4-FFF2-40B4-BE49-F238E27FC236}">
                <a16:creationId xmlns:a16="http://schemas.microsoft.com/office/drawing/2014/main" id="{FDC0FA70-DA5E-1F46-9FDF-2D6872ABDE59}"/>
              </a:ext>
            </a:extLst>
          </p:cNvPr>
          <p:cNvGrpSpPr>
            <a:grpSpLocks noChangeAspect="1"/>
          </p:cNvGrpSpPr>
          <p:nvPr/>
        </p:nvGrpSpPr>
        <p:grpSpPr>
          <a:xfrm>
            <a:off x="7755926" y="2153513"/>
            <a:ext cx="1451038" cy="2791924"/>
            <a:chOff x="3639356" y="1746813"/>
            <a:chExt cx="1451038" cy="2791924"/>
          </a:xfrm>
        </p:grpSpPr>
        <p:pic>
          <p:nvPicPr>
            <p:cNvPr id="7" name="Picture 6" descr="drager_xam2500_3.png">
              <a:extLst>
                <a:ext uri="{FF2B5EF4-FFF2-40B4-BE49-F238E27FC236}">
                  <a16:creationId xmlns:a16="http://schemas.microsoft.com/office/drawing/2014/main" id="{A4D4E63D-3847-C94E-92CF-802F9AEC6CB2}"/>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940075" y="1746813"/>
              <a:ext cx="958901" cy="2377440"/>
            </a:xfrm>
            <a:prstGeom prst="rect">
              <a:avLst/>
            </a:prstGeom>
          </p:spPr>
        </p:pic>
        <p:sp>
          <p:nvSpPr>
            <p:cNvPr id="8" name="TextBox 7">
              <a:extLst>
                <a:ext uri="{FF2B5EF4-FFF2-40B4-BE49-F238E27FC236}">
                  <a16:creationId xmlns:a16="http://schemas.microsoft.com/office/drawing/2014/main" id="{278C9C32-8FF3-4F42-A28F-202F4AD7FB12}"/>
                </a:ext>
              </a:extLst>
            </p:cNvPr>
            <p:cNvSpPr txBox="1"/>
            <p:nvPr/>
          </p:nvSpPr>
          <p:spPr>
            <a:xfrm>
              <a:off x="3639356" y="4077072"/>
              <a:ext cx="1451038" cy="461665"/>
            </a:xfrm>
            <a:prstGeom prst="rect">
              <a:avLst/>
            </a:prstGeom>
            <a:noFill/>
          </p:spPr>
          <p:txBody>
            <a:bodyPr wrap="none" rtlCol="0">
              <a:spAutoFit/>
            </a:bodyPr>
            <a:lstStyle/>
            <a:p>
              <a:pPr algn="ctr"/>
              <a:r>
                <a:rPr lang="en-US" sz="1200" dirty="0"/>
                <a:t>5.12” x 1.9” x 1.8”</a:t>
              </a:r>
            </a:p>
            <a:p>
              <a:pPr algn="ctr"/>
              <a:r>
                <a:rPr lang="en-US" sz="1200" dirty="0"/>
                <a:t>8 ounces</a:t>
              </a:r>
            </a:p>
          </p:txBody>
        </p:sp>
      </p:grpSp>
      <p:grpSp>
        <p:nvGrpSpPr>
          <p:cNvPr id="9" name="Group 8">
            <a:extLst>
              <a:ext uri="{FF2B5EF4-FFF2-40B4-BE49-F238E27FC236}">
                <a16:creationId xmlns:a16="http://schemas.microsoft.com/office/drawing/2014/main" id="{016766D4-B371-B54C-81A3-400170719D28}"/>
              </a:ext>
            </a:extLst>
          </p:cNvPr>
          <p:cNvGrpSpPr/>
          <p:nvPr/>
        </p:nvGrpSpPr>
        <p:grpSpPr>
          <a:xfrm>
            <a:off x="3893570" y="2723496"/>
            <a:ext cx="1366080" cy="2213641"/>
            <a:chOff x="5494405" y="2325096"/>
            <a:chExt cx="1366080" cy="2213641"/>
          </a:xfrm>
        </p:grpSpPr>
        <p:pic>
          <p:nvPicPr>
            <p:cNvPr id="10" name="Picture 9" descr="VentisPro4-Orange.png">
              <a:extLst>
                <a:ext uri="{FF2B5EF4-FFF2-40B4-BE49-F238E27FC236}">
                  <a16:creationId xmlns:a16="http://schemas.microsoft.com/office/drawing/2014/main" id="{75E4F46D-DDE3-8248-96AF-BFBF5BDB9F1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667783" y="2325096"/>
              <a:ext cx="1019326" cy="1780481"/>
            </a:xfrm>
            <a:prstGeom prst="rect">
              <a:avLst/>
            </a:prstGeom>
          </p:spPr>
        </p:pic>
        <p:sp>
          <p:nvSpPr>
            <p:cNvPr id="11" name="TextBox 10">
              <a:extLst>
                <a:ext uri="{FF2B5EF4-FFF2-40B4-BE49-F238E27FC236}">
                  <a16:creationId xmlns:a16="http://schemas.microsoft.com/office/drawing/2014/main" id="{E86E2AD2-D616-434F-B0B6-BE9E137A7C41}"/>
                </a:ext>
              </a:extLst>
            </p:cNvPr>
            <p:cNvSpPr txBox="1"/>
            <p:nvPr/>
          </p:nvSpPr>
          <p:spPr>
            <a:xfrm>
              <a:off x="5494405" y="4077072"/>
              <a:ext cx="1366080" cy="461665"/>
            </a:xfrm>
            <a:prstGeom prst="rect">
              <a:avLst/>
            </a:prstGeom>
            <a:noFill/>
          </p:spPr>
          <p:txBody>
            <a:bodyPr wrap="none" rtlCol="0">
              <a:spAutoFit/>
            </a:bodyPr>
            <a:lstStyle/>
            <a:p>
              <a:pPr algn="ctr"/>
              <a:r>
                <a:rPr lang="en-US" sz="1200" dirty="0"/>
                <a:t>4.1” x 2.3” x 1.4”</a:t>
              </a:r>
            </a:p>
            <a:p>
              <a:pPr algn="ctr"/>
              <a:r>
                <a:rPr lang="en-US" sz="1200" dirty="0"/>
                <a:t>6.4 ounces</a:t>
              </a:r>
            </a:p>
          </p:txBody>
        </p:sp>
      </p:grpSp>
      <p:grpSp>
        <p:nvGrpSpPr>
          <p:cNvPr id="12" name="Group 11">
            <a:extLst>
              <a:ext uri="{FF2B5EF4-FFF2-40B4-BE49-F238E27FC236}">
                <a16:creationId xmlns:a16="http://schemas.microsoft.com/office/drawing/2014/main" id="{9314C32F-CBBE-F345-9A62-CCD8D4C217F7}"/>
              </a:ext>
            </a:extLst>
          </p:cNvPr>
          <p:cNvGrpSpPr/>
          <p:nvPr/>
        </p:nvGrpSpPr>
        <p:grpSpPr>
          <a:xfrm>
            <a:off x="6523861" y="2575752"/>
            <a:ext cx="1366080" cy="2369685"/>
            <a:chOff x="7392537" y="2169052"/>
            <a:chExt cx="1366080" cy="2369685"/>
          </a:xfrm>
        </p:grpSpPr>
        <p:pic>
          <p:nvPicPr>
            <p:cNvPr id="13" name="Picture 12" descr="msa-altair-4XR.png">
              <a:extLst>
                <a:ext uri="{FF2B5EF4-FFF2-40B4-BE49-F238E27FC236}">
                  <a16:creationId xmlns:a16="http://schemas.microsoft.com/office/drawing/2014/main" id="{0DF6491B-0838-C641-9FBC-AFE61A45D78A}"/>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442836" y="2169052"/>
              <a:ext cx="1265484" cy="1919056"/>
            </a:xfrm>
            <a:prstGeom prst="rect">
              <a:avLst/>
            </a:prstGeom>
          </p:spPr>
        </p:pic>
        <p:sp>
          <p:nvSpPr>
            <p:cNvPr id="14" name="TextBox 13">
              <a:extLst>
                <a:ext uri="{FF2B5EF4-FFF2-40B4-BE49-F238E27FC236}">
                  <a16:creationId xmlns:a16="http://schemas.microsoft.com/office/drawing/2014/main" id="{D5268EE2-CADF-C744-8902-C0095AC22521}"/>
                </a:ext>
              </a:extLst>
            </p:cNvPr>
            <p:cNvSpPr txBox="1"/>
            <p:nvPr/>
          </p:nvSpPr>
          <p:spPr>
            <a:xfrm>
              <a:off x="7392537" y="4077072"/>
              <a:ext cx="1366080" cy="461665"/>
            </a:xfrm>
            <a:prstGeom prst="rect">
              <a:avLst/>
            </a:prstGeom>
            <a:noFill/>
          </p:spPr>
          <p:txBody>
            <a:bodyPr wrap="none" rtlCol="0">
              <a:spAutoFit/>
            </a:bodyPr>
            <a:lstStyle/>
            <a:p>
              <a:pPr algn="ctr"/>
              <a:r>
                <a:rPr lang="en-US" sz="1200" dirty="0"/>
                <a:t>4.4” x 3.0” x 1.4”</a:t>
              </a:r>
            </a:p>
            <a:p>
              <a:pPr algn="ctr"/>
              <a:r>
                <a:rPr lang="en-US" sz="1200" dirty="0"/>
                <a:t>7.9 ounces</a:t>
              </a:r>
            </a:p>
          </p:txBody>
        </p:sp>
      </p:grpSp>
      <p:grpSp>
        <p:nvGrpSpPr>
          <p:cNvPr id="15" name="Group 14">
            <a:extLst>
              <a:ext uri="{FF2B5EF4-FFF2-40B4-BE49-F238E27FC236}">
                <a16:creationId xmlns:a16="http://schemas.microsoft.com/office/drawing/2014/main" id="{ECA45633-96DB-D74D-A8A1-47E24C7FDB2A}"/>
              </a:ext>
            </a:extLst>
          </p:cNvPr>
          <p:cNvGrpSpPr/>
          <p:nvPr/>
        </p:nvGrpSpPr>
        <p:grpSpPr>
          <a:xfrm>
            <a:off x="-212139" y="3390033"/>
            <a:ext cx="1656184" cy="1560742"/>
            <a:chOff x="179512" y="2977995"/>
            <a:chExt cx="1656184" cy="1560742"/>
          </a:xfrm>
        </p:grpSpPr>
        <p:sp>
          <p:nvSpPr>
            <p:cNvPr id="16" name="TextBox 15">
              <a:extLst>
                <a:ext uri="{FF2B5EF4-FFF2-40B4-BE49-F238E27FC236}">
                  <a16:creationId xmlns:a16="http://schemas.microsoft.com/office/drawing/2014/main" id="{D863AE5C-7EEF-BA49-B7A2-99C710C31651}"/>
                </a:ext>
              </a:extLst>
            </p:cNvPr>
            <p:cNvSpPr txBox="1"/>
            <p:nvPr/>
          </p:nvSpPr>
          <p:spPr>
            <a:xfrm>
              <a:off x="179512" y="4077072"/>
              <a:ext cx="1656184" cy="461665"/>
            </a:xfrm>
            <a:prstGeom prst="rect">
              <a:avLst/>
            </a:prstGeom>
            <a:noFill/>
          </p:spPr>
          <p:txBody>
            <a:bodyPr wrap="square" rtlCol="0">
              <a:spAutoFit/>
            </a:bodyPr>
            <a:lstStyle/>
            <a:p>
              <a:pPr algn="ctr"/>
              <a:r>
                <a:rPr lang="en-US" sz="1200" dirty="0"/>
                <a:t>2.2” x 2.55” x 1”</a:t>
              </a:r>
            </a:p>
            <a:p>
              <a:pPr algn="ctr"/>
              <a:r>
                <a:rPr lang="en-US" sz="1200" dirty="0"/>
                <a:t>3.7 ounces</a:t>
              </a:r>
            </a:p>
          </p:txBody>
        </p:sp>
        <p:pic>
          <p:nvPicPr>
            <p:cNvPr id="17" name="Picture 16" descr="GX-3R.png">
              <a:extLst>
                <a:ext uri="{FF2B5EF4-FFF2-40B4-BE49-F238E27FC236}">
                  <a16:creationId xmlns:a16="http://schemas.microsoft.com/office/drawing/2014/main" id="{40E72443-E618-C04B-813C-20F4D046FA22}"/>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21055" y="2977995"/>
              <a:ext cx="973099" cy="1060678"/>
            </a:xfrm>
            <a:prstGeom prst="rect">
              <a:avLst/>
            </a:prstGeom>
          </p:spPr>
        </p:pic>
      </p:grpSp>
      <p:sp>
        <p:nvSpPr>
          <p:cNvPr id="18" name="TextBox 17">
            <a:extLst>
              <a:ext uri="{FF2B5EF4-FFF2-40B4-BE49-F238E27FC236}">
                <a16:creationId xmlns:a16="http://schemas.microsoft.com/office/drawing/2014/main" id="{F8CCA4C6-8E5B-624E-B2D5-08AADF34D532}"/>
              </a:ext>
            </a:extLst>
          </p:cNvPr>
          <p:cNvSpPr txBox="1"/>
          <p:nvPr/>
        </p:nvSpPr>
        <p:spPr>
          <a:xfrm>
            <a:off x="1154583" y="4483772"/>
            <a:ext cx="1535998" cy="461665"/>
          </a:xfrm>
          <a:prstGeom prst="rect">
            <a:avLst/>
          </a:prstGeom>
          <a:noFill/>
        </p:spPr>
        <p:txBody>
          <a:bodyPr wrap="none" rtlCol="0">
            <a:spAutoFit/>
          </a:bodyPr>
          <a:lstStyle/>
          <a:p>
            <a:pPr algn="ctr"/>
            <a:r>
              <a:rPr lang="en-US" sz="1200" dirty="0"/>
              <a:t>2.9” x 2.66” x 1.06”</a:t>
            </a:r>
          </a:p>
          <a:p>
            <a:pPr algn="ctr"/>
            <a:r>
              <a:rPr lang="en-US" sz="1200" dirty="0"/>
              <a:t>4.6 ounces</a:t>
            </a:r>
          </a:p>
        </p:txBody>
      </p:sp>
      <p:grpSp>
        <p:nvGrpSpPr>
          <p:cNvPr id="19" name="Group 18">
            <a:extLst>
              <a:ext uri="{FF2B5EF4-FFF2-40B4-BE49-F238E27FC236}">
                <a16:creationId xmlns:a16="http://schemas.microsoft.com/office/drawing/2014/main" id="{B7BEC3DE-F5A7-3048-97FD-1FFA965C741C}"/>
              </a:ext>
            </a:extLst>
          </p:cNvPr>
          <p:cNvGrpSpPr/>
          <p:nvPr/>
        </p:nvGrpSpPr>
        <p:grpSpPr>
          <a:xfrm>
            <a:off x="2596846" y="2603244"/>
            <a:ext cx="1292341" cy="2333893"/>
            <a:chOff x="2652980" y="2207841"/>
            <a:chExt cx="1292341" cy="2333893"/>
          </a:xfrm>
        </p:grpSpPr>
        <p:pic>
          <p:nvPicPr>
            <p:cNvPr id="20" name="Picture 19" descr="MicroclipXL.png">
              <a:extLst>
                <a:ext uri="{FF2B5EF4-FFF2-40B4-BE49-F238E27FC236}">
                  <a16:creationId xmlns:a16="http://schemas.microsoft.com/office/drawing/2014/main" id="{5D8547F6-2D09-0A41-9D12-093B70B43177}"/>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2781305" y="2207841"/>
              <a:ext cx="1108505" cy="1927709"/>
            </a:xfrm>
            <a:prstGeom prst="rect">
              <a:avLst/>
            </a:prstGeom>
          </p:spPr>
        </p:pic>
        <p:sp>
          <p:nvSpPr>
            <p:cNvPr id="21" name="TextBox 20">
              <a:extLst>
                <a:ext uri="{FF2B5EF4-FFF2-40B4-BE49-F238E27FC236}">
                  <a16:creationId xmlns:a16="http://schemas.microsoft.com/office/drawing/2014/main" id="{23A2952F-6FAF-1941-A7B1-229ECF24896F}"/>
                </a:ext>
              </a:extLst>
            </p:cNvPr>
            <p:cNvSpPr txBox="1"/>
            <p:nvPr/>
          </p:nvSpPr>
          <p:spPr>
            <a:xfrm>
              <a:off x="2652980" y="4080069"/>
              <a:ext cx="1292341" cy="461665"/>
            </a:xfrm>
            <a:prstGeom prst="rect">
              <a:avLst/>
            </a:prstGeom>
            <a:noFill/>
          </p:spPr>
          <p:txBody>
            <a:bodyPr wrap="none" rtlCol="0">
              <a:spAutoFit/>
            </a:bodyPr>
            <a:lstStyle/>
            <a:p>
              <a:pPr algn="ctr"/>
              <a:r>
                <a:rPr lang="en-US" sz="1200" dirty="0"/>
                <a:t>4.4” x 2.4” x 1.2</a:t>
              </a:r>
            </a:p>
            <a:p>
              <a:pPr algn="ctr"/>
              <a:r>
                <a:rPr lang="en-US" sz="1200" dirty="0"/>
                <a:t>6.3 ounces</a:t>
              </a:r>
            </a:p>
          </p:txBody>
        </p:sp>
      </p:grpSp>
      <p:grpSp>
        <p:nvGrpSpPr>
          <p:cNvPr id="22" name="Group 21">
            <a:extLst>
              <a:ext uri="{FF2B5EF4-FFF2-40B4-BE49-F238E27FC236}">
                <a16:creationId xmlns:a16="http://schemas.microsoft.com/office/drawing/2014/main" id="{D670FCB5-E6D8-9446-A8B7-FC4152B050BD}"/>
              </a:ext>
            </a:extLst>
          </p:cNvPr>
          <p:cNvGrpSpPr/>
          <p:nvPr/>
        </p:nvGrpSpPr>
        <p:grpSpPr>
          <a:xfrm>
            <a:off x="5296632" y="2482829"/>
            <a:ext cx="1305090" cy="2457305"/>
            <a:chOff x="5353582" y="2084429"/>
            <a:chExt cx="1305090" cy="2457305"/>
          </a:xfrm>
        </p:grpSpPr>
        <p:pic>
          <p:nvPicPr>
            <p:cNvPr id="23" name="Picture 22" descr="GasClipSimple.png">
              <a:extLst>
                <a:ext uri="{FF2B5EF4-FFF2-40B4-BE49-F238E27FC236}">
                  <a16:creationId xmlns:a16="http://schemas.microsoft.com/office/drawing/2014/main" id="{4CAF101F-86A8-594A-9AAC-E1B6B7DF876D}"/>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5374096" y="2084429"/>
              <a:ext cx="1116868" cy="1973133"/>
            </a:xfrm>
            <a:prstGeom prst="rect">
              <a:avLst/>
            </a:prstGeom>
          </p:spPr>
        </p:pic>
        <p:sp>
          <p:nvSpPr>
            <p:cNvPr id="24" name="TextBox 23">
              <a:extLst>
                <a:ext uri="{FF2B5EF4-FFF2-40B4-BE49-F238E27FC236}">
                  <a16:creationId xmlns:a16="http://schemas.microsoft.com/office/drawing/2014/main" id="{8BF9EF94-CCF0-6745-B6A9-19231382D05E}"/>
                </a:ext>
              </a:extLst>
            </p:cNvPr>
            <p:cNvSpPr txBox="1"/>
            <p:nvPr/>
          </p:nvSpPr>
          <p:spPr>
            <a:xfrm>
              <a:off x="5353582" y="4080069"/>
              <a:ext cx="1305090" cy="461665"/>
            </a:xfrm>
            <a:prstGeom prst="rect">
              <a:avLst/>
            </a:prstGeom>
            <a:noFill/>
          </p:spPr>
          <p:txBody>
            <a:bodyPr wrap="none" rtlCol="0">
              <a:spAutoFit/>
            </a:bodyPr>
            <a:lstStyle/>
            <a:p>
              <a:pPr algn="ctr"/>
              <a:r>
                <a:rPr lang="en-US" sz="1200" dirty="0"/>
                <a:t>4.7” x 2.7” x 1.2”</a:t>
              </a:r>
            </a:p>
            <a:p>
              <a:pPr algn="ctr"/>
              <a:r>
                <a:rPr lang="en-US" sz="1200" dirty="0"/>
                <a:t>7.67 ounces</a:t>
              </a:r>
            </a:p>
          </p:txBody>
        </p:sp>
      </p:grpSp>
      <p:pic>
        <p:nvPicPr>
          <p:cNvPr id="25" name="Picture 24">
            <a:extLst>
              <a:ext uri="{FF2B5EF4-FFF2-40B4-BE49-F238E27FC236}">
                <a16:creationId xmlns:a16="http://schemas.microsoft.com/office/drawing/2014/main" id="{28A9BCE9-43AF-1D4F-B8E2-AC71923EFADE}"/>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1299104" y="3396444"/>
            <a:ext cx="1229466" cy="1054267"/>
          </a:xfrm>
          <a:prstGeom prst="rect">
            <a:avLst/>
          </a:prstGeom>
        </p:spPr>
      </p:pic>
      <p:sp>
        <p:nvSpPr>
          <p:cNvPr id="26" name="TextBox 25">
            <a:extLst>
              <a:ext uri="{FF2B5EF4-FFF2-40B4-BE49-F238E27FC236}">
                <a16:creationId xmlns:a16="http://schemas.microsoft.com/office/drawing/2014/main" id="{5B9CF542-3ED9-BD42-87CB-7B34E68A8EF4}"/>
              </a:ext>
            </a:extLst>
          </p:cNvPr>
          <p:cNvSpPr txBox="1"/>
          <p:nvPr/>
        </p:nvSpPr>
        <p:spPr>
          <a:xfrm>
            <a:off x="1071266" y="5271582"/>
            <a:ext cx="7058188" cy="830997"/>
          </a:xfrm>
          <a:prstGeom prst="rect">
            <a:avLst/>
          </a:prstGeom>
          <a:noFill/>
        </p:spPr>
        <p:txBody>
          <a:bodyPr wrap="square" rtlCol="0">
            <a:spAutoFit/>
          </a:bodyPr>
          <a:lstStyle/>
          <a:p>
            <a:pPr algn="ctr"/>
            <a:r>
              <a:rPr lang="en-US" sz="2400" b="1" dirty="0"/>
              <a:t>The GX-3R weighs about </a:t>
            </a:r>
            <a:r>
              <a:rPr lang="en-US" sz="2400" b="1" u="sng" dirty="0"/>
              <a:t>half</a:t>
            </a:r>
            <a:r>
              <a:rPr lang="en-US" sz="2400" b="1" dirty="0"/>
              <a:t> of the average 4-gas detector!</a:t>
            </a:r>
          </a:p>
        </p:txBody>
      </p:sp>
    </p:spTree>
    <p:extLst>
      <p:ext uri="{BB962C8B-B14F-4D97-AF65-F5344CB8AC3E}">
        <p14:creationId xmlns:p14="http://schemas.microsoft.com/office/powerpoint/2010/main" val="362556407"/>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6535C1-099A-0141-835A-EBFEB7604B5E}"/>
              </a:ext>
            </a:extLst>
          </p:cNvPr>
          <p:cNvSpPr>
            <a:spLocks noGrp="1"/>
          </p:cNvSpPr>
          <p:nvPr>
            <p:ph type="title"/>
          </p:nvPr>
        </p:nvSpPr>
        <p:spPr>
          <a:xfrm>
            <a:off x="939345" y="247198"/>
            <a:ext cx="7772400" cy="676275"/>
          </a:xfrm>
        </p:spPr>
        <p:txBody>
          <a:bodyPr/>
          <a:lstStyle/>
          <a:p>
            <a:r>
              <a:rPr lang="en-US" b="1" dirty="0"/>
              <a:t>GX-3R</a:t>
            </a:r>
          </a:p>
        </p:txBody>
      </p:sp>
      <p:pic>
        <p:nvPicPr>
          <p:cNvPr id="5" name="Content Placeholder 4">
            <a:extLst>
              <a:ext uri="{FF2B5EF4-FFF2-40B4-BE49-F238E27FC236}">
                <a16:creationId xmlns:a16="http://schemas.microsoft.com/office/drawing/2014/main" id="{0366EE77-3889-9A43-82AA-A43F11E8FCF7}"/>
              </a:ext>
            </a:extLst>
          </p:cNvPr>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5999851" y="1966508"/>
            <a:ext cx="2444103" cy="2578910"/>
          </a:xfrm>
          <a:prstGeom prst="rect">
            <a:avLst/>
          </a:prstGeom>
        </p:spPr>
      </p:pic>
      <p:sp>
        <p:nvSpPr>
          <p:cNvPr id="6" name="TextBox 5">
            <a:extLst>
              <a:ext uri="{FF2B5EF4-FFF2-40B4-BE49-F238E27FC236}">
                <a16:creationId xmlns:a16="http://schemas.microsoft.com/office/drawing/2014/main" id="{12D6B5C8-C7A5-5F47-A51A-E194783CC6EE}"/>
              </a:ext>
            </a:extLst>
          </p:cNvPr>
          <p:cNvSpPr txBox="1"/>
          <p:nvPr/>
        </p:nvSpPr>
        <p:spPr>
          <a:xfrm>
            <a:off x="700046" y="2316213"/>
            <a:ext cx="5461455" cy="2308324"/>
          </a:xfrm>
          <a:prstGeom prst="rect">
            <a:avLst/>
          </a:prstGeom>
          <a:noFill/>
        </p:spPr>
        <p:txBody>
          <a:bodyPr wrap="square" rtlCol="0">
            <a:spAutoFit/>
          </a:bodyPr>
          <a:lstStyle/>
          <a:p>
            <a:pPr marL="285750" indent="-285750">
              <a:buFont typeface="Arial" panose="020B0604020202020204" pitchFamily="34" charset="0"/>
              <a:buChar char="•"/>
            </a:pPr>
            <a:r>
              <a:rPr lang="en-US" dirty="0"/>
              <a:t>Field replaceable sensors and parts</a:t>
            </a:r>
          </a:p>
          <a:p>
            <a:pPr marL="285750" indent="-285750">
              <a:buFont typeface="Arial" panose="020B0604020202020204" pitchFamily="34" charset="0"/>
              <a:buChar char="•"/>
            </a:pPr>
            <a:r>
              <a:rPr lang="en-US" dirty="0"/>
              <a:t>Non-compliance indicator</a:t>
            </a:r>
          </a:p>
          <a:p>
            <a:pPr marL="285750" indent="-285750">
              <a:buFont typeface="Arial" panose="020B0604020202020204" pitchFamily="34" charset="0"/>
              <a:buChar char="•"/>
            </a:pPr>
            <a:r>
              <a:rPr lang="en-US" dirty="0"/>
              <a:t>Concussion resistant – drop tested at &gt; 20ft.</a:t>
            </a:r>
          </a:p>
          <a:p>
            <a:pPr marL="285750" indent="-285750">
              <a:buFont typeface="Arial" panose="020B0604020202020204" pitchFamily="34" charset="0"/>
              <a:buChar char="•"/>
            </a:pPr>
            <a:r>
              <a:rPr lang="en-US" dirty="0"/>
              <a:t>IP-68 and IP-66 rated</a:t>
            </a:r>
          </a:p>
          <a:p>
            <a:pPr marL="285750" indent="-285750">
              <a:buFont typeface="Arial" panose="020B0604020202020204" pitchFamily="34" charset="0"/>
              <a:buChar char="•"/>
            </a:pPr>
            <a:r>
              <a:rPr lang="en-US" dirty="0"/>
              <a:t>3-year warranty</a:t>
            </a:r>
          </a:p>
          <a:p>
            <a:pPr marL="285750" indent="-285750">
              <a:buFont typeface="Arial" panose="020B0604020202020204" pitchFamily="34" charset="0"/>
              <a:buChar char="•"/>
            </a:pPr>
            <a:r>
              <a:rPr lang="en-US" dirty="0"/>
              <a:t>3 adjustable alarm levels</a:t>
            </a:r>
          </a:p>
          <a:p>
            <a:pPr marL="285750" indent="-285750">
              <a:buFont typeface="Arial" panose="020B0604020202020204" pitchFamily="34" charset="0"/>
              <a:buChar char="•"/>
            </a:pPr>
            <a:r>
              <a:rPr lang="en-US" dirty="0"/>
              <a:t>Datalogging</a:t>
            </a:r>
          </a:p>
          <a:p>
            <a:pPr marL="285750" indent="-285750">
              <a:buFont typeface="Arial" panose="020B0604020202020204" pitchFamily="34" charset="0"/>
              <a:buChar char="•"/>
            </a:pPr>
            <a:r>
              <a:rPr lang="en-US" dirty="0"/>
              <a:t>Low cost of ownership</a:t>
            </a:r>
          </a:p>
        </p:txBody>
      </p:sp>
      <p:sp>
        <p:nvSpPr>
          <p:cNvPr id="7" name="TextBox 6">
            <a:extLst>
              <a:ext uri="{FF2B5EF4-FFF2-40B4-BE49-F238E27FC236}">
                <a16:creationId xmlns:a16="http://schemas.microsoft.com/office/drawing/2014/main" id="{4C60BC59-F0D6-8B4F-B564-7F1C158FC727}"/>
              </a:ext>
            </a:extLst>
          </p:cNvPr>
          <p:cNvSpPr txBox="1"/>
          <p:nvPr/>
        </p:nvSpPr>
        <p:spPr>
          <a:xfrm>
            <a:off x="1279113" y="917827"/>
            <a:ext cx="7092864" cy="461665"/>
          </a:xfrm>
          <a:prstGeom prst="rect">
            <a:avLst/>
          </a:prstGeom>
          <a:noFill/>
        </p:spPr>
        <p:txBody>
          <a:bodyPr wrap="square" rtlCol="0">
            <a:spAutoFit/>
          </a:bodyPr>
          <a:lstStyle/>
          <a:p>
            <a:r>
              <a:rPr lang="en-US" sz="2400" b="1" dirty="0"/>
              <a:t>The world’s smallest and lightest 4-gas monitor</a:t>
            </a:r>
            <a:endParaRPr lang="en-US" b="1" dirty="0"/>
          </a:p>
        </p:txBody>
      </p:sp>
      <p:sp>
        <p:nvSpPr>
          <p:cNvPr id="8" name="TextBox 7">
            <a:extLst>
              <a:ext uri="{FF2B5EF4-FFF2-40B4-BE49-F238E27FC236}">
                <a16:creationId xmlns:a16="http://schemas.microsoft.com/office/drawing/2014/main" id="{929F04B0-A691-9D45-9C72-F11485AE995E}"/>
              </a:ext>
            </a:extLst>
          </p:cNvPr>
          <p:cNvSpPr txBox="1"/>
          <p:nvPr/>
        </p:nvSpPr>
        <p:spPr>
          <a:xfrm>
            <a:off x="557927" y="1680971"/>
            <a:ext cx="5172445" cy="430887"/>
          </a:xfrm>
          <a:prstGeom prst="rect">
            <a:avLst/>
          </a:prstGeom>
          <a:noFill/>
        </p:spPr>
        <p:txBody>
          <a:bodyPr wrap="square" rtlCol="0">
            <a:spAutoFit/>
          </a:bodyPr>
          <a:lstStyle/>
          <a:p>
            <a:r>
              <a:rPr lang="en-US" sz="2200" dirty="0"/>
              <a:t>Size matters in the “Breathing Zone!”</a:t>
            </a:r>
          </a:p>
        </p:txBody>
      </p:sp>
      <p:sp>
        <p:nvSpPr>
          <p:cNvPr id="9" name="TextBox 8">
            <a:extLst>
              <a:ext uri="{FF2B5EF4-FFF2-40B4-BE49-F238E27FC236}">
                <a16:creationId xmlns:a16="http://schemas.microsoft.com/office/drawing/2014/main" id="{96976F15-0F2A-5A48-AF5D-FE0B3B5640A7}"/>
              </a:ext>
            </a:extLst>
          </p:cNvPr>
          <p:cNvSpPr txBox="1"/>
          <p:nvPr/>
        </p:nvSpPr>
        <p:spPr>
          <a:xfrm>
            <a:off x="2141305" y="5080556"/>
            <a:ext cx="5556738" cy="1369606"/>
          </a:xfrm>
          <a:prstGeom prst="rect">
            <a:avLst/>
          </a:prstGeom>
          <a:noFill/>
        </p:spPr>
        <p:txBody>
          <a:bodyPr wrap="square" rtlCol="0">
            <a:spAutoFit/>
          </a:bodyPr>
          <a:lstStyle/>
          <a:p>
            <a:r>
              <a:rPr lang="en-US" sz="1400" dirty="0"/>
              <a:t>“The breathing zone is within a ten inch radius of the worker's nose and mouth. OSHA requires that worker exposure monitoring air samples be collected in the breathing zone. Air sampling filters may be attached to the collar or lapel.”</a:t>
            </a:r>
          </a:p>
          <a:p>
            <a:endParaRPr lang="en-US" sz="1350" dirty="0"/>
          </a:p>
          <a:p>
            <a:endParaRPr lang="en-US" sz="1350" dirty="0"/>
          </a:p>
        </p:txBody>
      </p:sp>
      <p:pic>
        <p:nvPicPr>
          <p:cNvPr id="11" name="Picture 10">
            <a:extLst>
              <a:ext uri="{FF2B5EF4-FFF2-40B4-BE49-F238E27FC236}">
                <a16:creationId xmlns:a16="http://schemas.microsoft.com/office/drawing/2014/main" id="{E629C7A3-22D2-CC4D-8696-E2F6B1F4136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27194" y="4723271"/>
            <a:ext cx="1703838" cy="1691059"/>
          </a:xfrm>
          <a:prstGeom prst="rect">
            <a:avLst/>
          </a:prstGeom>
        </p:spPr>
      </p:pic>
      <p:pic>
        <p:nvPicPr>
          <p:cNvPr id="12" name="Picture 11" descr="720px-US-OSHA-Logo.svg.png">
            <a:extLst>
              <a:ext uri="{FF2B5EF4-FFF2-40B4-BE49-F238E27FC236}">
                <a16:creationId xmlns:a16="http://schemas.microsoft.com/office/drawing/2014/main" id="{9DB5D1FE-1BD5-7B4E-A9F3-2A8C49C1CDCB}"/>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295290" y="6158062"/>
            <a:ext cx="801534" cy="231554"/>
          </a:xfrm>
          <a:prstGeom prst="rect">
            <a:avLst/>
          </a:prstGeom>
        </p:spPr>
      </p:pic>
    </p:spTree>
    <p:extLst>
      <p:ext uri="{BB962C8B-B14F-4D97-AF65-F5344CB8AC3E}">
        <p14:creationId xmlns:p14="http://schemas.microsoft.com/office/powerpoint/2010/main" val="81665296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500"/>
                                        <p:tgtEl>
                                          <p:spTgt spid="12"/>
                                        </p:tgtEl>
                                      </p:cBhvr>
                                    </p:animEffect>
                                  </p:childTnLst>
                                </p:cTn>
                              </p:par>
                              <p:par>
                                <p:cTn id="11" presetID="10" presetClass="entr" presetSubtype="0" fill="hold" nodeType="with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fade">
                                      <p:cBhvr>
                                        <p:cTn id="13" dur="500"/>
                                        <p:tgtEl>
                                          <p:spTgt spid="11"/>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500"/>
                                        <p:tgtEl>
                                          <p:spTgt spid="8"/>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P spid="9"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6E2E34CC-A4E9-634C-938E-08065572AC96}"/>
              </a:ext>
            </a:extLst>
          </p:cNvPr>
          <p:cNvSpPr txBox="1">
            <a:spLocks/>
          </p:cNvSpPr>
          <p:nvPr/>
        </p:nvSpPr>
        <p:spPr bwMode="auto">
          <a:xfrm>
            <a:off x="936172" y="247198"/>
            <a:ext cx="7772400" cy="6762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lvl1pPr algn="ctr" defTabSz="342900" rtl="0" eaLnBrk="1" fontAlgn="base" hangingPunct="1">
              <a:spcBef>
                <a:spcPct val="0"/>
              </a:spcBef>
              <a:spcAft>
                <a:spcPct val="0"/>
              </a:spcAft>
              <a:defRPr sz="3300" kern="1200">
                <a:solidFill>
                  <a:schemeClr val="tx1"/>
                </a:solidFill>
                <a:latin typeface="+mj-lt"/>
                <a:ea typeface="ＭＳ Ｐゴシック" charset="0"/>
                <a:cs typeface="ＭＳ Ｐゴシック" charset="0"/>
              </a:defRPr>
            </a:lvl1pPr>
            <a:lvl2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2pPr>
            <a:lvl3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3pPr>
            <a:lvl4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4pPr>
            <a:lvl5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5pPr>
            <a:lvl6pPr marL="3429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6pPr>
            <a:lvl7pPr marL="6858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7pPr>
            <a:lvl8pPr marL="10287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8pPr>
            <a:lvl9pPr marL="13716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9pPr>
          </a:lstStyle>
          <a:p>
            <a:r>
              <a:rPr kumimoji="0" lang="en-US" b="1" dirty="0"/>
              <a:t>GX-3R Pro</a:t>
            </a:r>
          </a:p>
        </p:txBody>
      </p:sp>
      <p:pic>
        <p:nvPicPr>
          <p:cNvPr id="9" name="Picture 8">
            <a:extLst>
              <a:ext uri="{FF2B5EF4-FFF2-40B4-BE49-F238E27FC236}">
                <a16:creationId xmlns:a16="http://schemas.microsoft.com/office/drawing/2014/main" id="{F7245232-362F-9846-945E-1B678E241009}"/>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414670" y="1456949"/>
            <a:ext cx="2638657" cy="2519917"/>
          </a:xfrm>
          <a:prstGeom prst="rect">
            <a:avLst/>
          </a:prstGeom>
        </p:spPr>
      </p:pic>
      <p:sp>
        <p:nvSpPr>
          <p:cNvPr id="12" name="TextBox 11">
            <a:extLst>
              <a:ext uri="{FF2B5EF4-FFF2-40B4-BE49-F238E27FC236}">
                <a16:creationId xmlns:a16="http://schemas.microsoft.com/office/drawing/2014/main" id="{78BDDEC8-C396-E546-A14F-DFE01E076362}"/>
              </a:ext>
            </a:extLst>
          </p:cNvPr>
          <p:cNvSpPr txBox="1"/>
          <p:nvPr/>
        </p:nvSpPr>
        <p:spPr>
          <a:xfrm>
            <a:off x="1387295" y="1064295"/>
            <a:ext cx="5326911" cy="369332"/>
          </a:xfrm>
          <a:prstGeom prst="rect">
            <a:avLst/>
          </a:prstGeom>
          <a:noFill/>
        </p:spPr>
        <p:txBody>
          <a:bodyPr wrap="square" rtlCol="0">
            <a:spAutoFit/>
          </a:bodyPr>
          <a:lstStyle/>
          <a:p>
            <a:r>
              <a:rPr lang="en-US" dirty="0"/>
              <a:t>All of the great features of the GX-3R, </a:t>
            </a:r>
            <a:r>
              <a:rPr lang="en-US" u="sng" dirty="0"/>
              <a:t>plus</a:t>
            </a:r>
            <a:r>
              <a:rPr lang="en-US" dirty="0"/>
              <a:t>:</a:t>
            </a:r>
          </a:p>
        </p:txBody>
      </p:sp>
      <p:sp>
        <p:nvSpPr>
          <p:cNvPr id="13" name="TextBox 12">
            <a:extLst>
              <a:ext uri="{FF2B5EF4-FFF2-40B4-BE49-F238E27FC236}">
                <a16:creationId xmlns:a16="http://schemas.microsoft.com/office/drawing/2014/main" id="{B5D4A007-1DCD-4E46-A2FF-98C6F185268A}"/>
              </a:ext>
            </a:extLst>
          </p:cNvPr>
          <p:cNvSpPr txBox="1"/>
          <p:nvPr/>
        </p:nvSpPr>
        <p:spPr>
          <a:xfrm>
            <a:off x="3266069" y="1718980"/>
            <a:ext cx="5103628" cy="1754326"/>
          </a:xfrm>
          <a:prstGeom prst="rect">
            <a:avLst/>
          </a:prstGeom>
          <a:noFill/>
        </p:spPr>
        <p:txBody>
          <a:bodyPr wrap="square" rtlCol="0">
            <a:spAutoFit/>
          </a:bodyPr>
          <a:lstStyle/>
          <a:p>
            <a:pPr marL="285750" indent="-285750">
              <a:buFont typeface="Arial" panose="020B0604020202020204" pitchFamily="34" charset="0"/>
              <a:buChar char="•"/>
            </a:pPr>
            <a:r>
              <a:rPr lang="en-US" dirty="0"/>
              <a:t>An extra sensor slot for IR or toxic sensors</a:t>
            </a:r>
          </a:p>
          <a:p>
            <a:pPr marL="285750" indent="-285750">
              <a:buFont typeface="Arial" panose="020B0604020202020204" pitchFamily="34" charset="0"/>
              <a:buChar char="•"/>
            </a:pPr>
            <a:r>
              <a:rPr lang="en-US" dirty="0"/>
              <a:t>Man down and panic alarms</a:t>
            </a:r>
          </a:p>
          <a:p>
            <a:pPr marL="285750" indent="-285750">
              <a:buFont typeface="Arial" panose="020B0604020202020204" pitchFamily="34" charset="0"/>
              <a:buChar char="•"/>
            </a:pPr>
            <a:r>
              <a:rPr lang="en-US" dirty="0"/>
              <a:t>Full-dot LCD display with auto-rotate and auto-backlight</a:t>
            </a:r>
          </a:p>
          <a:p>
            <a:pPr marL="285750" indent="-285750">
              <a:buFont typeface="Arial" panose="020B0604020202020204" pitchFamily="34" charset="0"/>
              <a:buChar char="•"/>
            </a:pPr>
            <a:r>
              <a:rPr lang="en-US" dirty="0"/>
              <a:t>Bluetooth (BLE) connectivity</a:t>
            </a:r>
          </a:p>
          <a:p>
            <a:pPr marL="285750" indent="-285750">
              <a:buFont typeface="Arial" panose="020B0604020202020204" pitchFamily="34" charset="0"/>
              <a:buChar char="•"/>
            </a:pPr>
            <a:r>
              <a:rPr lang="en-US" dirty="0"/>
              <a:t>RK Link mobile app</a:t>
            </a:r>
          </a:p>
        </p:txBody>
      </p:sp>
      <p:pic>
        <p:nvPicPr>
          <p:cNvPr id="14" name="Picture 13">
            <a:extLst>
              <a:ext uri="{FF2B5EF4-FFF2-40B4-BE49-F238E27FC236}">
                <a16:creationId xmlns:a16="http://schemas.microsoft.com/office/drawing/2014/main" id="{4B45C3CF-E150-604C-8BC9-3E441AE695D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955955" y="2816643"/>
            <a:ext cx="2188045" cy="3267635"/>
          </a:xfrm>
          <a:prstGeom prst="rect">
            <a:avLst/>
          </a:prstGeom>
        </p:spPr>
      </p:pic>
      <p:sp>
        <p:nvSpPr>
          <p:cNvPr id="15" name="TextBox 14">
            <a:extLst>
              <a:ext uri="{FF2B5EF4-FFF2-40B4-BE49-F238E27FC236}">
                <a16:creationId xmlns:a16="http://schemas.microsoft.com/office/drawing/2014/main" id="{610BBCE7-805A-2F46-B36F-95111EA14CB7}"/>
              </a:ext>
            </a:extLst>
          </p:cNvPr>
          <p:cNvSpPr txBox="1"/>
          <p:nvPr/>
        </p:nvSpPr>
        <p:spPr>
          <a:xfrm>
            <a:off x="503651" y="4155344"/>
            <a:ext cx="1945251" cy="369332"/>
          </a:xfrm>
          <a:prstGeom prst="rect">
            <a:avLst/>
          </a:prstGeom>
          <a:noFill/>
        </p:spPr>
        <p:txBody>
          <a:bodyPr wrap="square" rtlCol="0">
            <a:spAutoFit/>
          </a:bodyPr>
          <a:lstStyle/>
          <a:p>
            <a:r>
              <a:rPr lang="en-US" dirty="0"/>
              <a:t>RK Link app:</a:t>
            </a:r>
          </a:p>
        </p:txBody>
      </p:sp>
      <p:sp>
        <p:nvSpPr>
          <p:cNvPr id="16" name="TextBox 15">
            <a:extLst>
              <a:ext uri="{FF2B5EF4-FFF2-40B4-BE49-F238E27FC236}">
                <a16:creationId xmlns:a16="http://schemas.microsoft.com/office/drawing/2014/main" id="{46D7A5F0-7D16-4B4C-88E9-F1F71A87F041}"/>
              </a:ext>
            </a:extLst>
          </p:cNvPr>
          <p:cNvSpPr txBox="1"/>
          <p:nvPr/>
        </p:nvSpPr>
        <p:spPr>
          <a:xfrm>
            <a:off x="690226" y="4612544"/>
            <a:ext cx="6129674" cy="1754326"/>
          </a:xfrm>
          <a:prstGeom prst="rect">
            <a:avLst/>
          </a:prstGeom>
          <a:noFill/>
        </p:spPr>
        <p:txBody>
          <a:bodyPr wrap="square" rtlCol="0">
            <a:spAutoFit/>
          </a:bodyPr>
          <a:lstStyle/>
          <a:p>
            <a:pPr marL="285750" lvl="0" indent="-285750">
              <a:buFont typeface="Arial" panose="020B0604020202020204" pitchFamily="34" charset="0"/>
              <a:buChar char="•"/>
            </a:pPr>
            <a:r>
              <a:rPr lang="en-US" dirty="0"/>
              <a:t>Text or Email alarm notifications with GPS location</a:t>
            </a:r>
          </a:p>
          <a:p>
            <a:pPr marL="285750" lvl="0" indent="-285750">
              <a:buFont typeface="Arial" panose="020B0604020202020204" pitchFamily="34" charset="0"/>
              <a:buChar char="•"/>
            </a:pPr>
            <a:r>
              <a:rPr lang="en-US" dirty="0"/>
              <a:t>Direct readings from instrument </a:t>
            </a:r>
          </a:p>
          <a:p>
            <a:pPr marL="285750" lvl="0" indent="-285750">
              <a:buFont typeface="Arial" panose="020B0604020202020204" pitchFamily="34" charset="0"/>
              <a:buChar char="•"/>
            </a:pPr>
            <a:r>
              <a:rPr lang="en-US" dirty="0"/>
              <a:t>Alarm indications</a:t>
            </a:r>
          </a:p>
          <a:p>
            <a:pPr marL="285750" lvl="0" indent="-285750">
              <a:buFont typeface="Arial" panose="020B0604020202020204" pitchFamily="34" charset="0"/>
              <a:buChar char="•"/>
            </a:pPr>
            <a:r>
              <a:rPr lang="en-US" dirty="0"/>
              <a:t>Configure instrument settings</a:t>
            </a:r>
          </a:p>
          <a:p>
            <a:pPr marL="285750" lvl="0" indent="-285750">
              <a:buFont typeface="Arial" panose="020B0604020202020204" pitchFamily="34" charset="0"/>
              <a:buChar char="•"/>
            </a:pPr>
            <a:r>
              <a:rPr lang="en-US" dirty="0"/>
              <a:t>Instrument locator</a:t>
            </a:r>
          </a:p>
          <a:p>
            <a:pPr marL="285750" lvl="0" indent="-285750">
              <a:buFont typeface="Arial" panose="020B0604020202020204" pitchFamily="34" charset="0"/>
              <a:buChar char="•"/>
            </a:pPr>
            <a:r>
              <a:rPr lang="en-US" dirty="0"/>
              <a:t>Available on iOS </a:t>
            </a:r>
            <a:r>
              <a:rPr lang="en-US" u="sng" dirty="0"/>
              <a:t>and</a:t>
            </a:r>
            <a:r>
              <a:rPr lang="en-US" dirty="0"/>
              <a:t> Android</a:t>
            </a:r>
          </a:p>
        </p:txBody>
      </p:sp>
      <p:pic>
        <p:nvPicPr>
          <p:cNvPr id="17" name="Picture 16">
            <a:extLst>
              <a:ext uri="{FF2B5EF4-FFF2-40B4-BE49-F238E27FC236}">
                <a16:creationId xmlns:a16="http://schemas.microsoft.com/office/drawing/2014/main" id="{EE613F60-CF29-2542-8E6C-6F9CB33DE36E}"/>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5782782" y="5753660"/>
            <a:ext cx="1862847" cy="890209"/>
          </a:xfrm>
          <a:prstGeom prst="rect">
            <a:avLst/>
          </a:prstGeom>
        </p:spPr>
      </p:pic>
    </p:spTree>
    <p:extLst>
      <p:ext uri="{BB962C8B-B14F-4D97-AF65-F5344CB8AC3E}">
        <p14:creationId xmlns:p14="http://schemas.microsoft.com/office/powerpoint/2010/main" val="2507793559"/>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fade">
                                      <p:cBhvr>
                                        <p:cTn id="11" dur="500"/>
                                        <p:tgtEl>
                                          <p:spTgt spid="16"/>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15"/>
                                        </p:tgtEl>
                                        <p:attrNameLst>
                                          <p:attrName>style.visibility</p:attrName>
                                        </p:attrNameLst>
                                      </p:cBhvr>
                                      <p:to>
                                        <p:strVal val="visible"/>
                                      </p:to>
                                    </p:set>
                                    <p:animEffect transition="in" filter="fade">
                                      <p:cBhvr>
                                        <p:cTn id="14" dur="500"/>
                                        <p:tgtEl>
                                          <p:spTgt spid="15"/>
                                        </p:tgtEl>
                                      </p:cBhvr>
                                    </p:animEffect>
                                  </p:childTnLst>
                                </p:cTn>
                              </p:par>
                              <p:par>
                                <p:cTn id="15" presetID="10" presetClass="entr" presetSubtype="0" fill="hold" nodeType="with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fade">
                                      <p:cBhvr>
                                        <p:cTn id="17" dur="500"/>
                                        <p:tgtEl>
                                          <p:spTgt spid="17"/>
                                        </p:tgtEl>
                                      </p:cBhvr>
                                    </p:animEffect>
                                  </p:childTnLst>
                                </p:cTn>
                              </p:par>
                              <p:par>
                                <p:cTn id="18" presetID="10" presetClass="entr" presetSubtype="0" fill="hold" nodeType="with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fade">
                                      <p:cBhvr>
                                        <p:cTn id="20"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5" grpId="0"/>
      <p:bldP spid="16"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22">
            <a:extLst>
              <a:ext uri="{FF2B5EF4-FFF2-40B4-BE49-F238E27FC236}">
                <a16:creationId xmlns:a16="http://schemas.microsoft.com/office/drawing/2014/main" id="{24DD6FC6-8A7D-8047-8221-5E822E8C12C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784285" y="5243601"/>
            <a:ext cx="1301552" cy="1312772"/>
          </a:xfrm>
          <a:prstGeom prst="rect">
            <a:avLst/>
          </a:prstGeom>
        </p:spPr>
      </p:pic>
      <p:sp>
        <p:nvSpPr>
          <p:cNvPr id="2" name="Title 1">
            <a:extLst>
              <a:ext uri="{FF2B5EF4-FFF2-40B4-BE49-F238E27FC236}">
                <a16:creationId xmlns:a16="http://schemas.microsoft.com/office/drawing/2014/main" id="{C8646A42-741F-C845-A176-D2DD4A423DD9}"/>
              </a:ext>
            </a:extLst>
          </p:cNvPr>
          <p:cNvSpPr>
            <a:spLocks noGrp="1"/>
          </p:cNvSpPr>
          <p:nvPr>
            <p:ph type="title"/>
          </p:nvPr>
        </p:nvSpPr>
        <p:spPr/>
        <p:txBody>
          <a:bodyPr/>
          <a:lstStyle/>
          <a:p>
            <a:r>
              <a:rPr lang="en-US" b="1" dirty="0"/>
              <a:t>No-Fee Lone Worker Solution</a:t>
            </a:r>
          </a:p>
        </p:txBody>
      </p:sp>
      <p:sp>
        <p:nvSpPr>
          <p:cNvPr id="11" name="Rectangle 10">
            <a:extLst>
              <a:ext uri="{FF2B5EF4-FFF2-40B4-BE49-F238E27FC236}">
                <a16:creationId xmlns:a16="http://schemas.microsoft.com/office/drawing/2014/main" id="{85C9576D-626A-C44B-9932-52B97D7EA48E}"/>
              </a:ext>
            </a:extLst>
          </p:cNvPr>
          <p:cNvSpPr/>
          <p:nvPr/>
        </p:nvSpPr>
        <p:spPr>
          <a:xfrm>
            <a:off x="567361" y="1467863"/>
            <a:ext cx="7424436" cy="3477875"/>
          </a:xfrm>
          <a:prstGeom prst="rect">
            <a:avLst/>
          </a:prstGeom>
        </p:spPr>
        <p:txBody>
          <a:bodyPr wrap="square">
            <a:spAutoFit/>
          </a:bodyPr>
          <a:lstStyle/>
          <a:p>
            <a:pPr marL="342900" indent="-342900">
              <a:buFont typeface="Courier New" panose="02070309020205020404" pitchFamily="49" charset="0"/>
              <a:buChar char="o"/>
            </a:pPr>
            <a:r>
              <a:rPr lang="en-US" sz="2000" dirty="0">
                <a:ea typeface="Calibri" panose="020F0502020204030204" pitchFamily="34" charset="0"/>
                <a:cs typeface="Times New Roman" panose="02020603050405020304" pitchFamily="18" charset="0"/>
              </a:rPr>
              <a:t>Text and / or Email alarm notifications with alarm data and GPS location of the worker.</a:t>
            </a:r>
          </a:p>
          <a:p>
            <a:pPr marL="342900" indent="-342900">
              <a:buFont typeface="Courier New" panose="02070309020205020404" pitchFamily="49" charset="0"/>
              <a:buChar char="o"/>
            </a:pPr>
            <a:endParaRPr lang="en-US" sz="2000" dirty="0">
              <a:ea typeface="Calibri" panose="020F0502020204030204" pitchFamily="34" charset="0"/>
              <a:cs typeface="Times New Roman" panose="02020603050405020304" pitchFamily="18" charset="0"/>
            </a:endParaRPr>
          </a:p>
          <a:p>
            <a:pPr marL="342900" indent="-342900">
              <a:buFont typeface="Courier New" panose="02070309020205020404" pitchFamily="49" charset="0"/>
              <a:buChar char="o"/>
            </a:pPr>
            <a:r>
              <a:rPr lang="en-US" sz="2000" dirty="0">
                <a:ea typeface="Calibri" panose="020F0502020204030204" pitchFamily="34" charset="0"/>
                <a:cs typeface="Times New Roman" panose="02020603050405020304" pitchFamily="18" charset="0"/>
              </a:rPr>
              <a:t>Text and / or email up to 150 recipients</a:t>
            </a:r>
          </a:p>
          <a:p>
            <a:pPr marL="342900" indent="-342900">
              <a:buFont typeface="Courier New" panose="02070309020205020404" pitchFamily="49" charset="0"/>
              <a:buChar char="o"/>
            </a:pPr>
            <a:endParaRPr lang="en-US" sz="2000" dirty="0">
              <a:ea typeface="Calibri" panose="020F0502020204030204" pitchFamily="34" charset="0"/>
              <a:cs typeface="Times New Roman" panose="02020603050405020304" pitchFamily="18" charset="0"/>
            </a:endParaRPr>
          </a:p>
          <a:p>
            <a:pPr marL="342900" indent="-342900">
              <a:buFont typeface="Courier New" panose="02070309020205020404" pitchFamily="49" charset="0"/>
              <a:buChar char="o"/>
            </a:pPr>
            <a:r>
              <a:rPr lang="en-US" sz="2000" dirty="0"/>
              <a:t>RK Link is a free download on iOS or Android. </a:t>
            </a:r>
          </a:p>
          <a:p>
            <a:pPr marL="342900" indent="-342900">
              <a:buFont typeface="Courier New" panose="02070309020205020404" pitchFamily="49" charset="0"/>
              <a:buChar char="o"/>
            </a:pPr>
            <a:endParaRPr lang="en-US" sz="2000" dirty="0"/>
          </a:p>
          <a:p>
            <a:pPr marL="342900" indent="-342900">
              <a:buFont typeface="Courier New" panose="02070309020205020404" pitchFamily="49" charset="0"/>
              <a:buChar char="o"/>
            </a:pPr>
            <a:r>
              <a:rPr lang="en-US" sz="2000" dirty="0"/>
              <a:t>No monthly service fees. </a:t>
            </a:r>
          </a:p>
          <a:p>
            <a:pPr marL="342900" indent="-342900">
              <a:buFont typeface="Courier New" panose="02070309020205020404" pitchFamily="49" charset="0"/>
              <a:buChar char="o"/>
            </a:pPr>
            <a:endParaRPr lang="en-US" sz="2000" dirty="0">
              <a:ea typeface="Calibri" panose="020F0502020204030204" pitchFamily="34" charset="0"/>
              <a:cs typeface="Times New Roman" panose="02020603050405020304" pitchFamily="18" charset="0"/>
            </a:endParaRPr>
          </a:p>
          <a:p>
            <a:pPr marL="342900" indent="-342900">
              <a:buFont typeface="Courier New" panose="02070309020205020404" pitchFamily="49" charset="0"/>
              <a:buChar char="o"/>
            </a:pPr>
            <a:r>
              <a:rPr lang="en-US" sz="2000" dirty="0">
                <a:ea typeface="Calibri" panose="020F0502020204030204" pitchFamily="34" charset="0"/>
                <a:cs typeface="Times New Roman" panose="02020603050405020304" pitchFamily="18" charset="0"/>
              </a:rPr>
              <a:t>Stay connected with </a:t>
            </a:r>
            <a:r>
              <a:rPr lang="en-US" sz="2000" b="1" u="sng" dirty="0">
                <a:ea typeface="Calibri" panose="020F0502020204030204" pitchFamily="34" charset="0"/>
                <a:cs typeface="Times New Roman" panose="02020603050405020304" pitchFamily="18" charset="0"/>
              </a:rPr>
              <a:t>no fee</a:t>
            </a:r>
            <a:r>
              <a:rPr lang="en-US" sz="2000" dirty="0">
                <a:ea typeface="Calibri" panose="020F0502020204030204" pitchFamily="34" charset="0"/>
                <a:cs typeface="Times New Roman" panose="02020603050405020304" pitchFamily="18" charset="0"/>
              </a:rPr>
              <a:t>!</a:t>
            </a:r>
          </a:p>
          <a:p>
            <a:pPr marL="342900" indent="-342900">
              <a:buFont typeface="Courier New" panose="02070309020205020404" pitchFamily="49" charset="0"/>
              <a:buChar char="o"/>
            </a:pPr>
            <a:endParaRPr lang="en-US" sz="2000" dirty="0"/>
          </a:p>
        </p:txBody>
      </p:sp>
      <p:pic>
        <p:nvPicPr>
          <p:cNvPr id="15" name="Picture 14">
            <a:extLst>
              <a:ext uri="{FF2B5EF4-FFF2-40B4-BE49-F238E27FC236}">
                <a16:creationId xmlns:a16="http://schemas.microsoft.com/office/drawing/2014/main" id="{2D260A7A-0B90-4C41-AF34-F5736FCA40D1}"/>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6412708" y="3713071"/>
            <a:ext cx="1752015" cy="1343418"/>
          </a:xfrm>
          <a:prstGeom prst="rect">
            <a:avLst/>
          </a:prstGeom>
        </p:spPr>
      </p:pic>
      <p:grpSp>
        <p:nvGrpSpPr>
          <p:cNvPr id="10" name="Group 9">
            <a:extLst>
              <a:ext uri="{FF2B5EF4-FFF2-40B4-BE49-F238E27FC236}">
                <a16:creationId xmlns:a16="http://schemas.microsoft.com/office/drawing/2014/main" id="{91EC5120-74EA-1A4E-8E2C-CDAE97486BB9}"/>
              </a:ext>
            </a:extLst>
          </p:cNvPr>
          <p:cNvGrpSpPr>
            <a:grpSpLocks noChangeAspect="1"/>
          </p:cNvGrpSpPr>
          <p:nvPr/>
        </p:nvGrpSpPr>
        <p:grpSpPr>
          <a:xfrm>
            <a:off x="827585" y="4958666"/>
            <a:ext cx="1605189" cy="1882643"/>
            <a:chOff x="817194" y="3400415"/>
            <a:chExt cx="1975090" cy="2316480"/>
          </a:xfrm>
        </p:grpSpPr>
        <p:pic>
          <p:nvPicPr>
            <p:cNvPr id="6" name="Picture 5" descr="bluetooth.png">
              <a:extLst>
                <a:ext uri="{FF2B5EF4-FFF2-40B4-BE49-F238E27FC236}">
                  <a16:creationId xmlns:a16="http://schemas.microsoft.com/office/drawing/2014/main" id="{6B6EC2DD-0324-7B42-A37F-32D9139AE37E}"/>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l="-2"/>
            <a:stretch/>
          </p:blipFill>
          <p:spPr>
            <a:xfrm>
              <a:off x="2298590" y="3923544"/>
              <a:ext cx="226891" cy="369332"/>
            </a:xfrm>
            <a:prstGeom prst="rect">
              <a:avLst/>
            </a:prstGeom>
          </p:spPr>
        </p:pic>
        <p:pic>
          <p:nvPicPr>
            <p:cNvPr id="13" name="Picture 12">
              <a:extLst>
                <a:ext uri="{FF2B5EF4-FFF2-40B4-BE49-F238E27FC236}">
                  <a16:creationId xmlns:a16="http://schemas.microsoft.com/office/drawing/2014/main" id="{63DAAB8D-6AAD-A845-804A-01AD72A16EB3}"/>
                </a:ext>
              </a:extLst>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817194" y="3400415"/>
              <a:ext cx="1501140" cy="2316480"/>
            </a:xfrm>
            <a:prstGeom prst="rect">
              <a:avLst/>
            </a:prstGeom>
          </p:spPr>
        </p:pic>
        <p:pic>
          <p:nvPicPr>
            <p:cNvPr id="20" name="Picture 19" descr="communication.png">
              <a:extLst>
                <a:ext uri="{FF2B5EF4-FFF2-40B4-BE49-F238E27FC236}">
                  <a16:creationId xmlns:a16="http://schemas.microsoft.com/office/drawing/2014/main" id="{CE66323C-B3DE-BE42-80D1-C6A0E25C677F}"/>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2593058" y="3893346"/>
              <a:ext cx="199226" cy="472440"/>
            </a:xfrm>
            <a:prstGeom prst="rect">
              <a:avLst/>
            </a:prstGeom>
          </p:spPr>
        </p:pic>
      </p:grpSp>
      <p:pic>
        <p:nvPicPr>
          <p:cNvPr id="36" name="Picture 35">
            <a:extLst>
              <a:ext uri="{FF2B5EF4-FFF2-40B4-BE49-F238E27FC236}">
                <a16:creationId xmlns:a16="http://schemas.microsoft.com/office/drawing/2014/main" id="{93093D08-DE25-5B4D-A0A7-D94EE3128C7D}"/>
              </a:ext>
            </a:extLst>
          </p:cNvPr>
          <p:cNvPicPr>
            <a:picLocks noChangeAspect="1"/>
          </p:cNvPicPr>
          <p:nvPr/>
        </p:nvPicPr>
        <p:blipFill>
          <a:blip r:embed="rId8"/>
          <a:stretch>
            <a:fillRect/>
          </a:stretch>
        </p:blipFill>
        <p:spPr>
          <a:xfrm>
            <a:off x="6822535" y="5027961"/>
            <a:ext cx="1169262" cy="1813348"/>
          </a:xfrm>
          <a:prstGeom prst="rect">
            <a:avLst/>
          </a:prstGeom>
        </p:spPr>
      </p:pic>
    </p:spTree>
    <p:extLst>
      <p:ext uri="{BB962C8B-B14F-4D97-AF65-F5344CB8AC3E}">
        <p14:creationId xmlns:p14="http://schemas.microsoft.com/office/powerpoint/2010/main" val="4066771"/>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0D78D691-B887-B844-B608-547538F5A5F1}"/>
              </a:ext>
            </a:extLst>
          </p:cNvPr>
          <p:cNvGrpSpPr>
            <a:grpSpLocks noChangeAspect="1"/>
          </p:cNvGrpSpPr>
          <p:nvPr/>
        </p:nvGrpSpPr>
        <p:grpSpPr>
          <a:xfrm>
            <a:off x="2250529" y="1306848"/>
            <a:ext cx="2634279" cy="4588866"/>
            <a:chOff x="2511357" y="1266117"/>
            <a:chExt cx="2692305" cy="4689947"/>
          </a:xfrm>
        </p:grpSpPr>
        <p:pic>
          <p:nvPicPr>
            <p:cNvPr id="24" name="Picture 23">
              <a:extLst>
                <a:ext uri="{FF2B5EF4-FFF2-40B4-BE49-F238E27FC236}">
                  <a16:creationId xmlns:a16="http://schemas.microsoft.com/office/drawing/2014/main" id="{9C179CC9-7792-3942-A777-5EBDF8C09FFB}"/>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r="55057"/>
            <a:stretch/>
          </p:blipFill>
          <p:spPr>
            <a:xfrm>
              <a:off x="2511357" y="1266117"/>
              <a:ext cx="2692305" cy="4689947"/>
            </a:xfrm>
            <a:prstGeom prst="rect">
              <a:avLst/>
            </a:prstGeom>
          </p:spPr>
        </p:pic>
        <p:pic>
          <p:nvPicPr>
            <p:cNvPr id="14" name="Picture 13">
              <a:extLst>
                <a:ext uri="{FF2B5EF4-FFF2-40B4-BE49-F238E27FC236}">
                  <a16:creationId xmlns:a16="http://schemas.microsoft.com/office/drawing/2014/main" id="{0DBB909A-394B-3540-93C6-E9820D4B5B1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928701" y="1796975"/>
              <a:ext cx="1801143" cy="3702351"/>
            </a:xfrm>
            <a:prstGeom prst="rect">
              <a:avLst/>
            </a:prstGeom>
          </p:spPr>
        </p:pic>
      </p:grpSp>
      <p:sp>
        <p:nvSpPr>
          <p:cNvPr id="2" name="Title 1">
            <a:extLst>
              <a:ext uri="{FF2B5EF4-FFF2-40B4-BE49-F238E27FC236}">
                <a16:creationId xmlns:a16="http://schemas.microsoft.com/office/drawing/2014/main" id="{C8646A42-741F-C845-A176-D2DD4A423DD9}"/>
              </a:ext>
            </a:extLst>
          </p:cNvPr>
          <p:cNvSpPr>
            <a:spLocks noGrp="1"/>
          </p:cNvSpPr>
          <p:nvPr>
            <p:ph type="title" idx="4294967295"/>
          </p:nvPr>
        </p:nvSpPr>
        <p:spPr>
          <a:xfrm>
            <a:off x="942278" y="301625"/>
            <a:ext cx="7772400" cy="676275"/>
          </a:xfrm>
        </p:spPr>
        <p:txBody>
          <a:bodyPr/>
          <a:lstStyle/>
          <a:p>
            <a:r>
              <a:rPr lang="en-US" sz="3200" b="1" dirty="0"/>
              <a:t>Alert Different Team Members </a:t>
            </a:r>
            <a:br>
              <a:rPr lang="en-US" sz="3200" b="1" dirty="0"/>
            </a:br>
            <a:r>
              <a:rPr lang="en-US" sz="3200" b="1" dirty="0"/>
              <a:t>Based on Alarm Type</a:t>
            </a:r>
          </a:p>
        </p:txBody>
      </p:sp>
      <p:pic>
        <p:nvPicPr>
          <p:cNvPr id="6" name="Picture 5" descr="bluetooth.png">
            <a:extLst>
              <a:ext uri="{FF2B5EF4-FFF2-40B4-BE49-F238E27FC236}">
                <a16:creationId xmlns:a16="http://schemas.microsoft.com/office/drawing/2014/main" id="{6B6EC2DD-0324-7B42-A37F-32D9139AE37E}"/>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l="-2"/>
          <a:stretch/>
        </p:blipFill>
        <p:spPr>
          <a:xfrm>
            <a:off x="1649366" y="3482113"/>
            <a:ext cx="226891" cy="369332"/>
          </a:xfrm>
          <a:prstGeom prst="rect">
            <a:avLst/>
          </a:prstGeom>
        </p:spPr>
      </p:pic>
      <p:pic>
        <p:nvPicPr>
          <p:cNvPr id="13" name="Picture 12">
            <a:extLst>
              <a:ext uri="{FF2B5EF4-FFF2-40B4-BE49-F238E27FC236}">
                <a16:creationId xmlns:a16="http://schemas.microsoft.com/office/drawing/2014/main" id="{63DAAB8D-6AAD-A845-804A-01AD72A16EB3}"/>
              </a:ext>
            </a:extLst>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68422" y="2982815"/>
            <a:ext cx="1501140" cy="2316480"/>
          </a:xfrm>
          <a:prstGeom prst="rect">
            <a:avLst/>
          </a:prstGeom>
        </p:spPr>
      </p:pic>
      <p:pic>
        <p:nvPicPr>
          <p:cNvPr id="15" name="Picture 14">
            <a:extLst>
              <a:ext uri="{FF2B5EF4-FFF2-40B4-BE49-F238E27FC236}">
                <a16:creationId xmlns:a16="http://schemas.microsoft.com/office/drawing/2014/main" id="{2D260A7A-0B90-4C41-AF34-F5736FCA40D1}"/>
              </a:ext>
            </a:extLst>
          </p:cNvPr>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7314900" y="4475470"/>
            <a:ext cx="1752015" cy="1343418"/>
          </a:xfrm>
          <a:prstGeom prst="rect">
            <a:avLst/>
          </a:prstGeom>
        </p:spPr>
      </p:pic>
      <p:pic>
        <p:nvPicPr>
          <p:cNvPr id="20" name="Picture 19" descr="communication.png">
            <a:extLst>
              <a:ext uri="{FF2B5EF4-FFF2-40B4-BE49-F238E27FC236}">
                <a16:creationId xmlns:a16="http://schemas.microsoft.com/office/drawing/2014/main" id="{CE66323C-B3DE-BE42-80D1-C6A0E25C677F}"/>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1943834" y="3451915"/>
            <a:ext cx="199226" cy="472440"/>
          </a:xfrm>
          <a:prstGeom prst="rect">
            <a:avLst/>
          </a:prstGeom>
        </p:spPr>
      </p:pic>
      <p:pic>
        <p:nvPicPr>
          <p:cNvPr id="36" name="Picture 35">
            <a:extLst>
              <a:ext uri="{FF2B5EF4-FFF2-40B4-BE49-F238E27FC236}">
                <a16:creationId xmlns:a16="http://schemas.microsoft.com/office/drawing/2014/main" id="{93093D08-DE25-5B4D-A0A7-D94EE3128C7D}"/>
              </a:ext>
            </a:extLst>
          </p:cNvPr>
          <p:cNvPicPr>
            <a:picLocks noChangeAspect="1"/>
          </p:cNvPicPr>
          <p:nvPr/>
        </p:nvPicPr>
        <p:blipFill>
          <a:blip r:embed="rId9"/>
          <a:stretch>
            <a:fillRect/>
          </a:stretch>
        </p:blipFill>
        <p:spPr>
          <a:xfrm>
            <a:off x="7078000" y="1520651"/>
            <a:ext cx="1169262" cy="1813348"/>
          </a:xfrm>
          <a:prstGeom prst="rect">
            <a:avLst/>
          </a:prstGeom>
        </p:spPr>
      </p:pic>
      <p:sp>
        <p:nvSpPr>
          <p:cNvPr id="10" name="TextBox 9">
            <a:extLst>
              <a:ext uri="{FF2B5EF4-FFF2-40B4-BE49-F238E27FC236}">
                <a16:creationId xmlns:a16="http://schemas.microsoft.com/office/drawing/2014/main" id="{50FDC9DF-D3A3-DE4F-B722-2862699D8FC6}"/>
              </a:ext>
            </a:extLst>
          </p:cNvPr>
          <p:cNvSpPr txBox="1"/>
          <p:nvPr/>
        </p:nvSpPr>
        <p:spPr>
          <a:xfrm>
            <a:off x="6217947" y="2468473"/>
            <a:ext cx="1169262" cy="307777"/>
          </a:xfrm>
          <a:prstGeom prst="rect">
            <a:avLst/>
          </a:prstGeom>
          <a:noFill/>
        </p:spPr>
        <p:txBody>
          <a:bodyPr wrap="square" rtlCol="0">
            <a:spAutoFit/>
          </a:bodyPr>
          <a:lstStyle/>
          <a:p>
            <a:r>
              <a:rPr lang="en-US" sz="1400" dirty="0"/>
              <a:t>EMS Group</a:t>
            </a:r>
          </a:p>
        </p:txBody>
      </p:sp>
      <p:sp>
        <p:nvSpPr>
          <p:cNvPr id="26" name="TextBox 25">
            <a:extLst>
              <a:ext uri="{FF2B5EF4-FFF2-40B4-BE49-F238E27FC236}">
                <a16:creationId xmlns:a16="http://schemas.microsoft.com/office/drawing/2014/main" id="{724EA7B9-DBC9-504A-BC75-9C685680D950}"/>
              </a:ext>
            </a:extLst>
          </p:cNvPr>
          <p:cNvSpPr txBox="1"/>
          <p:nvPr/>
        </p:nvSpPr>
        <p:spPr>
          <a:xfrm>
            <a:off x="6217947" y="5103278"/>
            <a:ext cx="1720107" cy="523220"/>
          </a:xfrm>
          <a:prstGeom prst="rect">
            <a:avLst/>
          </a:prstGeom>
          <a:noFill/>
        </p:spPr>
        <p:txBody>
          <a:bodyPr wrap="square" rtlCol="0">
            <a:spAutoFit/>
          </a:bodyPr>
          <a:lstStyle/>
          <a:p>
            <a:r>
              <a:rPr lang="en-US" sz="1400" dirty="0"/>
              <a:t>Compliance / Maintenance</a:t>
            </a:r>
          </a:p>
        </p:txBody>
      </p:sp>
      <p:cxnSp>
        <p:nvCxnSpPr>
          <p:cNvPr id="22" name="Straight Arrow Connector 21">
            <a:extLst>
              <a:ext uri="{FF2B5EF4-FFF2-40B4-BE49-F238E27FC236}">
                <a16:creationId xmlns:a16="http://schemas.microsoft.com/office/drawing/2014/main" id="{77118FC7-9DC6-5C43-93DF-041C394C872C}"/>
              </a:ext>
            </a:extLst>
          </p:cNvPr>
          <p:cNvCxnSpPr>
            <a:cxnSpLocks/>
            <a:endCxn id="26" idx="1"/>
          </p:cNvCxnSpPr>
          <p:nvPr/>
        </p:nvCxnSpPr>
        <p:spPr>
          <a:xfrm>
            <a:off x="3757613" y="3598355"/>
            <a:ext cx="2460334" cy="1766533"/>
          </a:xfrm>
          <a:prstGeom prst="straightConnector1">
            <a:avLst/>
          </a:prstGeom>
          <a:ln>
            <a:headEnd w="sm" len="sm"/>
            <a:tailEnd type="arrow" w="lg" len="lg"/>
          </a:ln>
        </p:spPr>
        <p:style>
          <a:lnRef idx="2">
            <a:schemeClr val="accent1"/>
          </a:lnRef>
          <a:fillRef idx="0">
            <a:schemeClr val="accent1"/>
          </a:fillRef>
          <a:effectRef idx="1">
            <a:schemeClr val="accent1"/>
          </a:effectRef>
          <a:fontRef idx="minor">
            <a:schemeClr val="tx1"/>
          </a:fontRef>
        </p:style>
      </p:cxnSp>
      <p:cxnSp>
        <p:nvCxnSpPr>
          <p:cNvPr id="37" name="Straight Arrow Connector 36">
            <a:extLst>
              <a:ext uri="{FF2B5EF4-FFF2-40B4-BE49-F238E27FC236}">
                <a16:creationId xmlns:a16="http://schemas.microsoft.com/office/drawing/2014/main" id="{2D680F19-10A5-9349-B046-F02DC0D784DF}"/>
              </a:ext>
            </a:extLst>
          </p:cNvPr>
          <p:cNvCxnSpPr>
            <a:cxnSpLocks/>
            <a:endCxn id="10" idx="1"/>
          </p:cNvCxnSpPr>
          <p:nvPr/>
        </p:nvCxnSpPr>
        <p:spPr>
          <a:xfrm flipV="1">
            <a:off x="3243263" y="2622362"/>
            <a:ext cx="2974684" cy="360456"/>
          </a:xfrm>
          <a:prstGeom prst="straightConnector1">
            <a:avLst/>
          </a:prstGeom>
          <a:ln>
            <a:headEnd w="sm" len="sm"/>
            <a:tailEnd type="arrow" w="lg" len="lg"/>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415673030"/>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fade">
                                      <p:cBhvr>
                                        <p:cTn id="7" dur="500"/>
                                        <p:tgtEl>
                                          <p:spTgt spid="3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par>
                                <p:cTn id="11" presetID="10" presetClass="entr" presetSubtype="0" fill="hold" nodeType="withEffect">
                                  <p:stCondLst>
                                    <p:cond delay="0"/>
                                  </p:stCondLst>
                                  <p:childTnLst>
                                    <p:set>
                                      <p:cBhvr>
                                        <p:cTn id="12" dur="1" fill="hold">
                                          <p:stCondLst>
                                            <p:cond delay="0"/>
                                          </p:stCondLst>
                                        </p:cTn>
                                        <p:tgtEl>
                                          <p:spTgt spid="36"/>
                                        </p:tgtEl>
                                        <p:attrNameLst>
                                          <p:attrName>style.visibility</p:attrName>
                                        </p:attrNameLst>
                                      </p:cBhvr>
                                      <p:to>
                                        <p:strVal val="visible"/>
                                      </p:to>
                                    </p:set>
                                    <p:animEffect transition="in" filter="fade">
                                      <p:cBhvr>
                                        <p:cTn id="13" dur="500"/>
                                        <p:tgtEl>
                                          <p:spTgt spid="36"/>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22"/>
                                        </p:tgtEl>
                                        <p:attrNameLst>
                                          <p:attrName>style.visibility</p:attrName>
                                        </p:attrNameLst>
                                      </p:cBhvr>
                                      <p:to>
                                        <p:strVal val="visible"/>
                                      </p:to>
                                    </p:set>
                                    <p:animEffect transition="in" filter="fade">
                                      <p:cBhvr>
                                        <p:cTn id="18" dur="500"/>
                                        <p:tgtEl>
                                          <p:spTgt spid="22"/>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26"/>
                                        </p:tgtEl>
                                        <p:attrNameLst>
                                          <p:attrName>style.visibility</p:attrName>
                                        </p:attrNameLst>
                                      </p:cBhvr>
                                      <p:to>
                                        <p:strVal val="visible"/>
                                      </p:to>
                                    </p:set>
                                    <p:animEffect transition="in" filter="fade">
                                      <p:cBhvr>
                                        <p:cTn id="21" dur="500"/>
                                        <p:tgtEl>
                                          <p:spTgt spid="26"/>
                                        </p:tgtEl>
                                      </p:cBhvr>
                                    </p:animEffect>
                                  </p:childTnLst>
                                </p:cTn>
                              </p:par>
                              <p:par>
                                <p:cTn id="22" presetID="10" presetClass="entr" presetSubtype="0" fill="hold" nodeType="withEffect">
                                  <p:stCondLst>
                                    <p:cond delay="0"/>
                                  </p:stCondLst>
                                  <p:childTnLst>
                                    <p:set>
                                      <p:cBhvr>
                                        <p:cTn id="23" dur="1" fill="hold">
                                          <p:stCondLst>
                                            <p:cond delay="0"/>
                                          </p:stCondLst>
                                        </p:cTn>
                                        <p:tgtEl>
                                          <p:spTgt spid="15"/>
                                        </p:tgtEl>
                                        <p:attrNameLst>
                                          <p:attrName>style.visibility</p:attrName>
                                        </p:attrNameLst>
                                      </p:cBhvr>
                                      <p:to>
                                        <p:strVal val="visible"/>
                                      </p:to>
                                    </p:set>
                                    <p:animEffect transition="in" filter="fade">
                                      <p:cBhvr>
                                        <p:cTn id="24"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26"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bluetooth.png">
            <a:extLst>
              <a:ext uri="{FF2B5EF4-FFF2-40B4-BE49-F238E27FC236}">
                <a16:creationId xmlns:a16="http://schemas.microsoft.com/office/drawing/2014/main" id="{6B6EC2DD-0324-7B42-A37F-32D9139AE37E}"/>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2"/>
          <a:stretch/>
        </p:blipFill>
        <p:spPr>
          <a:xfrm>
            <a:off x="1649366" y="3482113"/>
            <a:ext cx="226891" cy="369332"/>
          </a:xfrm>
          <a:prstGeom prst="rect">
            <a:avLst/>
          </a:prstGeom>
        </p:spPr>
      </p:pic>
      <p:pic>
        <p:nvPicPr>
          <p:cNvPr id="13" name="Picture 12">
            <a:extLst>
              <a:ext uri="{FF2B5EF4-FFF2-40B4-BE49-F238E27FC236}">
                <a16:creationId xmlns:a16="http://schemas.microsoft.com/office/drawing/2014/main" id="{63DAAB8D-6AAD-A845-804A-01AD72A16EB3}"/>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68422" y="2982815"/>
            <a:ext cx="1501140" cy="2316480"/>
          </a:xfrm>
          <a:prstGeom prst="rect">
            <a:avLst/>
          </a:prstGeom>
        </p:spPr>
      </p:pic>
      <p:pic>
        <p:nvPicPr>
          <p:cNvPr id="15" name="Picture 14">
            <a:extLst>
              <a:ext uri="{FF2B5EF4-FFF2-40B4-BE49-F238E27FC236}">
                <a16:creationId xmlns:a16="http://schemas.microsoft.com/office/drawing/2014/main" id="{2D260A7A-0B90-4C41-AF34-F5736FCA40D1}"/>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7314900" y="4475470"/>
            <a:ext cx="1752015" cy="1343418"/>
          </a:xfrm>
          <a:prstGeom prst="rect">
            <a:avLst/>
          </a:prstGeom>
        </p:spPr>
      </p:pic>
      <p:pic>
        <p:nvPicPr>
          <p:cNvPr id="20" name="Picture 19" descr="communication.png">
            <a:extLst>
              <a:ext uri="{FF2B5EF4-FFF2-40B4-BE49-F238E27FC236}">
                <a16:creationId xmlns:a16="http://schemas.microsoft.com/office/drawing/2014/main" id="{CE66323C-B3DE-BE42-80D1-C6A0E25C677F}"/>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1943834" y="3451915"/>
            <a:ext cx="199226" cy="472440"/>
          </a:xfrm>
          <a:prstGeom prst="rect">
            <a:avLst/>
          </a:prstGeom>
        </p:spPr>
      </p:pic>
      <p:pic>
        <p:nvPicPr>
          <p:cNvPr id="36" name="Picture 35">
            <a:extLst>
              <a:ext uri="{FF2B5EF4-FFF2-40B4-BE49-F238E27FC236}">
                <a16:creationId xmlns:a16="http://schemas.microsoft.com/office/drawing/2014/main" id="{93093D08-DE25-5B4D-A0A7-D94EE3128C7D}"/>
              </a:ext>
            </a:extLst>
          </p:cNvPr>
          <p:cNvPicPr>
            <a:picLocks noChangeAspect="1"/>
          </p:cNvPicPr>
          <p:nvPr/>
        </p:nvPicPr>
        <p:blipFill>
          <a:blip r:embed="rId7"/>
          <a:stretch>
            <a:fillRect/>
          </a:stretch>
        </p:blipFill>
        <p:spPr>
          <a:xfrm>
            <a:off x="7078000" y="1520651"/>
            <a:ext cx="1169262" cy="1813348"/>
          </a:xfrm>
          <a:prstGeom prst="rect">
            <a:avLst/>
          </a:prstGeom>
        </p:spPr>
      </p:pic>
      <p:sp>
        <p:nvSpPr>
          <p:cNvPr id="16" name="Title 1">
            <a:extLst>
              <a:ext uri="{FF2B5EF4-FFF2-40B4-BE49-F238E27FC236}">
                <a16:creationId xmlns:a16="http://schemas.microsoft.com/office/drawing/2014/main" id="{433AAFD8-3C5D-E143-A9FE-2BF7EC9AF148}"/>
              </a:ext>
            </a:extLst>
          </p:cNvPr>
          <p:cNvSpPr txBox="1">
            <a:spLocks/>
          </p:cNvSpPr>
          <p:nvPr/>
        </p:nvSpPr>
        <p:spPr bwMode="auto">
          <a:xfrm>
            <a:off x="942278" y="301625"/>
            <a:ext cx="7772400" cy="6762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lvl1pPr algn="ctr" defTabSz="342900" rtl="0" eaLnBrk="1" fontAlgn="base" hangingPunct="1">
              <a:spcBef>
                <a:spcPct val="0"/>
              </a:spcBef>
              <a:spcAft>
                <a:spcPct val="0"/>
              </a:spcAft>
              <a:defRPr sz="3300" kern="1200">
                <a:solidFill>
                  <a:schemeClr val="tx1"/>
                </a:solidFill>
                <a:latin typeface="+mj-lt"/>
                <a:ea typeface="ＭＳ Ｐゴシック" charset="0"/>
                <a:cs typeface="ＭＳ Ｐゴシック" charset="0"/>
              </a:defRPr>
            </a:lvl1pPr>
            <a:lvl2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2pPr>
            <a:lvl3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3pPr>
            <a:lvl4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4pPr>
            <a:lvl5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5pPr>
            <a:lvl6pPr marL="3429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6pPr>
            <a:lvl7pPr marL="6858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7pPr>
            <a:lvl8pPr marL="10287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8pPr>
            <a:lvl9pPr marL="13716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9pPr>
          </a:lstStyle>
          <a:p>
            <a:r>
              <a:rPr kumimoji="0" lang="en-US" sz="3200" b="1"/>
              <a:t>Send Alerts By SMS or E-mail</a:t>
            </a:r>
            <a:endParaRPr kumimoji="0" lang="en-US" sz="3200" b="1" dirty="0"/>
          </a:p>
        </p:txBody>
      </p:sp>
      <p:pic>
        <p:nvPicPr>
          <p:cNvPr id="17" name="Picture 16">
            <a:extLst>
              <a:ext uri="{FF2B5EF4-FFF2-40B4-BE49-F238E27FC236}">
                <a16:creationId xmlns:a16="http://schemas.microsoft.com/office/drawing/2014/main" id="{C8C416CC-88F0-B44A-BCB0-6660F5A3E4D3}"/>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6160003" y="4239333"/>
            <a:ext cx="596891" cy="682753"/>
          </a:xfrm>
          <a:prstGeom prst="rect">
            <a:avLst/>
          </a:prstGeom>
          <a:effectLst>
            <a:outerShdw blurRad="50800" dist="38100" dir="2700000" algn="tl" rotWithShape="0">
              <a:prstClr val="black">
                <a:alpha val="40000"/>
              </a:prstClr>
            </a:outerShdw>
          </a:effectLst>
        </p:spPr>
      </p:pic>
      <p:pic>
        <p:nvPicPr>
          <p:cNvPr id="19" name="Picture 18">
            <a:extLst>
              <a:ext uri="{FF2B5EF4-FFF2-40B4-BE49-F238E27FC236}">
                <a16:creationId xmlns:a16="http://schemas.microsoft.com/office/drawing/2014/main" id="{4901B037-E8D4-6A45-8642-5924D2BC16C5}"/>
              </a:ext>
            </a:extLst>
          </p:cNvPr>
          <p:cNvPicPr>
            <a:picLocks noChangeAspect="1"/>
          </p:cNvPicPr>
          <p:nvPr/>
        </p:nvPicPr>
        <p:blipFill rotWithShape="1">
          <a:blip r:embed="rId9" cstate="screen">
            <a:extLst>
              <a:ext uri="{28A0092B-C50C-407E-A947-70E740481C1C}">
                <a14:useLocalDpi xmlns:a14="http://schemas.microsoft.com/office/drawing/2010/main"/>
              </a:ext>
            </a:extLst>
          </a:blip>
          <a:srcRect/>
          <a:stretch/>
        </p:blipFill>
        <p:spPr>
          <a:xfrm>
            <a:off x="6114319" y="2551726"/>
            <a:ext cx="688257" cy="480613"/>
          </a:xfrm>
          <a:prstGeom prst="rect">
            <a:avLst/>
          </a:prstGeom>
          <a:effectLst>
            <a:outerShdw blurRad="50800" dist="38100" dir="2700000" algn="tl" rotWithShape="0">
              <a:prstClr val="black">
                <a:alpha val="40000"/>
              </a:prstClr>
            </a:outerShdw>
          </a:effectLst>
        </p:spPr>
      </p:pic>
      <p:grpSp>
        <p:nvGrpSpPr>
          <p:cNvPr id="7" name="Group 6">
            <a:extLst>
              <a:ext uri="{FF2B5EF4-FFF2-40B4-BE49-F238E27FC236}">
                <a16:creationId xmlns:a16="http://schemas.microsoft.com/office/drawing/2014/main" id="{95DE05C2-8854-B04F-9C1D-0067DA69C59C}"/>
              </a:ext>
            </a:extLst>
          </p:cNvPr>
          <p:cNvGrpSpPr/>
          <p:nvPr/>
        </p:nvGrpSpPr>
        <p:grpSpPr>
          <a:xfrm>
            <a:off x="2250529" y="1306848"/>
            <a:ext cx="2634279" cy="4588866"/>
            <a:chOff x="2250529" y="1306848"/>
            <a:chExt cx="2634279" cy="4588866"/>
          </a:xfrm>
        </p:grpSpPr>
        <p:grpSp>
          <p:nvGrpSpPr>
            <p:cNvPr id="3" name="Group 2">
              <a:extLst>
                <a:ext uri="{FF2B5EF4-FFF2-40B4-BE49-F238E27FC236}">
                  <a16:creationId xmlns:a16="http://schemas.microsoft.com/office/drawing/2014/main" id="{0D78D691-B887-B844-B608-547538F5A5F1}"/>
                </a:ext>
              </a:extLst>
            </p:cNvPr>
            <p:cNvGrpSpPr>
              <a:grpSpLocks noChangeAspect="1"/>
            </p:cNvGrpSpPr>
            <p:nvPr/>
          </p:nvGrpSpPr>
          <p:grpSpPr>
            <a:xfrm>
              <a:off x="2250529" y="1306848"/>
              <a:ext cx="2634279" cy="4588866"/>
              <a:chOff x="2511357" y="1266117"/>
              <a:chExt cx="2692305" cy="4689947"/>
            </a:xfrm>
          </p:grpSpPr>
          <p:pic>
            <p:nvPicPr>
              <p:cNvPr id="24" name="Picture 23">
                <a:extLst>
                  <a:ext uri="{FF2B5EF4-FFF2-40B4-BE49-F238E27FC236}">
                    <a16:creationId xmlns:a16="http://schemas.microsoft.com/office/drawing/2014/main" id="{9C179CC9-7792-3942-A777-5EBDF8C09FFB}"/>
                  </a:ext>
                </a:extLst>
              </p:cNvPr>
              <p:cNvPicPr>
                <a:picLocks noChangeAspect="1"/>
              </p:cNvPicPr>
              <p:nvPr/>
            </p:nvPicPr>
            <p:blipFill rotWithShape="1">
              <a:blip r:embed="rId10" cstate="screen">
                <a:extLst>
                  <a:ext uri="{28A0092B-C50C-407E-A947-70E740481C1C}">
                    <a14:useLocalDpi xmlns:a14="http://schemas.microsoft.com/office/drawing/2010/main"/>
                  </a:ext>
                </a:extLst>
              </a:blip>
              <a:srcRect r="55057"/>
              <a:stretch/>
            </p:blipFill>
            <p:spPr>
              <a:xfrm>
                <a:off x="2511357" y="1266117"/>
                <a:ext cx="2692305" cy="4689947"/>
              </a:xfrm>
              <a:prstGeom prst="rect">
                <a:avLst/>
              </a:prstGeom>
            </p:spPr>
          </p:pic>
          <p:pic>
            <p:nvPicPr>
              <p:cNvPr id="14" name="Picture 13">
                <a:extLst>
                  <a:ext uri="{FF2B5EF4-FFF2-40B4-BE49-F238E27FC236}">
                    <a16:creationId xmlns:a16="http://schemas.microsoft.com/office/drawing/2014/main" id="{0DBB909A-394B-3540-93C6-E9820D4B5B1B}"/>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2928701" y="1796975"/>
                <a:ext cx="1801143" cy="3702351"/>
              </a:xfrm>
              <a:prstGeom prst="rect">
                <a:avLst/>
              </a:prstGeom>
            </p:spPr>
          </p:pic>
        </p:grpSp>
        <p:pic>
          <p:nvPicPr>
            <p:cNvPr id="5" name="Picture 4">
              <a:extLst>
                <a:ext uri="{FF2B5EF4-FFF2-40B4-BE49-F238E27FC236}">
                  <a16:creationId xmlns:a16="http://schemas.microsoft.com/office/drawing/2014/main" id="{1D9CE386-AFE4-B046-A2F7-89E08D310FA7}"/>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2671349" y="1826264"/>
              <a:ext cx="1762324" cy="3622555"/>
            </a:xfrm>
            <a:prstGeom prst="rect">
              <a:avLst/>
            </a:prstGeom>
          </p:spPr>
        </p:pic>
      </p:grpSp>
      <p:cxnSp>
        <p:nvCxnSpPr>
          <p:cNvPr id="23" name="Straight Arrow Connector 22">
            <a:extLst>
              <a:ext uri="{FF2B5EF4-FFF2-40B4-BE49-F238E27FC236}">
                <a16:creationId xmlns:a16="http://schemas.microsoft.com/office/drawing/2014/main" id="{6C7EF026-5C74-DA4A-AA95-690C9F5C6120}"/>
              </a:ext>
            </a:extLst>
          </p:cNvPr>
          <p:cNvCxnSpPr>
            <a:cxnSpLocks/>
          </p:cNvCxnSpPr>
          <p:nvPr/>
        </p:nvCxnSpPr>
        <p:spPr>
          <a:xfrm flipV="1">
            <a:off x="4383771" y="2852112"/>
            <a:ext cx="1644889" cy="410085"/>
          </a:xfrm>
          <a:prstGeom prst="straightConnector1">
            <a:avLst/>
          </a:prstGeom>
          <a:ln>
            <a:headEnd w="sm" len="sm"/>
            <a:tailEnd type="arrow" w="lg" len="lg"/>
          </a:ln>
        </p:spPr>
        <p:style>
          <a:lnRef idx="2">
            <a:schemeClr val="accent1"/>
          </a:lnRef>
          <a:fillRef idx="0">
            <a:schemeClr val="accent1"/>
          </a:fillRef>
          <a:effectRef idx="1">
            <a:schemeClr val="accent1"/>
          </a:effectRef>
          <a:fontRef idx="minor">
            <a:schemeClr val="tx1"/>
          </a:fontRef>
        </p:style>
      </p:cxnSp>
      <p:cxnSp>
        <p:nvCxnSpPr>
          <p:cNvPr id="25" name="Straight Arrow Connector 24">
            <a:extLst>
              <a:ext uri="{FF2B5EF4-FFF2-40B4-BE49-F238E27FC236}">
                <a16:creationId xmlns:a16="http://schemas.microsoft.com/office/drawing/2014/main" id="{74960112-3C50-6A44-972A-1E322D860B87}"/>
              </a:ext>
            </a:extLst>
          </p:cNvPr>
          <p:cNvCxnSpPr>
            <a:cxnSpLocks/>
            <a:endCxn id="17" idx="1"/>
          </p:cNvCxnSpPr>
          <p:nvPr/>
        </p:nvCxnSpPr>
        <p:spPr>
          <a:xfrm>
            <a:off x="4383770" y="3881756"/>
            <a:ext cx="1776233" cy="698954"/>
          </a:xfrm>
          <a:prstGeom prst="straightConnector1">
            <a:avLst/>
          </a:prstGeom>
          <a:ln>
            <a:headEnd w="sm" len="sm"/>
            <a:tailEnd type="arrow" w="lg" len="lg"/>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177643000"/>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646A42-741F-C845-A176-D2DD4A423DD9}"/>
              </a:ext>
            </a:extLst>
          </p:cNvPr>
          <p:cNvSpPr>
            <a:spLocks noGrp="1"/>
          </p:cNvSpPr>
          <p:nvPr>
            <p:ph type="title" idx="4294967295"/>
          </p:nvPr>
        </p:nvSpPr>
        <p:spPr>
          <a:xfrm>
            <a:off x="1277626" y="334820"/>
            <a:ext cx="7198752" cy="676275"/>
          </a:xfrm>
        </p:spPr>
        <p:txBody>
          <a:bodyPr/>
          <a:lstStyle/>
          <a:p>
            <a:r>
              <a:rPr lang="en-US" b="1" dirty="0"/>
              <a:t>Alerts Include Alarm Data and GPS Location</a:t>
            </a:r>
          </a:p>
        </p:txBody>
      </p:sp>
      <p:pic>
        <p:nvPicPr>
          <p:cNvPr id="6" name="Picture 5" descr="bluetooth.png">
            <a:extLst>
              <a:ext uri="{FF2B5EF4-FFF2-40B4-BE49-F238E27FC236}">
                <a16:creationId xmlns:a16="http://schemas.microsoft.com/office/drawing/2014/main" id="{6B6EC2DD-0324-7B42-A37F-32D9139AE37E}"/>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2"/>
          <a:stretch/>
        </p:blipFill>
        <p:spPr>
          <a:xfrm>
            <a:off x="1649366" y="3480628"/>
            <a:ext cx="226891" cy="369332"/>
          </a:xfrm>
          <a:prstGeom prst="rect">
            <a:avLst/>
          </a:prstGeom>
        </p:spPr>
      </p:pic>
      <p:pic>
        <p:nvPicPr>
          <p:cNvPr id="13" name="Picture 12">
            <a:extLst>
              <a:ext uri="{FF2B5EF4-FFF2-40B4-BE49-F238E27FC236}">
                <a16:creationId xmlns:a16="http://schemas.microsoft.com/office/drawing/2014/main" id="{63DAAB8D-6AAD-A845-804A-01AD72A16EB3}"/>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68422" y="2982815"/>
            <a:ext cx="1501140" cy="2316480"/>
          </a:xfrm>
          <a:prstGeom prst="rect">
            <a:avLst/>
          </a:prstGeom>
        </p:spPr>
      </p:pic>
      <p:pic>
        <p:nvPicPr>
          <p:cNvPr id="20" name="Picture 19" descr="communication.png">
            <a:extLst>
              <a:ext uri="{FF2B5EF4-FFF2-40B4-BE49-F238E27FC236}">
                <a16:creationId xmlns:a16="http://schemas.microsoft.com/office/drawing/2014/main" id="{CE66323C-B3DE-BE42-80D1-C6A0E25C677F}"/>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943834" y="3450430"/>
            <a:ext cx="199226" cy="472440"/>
          </a:xfrm>
          <a:prstGeom prst="rect">
            <a:avLst/>
          </a:prstGeom>
        </p:spPr>
      </p:pic>
      <p:pic>
        <p:nvPicPr>
          <p:cNvPr id="31" name="Picture 30">
            <a:extLst>
              <a:ext uri="{FF2B5EF4-FFF2-40B4-BE49-F238E27FC236}">
                <a16:creationId xmlns:a16="http://schemas.microsoft.com/office/drawing/2014/main" id="{AC298759-12A3-BA4E-97EB-3C50CE9F8D63}"/>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5701780" y="1938157"/>
            <a:ext cx="688257" cy="480613"/>
          </a:xfrm>
          <a:prstGeom prst="rect">
            <a:avLst/>
          </a:prstGeom>
          <a:effectLst>
            <a:outerShdw blurRad="50800" dist="38100" dir="2700000" algn="tl" rotWithShape="0">
              <a:prstClr val="black">
                <a:alpha val="40000"/>
              </a:prstClr>
            </a:outerShdw>
          </a:effectLst>
        </p:spPr>
      </p:pic>
      <p:pic>
        <p:nvPicPr>
          <p:cNvPr id="36" name="Picture 35">
            <a:extLst>
              <a:ext uri="{FF2B5EF4-FFF2-40B4-BE49-F238E27FC236}">
                <a16:creationId xmlns:a16="http://schemas.microsoft.com/office/drawing/2014/main" id="{93093D08-DE25-5B4D-A0A7-D94EE3128C7D}"/>
              </a:ext>
            </a:extLst>
          </p:cNvPr>
          <p:cNvPicPr>
            <a:picLocks noChangeAspect="1"/>
          </p:cNvPicPr>
          <p:nvPr/>
        </p:nvPicPr>
        <p:blipFill>
          <a:blip r:embed="rId7"/>
          <a:stretch>
            <a:fillRect/>
          </a:stretch>
        </p:blipFill>
        <p:spPr>
          <a:xfrm>
            <a:off x="7126815" y="3553362"/>
            <a:ext cx="1169262" cy="1813348"/>
          </a:xfrm>
          <a:prstGeom prst="rect">
            <a:avLst/>
          </a:prstGeom>
        </p:spPr>
      </p:pic>
      <p:grpSp>
        <p:nvGrpSpPr>
          <p:cNvPr id="7" name="Group 6">
            <a:extLst>
              <a:ext uri="{FF2B5EF4-FFF2-40B4-BE49-F238E27FC236}">
                <a16:creationId xmlns:a16="http://schemas.microsoft.com/office/drawing/2014/main" id="{A5D594F3-1074-2F42-B1AC-E851CDB432E6}"/>
              </a:ext>
            </a:extLst>
          </p:cNvPr>
          <p:cNvGrpSpPr/>
          <p:nvPr/>
        </p:nvGrpSpPr>
        <p:grpSpPr>
          <a:xfrm>
            <a:off x="4043458" y="1290563"/>
            <a:ext cx="2540472" cy="4425457"/>
            <a:chOff x="5420129" y="2991680"/>
            <a:chExt cx="1577635" cy="2748212"/>
          </a:xfrm>
        </p:grpSpPr>
        <p:pic>
          <p:nvPicPr>
            <p:cNvPr id="23" name="Picture 22">
              <a:extLst>
                <a:ext uri="{FF2B5EF4-FFF2-40B4-BE49-F238E27FC236}">
                  <a16:creationId xmlns:a16="http://schemas.microsoft.com/office/drawing/2014/main" id="{555C93C9-C894-C04F-B047-23C7B9F97C4C}"/>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r="55057"/>
            <a:stretch/>
          </p:blipFill>
          <p:spPr>
            <a:xfrm>
              <a:off x="5420129" y="2991680"/>
              <a:ext cx="1577635" cy="2748212"/>
            </a:xfrm>
            <a:prstGeom prst="rect">
              <a:avLst/>
            </a:prstGeom>
          </p:spPr>
        </p:pic>
        <p:pic>
          <p:nvPicPr>
            <p:cNvPr id="5" name="Picture 4">
              <a:extLst>
                <a:ext uri="{FF2B5EF4-FFF2-40B4-BE49-F238E27FC236}">
                  <a16:creationId xmlns:a16="http://schemas.microsoft.com/office/drawing/2014/main" id="{B1E85422-0D86-4C4D-9524-75C5D167227A}"/>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5658345" y="3280111"/>
              <a:ext cx="1067159" cy="2171349"/>
            </a:xfrm>
            <a:prstGeom prst="rect">
              <a:avLst/>
            </a:prstGeom>
          </p:spPr>
        </p:pic>
      </p:grpSp>
      <p:cxnSp>
        <p:nvCxnSpPr>
          <p:cNvPr id="25" name="Straight Arrow Connector 24">
            <a:extLst>
              <a:ext uri="{FF2B5EF4-FFF2-40B4-BE49-F238E27FC236}">
                <a16:creationId xmlns:a16="http://schemas.microsoft.com/office/drawing/2014/main" id="{A87CD3EE-920F-7343-97F2-F89676596369}"/>
              </a:ext>
            </a:extLst>
          </p:cNvPr>
          <p:cNvCxnSpPr>
            <a:cxnSpLocks/>
            <a:stCxn id="28" idx="1"/>
          </p:cNvCxnSpPr>
          <p:nvPr/>
        </p:nvCxnSpPr>
        <p:spPr>
          <a:xfrm flipH="1" flipV="1">
            <a:off x="5466261" y="3761345"/>
            <a:ext cx="1675626" cy="224422"/>
          </a:xfrm>
          <a:prstGeom prst="straightConnector1">
            <a:avLst/>
          </a:prstGeom>
          <a:ln>
            <a:headEnd w="sm" len="sm"/>
            <a:tailEnd type="oval" w="lg" len="lg"/>
          </a:ln>
        </p:spPr>
        <p:style>
          <a:lnRef idx="2">
            <a:schemeClr val="accent1"/>
          </a:lnRef>
          <a:fillRef idx="0">
            <a:schemeClr val="accent1"/>
          </a:fillRef>
          <a:effectRef idx="1">
            <a:schemeClr val="accent1"/>
          </a:effectRef>
          <a:fontRef idx="minor">
            <a:schemeClr val="tx1"/>
          </a:fontRef>
        </p:style>
      </p:cxnSp>
      <p:pic>
        <p:nvPicPr>
          <p:cNvPr id="29" name="Picture 28">
            <a:extLst>
              <a:ext uri="{FF2B5EF4-FFF2-40B4-BE49-F238E27FC236}">
                <a16:creationId xmlns:a16="http://schemas.microsoft.com/office/drawing/2014/main" id="{B8F5AECA-D7E3-5F43-86DB-6AB8552CF007}"/>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3163401" y="3424987"/>
            <a:ext cx="688257" cy="480613"/>
          </a:xfrm>
          <a:prstGeom prst="rect">
            <a:avLst/>
          </a:prstGeom>
          <a:effectLst>
            <a:outerShdw blurRad="50800" dist="38100" dir="2700000" algn="tl" rotWithShape="0">
              <a:prstClr val="black">
                <a:alpha val="40000"/>
              </a:prstClr>
            </a:outerShdw>
          </a:effectLst>
        </p:spPr>
      </p:pic>
      <p:grpSp>
        <p:nvGrpSpPr>
          <p:cNvPr id="16" name="Group 15">
            <a:extLst>
              <a:ext uri="{FF2B5EF4-FFF2-40B4-BE49-F238E27FC236}">
                <a16:creationId xmlns:a16="http://schemas.microsoft.com/office/drawing/2014/main" id="{3CDAF6FC-6A4C-D146-8B4A-3FE4E2EF15A0}"/>
              </a:ext>
            </a:extLst>
          </p:cNvPr>
          <p:cNvGrpSpPr/>
          <p:nvPr/>
        </p:nvGrpSpPr>
        <p:grpSpPr>
          <a:xfrm>
            <a:off x="2182095" y="2937070"/>
            <a:ext cx="941636" cy="1640313"/>
            <a:chOff x="2182095" y="2937070"/>
            <a:chExt cx="941636" cy="1640313"/>
          </a:xfrm>
        </p:grpSpPr>
        <p:grpSp>
          <p:nvGrpSpPr>
            <p:cNvPr id="11" name="Group 10">
              <a:extLst>
                <a:ext uri="{FF2B5EF4-FFF2-40B4-BE49-F238E27FC236}">
                  <a16:creationId xmlns:a16="http://schemas.microsoft.com/office/drawing/2014/main" id="{8C3BDBD4-4614-4842-BC22-375D4D778DB8}"/>
                </a:ext>
              </a:extLst>
            </p:cNvPr>
            <p:cNvGrpSpPr>
              <a:grpSpLocks noChangeAspect="1"/>
            </p:cNvGrpSpPr>
            <p:nvPr/>
          </p:nvGrpSpPr>
          <p:grpSpPr>
            <a:xfrm>
              <a:off x="2182095" y="2937070"/>
              <a:ext cx="941636" cy="1640313"/>
              <a:chOff x="2174159" y="4388747"/>
              <a:chExt cx="702643" cy="1223992"/>
            </a:xfrm>
          </p:grpSpPr>
          <p:pic>
            <p:nvPicPr>
              <p:cNvPr id="26" name="Picture 25">
                <a:extLst>
                  <a:ext uri="{FF2B5EF4-FFF2-40B4-BE49-F238E27FC236}">
                    <a16:creationId xmlns:a16="http://schemas.microsoft.com/office/drawing/2014/main" id="{9B733549-3940-4E40-A480-F8A4597778C7}"/>
                  </a:ext>
                </a:extLst>
              </p:cNvPr>
              <p:cNvPicPr>
                <a:picLocks noChangeAspect="1"/>
              </p:cNvPicPr>
              <p:nvPr/>
            </p:nvPicPr>
            <p:blipFill rotWithShape="1">
              <a:blip r:embed="rId10" cstate="screen">
                <a:extLst>
                  <a:ext uri="{28A0092B-C50C-407E-A947-70E740481C1C}">
                    <a14:useLocalDpi xmlns:a14="http://schemas.microsoft.com/office/drawing/2010/main"/>
                  </a:ext>
                </a:extLst>
              </a:blip>
              <a:srcRect/>
              <a:stretch/>
            </p:blipFill>
            <p:spPr>
              <a:xfrm>
                <a:off x="2174159" y="4388747"/>
                <a:ext cx="702643" cy="1223992"/>
              </a:xfrm>
              <a:prstGeom prst="rect">
                <a:avLst/>
              </a:prstGeom>
            </p:spPr>
          </p:pic>
          <p:pic>
            <p:nvPicPr>
              <p:cNvPr id="27" name="Content Placeholder 5">
                <a:extLst>
                  <a:ext uri="{FF2B5EF4-FFF2-40B4-BE49-F238E27FC236}">
                    <a16:creationId xmlns:a16="http://schemas.microsoft.com/office/drawing/2014/main" id="{DD15DE41-98CA-A246-BF62-A47FBB69DBB0}"/>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2283789" y="4519825"/>
                <a:ext cx="474008" cy="974351"/>
              </a:xfrm>
              <a:prstGeom prst="rect">
                <a:avLst/>
              </a:prstGeom>
            </p:spPr>
          </p:pic>
        </p:grpSp>
        <p:pic>
          <p:nvPicPr>
            <p:cNvPr id="14" name="Picture 13">
              <a:extLst>
                <a:ext uri="{FF2B5EF4-FFF2-40B4-BE49-F238E27FC236}">
                  <a16:creationId xmlns:a16="http://schemas.microsoft.com/office/drawing/2014/main" id="{43E28EBD-F422-264F-8128-EE1DAB770824}"/>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2329013" y="3104345"/>
              <a:ext cx="635235" cy="1305761"/>
            </a:xfrm>
            <a:prstGeom prst="rect">
              <a:avLst/>
            </a:prstGeom>
          </p:spPr>
        </p:pic>
      </p:grpSp>
      <p:pic>
        <p:nvPicPr>
          <p:cNvPr id="28" name="Picture 27">
            <a:extLst>
              <a:ext uri="{FF2B5EF4-FFF2-40B4-BE49-F238E27FC236}">
                <a16:creationId xmlns:a16="http://schemas.microsoft.com/office/drawing/2014/main" id="{738FB429-231A-5E41-8454-77925D3088AF}"/>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7141887" y="3761344"/>
            <a:ext cx="213340" cy="448846"/>
          </a:xfrm>
          <a:prstGeom prst="rect">
            <a:avLst/>
          </a:prstGeom>
        </p:spPr>
      </p:pic>
      <p:sp>
        <p:nvSpPr>
          <p:cNvPr id="21" name="Rectangle 20">
            <a:extLst>
              <a:ext uri="{FF2B5EF4-FFF2-40B4-BE49-F238E27FC236}">
                <a16:creationId xmlns:a16="http://schemas.microsoft.com/office/drawing/2014/main" id="{B309B30D-61CB-8540-B70D-FD967F4651A8}"/>
              </a:ext>
            </a:extLst>
          </p:cNvPr>
          <p:cNvSpPr/>
          <p:nvPr/>
        </p:nvSpPr>
        <p:spPr>
          <a:xfrm>
            <a:off x="4505682" y="2876653"/>
            <a:ext cx="1091946" cy="269366"/>
          </a:xfrm>
          <a:prstGeom prst="rect">
            <a:avLst/>
          </a:prstGeom>
          <a:noFill/>
          <a:ln>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96564067"/>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69A8D641-9310-FD47-95E6-433D684E668A}"/>
              </a:ext>
            </a:extLst>
          </p:cNvPr>
          <p:cNvSpPr txBox="1">
            <a:spLocks/>
          </p:cNvSpPr>
          <p:nvPr/>
        </p:nvSpPr>
        <p:spPr bwMode="auto">
          <a:xfrm>
            <a:off x="1277626" y="334820"/>
            <a:ext cx="7198752" cy="6762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lvl1pPr algn="ctr" defTabSz="342900" rtl="0" eaLnBrk="1" fontAlgn="base" hangingPunct="1">
              <a:spcBef>
                <a:spcPct val="0"/>
              </a:spcBef>
              <a:spcAft>
                <a:spcPct val="0"/>
              </a:spcAft>
              <a:defRPr sz="3300" kern="1200">
                <a:solidFill>
                  <a:schemeClr val="tx1"/>
                </a:solidFill>
                <a:latin typeface="+mj-lt"/>
                <a:ea typeface="ＭＳ Ｐゴシック" charset="0"/>
                <a:cs typeface="ＭＳ Ｐゴシック" charset="0"/>
              </a:defRPr>
            </a:lvl1pPr>
            <a:lvl2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2pPr>
            <a:lvl3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3pPr>
            <a:lvl4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4pPr>
            <a:lvl5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5pPr>
            <a:lvl6pPr marL="3429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6pPr>
            <a:lvl7pPr marL="6858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7pPr>
            <a:lvl8pPr marL="10287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8pPr>
            <a:lvl9pPr marL="13716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9pPr>
          </a:lstStyle>
          <a:p>
            <a:r>
              <a:rPr kumimoji="0" lang="en-US" b="1" dirty="0"/>
              <a:t>Automatically Send Compliance Notifications</a:t>
            </a:r>
          </a:p>
        </p:txBody>
      </p:sp>
      <p:pic>
        <p:nvPicPr>
          <p:cNvPr id="6" name="Picture 5" descr="bluetooth.png">
            <a:extLst>
              <a:ext uri="{FF2B5EF4-FFF2-40B4-BE49-F238E27FC236}">
                <a16:creationId xmlns:a16="http://schemas.microsoft.com/office/drawing/2014/main" id="{F511C613-6F3F-6C47-8D38-1E59A367173A}"/>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l="-2"/>
          <a:stretch/>
        </p:blipFill>
        <p:spPr>
          <a:xfrm>
            <a:off x="1649366" y="3480628"/>
            <a:ext cx="226891" cy="369332"/>
          </a:xfrm>
          <a:prstGeom prst="rect">
            <a:avLst/>
          </a:prstGeom>
        </p:spPr>
      </p:pic>
      <p:pic>
        <p:nvPicPr>
          <p:cNvPr id="7" name="Picture 6">
            <a:extLst>
              <a:ext uri="{FF2B5EF4-FFF2-40B4-BE49-F238E27FC236}">
                <a16:creationId xmlns:a16="http://schemas.microsoft.com/office/drawing/2014/main" id="{B97388A8-8DFD-974E-A857-81BDD67A036A}"/>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8422" y="2982815"/>
            <a:ext cx="1501140" cy="2316480"/>
          </a:xfrm>
          <a:prstGeom prst="rect">
            <a:avLst/>
          </a:prstGeom>
        </p:spPr>
      </p:pic>
      <p:pic>
        <p:nvPicPr>
          <p:cNvPr id="10" name="Picture 9" descr="communication.png">
            <a:extLst>
              <a:ext uri="{FF2B5EF4-FFF2-40B4-BE49-F238E27FC236}">
                <a16:creationId xmlns:a16="http://schemas.microsoft.com/office/drawing/2014/main" id="{4B8C29D5-3A57-A74C-BB6E-F8BF82569E27}"/>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943834" y="3450430"/>
            <a:ext cx="199226" cy="472440"/>
          </a:xfrm>
          <a:prstGeom prst="rect">
            <a:avLst/>
          </a:prstGeom>
        </p:spPr>
      </p:pic>
      <p:pic>
        <p:nvPicPr>
          <p:cNvPr id="8" name="Picture 7">
            <a:extLst>
              <a:ext uri="{FF2B5EF4-FFF2-40B4-BE49-F238E27FC236}">
                <a16:creationId xmlns:a16="http://schemas.microsoft.com/office/drawing/2014/main" id="{2FE7BA6B-71E4-D041-B81B-AA65C3654BF9}"/>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6361503" y="4627586"/>
            <a:ext cx="1752015" cy="1343418"/>
          </a:xfrm>
          <a:prstGeom prst="rect">
            <a:avLst/>
          </a:prstGeom>
        </p:spPr>
      </p:pic>
      <p:sp>
        <p:nvSpPr>
          <p:cNvPr id="32" name="TextBox 31">
            <a:extLst>
              <a:ext uri="{FF2B5EF4-FFF2-40B4-BE49-F238E27FC236}">
                <a16:creationId xmlns:a16="http://schemas.microsoft.com/office/drawing/2014/main" id="{77C5B568-BA0B-5347-A25A-5E82FE446E8B}"/>
              </a:ext>
            </a:extLst>
          </p:cNvPr>
          <p:cNvSpPr txBox="1"/>
          <p:nvPr/>
        </p:nvSpPr>
        <p:spPr>
          <a:xfrm>
            <a:off x="7558929" y="5854806"/>
            <a:ext cx="1241437" cy="400110"/>
          </a:xfrm>
          <a:prstGeom prst="rect">
            <a:avLst/>
          </a:prstGeom>
          <a:noFill/>
        </p:spPr>
        <p:txBody>
          <a:bodyPr wrap="square" rtlCol="0">
            <a:spAutoFit/>
          </a:bodyPr>
          <a:lstStyle/>
          <a:p>
            <a:r>
              <a:rPr lang="en-US" sz="1000" dirty="0"/>
              <a:t>Compliance / Maintenance</a:t>
            </a:r>
          </a:p>
        </p:txBody>
      </p:sp>
      <p:grpSp>
        <p:nvGrpSpPr>
          <p:cNvPr id="12" name="Group 11">
            <a:extLst>
              <a:ext uri="{FF2B5EF4-FFF2-40B4-BE49-F238E27FC236}">
                <a16:creationId xmlns:a16="http://schemas.microsoft.com/office/drawing/2014/main" id="{0AE81F0C-3CB2-6846-89E9-37D2252A5DE5}"/>
              </a:ext>
            </a:extLst>
          </p:cNvPr>
          <p:cNvGrpSpPr/>
          <p:nvPr/>
        </p:nvGrpSpPr>
        <p:grpSpPr>
          <a:xfrm>
            <a:off x="4041648" y="1289304"/>
            <a:ext cx="2540472" cy="4425457"/>
            <a:chOff x="5420129" y="2991680"/>
            <a:chExt cx="1577635" cy="2748212"/>
          </a:xfrm>
        </p:grpSpPr>
        <p:pic>
          <p:nvPicPr>
            <p:cNvPr id="13" name="Picture 12">
              <a:extLst>
                <a:ext uri="{FF2B5EF4-FFF2-40B4-BE49-F238E27FC236}">
                  <a16:creationId xmlns:a16="http://schemas.microsoft.com/office/drawing/2014/main" id="{43092C40-F30B-B541-B253-39F2D93D3DE9}"/>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r="55057"/>
            <a:stretch/>
          </p:blipFill>
          <p:spPr>
            <a:xfrm>
              <a:off x="5420129" y="2991680"/>
              <a:ext cx="1577635" cy="2748212"/>
            </a:xfrm>
            <a:prstGeom prst="rect">
              <a:avLst/>
            </a:prstGeom>
          </p:spPr>
        </p:pic>
        <p:pic>
          <p:nvPicPr>
            <p:cNvPr id="14" name="Picture 13">
              <a:extLst>
                <a:ext uri="{FF2B5EF4-FFF2-40B4-BE49-F238E27FC236}">
                  <a16:creationId xmlns:a16="http://schemas.microsoft.com/office/drawing/2014/main" id="{4ACD959C-B539-6F45-85CC-BBD3F0A0BC58}"/>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5658345" y="3280111"/>
              <a:ext cx="1067159" cy="2171349"/>
            </a:xfrm>
            <a:prstGeom prst="rect">
              <a:avLst/>
            </a:prstGeom>
          </p:spPr>
        </p:pic>
      </p:grpSp>
      <p:pic>
        <p:nvPicPr>
          <p:cNvPr id="18" name="Picture 17">
            <a:extLst>
              <a:ext uri="{FF2B5EF4-FFF2-40B4-BE49-F238E27FC236}">
                <a16:creationId xmlns:a16="http://schemas.microsoft.com/office/drawing/2014/main" id="{095CBAAD-D1E1-8A4D-BEED-21FFFE9D9D92}"/>
              </a:ext>
            </a:extLst>
          </p:cNvPr>
          <p:cNvPicPr>
            <a:picLocks noChangeAspect="1"/>
          </p:cNvPicPr>
          <p:nvPr/>
        </p:nvPicPr>
        <p:blipFill>
          <a:blip r:embed="rId8"/>
          <a:stretch>
            <a:fillRect/>
          </a:stretch>
        </p:blipFill>
        <p:spPr>
          <a:xfrm>
            <a:off x="4425248" y="1899717"/>
            <a:ext cx="1758867" cy="2948437"/>
          </a:xfrm>
          <a:prstGeom prst="rect">
            <a:avLst/>
          </a:prstGeom>
        </p:spPr>
      </p:pic>
      <p:pic>
        <p:nvPicPr>
          <p:cNvPr id="21" name="Picture 20">
            <a:extLst>
              <a:ext uri="{FF2B5EF4-FFF2-40B4-BE49-F238E27FC236}">
                <a16:creationId xmlns:a16="http://schemas.microsoft.com/office/drawing/2014/main" id="{94805D74-C388-DD45-B1CE-1E5F37DDAFD2}"/>
              </a:ext>
            </a:extLst>
          </p:cNvPr>
          <p:cNvPicPr>
            <a:picLocks noChangeAspect="1"/>
          </p:cNvPicPr>
          <p:nvPr/>
        </p:nvPicPr>
        <p:blipFill rotWithShape="1">
          <a:blip r:embed="rId9" cstate="screen">
            <a:extLst>
              <a:ext uri="{28A0092B-C50C-407E-A947-70E740481C1C}">
                <a14:useLocalDpi xmlns:a14="http://schemas.microsoft.com/office/drawing/2010/main"/>
              </a:ext>
            </a:extLst>
          </a:blip>
          <a:srcRect/>
          <a:stretch/>
        </p:blipFill>
        <p:spPr>
          <a:xfrm>
            <a:off x="2182095" y="2937070"/>
            <a:ext cx="941636" cy="1640313"/>
          </a:xfrm>
          <a:prstGeom prst="rect">
            <a:avLst/>
          </a:prstGeom>
        </p:spPr>
      </p:pic>
      <p:pic>
        <p:nvPicPr>
          <p:cNvPr id="20" name="Picture 19">
            <a:extLst>
              <a:ext uri="{FF2B5EF4-FFF2-40B4-BE49-F238E27FC236}">
                <a16:creationId xmlns:a16="http://schemas.microsoft.com/office/drawing/2014/main" id="{22FF5940-02DA-BC4B-A7A4-0DC28DBCDE57}"/>
              </a:ext>
            </a:extLst>
          </p:cNvPr>
          <p:cNvPicPr>
            <a:picLocks noChangeAspect="1"/>
          </p:cNvPicPr>
          <p:nvPr/>
        </p:nvPicPr>
        <p:blipFill rotWithShape="1">
          <a:blip r:embed="rId10"/>
          <a:srcRect t="2640" b="17265"/>
          <a:stretch/>
        </p:blipFill>
        <p:spPr>
          <a:xfrm>
            <a:off x="2330001" y="3132617"/>
            <a:ext cx="637198" cy="1049078"/>
          </a:xfrm>
          <a:prstGeom prst="rect">
            <a:avLst/>
          </a:prstGeom>
        </p:spPr>
      </p:pic>
      <p:pic>
        <p:nvPicPr>
          <p:cNvPr id="25" name="Picture 24">
            <a:extLst>
              <a:ext uri="{FF2B5EF4-FFF2-40B4-BE49-F238E27FC236}">
                <a16:creationId xmlns:a16="http://schemas.microsoft.com/office/drawing/2014/main" id="{8C706787-AC41-6549-993E-5F0EC544F414}"/>
              </a:ext>
            </a:extLst>
          </p:cNvPr>
          <p:cNvPicPr>
            <a:picLocks noChangeAspect="1"/>
          </p:cNvPicPr>
          <p:nvPr/>
        </p:nvPicPr>
        <p:blipFill>
          <a:blip r:embed="rId11"/>
          <a:stretch>
            <a:fillRect/>
          </a:stretch>
        </p:blipFill>
        <p:spPr>
          <a:xfrm>
            <a:off x="7327225" y="3093992"/>
            <a:ext cx="1595617" cy="975624"/>
          </a:xfrm>
          <a:prstGeom prst="rect">
            <a:avLst/>
          </a:prstGeom>
        </p:spPr>
      </p:pic>
      <p:cxnSp>
        <p:nvCxnSpPr>
          <p:cNvPr id="16" name="Straight Arrow Connector 15">
            <a:extLst>
              <a:ext uri="{FF2B5EF4-FFF2-40B4-BE49-F238E27FC236}">
                <a16:creationId xmlns:a16="http://schemas.microsoft.com/office/drawing/2014/main" id="{5338B828-4331-1B47-9910-CDDE5825BA22}"/>
              </a:ext>
            </a:extLst>
          </p:cNvPr>
          <p:cNvCxnSpPr>
            <a:cxnSpLocks/>
          </p:cNvCxnSpPr>
          <p:nvPr/>
        </p:nvCxnSpPr>
        <p:spPr>
          <a:xfrm flipH="1" flipV="1">
            <a:off x="5766956" y="3216086"/>
            <a:ext cx="1871550" cy="2080750"/>
          </a:xfrm>
          <a:prstGeom prst="straightConnector1">
            <a:avLst/>
          </a:prstGeom>
          <a:ln>
            <a:headEnd w="sm" len="sm"/>
            <a:tailEnd type="oval" w="lg" len="lg"/>
          </a:ln>
        </p:spPr>
        <p:style>
          <a:lnRef idx="2">
            <a:schemeClr val="accent1"/>
          </a:lnRef>
          <a:fillRef idx="0">
            <a:schemeClr val="accent1"/>
          </a:fillRef>
          <a:effectRef idx="1">
            <a:schemeClr val="accent1"/>
          </a:effectRef>
          <a:fontRef idx="minor">
            <a:schemeClr val="tx1"/>
          </a:fontRef>
        </p:style>
      </p:cxnSp>
      <p:pic>
        <p:nvPicPr>
          <p:cNvPr id="26" name="Picture 25">
            <a:extLst>
              <a:ext uri="{FF2B5EF4-FFF2-40B4-BE49-F238E27FC236}">
                <a16:creationId xmlns:a16="http://schemas.microsoft.com/office/drawing/2014/main" id="{20920E47-DCAB-7843-8F23-E4005A92FD63}"/>
              </a:ext>
            </a:extLst>
          </p:cNvPr>
          <p:cNvPicPr>
            <a:picLocks noChangeAspect="1"/>
          </p:cNvPicPr>
          <p:nvPr/>
        </p:nvPicPr>
        <p:blipFill rotWithShape="1">
          <a:blip r:embed="rId12" cstate="screen">
            <a:extLst>
              <a:ext uri="{28A0092B-C50C-407E-A947-70E740481C1C}">
                <a14:useLocalDpi xmlns:a14="http://schemas.microsoft.com/office/drawing/2010/main"/>
              </a:ext>
            </a:extLst>
          </a:blip>
          <a:srcRect/>
          <a:stretch/>
        </p:blipFill>
        <p:spPr>
          <a:xfrm>
            <a:off x="3162766" y="3021419"/>
            <a:ext cx="688257" cy="480613"/>
          </a:xfrm>
          <a:prstGeom prst="rect">
            <a:avLst/>
          </a:prstGeom>
          <a:effectLst>
            <a:outerShdw blurRad="50800" dist="38100" dir="2700000" algn="tl" rotWithShape="0">
              <a:prstClr val="black">
                <a:alpha val="40000"/>
              </a:prstClr>
            </a:outerShdw>
          </a:effectLst>
        </p:spPr>
      </p:pic>
      <p:pic>
        <p:nvPicPr>
          <p:cNvPr id="27" name="Picture 26">
            <a:extLst>
              <a:ext uri="{FF2B5EF4-FFF2-40B4-BE49-F238E27FC236}">
                <a16:creationId xmlns:a16="http://schemas.microsoft.com/office/drawing/2014/main" id="{6891AB3E-977A-3943-B2C4-71ECD5462139}"/>
              </a:ext>
            </a:extLst>
          </p:cNvPr>
          <p:cNvPicPr>
            <a:picLocks noChangeAspect="1"/>
          </p:cNvPicPr>
          <p:nvPr/>
        </p:nvPicPr>
        <p:blipFill rotWithShape="1">
          <a:blip r:embed="rId13" cstate="screen">
            <a:extLst>
              <a:ext uri="{28A0092B-C50C-407E-A947-70E740481C1C}">
                <a14:useLocalDpi xmlns:a14="http://schemas.microsoft.com/office/drawing/2010/main"/>
              </a:ext>
            </a:extLst>
          </a:blip>
          <a:srcRect/>
          <a:stretch/>
        </p:blipFill>
        <p:spPr>
          <a:xfrm>
            <a:off x="3157359" y="3728239"/>
            <a:ext cx="596891" cy="682753"/>
          </a:xfrm>
          <a:prstGeom prst="rect">
            <a:avLst/>
          </a:prstGeom>
          <a:effectLst>
            <a:outerShdw blurRad="50800" dist="38100" dir="2700000" algn="tl" rotWithShape="0">
              <a:prstClr val="black">
                <a:alpha val="40000"/>
              </a:prstClr>
            </a:outerShdw>
          </a:effectLst>
        </p:spPr>
      </p:pic>
      <p:cxnSp>
        <p:nvCxnSpPr>
          <p:cNvPr id="28" name="Straight Arrow Connector 27">
            <a:extLst>
              <a:ext uri="{FF2B5EF4-FFF2-40B4-BE49-F238E27FC236}">
                <a16:creationId xmlns:a16="http://schemas.microsoft.com/office/drawing/2014/main" id="{D0C20FDA-FF6B-364F-BEA0-60209B188F12}"/>
              </a:ext>
            </a:extLst>
          </p:cNvPr>
          <p:cNvCxnSpPr>
            <a:cxnSpLocks/>
          </p:cNvCxnSpPr>
          <p:nvPr/>
        </p:nvCxnSpPr>
        <p:spPr>
          <a:xfrm flipV="1">
            <a:off x="7638506" y="3922871"/>
            <a:ext cx="475012" cy="1376424"/>
          </a:xfrm>
          <a:prstGeom prst="straightConnector1">
            <a:avLst/>
          </a:prstGeom>
          <a:ln>
            <a:headEnd w="sm" len="sm"/>
            <a:tailEnd type="oval" w="lg" len="lg"/>
          </a:ln>
        </p:spPr>
        <p:style>
          <a:lnRef idx="2">
            <a:schemeClr val="accent1"/>
          </a:lnRef>
          <a:fillRef idx="0">
            <a:schemeClr val="accent1"/>
          </a:fillRef>
          <a:effectRef idx="1">
            <a:schemeClr val="accent1"/>
          </a:effectRef>
          <a:fontRef idx="minor">
            <a:schemeClr val="tx1"/>
          </a:fontRef>
        </p:style>
      </p:cxnSp>
      <p:sp>
        <p:nvSpPr>
          <p:cNvPr id="2" name="Rectangle 1">
            <a:extLst>
              <a:ext uri="{FF2B5EF4-FFF2-40B4-BE49-F238E27FC236}">
                <a16:creationId xmlns:a16="http://schemas.microsoft.com/office/drawing/2014/main" id="{ECE5607F-5319-1643-9E3E-FF2517B96719}"/>
              </a:ext>
            </a:extLst>
          </p:cNvPr>
          <p:cNvSpPr/>
          <p:nvPr/>
        </p:nvSpPr>
        <p:spPr>
          <a:xfrm>
            <a:off x="4527596" y="2866062"/>
            <a:ext cx="1239359" cy="350024"/>
          </a:xfrm>
          <a:prstGeom prst="rect">
            <a:avLst/>
          </a:prstGeom>
          <a:noFill/>
          <a:ln>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46478450"/>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fade">
                                      <p:cBhvr>
                                        <p:cTn id="10" dur="500"/>
                                        <p:tgtEl>
                                          <p:spTgt spid="16"/>
                                        </p:tgtEl>
                                      </p:cBhvr>
                                    </p:animEffect>
                                  </p:childTnLst>
                                </p:cTn>
                              </p:par>
                              <p:par>
                                <p:cTn id="11" presetID="10" presetClass="entr" presetSubtype="0" fill="hold" nodeType="withEffect">
                                  <p:stCondLst>
                                    <p:cond delay="0"/>
                                  </p:stCondLst>
                                  <p:childTnLst>
                                    <p:set>
                                      <p:cBhvr>
                                        <p:cTn id="12" dur="1" fill="hold">
                                          <p:stCondLst>
                                            <p:cond delay="0"/>
                                          </p:stCondLst>
                                        </p:cTn>
                                        <p:tgtEl>
                                          <p:spTgt spid="28"/>
                                        </p:tgtEl>
                                        <p:attrNameLst>
                                          <p:attrName>style.visibility</p:attrName>
                                        </p:attrNameLst>
                                      </p:cBhvr>
                                      <p:to>
                                        <p:strVal val="visible"/>
                                      </p:to>
                                    </p:set>
                                    <p:animEffect transition="in" filter="fade">
                                      <p:cBhvr>
                                        <p:cTn id="13" dur="500"/>
                                        <p:tgtEl>
                                          <p:spTgt spid="28"/>
                                        </p:tgtEl>
                                      </p:cBhvr>
                                    </p:animEffect>
                                  </p:childTnLst>
                                </p:cTn>
                              </p:par>
                              <p:par>
                                <p:cTn id="14" presetID="10" presetClass="entr" presetSubtype="0" fill="hold" nodeType="withEffect">
                                  <p:stCondLst>
                                    <p:cond delay="0"/>
                                  </p:stCondLst>
                                  <p:childTnLst>
                                    <p:set>
                                      <p:cBhvr>
                                        <p:cTn id="15" dur="1" fill="hold">
                                          <p:stCondLst>
                                            <p:cond delay="0"/>
                                          </p:stCondLst>
                                        </p:cTn>
                                        <p:tgtEl>
                                          <p:spTgt spid="25"/>
                                        </p:tgtEl>
                                        <p:attrNameLst>
                                          <p:attrName>style.visibility</p:attrName>
                                        </p:attrNameLst>
                                      </p:cBhvr>
                                      <p:to>
                                        <p:strVal val="visible"/>
                                      </p:to>
                                    </p:set>
                                    <p:animEffect transition="in" filter="fade">
                                      <p:cBhvr>
                                        <p:cTn id="16" dur="500"/>
                                        <p:tgtEl>
                                          <p:spTgt spid="25"/>
                                        </p:tgtEl>
                                      </p:cBhvr>
                                    </p:animEffect>
                                  </p:childTnLst>
                                </p:cTn>
                              </p:par>
                              <p:par>
                                <p:cTn id="17" presetID="10" presetClass="entr" presetSubtype="0" fill="hold" nodeType="with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 name="Picture 37">
            <a:extLst>
              <a:ext uri="{FF2B5EF4-FFF2-40B4-BE49-F238E27FC236}">
                <a16:creationId xmlns:a16="http://schemas.microsoft.com/office/drawing/2014/main" id="{DF7B6F60-69D1-3742-B31A-8D7AEA939AF9}"/>
              </a:ext>
            </a:extLst>
          </p:cNvPr>
          <p:cNvPicPr>
            <a:picLocks noChangeAspect="1"/>
          </p:cNvPicPr>
          <p:nvPr/>
        </p:nvPicPr>
        <p:blipFill>
          <a:blip r:embed="rId3"/>
          <a:stretch>
            <a:fillRect/>
          </a:stretch>
        </p:blipFill>
        <p:spPr>
          <a:xfrm>
            <a:off x="5676527" y="4972620"/>
            <a:ext cx="2032000" cy="1143000"/>
          </a:xfrm>
          <a:prstGeom prst="rect">
            <a:avLst/>
          </a:prstGeom>
        </p:spPr>
      </p:pic>
      <p:sp>
        <p:nvSpPr>
          <p:cNvPr id="3" name="Content Placeholder 2">
            <a:extLst>
              <a:ext uri="{FF2B5EF4-FFF2-40B4-BE49-F238E27FC236}">
                <a16:creationId xmlns:a16="http://schemas.microsoft.com/office/drawing/2014/main" id="{7CA85F02-0633-4A4F-A633-FC4E3A649466}"/>
              </a:ext>
            </a:extLst>
          </p:cNvPr>
          <p:cNvSpPr>
            <a:spLocks noGrp="1"/>
          </p:cNvSpPr>
          <p:nvPr>
            <p:ph idx="1"/>
          </p:nvPr>
        </p:nvSpPr>
        <p:spPr>
          <a:xfrm>
            <a:off x="307181" y="1472783"/>
            <a:ext cx="8529638" cy="3493814"/>
          </a:xfrm>
        </p:spPr>
        <p:txBody>
          <a:bodyPr>
            <a:normAutofit/>
          </a:bodyPr>
          <a:lstStyle/>
          <a:p>
            <a:r>
              <a:rPr lang="en-US" sz="2400" dirty="0"/>
              <a:t>We manufacture our own sensors</a:t>
            </a:r>
          </a:p>
          <a:p>
            <a:r>
              <a:rPr lang="en-US" sz="2400" dirty="0"/>
              <a:t>Our micro-sensors allow us to make the smallest gas detectors in the world</a:t>
            </a:r>
          </a:p>
          <a:p>
            <a:r>
              <a:rPr lang="en-US" sz="2400" u="sng" dirty="0"/>
              <a:t>3-year warranty</a:t>
            </a:r>
          </a:p>
          <a:p>
            <a:r>
              <a:rPr lang="en-US" sz="2400" dirty="0"/>
              <a:t>New LEL sensor’s dual-filament design is silicon resistant</a:t>
            </a:r>
          </a:p>
          <a:p>
            <a:r>
              <a:rPr lang="en-US" sz="2400" dirty="0"/>
              <a:t>Lead-free EC tech gives O2 sensor 3-5 year lifespan</a:t>
            </a:r>
          </a:p>
          <a:p>
            <a:r>
              <a:rPr lang="en-US" sz="2400" dirty="0"/>
              <a:t>Dual sensor – 2 channels in one sensor slot</a:t>
            </a:r>
          </a:p>
        </p:txBody>
      </p:sp>
      <p:sp>
        <p:nvSpPr>
          <p:cNvPr id="2" name="Title 1">
            <a:extLst>
              <a:ext uri="{FF2B5EF4-FFF2-40B4-BE49-F238E27FC236}">
                <a16:creationId xmlns:a16="http://schemas.microsoft.com/office/drawing/2014/main" id="{91EE5A6E-2905-B346-ABC7-FC5014A60C71}"/>
              </a:ext>
            </a:extLst>
          </p:cNvPr>
          <p:cNvSpPr>
            <a:spLocks noGrp="1"/>
          </p:cNvSpPr>
          <p:nvPr>
            <p:ph type="title"/>
          </p:nvPr>
        </p:nvSpPr>
        <p:spPr>
          <a:xfrm>
            <a:off x="914400" y="244579"/>
            <a:ext cx="7772400" cy="676275"/>
          </a:xfrm>
        </p:spPr>
        <p:txBody>
          <a:bodyPr>
            <a:normAutofit fontScale="90000"/>
          </a:bodyPr>
          <a:lstStyle/>
          <a:p>
            <a:r>
              <a:rPr lang="en-US" sz="3700" b="1" dirty="0"/>
              <a:t>Sensors</a:t>
            </a:r>
            <a:br>
              <a:rPr lang="en-US" b="1" dirty="0"/>
            </a:br>
            <a:r>
              <a:rPr lang="en-US" sz="2400" dirty="0"/>
              <a:t>The Heart of Every Instrument</a:t>
            </a:r>
          </a:p>
        </p:txBody>
      </p:sp>
      <p:pic>
        <p:nvPicPr>
          <p:cNvPr id="8" name="Picture 7">
            <a:extLst>
              <a:ext uri="{FF2B5EF4-FFF2-40B4-BE49-F238E27FC236}">
                <a16:creationId xmlns:a16="http://schemas.microsoft.com/office/drawing/2014/main" id="{ED9885C5-1EEF-5D46-BD1F-92ABCF2863DC}"/>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393433" y="4840551"/>
            <a:ext cx="2997704" cy="1848510"/>
          </a:xfrm>
          <a:prstGeom prst="rect">
            <a:avLst/>
          </a:prstGeom>
        </p:spPr>
      </p:pic>
      <p:sp>
        <p:nvSpPr>
          <p:cNvPr id="14" name="正方形/長方形 2">
            <a:extLst>
              <a:ext uri="{FF2B5EF4-FFF2-40B4-BE49-F238E27FC236}">
                <a16:creationId xmlns:a16="http://schemas.microsoft.com/office/drawing/2014/main" id="{2C5B3120-4582-0A4E-8419-54453AA4206C}"/>
              </a:ext>
            </a:extLst>
          </p:cNvPr>
          <p:cNvSpPr/>
          <p:nvPr/>
        </p:nvSpPr>
        <p:spPr>
          <a:xfrm>
            <a:off x="2299781" y="5742992"/>
            <a:ext cx="648072" cy="686328"/>
          </a:xfrm>
          <a:prstGeom prst="rect">
            <a:avLst/>
          </a:prstGeom>
          <a:noFill/>
          <a:ln w="38100">
            <a:solidFill>
              <a:srgbClr val="FFFF00"/>
            </a:solidFill>
          </a:ln>
          <a:effectLst>
            <a:outerShdw blurRad="50800" dist="38100" dir="2700000" algn="tl" rotWithShape="0">
              <a:prstClr val="black">
                <a:alpha val="40000"/>
              </a:prstClr>
            </a:outerShdw>
          </a:effectLst>
          <a:scene3d>
            <a:camera prst="orthographicFront">
              <a:rot lat="0" lon="21299999"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solidFill>
                <a:schemeClr val="tx1"/>
              </a:solidFill>
            </a:endParaRPr>
          </a:p>
        </p:txBody>
      </p:sp>
      <p:sp>
        <p:nvSpPr>
          <p:cNvPr id="16" name="正方形/長方形 6">
            <a:extLst>
              <a:ext uri="{FF2B5EF4-FFF2-40B4-BE49-F238E27FC236}">
                <a16:creationId xmlns:a16="http://schemas.microsoft.com/office/drawing/2014/main" id="{4C252AC7-47E3-BA44-A9F7-62848ADBDE24}"/>
              </a:ext>
            </a:extLst>
          </p:cNvPr>
          <p:cNvSpPr/>
          <p:nvPr/>
        </p:nvSpPr>
        <p:spPr>
          <a:xfrm>
            <a:off x="399785" y="6492016"/>
            <a:ext cx="777777" cy="276999"/>
          </a:xfrm>
          <a:prstGeom prst="rect">
            <a:avLst/>
          </a:prstGeom>
        </p:spPr>
        <p:txBody>
          <a:bodyPr wrap="none">
            <a:spAutoFit/>
          </a:bodyPr>
          <a:lstStyle/>
          <a:p>
            <a:r>
              <a:rPr lang="en-US" altLang="ja-JP" sz="1200" dirty="0"/>
              <a:t>CO/H2S</a:t>
            </a:r>
            <a:endParaRPr lang="ja-JP" altLang="en-US" sz="1200"/>
          </a:p>
        </p:txBody>
      </p:sp>
      <p:cxnSp>
        <p:nvCxnSpPr>
          <p:cNvPr id="18" name="Straight Arrow Connector 17">
            <a:extLst>
              <a:ext uri="{FF2B5EF4-FFF2-40B4-BE49-F238E27FC236}">
                <a16:creationId xmlns:a16="http://schemas.microsoft.com/office/drawing/2014/main" id="{8D215F73-65D2-724D-9C84-4F92BDEE07B3}"/>
              </a:ext>
            </a:extLst>
          </p:cNvPr>
          <p:cNvCxnSpPr>
            <a:cxnSpLocks/>
          </p:cNvCxnSpPr>
          <p:nvPr/>
        </p:nvCxnSpPr>
        <p:spPr>
          <a:xfrm flipH="1" flipV="1">
            <a:off x="1069975" y="6411684"/>
            <a:ext cx="1229806" cy="1"/>
          </a:xfrm>
          <a:prstGeom prst="straightConnector1">
            <a:avLst/>
          </a:prstGeom>
          <a:ln>
            <a:solidFill>
              <a:srgbClr val="FFFF00"/>
            </a:solidFill>
            <a:tailEnd type="stealth" w="lg" len="lg"/>
          </a:ln>
          <a:effectLst>
            <a:outerShdw blurRad="50800" dist="38100" dir="2700000" algn="tl" rotWithShape="0">
              <a:prstClr val="black">
                <a:alpha val="40000"/>
              </a:prstClr>
            </a:outerShdw>
          </a:effectLst>
        </p:spPr>
        <p:style>
          <a:lnRef idx="3">
            <a:schemeClr val="dk1"/>
          </a:lnRef>
          <a:fillRef idx="0">
            <a:schemeClr val="dk1"/>
          </a:fillRef>
          <a:effectRef idx="2">
            <a:schemeClr val="dk1"/>
          </a:effectRef>
          <a:fontRef idx="minor">
            <a:schemeClr val="tx1"/>
          </a:fontRef>
        </p:style>
      </p:cxnSp>
      <p:sp>
        <p:nvSpPr>
          <p:cNvPr id="27" name="正方形/長方形 6">
            <a:extLst>
              <a:ext uri="{FF2B5EF4-FFF2-40B4-BE49-F238E27FC236}">
                <a16:creationId xmlns:a16="http://schemas.microsoft.com/office/drawing/2014/main" id="{5A6E707A-F8C1-C54A-BA01-8387FC8EF981}"/>
              </a:ext>
            </a:extLst>
          </p:cNvPr>
          <p:cNvSpPr/>
          <p:nvPr/>
        </p:nvSpPr>
        <p:spPr>
          <a:xfrm>
            <a:off x="6706153" y="4793977"/>
            <a:ext cx="1176925" cy="461665"/>
          </a:xfrm>
          <a:prstGeom prst="rect">
            <a:avLst/>
          </a:prstGeom>
        </p:spPr>
        <p:txBody>
          <a:bodyPr wrap="none">
            <a:spAutoFit/>
          </a:bodyPr>
          <a:lstStyle/>
          <a:p>
            <a:pPr algn="ctr"/>
            <a:r>
              <a:rPr lang="en-US" altLang="ja-JP" sz="1200" dirty="0"/>
              <a:t>Dual filament</a:t>
            </a:r>
          </a:p>
          <a:p>
            <a:pPr algn="ctr"/>
            <a:r>
              <a:rPr lang="en-US" altLang="ja-JP" sz="1200" dirty="0"/>
              <a:t>LEL sensor</a:t>
            </a:r>
            <a:endParaRPr lang="ja-JP" altLang="en-US" sz="1200"/>
          </a:p>
        </p:txBody>
      </p:sp>
      <p:sp>
        <p:nvSpPr>
          <p:cNvPr id="28" name="正方形/長方形 6">
            <a:extLst>
              <a:ext uri="{FF2B5EF4-FFF2-40B4-BE49-F238E27FC236}">
                <a16:creationId xmlns:a16="http://schemas.microsoft.com/office/drawing/2014/main" id="{C634580F-DB3E-684A-92D0-F92EC7101ADE}"/>
              </a:ext>
            </a:extLst>
          </p:cNvPr>
          <p:cNvSpPr/>
          <p:nvPr/>
        </p:nvSpPr>
        <p:spPr>
          <a:xfrm>
            <a:off x="6232918" y="5009421"/>
            <a:ext cx="317716" cy="246221"/>
          </a:xfrm>
          <a:prstGeom prst="rect">
            <a:avLst/>
          </a:prstGeom>
        </p:spPr>
        <p:txBody>
          <a:bodyPr wrap="none">
            <a:spAutoFit/>
          </a:bodyPr>
          <a:lstStyle/>
          <a:p>
            <a:r>
              <a:rPr lang="en-US" altLang="ja-JP" sz="1000" dirty="0"/>
              <a:t>F1</a:t>
            </a:r>
            <a:endParaRPr lang="ja-JP" altLang="en-US" sz="1000"/>
          </a:p>
        </p:txBody>
      </p:sp>
      <p:sp>
        <p:nvSpPr>
          <p:cNvPr id="29" name="正方形/長方形 6">
            <a:extLst>
              <a:ext uri="{FF2B5EF4-FFF2-40B4-BE49-F238E27FC236}">
                <a16:creationId xmlns:a16="http://schemas.microsoft.com/office/drawing/2014/main" id="{0AC44689-C7D5-204E-BCD6-FB659576FCB5}"/>
              </a:ext>
            </a:extLst>
          </p:cNvPr>
          <p:cNvSpPr/>
          <p:nvPr/>
        </p:nvSpPr>
        <p:spPr>
          <a:xfrm>
            <a:off x="6232918" y="5841859"/>
            <a:ext cx="317716" cy="246221"/>
          </a:xfrm>
          <a:prstGeom prst="rect">
            <a:avLst/>
          </a:prstGeom>
        </p:spPr>
        <p:txBody>
          <a:bodyPr wrap="none">
            <a:spAutoFit/>
          </a:bodyPr>
          <a:lstStyle/>
          <a:p>
            <a:r>
              <a:rPr lang="en-US" altLang="ja-JP" sz="1000" dirty="0"/>
              <a:t>F2</a:t>
            </a:r>
            <a:endParaRPr lang="ja-JP" altLang="en-US" sz="1000"/>
          </a:p>
        </p:txBody>
      </p:sp>
      <p:sp>
        <p:nvSpPr>
          <p:cNvPr id="30" name="正方形/長方形 6">
            <a:extLst>
              <a:ext uri="{FF2B5EF4-FFF2-40B4-BE49-F238E27FC236}">
                <a16:creationId xmlns:a16="http://schemas.microsoft.com/office/drawing/2014/main" id="{3073AC5B-D4DA-5044-83E5-4148D9D5FCEE}"/>
              </a:ext>
            </a:extLst>
          </p:cNvPr>
          <p:cNvSpPr/>
          <p:nvPr/>
        </p:nvSpPr>
        <p:spPr>
          <a:xfrm>
            <a:off x="264330" y="5351267"/>
            <a:ext cx="1048685" cy="276999"/>
          </a:xfrm>
          <a:prstGeom prst="rect">
            <a:avLst/>
          </a:prstGeom>
        </p:spPr>
        <p:txBody>
          <a:bodyPr wrap="none">
            <a:spAutoFit/>
          </a:bodyPr>
          <a:lstStyle/>
          <a:p>
            <a:r>
              <a:rPr lang="en-US" altLang="ja-JP" sz="1200" dirty="0"/>
              <a:t>Dual Sensor</a:t>
            </a:r>
            <a:endParaRPr lang="ja-JP" altLang="en-US" sz="1200"/>
          </a:p>
        </p:txBody>
      </p:sp>
      <p:sp>
        <p:nvSpPr>
          <p:cNvPr id="39" name="TextBox 38">
            <a:extLst>
              <a:ext uri="{FF2B5EF4-FFF2-40B4-BE49-F238E27FC236}">
                <a16:creationId xmlns:a16="http://schemas.microsoft.com/office/drawing/2014/main" id="{DC756C34-058F-8145-ADE5-95B22EDF3260}"/>
              </a:ext>
            </a:extLst>
          </p:cNvPr>
          <p:cNvSpPr txBox="1"/>
          <p:nvPr/>
        </p:nvSpPr>
        <p:spPr>
          <a:xfrm>
            <a:off x="6605327" y="5832598"/>
            <a:ext cx="1461019" cy="276999"/>
          </a:xfrm>
          <a:prstGeom prst="rect">
            <a:avLst/>
          </a:prstGeom>
          <a:noFill/>
        </p:spPr>
        <p:txBody>
          <a:bodyPr wrap="square" rtlCol="0">
            <a:spAutoFit/>
          </a:bodyPr>
          <a:lstStyle/>
          <a:p>
            <a:r>
              <a:rPr lang="en-US" sz="1200" dirty="0"/>
              <a:t>+ Si removal filter</a:t>
            </a:r>
          </a:p>
        </p:txBody>
      </p:sp>
      <p:pic>
        <p:nvPicPr>
          <p:cNvPr id="5" name="Picture 4">
            <a:extLst>
              <a:ext uri="{FF2B5EF4-FFF2-40B4-BE49-F238E27FC236}">
                <a16:creationId xmlns:a16="http://schemas.microsoft.com/office/drawing/2014/main" id="{028F4D24-B07A-BB4D-B3D9-48864067925A}"/>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82054" y="5590530"/>
            <a:ext cx="1013241" cy="901486"/>
          </a:xfrm>
          <a:prstGeom prst="rect">
            <a:avLst/>
          </a:prstGeom>
        </p:spPr>
      </p:pic>
    </p:spTree>
    <p:extLst>
      <p:ext uri="{BB962C8B-B14F-4D97-AF65-F5344CB8AC3E}">
        <p14:creationId xmlns:p14="http://schemas.microsoft.com/office/powerpoint/2010/main" val="39312633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7"/>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8"/>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9"/>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9"/>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8"/>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3">
                                            <p:txEl>
                                              <p:pRg st="5" end="5"/>
                                            </p:txEl>
                                          </p:spTgt>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4"/>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18"/>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16"/>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30"/>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6" grpId="0"/>
      <p:bldP spid="27" grpId="0"/>
      <p:bldP spid="28" grpId="0"/>
      <p:bldP spid="29" grpId="0"/>
      <p:bldP spid="30" grpId="0"/>
      <p:bldP spid="39"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Picture 26">
            <a:extLst>
              <a:ext uri="{FF2B5EF4-FFF2-40B4-BE49-F238E27FC236}">
                <a16:creationId xmlns:a16="http://schemas.microsoft.com/office/drawing/2014/main" id="{49334C8C-E0DC-094E-BFE1-B14378537BC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300720" y="1237971"/>
            <a:ext cx="1527355" cy="1527355"/>
          </a:xfrm>
          <a:prstGeom prst="rect">
            <a:avLst/>
          </a:prstGeom>
        </p:spPr>
      </p:pic>
      <p:sp>
        <p:nvSpPr>
          <p:cNvPr id="2" name="Title 1">
            <a:extLst>
              <a:ext uri="{FF2B5EF4-FFF2-40B4-BE49-F238E27FC236}">
                <a16:creationId xmlns:a16="http://schemas.microsoft.com/office/drawing/2014/main" id="{8F5C90AE-90AF-BC4D-8993-ED50161E816F}"/>
              </a:ext>
            </a:extLst>
          </p:cNvPr>
          <p:cNvSpPr>
            <a:spLocks noGrp="1"/>
          </p:cNvSpPr>
          <p:nvPr>
            <p:ph type="title"/>
          </p:nvPr>
        </p:nvSpPr>
        <p:spPr>
          <a:xfrm>
            <a:off x="798127" y="253816"/>
            <a:ext cx="7772400" cy="676275"/>
          </a:xfrm>
        </p:spPr>
        <p:txBody>
          <a:bodyPr>
            <a:normAutofit fontScale="90000"/>
          </a:bodyPr>
          <a:lstStyle/>
          <a:p>
            <a:r>
              <a:rPr lang="en-US" b="1" dirty="0"/>
              <a:t>Sensor Options</a:t>
            </a:r>
            <a:br>
              <a:rPr lang="en-US" b="1" dirty="0"/>
            </a:br>
            <a:r>
              <a:rPr lang="en-US" sz="2400" dirty="0"/>
              <a:t>GX-3R and GX-3R Pro</a:t>
            </a:r>
          </a:p>
        </p:txBody>
      </p:sp>
      <p:pic>
        <p:nvPicPr>
          <p:cNvPr id="7" name="Picture 6">
            <a:extLst>
              <a:ext uri="{FF2B5EF4-FFF2-40B4-BE49-F238E27FC236}">
                <a16:creationId xmlns:a16="http://schemas.microsoft.com/office/drawing/2014/main" id="{EC156D5E-8327-AD4C-A7B3-6473B63F1ED4}"/>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504008" y="1392771"/>
            <a:ext cx="1821478" cy="1924775"/>
          </a:xfrm>
          <a:prstGeom prst="rect">
            <a:avLst/>
          </a:prstGeom>
        </p:spPr>
      </p:pic>
      <p:pic>
        <p:nvPicPr>
          <p:cNvPr id="10" name="Picture 9">
            <a:extLst>
              <a:ext uri="{FF2B5EF4-FFF2-40B4-BE49-F238E27FC236}">
                <a16:creationId xmlns:a16="http://schemas.microsoft.com/office/drawing/2014/main" id="{6E326436-F943-A146-9FC0-9238DF5A2424}"/>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325486" y="1231505"/>
            <a:ext cx="2493028" cy="2247305"/>
          </a:xfrm>
          <a:prstGeom prst="rect">
            <a:avLst/>
          </a:prstGeom>
        </p:spPr>
      </p:pic>
      <p:sp>
        <p:nvSpPr>
          <p:cNvPr id="22" name="TextBox 21">
            <a:extLst>
              <a:ext uri="{FF2B5EF4-FFF2-40B4-BE49-F238E27FC236}">
                <a16:creationId xmlns:a16="http://schemas.microsoft.com/office/drawing/2014/main" id="{8239E6C0-A53D-BA47-9074-6C15EC2AF072}"/>
              </a:ext>
            </a:extLst>
          </p:cNvPr>
          <p:cNvSpPr txBox="1"/>
          <p:nvPr/>
        </p:nvSpPr>
        <p:spPr>
          <a:xfrm>
            <a:off x="5993325" y="2497243"/>
            <a:ext cx="2142146" cy="738664"/>
          </a:xfrm>
          <a:prstGeom prst="rect">
            <a:avLst/>
          </a:prstGeom>
          <a:noFill/>
        </p:spPr>
        <p:txBody>
          <a:bodyPr wrap="square" rtlCol="0">
            <a:spAutoFit/>
          </a:bodyPr>
          <a:lstStyle/>
          <a:p>
            <a:pPr algn="ctr"/>
            <a:r>
              <a:rPr lang="en-US" sz="1400" dirty="0"/>
              <a:t>3-year warranty on all GX-3R and GX-3R Pro Sensors!</a:t>
            </a:r>
          </a:p>
        </p:txBody>
      </p:sp>
      <p:graphicFrame>
        <p:nvGraphicFramePr>
          <p:cNvPr id="23" name="Table 22">
            <a:extLst>
              <a:ext uri="{FF2B5EF4-FFF2-40B4-BE49-F238E27FC236}">
                <a16:creationId xmlns:a16="http://schemas.microsoft.com/office/drawing/2014/main" id="{B5751B18-6F38-AF4B-B8CC-F1DD5B9D88AA}"/>
              </a:ext>
            </a:extLst>
          </p:cNvPr>
          <p:cNvGraphicFramePr>
            <a:graphicFrameLocks noGrp="1"/>
          </p:cNvGraphicFramePr>
          <p:nvPr>
            <p:extLst>
              <p:ext uri="{D42A27DB-BD31-4B8C-83A1-F6EECF244321}">
                <p14:modId xmlns:p14="http://schemas.microsoft.com/office/powerpoint/2010/main" val="4130471519"/>
              </p:ext>
            </p:extLst>
          </p:nvPr>
        </p:nvGraphicFramePr>
        <p:xfrm>
          <a:off x="1223682" y="3468669"/>
          <a:ext cx="6696636" cy="2597526"/>
        </p:xfrm>
        <a:graphic>
          <a:graphicData uri="http://schemas.openxmlformats.org/drawingml/2006/table">
            <a:tbl>
              <a:tblPr firstRow="1" bandRow="1">
                <a:tableStyleId>{5C22544A-7EE6-4342-B048-85BDC9FD1C3A}</a:tableStyleId>
              </a:tblPr>
              <a:tblGrid>
                <a:gridCol w="2232212">
                  <a:extLst>
                    <a:ext uri="{9D8B030D-6E8A-4147-A177-3AD203B41FA5}">
                      <a16:colId xmlns:a16="http://schemas.microsoft.com/office/drawing/2014/main" val="636869148"/>
                    </a:ext>
                  </a:extLst>
                </a:gridCol>
                <a:gridCol w="2232212">
                  <a:extLst>
                    <a:ext uri="{9D8B030D-6E8A-4147-A177-3AD203B41FA5}">
                      <a16:colId xmlns:a16="http://schemas.microsoft.com/office/drawing/2014/main" val="3213633779"/>
                    </a:ext>
                  </a:extLst>
                </a:gridCol>
                <a:gridCol w="2232212">
                  <a:extLst>
                    <a:ext uri="{9D8B030D-6E8A-4147-A177-3AD203B41FA5}">
                      <a16:colId xmlns:a16="http://schemas.microsoft.com/office/drawing/2014/main" val="1393211290"/>
                    </a:ext>
                  </a:extLst>
                </a:gridCol>
              </a:tblGrid>
              <a:tr h="502920">
                <a:tc>
                  <a:txBody>
                    <a:bodyPr/>
                    <a:lstStyle/>
                    <a:p>
                      <a:pPr algn="ctr"/>
                      <a:r>
                        <a:rPr lang="en-US" sz="1350" b="1" dirty="0"/>
                        <a:t>GX-3R and </a:t>
                      </a:r>
                    </a:p>
                    <a:p>
                      <a:pPr algn="ctr"/>
                      <a:r>
                        <a:rPr lang="en-US" sz="1350" b="1" dirty="0"/>
                        <a:t>GX-3R Pro</a:t>
                      </a:r>
                    </a:p>
                  </a:txBody>
                  <a:tcPr anchor="ctr"/>
                </a:tc>
                <a:tc>
                  <a:txBody>
                    <a:bodyPr/>
                    <a:lstStyle/>
                    <a:p>
                      <a:pPr algn="ctr"/>
                      <a:r>
                        <a:rPr lang="en-US" sz="1350" b="1" dirty="0"/>
                        <a:t>GX-3R Pro Only</a:t>
                      </a:r>
                    </a:p>
                  </a:txBody>
                  <a:tcPr anchor="ctr"/>
                </a:tc>
                <a:tc>
                  <a:txBody>
                    <a:bodyPr/>
                    <a:lstStyle/>
                    <a:p>
                      <a:pPr algn="ctr"/>
                      <a:r>
                        <a:rPr lang="en-US" sz="1350" b="1" dirty="0"/>
                        <a:t>Coming in 2020 </a:t>
                      </a:r>
                      <a:br>
                        <a:rPr lang="en-US" sz="1350" b="1" dirty="0"/>
                      </a:br>
                      <a:r>
                        <a:rPr lang="en-US" sz="1350" b="1" dirty="0"/>
                        <a:t>(GX-3R Pro only)</a:t>
                      </a:r>
                    </a:p>
                  </a:txBody>
                  <a:tcPr anchor="ctr"/>
                </a:tc>
                <a:extLst>
                  <a:ext uri="{0D108BD9-81ED-4DB2-BD59-A6C34878D82A}">
                    <a16:rowId xmlns:a16="http://schemas.microsoft.com/office/drawing/2014/main" val="3347664303"/>
                  </a:ext>
                </a:extLst>
              </a:tr>
              <a:tr h="349101">
                <a:tc>
                  <a:txBody>
                    <a:bodyPr/>
                    <a:lstStyle/>
                    <a:p>
                      <a:pPr algn="ctr"/>
                      <a:r>
                        <a:rPr lang="en-US" sz="1350" dirty="0"/>
                        <a:t>CO/H2S</a:t>
                      </a:r>
                    </a:p>
                  </a:txBody>
                  <a:tcPr anchor="ctr"/>
                </a:tc>
                <a:tc>
                  <a:txBody>
                    <a:bodyPr/>
                    <a:lstStyle/>
                    <a:p>
                      <a:pPr algn="ctr"/>
                      <a:r>
                        <a:rPr lang="en-US" sz="1350" dirty="0"/>
                        <a:t>CO2 ppm (IR)</a:t>
                      </a:r>
                    </a:p>
                  </a:txBody>
                  <a:tcPr anchor="ctr"/>
                </a:tc>
                <a:tc>
                  <a:txBody>
                    <a:bodyPr/>
                    <a:lstStyle/>
                    <a:p>
                      <a:pPr algn="ctr"/>
                      <a:r>
                        <a:rPr lang="en-US" sz="1350" dirty="0"/>
                        <a:t>HCN</a:t>
                      </a:r>
                    </a:p>
                  </a:txBody>
                  <a:tcPr anchor="ctr"/>
                </a:tc>
                <a:extLst>
                  <a:ext uri="{0D108BD9-81ED-4DB2-BD59-A6C34878D82A}">
                    <a16:rowId xmlns:a16="http://schemas.microsoft.com/office/drawing/2014/main" val="2495963171"/>
                  </a:ext>
                </a:extLst>
              </a:tr>
              <a:tr h="349101">
                <a:tc>
                  <a:txBody>
                    <a:bodyPr/>
                    <a:lstStyle/>
                    <a:p>
                      <a:pPr algn="ctr"/>
                      <a:r>
                        <a:rPr lang="en-US" sz="1350" dirty="0"/>
                        <a:t>LEL</a:t>
                      </a:r>
                    </a:p>
                  </a:txBody>
                  <a:tcPr anchor="ctr"/>
                </a:tc>
                <a:tc>
                  <a:txBody>
                    <a:bodyPr/>
                    <a:lstStyle/>
                    <a:p>
                      <a:pPr algn="ctr"/>
                      <a:r>
                        <a:rPr lang="en-US" sz="1350" dirty="0"/>
                        <a:t>CO2 % vol (IR)</a:t>
                      </a:r>
                    </a:p>
                  </a:txBody>
                  <a:tcPr anchor="ctr"/>
                </a:tc>
                <a:tc>
                  <a:txBody>
                    <a:bodyPr/>
                    <a:lstStyle/>
                    <a:p>
                      <a:pPr algn="ctr"/>
                      <a:r>
                        <a:rPr lang="en-US" sz="1350" dirty="0"/>
                        <a:t>NH3</a:t>
                      </a:r>
                    </a:p>
                  </a:txBody>
                  <a:tcPr anchor="ctr"/>
                </a:tc>
                <a:extLst>
                  <a:ext uri="{0D108BD9-81ED-4DB2-BD59-A6C34878D82A}">
                    <a16:rowId xmlns:a16="http://schemas.microsoft.com/office/drawing/2014/main" val="2071152707"/>
                  </a:ext>
                </a:extLst>
              </a:tr>
              <a:tr h="349101">
                <a:tc>
                  <a:txBody>
                    <a:bodyPr/>
                    <a:lstStyle/>
                    <a:p>
                      <a:pPr algn="ctr"/>
                      <a:r>
                        <a:rPr lang="en-US" sz="1350" dirty="0"/>
                        <a:t>O2</a:t>
                      </a:r>
                    </a:p>
                  </a:txBody>
                  <a:tcPr anchor="ctr"/>
                </a:tc>
                <a:tc>
                  <a:txBody>
                    <a:bodyPr/>
                    <a:lstStyle/>
                    <a:p>
                      <a:pPr algn="ctr"/>
                      <a:r>
                        <a:rPr lang="en-US" sz="1350" dirty="0"/>
                        <a:t>SO2</a:t>
                      </a:r>
                    </a:p>
                  </a:txBody>
                  <a:tcPr anchor="ctr"/>
                </a:tc>
                <a:tc>
                  <a:txBody>
                    <a:bodyPr/>
                    <a:lstStyle/>
                    <a:p>
                      <a:pPr algn="ctr"/>
                      <a:r>
                        <a:rPr lang="en-US" sz="1350" dirty="0"/>
                        <a:t>NO2</a:t>
                      </a:r>
                    </a:p>
                  </a:txBody>
                  <a:tcPr anchor="ctr"/>
                </a:tc>
                <a:extLst>
                  <a:ext uri="{0D108BD9-81ED-4DB2-BD59-A6C34878D82A}">
                    <a16:rowId xmlns:a16="http://schemas.microsoft.com/office/drawing/2014/main" val="2089834241"/>
                  </a:ext>
                </a:extLst>
              </a:tr>
              <a:tr h="349101">
                <a:tc>
                  <a:txBody>
                    <a:bodyPr/>
                    <a:lstStyle/>
                    <a:p>
                      <a:pPr algn="ctr"/>
                      <a:r>
                        <a:rPr lang="en-US" sz="1350" dirty="0"/>
                        <a:t>H2S</a:t>
                      </a:r>
                    </a:p>
                  </a:txBody>
                  <a:tcPr anchor="ctr"/>
                </a:tc>
                <a:tc>
                  <a:txBody>
                    <a:bodyPr/>
                    <a:lstStyle/>
                    <a:p>
                      <a:pPr algn="ctr"/>
                      <a:endParaRPr lang="en-US" sz="1350" dirty="0"/>
                    </a:p>
                  </a:txBody>
                  <a:tcPr anchor="ctr"/>
                </a:tc>
                <a:tc>
                  <a:txBody>
                    <a:bodyPr/>
                    <a:lstStyle/>
                    <a:p>
                      <a:pPr algn="ctr"/>
                      <a:r>
                        <a:rPr lang="en-US" sz="1350" dirty="0"/>
                        <a:t>Cl2</a:t>
                      </a:r>
                    </a:p>
                  </a:txBody>
                  <a:tcPr anchor="ctr"/>
                </a:tc>
                <a:extLst>
                  <a:ext uri="{0D108BD9-81ED-4DB2-BD59-A6C34878D82A}">
                    <a16:rowId xmlns:a16="http://schemas.microsoft.com/office/drawing/2014/main" val="4097148681"/>
                  </a:ext>
                </a:extLst>
              </a:tr>
              <a:tr h="349101">
                <a:tc>
                  <a:txBody>
                    <a:bodyPr/>
                    <a:lstStyle/>
                    <a:p>
                      <a:pPr algn="ctr"/>
                      <a:r>
                        <a:rPr lang="en-US" sz="1350" dirty="0"/>
                        <a:t>CO</a:t>
                      </a:r>
                    </a:p>
                  </a:txBody>
                  <a:tcPr anchor="ctr"/>
                </a:tc>
                <a:tc>
                  <a:txBody>
                    <a:bodyPr/>
                    <a:lstStyle/>
                    <a:p>
                      <a:pPr algn="ctr"/>
                      <a:endParaRPr lang="en-US" sz="1350" dirty="0"/>
                    </a:p>
                  </a:txBody>
                  <a:tcPr anchor="ctr"/>
                </a:tc>
                <a:tc>
                  <a:txBody>
                    <a:bodyPr/>
                    <a:lstStyle/>
                    <a:p>
                      <a:pPr algn="ctr"/>
                      <a:endParaRPr lang="en-US" sz="1350" dirty="0"/>
                    </a:p>
                  </a:txBody>
                  <a:tcPr anchor="ctr"/>
                </a:tc>
                <a:extLst>
                  <a:ext uri="{0D108BD9-81ED-4DB2-BD59-A6C34878D82A}">
                    <a16:rowId xmlns:a16="http://schemas.microsoft.com/office/drawing/2014/main" val="2282324503"/>
                  </a:ext>
                </a:extLst>
              </a:tr>
              <a:tr h="349101">
                <a:tc>
                  <a:txBody>
                    <a:bodyPr/>
                    <a:lstStyle/>
                    <a:p>
                      <a:pPr algn="ctr"/>
                      <a:r>
                        <a:rPr lang="en-US" sz="1350" dirty="0"/>
                        <a:t>(-H2) CO</a:t>
                      </a:r>
                    </a:p>
                  </a:txBody>
                  <a:tcPr anchor="ctr"/>
                </a:tc>
                <a:tc>
                  <a:txBody>
                    <a:bodyPr/>
                    <a:lstStyle/>
                    <a:p>
                      <a:pPr algn="ctr"/>
                      <a:endParaRPr lang="en-US" sz="1350" dirty="0"/>
                    </a:p>
                  </a:txBody>
                  <a:tcPr anchor="ctr"/>
                </a:tc>
                <a:tc>
                  <a:txBody>
                    <a:bodyPr/>
                    <a:lstStyle/>
                    <a:p>
                      <a:pPr algn="ctr"/>
                      <a:endParaRPr lang="en-US" sz="1350" dirty="0"/>
                    </a:p>
                  </a:txBody>
                  <a:tcPr anchor="ctr"/>
                </a:tc>
                <a:extLst>
                  <a:ext uri="{0D108BD9-81ED-4DB2-BD59-A6C34878D82A}">
                    <a16:rowId xmlns:a16="http://schemas.microsoft.com/office/drawing/2014/main" val="2196097793"/>
                  </a:ext>
                </a:extLst>
              </a:tr>
            </a:tbl>
          </a:graphicData>
        </a:graphic>
      </p:graphicFrame>
    </p:spTree>
    <p:extLst>
      <p:ext uri="{BB962C8B-B14F-4D97-AF65-F5344CB8AC3E}">
        <p14:creationId xmlns:p14="http://schemas.microsoft.com/office/powerpoint/2010/main" val="513057132"/>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EA1458-2A27-EF4A-AD6F-1EA12B4300E3}"/>
              </a:ext>
            </a:extLst>
          </p:cNvPr>
          <p:cNvSpPr>
            <a:spLocks noGrp="1"/>
          </p:cNvSpPr>
          <p:nvPr>
            <p:ph type="title"/>
          </p:nvPr>
        </p:nvSpPr>
        <p:spPr>
          <a:xfrm>
            <a:off x="671805" y="502780"/>
            <a:ext cx="7772400" cy="676275"/>
          </a:xfrm>
        </p:spPr>
        <p:txBody>
          <a:bodyPr/>
          <a:lstStyle/>
          <a:p>
            <a:r>
              <a:rPr lang="en-US" sz="2400" dirty="0"/>
              <a:t>Attachable Pump and Cal Station</a:t>
            </a:r>
          </a:p>
        </p:txBody>
      </p:sp>
      <p:grpSp>
        <p:nvGrpSpPr>
          <p:cNvPr id="5" name="Group 4">
            <a:extLst>
              <a:ext uri="{FF2B5EF4-FFF2-40B4-BE49-F238E27FC236}">
                <a16:creationId xmlns:a16="http://schemas.microsoft.com/office/drawing/2014/main" id="{29518377-2AF7-2B46-89C2-34B277E2F42C}"/>
              </a:ext>
            </a:extLst>
          </p:cNvPr>
          <p:cNvGrpSpPr/>
          <p:nvPr/>
        </p:nvGrpSpPr>
        <p:grpSpPr>
          <a:xfrm>
            <a:off x="168460" y="4027772"/>
            <a:ext cx="8975540" cy="2483926"/>
            <a:chOff x="395536" y="4046403"/>
            <a:chExt cx="8744225" cy="2483926"/>
          </a:xfrm>
        </p:grpSpPr>
        <p:sp>
          <p:nvSpPr>
            <p:cNvPr id="6" name="TextBox 5">
              <a:extLst>
                <a:ext uri="{FF2B5EF4-FFF2-40B4-BE49-F238E27FC236}">
                  <a16:creationId xmlns:a16="http://schemas.microsoft.com/office/drawing/2014/main" id="{A2300FBA-E591-674C-9398-E6401D258569}"/>
                </a:ext>
              </a:extLst>
            </p:cNvPr>
            <p:cNvSpPr txBox="1"/>
            <p:nvPr/>
          </p:nvSpPr>
          <p:spPr>
            <a:xfrm>
              <a:off x="3098920" y="4477005"/>
              <a:ext cx="6040841" cy="1477328"/>
            </a:xfrm>
            <a:prstGeom prst="rect">
              <a:avLst/>
            </a:prstGeom>
            <a:noFill/>
          </p:spPr>
          <p:txBody>
            <a:bodyPr wrap="square" rtlCol="0">
              <a:spAutoFit/>
            </a:bodyPr>
            <a:lstStyle/>
            <a:p>
              <a:pPr marL="285750" indent="-285750">
                <a:buFont typeface="Courier New"/>
                <a:buChar char="o"/>
              </a:pPr>
              <a:r>
                <a:rPr lang="en-US" dirty="0"/>
                <a:t>Accepts </a:t>
              </a:r>
              <a:r>
                <a:rPr lang="en-US" b="1" u="sng" dirty="0"/>
                <a:t>both</a:t>
              </a:r>
              <a:r>
                <a:rPr lang="en-US" dirty="0"/>
                <a:t> GX-3R and GX-3R Pro</a:t>
              </a:r>
            </a:p>
            <a:p>
              <a:pPr marL="285750" indent="-285750">
                <a:buFont typeface="Courier New"/>
                <a:buChar char="o"/>
              </a:pPr>
              <a:r>
                <a:rPr lang="en-US" dirty="0"/>
                <a:t>Bump Time:  10 seconds</a:t>
              </a:r>
            </a:p>
            <a:p>
              <a:pPr marL="285750" indent="-285750">
                <a:buFont typeface="Courier New"/>
                <a:buChar char="o"/>
              </a:pPr>
              <a:r>
                <a:rPr lang="en-US" dirty="0"/>
                <a:t>Gas Consumption:  250 ml / min</a:t>
              </a:r>
            </a:p>
            <a:p>
              <a:pPr marL="285750" indent="-285750">
                <a:buFont typeface="Courier New"/>
                <a:buChar char="o"/>
              </a:pPr>
              <a:r>
                <a:rPr lang="en-US" dirty="0"/>
                <a:t>Output:  Internal memory / USB drive / LAN cable / USB Cable to PC</a:t>
              </a:r>
            </a:p>
          </p:txBody>
        </p:sp>
        <p:grpSp>
          <p:nvGrpSpPr>
            <p:cNvPr id="7" name="Group 6">
              <a:extLst>
                <a:ext uri="{FF2B5EF4-FFF2-40B4-BE49-F238E27FC236}">
                  <a16:creationId xmlns:a16="http://schemas.microsoft.com/office/drawing/2014/main" id="{C1DC2A9F-C1D0-8A46-9B9D-540AE6E62770}"/>
                </a:ext>
              </a:extLst>
            </p:cNvPr>
            <p:cNvGrpSpPr/>
            <p:nvPr/>
          </p:nvGrpSpPr>
          <p:grpSpPr>
            <a:xfrm>
              <a:off x="395536" y="4046403"/>
              <a:ext cx="2522696" cy="2483926"/>
              <a:chOff x="395536" y="4046403"/>
              <a:chExt cx="2522696" cy="2483926"/>
            </a:xfrm>
          </p:grpSpPr>
          <p:sp>
            <p:nvSpPr>
              <p:cNvPr id="8" name="正方形/長方形 8">
                <a:extLst>
                  <a:ext uri="{FF2B5EF4-FFF2-40B4-BE49-F238E27FC236}">
                    <a16:creationId xmlns:a16="http://schemas.microsoft.com/office/drawing/2014/main" id="{8617221C-E8C3-8049-A1DE-9E9996A39D72}"/>
                  </a:ext>
                </a:extLst>
              </p:cNvPr>
              <p:cNvSpPr/>
              <p:nvPr/>
            </p:nvSpPr>
            <p:spPr>
              <a:xfrm>
                <a:off x="1070729" y="6121301"/>
                <a:ext cx="1172310" cy="40902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en-US" altLang="ja-JP" b="1" i="1" dirty="0">
                    <a:solidFill>
                      <a:schemeClr val="tx1"/>
                    </a:solidFill>
                    <a:latin typeface="Century Gothic" panose="020B0502020202020204" pitchFamily="34" charset="0"/>
                    <a:ea typeface="メイリオ" charset="0"/>
                    <a:cs typeface="Arial" charset="0"/>
                  </a:rPr>
                  <a:t>SDM-3R</a:t>
                </a:r>
                <a:endParaRPr lang="ja-JP" altLang="en-US" b="1" i="1" dirty="0">
                  <a:solidFill>
                    <a:schemeClr val="tx1"/>
                  </a:solidFill>
                  <a:latin typeface="Century Gothic" panose="020B0502020202020204" pitchFamily="34" charset="0"/>
                  <a:ea typeface="メイリオ" charset="0"/>
                  <a:cs typeface="Arial" charset="0"/>
                </a:endParaRPr>
              </a:p>
            </p:txBody>
          </p:sp>
          <p:pic>
            <p:nvPicPr>
              <p:cNvPr id="9" name="Picture 8" descr="SDM-3RPro_with_instrument2.png">
                <a:extLst>
                  <a:ext uri="{FF2B5EF4-FFF2-40B4-BE49-F238E27FC236}">
                    <a16:creationId xmlns:a16="http://schemas.microsoft.com/office/drawing/2014/main" id="{E8A910CA-3DD8-B147-BAD6-DDB18D7F092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95536" y="4046403"/>
                <a:ext cx="2522696" cy="2088232"/>
              </a:xfrm>
              <a:prstGeom prst="rect">
                <a:avLst/>
              </a:prstGeom>
            </p:spPr>
          </p:pic>
        </p:grpSp>
      </p:grpSp>
      <p:sp>
        <p:nvSpPr>
          <p:cNvPr id="11" name="TextBox 10">
            <a:extLst>
              <a:ext uri="{FF2B5EF4-FFF2-40B4-BE49-F238E27FC236}">
                <a16:creationId xmlns:a16="http://schemas.microsoft.com/office/drawing/2014/main" id="{FB5CB43B-C345-0440-AE7E-0A946E3F8501}"/>
              </a:ext>
            </a:extLst>
          </p:cNvPr>
          <p:cNvSpPr txBox="1"/>
          <p:nvPr/>
        </p:nvSpPr>
        <p:spPr>
          <a:xfrm>
            <a:off x="714320" y="1865155"/>
            <a:ext cx="5329359" cy="1477328"/>
          </a:xfrm>
          <a:prstGeom prst="rect">
            <a:avLst/>
          </a:prstGeom>
          <a:noFill/>
        </p:spPr>
        <p:txBody>
          <a:bodyPr wrap="square" rtlCol="0">
            <a:spAutoFit/>
          </a:bodyPr>
          <a:lstStyle/>
          <a:p>
            <a:pPr marL="285750" indent="-285750">
              <a:buFont typeface="Courier New"/>
              <a:buChar char="o"/>
            </a:pPr>
            <a:r>
              <a:rPr lang="en-US" dirty="0"/>
              <a:t>Compatible with </a:t>
            </a:r>
            <a:r>
              <a:rPr lang="en-US" b="1" u="sng" dirty="0"/>
              <a:t>both</a:t>
            </a:r>
            <a:r>
              <a:rPr lang="en-US" dirty="0"/>
              <a:t> GX-3R and GX-3R Pro</a:t>
            </a:r>
          </a:p>
          <a:p>
            <a:pPr marL="285750" indent="-285750">
              <a:buFont typeface="Courier New"/>
              <a:buChar char="o"/>
            </a:pPr>
            <a:r>
              <a:rPr lang="en-US" dirty="0"/>
              <a:t>Flow rate:  500ml / min</a:t>
            </a:r>
          </a:p>
          <a:p>
            <a:pPr marL="285750" indent="-285750">
              <a:buFont typeface="Courier New"/>
              <a:buChar char="o"/>
            </a:pPr>
            <a:r>
              <a:rPr lang="en-US" dirty="0"/>
              <a:t>Distance to draw:  50 feet</a:t>
            </a:r>
          </a:p>
          <a:p>
            <a:pPr marL="285750" indent="-285750">
              <a:buFont typeface="Courier New"/>
              <a:buChar char="o"/>
            </a:pPr>
            <a:r>
              <a:rPr lang="en-US" dirty="0"/>
              <a:t>Operation time:  10h</a:t>
            </a:r>
          </a:p>
          <a:p>
            <a:pPr marL="285750" indent="-285750">
              <a:buFont typeface="Courier New"/>
              <a:buChar char="o"/>
            </a:pPr>
            <a:r>
              <a:rPr lang="en-US" dirty="0"/>
              <a:t>Independent power supply</a:t>
            </a:r>
          </a:p>
        </p:txBody>
      </p:sp>
      <p:sp>
        <p:nvSpPr>
          <p:cNvPr id="13" name="正方形/長方形 8">
            <a:extLst>
              <a:ext uri="{FF2B5EF4-FFF2-40B4-BE49-F238E27FC236}">
                <a16:creationId xmlns:a16="http://schemas.microsoft.com/office/drawing/2014/main" id="{29E5D2A5-1973-4F48-BD6F-2A770E06EFCD}"/>
              </a:ext>
            </a:extLst>
          </p:cNvPr>
          <p:cNvSpPr/>
          <p:nvPr/>
        </p:nvSpPr>
        <p:spPr>
          <a:xfrm>
            <a:off x="5457524" y="3019972"/>
            <a:ext cx="1172310" cy="40902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en-US" altLang="ja-JP" b="1" i="1" dirty="0">
                <a:solidFill>
                  <a:schemeClr val="tx1"/>
                </a:solidFill>
                <a:latin typeface="Century Gothic" panose="020B0502020202020204" pitchFamily="34" charset="0"/>
                <a:ea typeface="メイリオ" charset="0"/>
                <a:cs typeface="Arial" charset="0"/>
              </a:rPr>
              <a:t>RP-3R</a:t>
            </a:r>
            <a:endParaRPr lang="ja-JP" altLang="en-US" b="1" i="1" dirty="0">
              <a:solidFill>
                <a:schemeClr val="tx1"/>
              </a:solidFill>
              <a:latin typeface="Century Gothic" panose="020B0502020202020204" pitchFamily="34" charset="0"/>
              <a:ea typeface="メイリオ" charset="0"/>
              <a:cs typeface="Arial" charset="0"/>
            </a:endParaRPr>
          </a:p>
        </p:txBody>
      </p:sp>
      <p:sp>
        <p:nvSpPr>
          <p:cNvPr id="12" name="Title 1">
            <a:extLst>
              <a:ext uri="{FF2B5EF4-FFF2-40B4-BE49-F238E27FC236}">
                <a16:creationId xmlns:a16="http://schemas.microsoft.com/office/drawing/2014/main" id="{3BAC3A0C-944F-BF4A-8B2F-CF26DA4C47EB}"/>
              </a:ext>
            </a:extLst>
          </p:cNvPr>
          <p:cNvSpPr txBox="1">
            <a:spLocks/>
          </p:cNvSpPr>
          <p:nvPr/>
        </p:nvSpPr>
        <p:spPr bwMode="auto">
          <a:xfrm>
            <a:off x="671805" y="15292"/>
            <a:ext cx="7772400" cy="6762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lvl1pPr algn="ctr" defTabSz="342900" rtl="0" eaLnBrk="1" fontAlgn="base" hangingPunct="1">
              <a:spcBef>
                <a:spcPct val="0"/>
              </a:spcBef>
              <a:spcAft>
                <a:spcPct val="0"/>
              </a:spcAft>
              <a:defRPr sz="3300" kern="1200">
                <a:solidFill>
                  <a:schemeClr val="tx1"/>
                </a:solidFill>
                <a:latin typeface="+mj-lt"/>
                <a:ea typeface="ＭＳ Ｐゴシック" charset="0"/>
                <a:cs typeface="ＭＳ Ｐゴシック" charset="0"/>
              </a:defRPr>
            </a:lvl1pPr>
            <a:lvl2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2pPr>
            <a:lvl3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3pPr>
            <a:lvl4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4pPr>
            <a:lvl5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5pPr>
            <a:lvl6pPr marL="3429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6pPr>
            <a:lvl7pPr marL="6858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7pPr>
            <a:lvl8pPr marL="10287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8pPr>
            <a:lvl9pPr marL="13716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9pPr>
          </a:lstStyle>
          <a:p>
            <a:r>
              <a:rPr kumimoji="0" lang="en-US" b="1" dirty="0"/>
              <a:t>GX-3R &amp; GX-3R Pro</a:t>
            </a:r>
          </a:p>
        </p:txBody>
      </p:sp>
      <p:pic>
        <p:nvPicPr>
          <p:cNvPr id="4" name="Picture 3">
            <a:extLst>
              <a:ext uri="{FF2B5EF4-FFF2-40B4-BE49-F238E27FC236}">
                <a16:creationId xmlns:a16="http://schemas.microsoft.com/office/drawing/2014/main" id="{BA42BB28-A97E-8347-97B2-C53277EFB246}"/>
              </a:ext>
            </a:extLst>
          </p:cNvPr>
          <p:cNvPicPr>
            <a:picLocks noChangeAspect="1"/>
          </p:cNvPicPr>
          <p:nvPr/>
        </p:nvPicPr>
        <p:blipFill>
          <a:blip r:embed="rId3"/>
          <a:stretch>
            <a:fillRect/>
          </a:stretch>
        </p:blipFill>
        <p:spPr>
          <a:xfrm>
            <a:off x="6583654" y="1325622"/>
            <a:ext cx="1860551" cy="2986184"/>
          </a:xfrm>
          <a:prstGeom prst="rect">
            <a:avLst/>
          </a:prstGeom>
        </p:spPr>
      </p:pic>
      <p:pic>
        <p:nvPicPr>
          <p:cNvPr id="15" name="Picture 14">
            <a:extLst>
              <a:ext uri="{FF2B5EF4-FFF2-40B4-BE49-F238E27FC236}">
                <a16:creationId xmlns:a16="http://schemas.microsoft.com/office/drawing/2014/main" id="{A792DB0B-E978-114A-916B-23822C99E8F5}"/>
              </a:ext>
            </a:extLst>
          </p:cNvPr>
          <p:cNvPicPr>
            <a:picLocks noChangeAspect="1"/>
          </p:cNvPicPr>
          <p:nvPr/>
        </p:nvPicPr>
        <p:blipFill>
          <a:blip r:embed="rId4"/>
          <a:stretch>
            <a:fillRect/>
          </a:stretch>
        </p:blipFill>
        <p:spPr>
          <a:xfrm>
            <a:off x="6551159" y="1450358"/>
            <a:ext cx="1863488" cy="2841819"/>
          </a:xfrm>
          <a:prstGeom prst="rect">
            <a:avLst/>
          </a:prstGeom>
        </p:spPr>
      </p:pic>
      <p:sp>
        <p:nvSpPr>
          <p:cNvPr id="16" name="TextBox 15">
            <a:extLst>
              <a:ext uri="{FF2B5EF4-FFF2-40B4-BE49-F238E27FC236}">
                <a16:creationId xmlns:a16="http://schemas.microsoft.com/office/drawing/2014/main" id="{BAE684B1-C36C-D94D-B468-009840AE69D6}"/>
              </a:ext>
            </a:extLst>
          </p:cNvPr>
          <p:cNvSpPr txBox="1"/>
          <p:nvPr/>
        </p:nvSpPr>
        <p:spPr>
          <a:xfrm>
            <a:off x="714320" y="1495012"/>
            <a:ext cx="3920359" cy="369332"/>
          </a:xfrm>
          <a:prstGeom prst="rect">
            <a:avLst/>
          </a:prstGeom>
          <a:noFill/>
        </p:spPr>
        <p:txBody>
          <a:bodyPr wrap="square" rtlCol="0">
            <a:spAutoFit/>
          </a:bodyPr>
          <a:lstStyle/>
          <a:p>
            <a:r>
              <a:rPr lang="en-US" dirty="0"/>
              <a:t>RP-3R Sample Draw Pump:</a:t>
            </a:r>
          </a:p>
        </p:txBody>
      </p:sp>
      <p:sp>
        <p:nvSpPr>
          <p:cNvPr id="17" name="TextBox 16">
            <a:extLst>
              <a:ext uri="{FF2B5EF4-FFF2-40B4-BE49-F238E27FC236}">
                <a16:creationId xmlns:a16="http://schemas.microsoft.com/office/drawing/2014/main" id="{85D4265D-9B07-FE46-B4D1-B412CA3B9DDE}"/>
              </a:ext>
            </a:extLst>
          </p:cNvPr>
          <p:cNvSpPr txBox="1"/>
          <p:nvPr/>
        </p:nvSpPr>
        <p:spPr>
          <a:xfrm>
            <a:off x="2943358" y="4089960"/>
            <a:ext cx="3909848" cy="369332"/>
          </a:xfrm>
          <a:prstGeom prst="rect">
            <a:avLst/>
          </a:prstGeom>
          <a:noFill/>
        </p:spPr>
        <p:txBody>
          <a:bodyPr wrap="square" rtlCol="0">
            <a:spAutoFit/>
          </a:bodyPr>
          <a:lstStyle/>
          <a:p>
            <a:r>
              <a:rPr lang="en-US" dirty="0"/>
              <a:t>SDM-3R Calibration Station:</a:t>
            </a:r>
          </a:p>
        </p:txBody>
      </p:sp>
    </p:spTree>
    <p:extLst>
      <p:ext uri="{BB962C8B-B14F-4D97-AF65-F5344CB8AC3E}">
        <p14:creationId xmlns:p14="http://schemas.microsoft.com/office/powerpoint/2010/main" val="2849690674"/>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childTnLst>
                                  <p:subTnLst>
                                    <p:set>
                                      <p:cBhvr override="childStyle">
                                        <p:cTn dur="1" fill="hold" display="0" masterRel="nextClick" afterEffect="1"/>
                                        <p:tgtEl>
                                          <p:spTgt spid="4"/>
                                        </p:tgtEl>
                                        <p:attrNameLst>
                                          <p:attrName>style.visibility</p:attrName>
                                        </p:attrNameLst>
                                      </p:cBhvr>
                                      <p:to>
                                        <p:strVal val="hidden"/>
                                      </p:to>
                                    </p:set>
                                  </p:sub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3DB345-8158-C949-A904-CE926D3A2A05}"/>
              </a:ext>
            </a:extLst>
          </p:cNvPr>
          <p:cNvSpPr>
            <a:spLocks noGrp="1"/>
          </p:cNvSpPr>
          <p:nvPr>
            <p:ph type="title"/>
          </p:nvPr>
        </p:nvSpPr>
        <p:spPr>
          <a:xfrm>
            <a:off x="914400" y="330803"/>
            <a:ext cx="7772400" cy="676275"/>
          </a:xfrm>
        </p:spPr>
        <p:txBody>
          <a:bodyPr/>
          <a:lstStyle/>
          <a:p>
            <a:r>
              <a:rPr lang="en-US" b="1" dirty="0"/>
              <a:t>Stacking Up to the Competition</a:t>
            </a:r>
          </a:p>
        </p:txBody>
      </p:sp>
      <p:graphicFrame>
        <p:nvGraphicFramePr>
          <p:cNvPr id="4" name="Content Placeholder 3">
            <a:extLst>
              <a:ext uri="{FF2B5EF4-FFF2-40B4-BE49-F238E27FC236}">
                <a16:creationId xmlns:a16="http://schemas.microsoft.com/office/drawing/2014/main" id="{BEDBCA2C-05DC-4243-8F9C-ED870815F4A1}"/>
              </a:ext>
            </a:extLst>
          </p:cNvPr>
          <p:cNvGraphicFramePr>
            <a:graphicFrameLocks noGrp="1"/>
          </p:cNvGraphicFramePr>
          <p:nvPr>
            <p:ph idx="1"/>
            <p:extLst>
              <p:ext uri="{D42A27DB-BD31-4B8C-83A1-F6EECF244321}">
                <p14:modId xmlns:p14="http://schemas.microsoft.com/office/powerpoint/2010/main" val="483345792"/>
              </p:ext>
            </p:extLst>
          </p:nvPr>
        </p:nvGraphicFramePr>
        <p:xfrm>
          <a:off x="457200" y="2613450"/>
          <a:ext cx="8229600" cy="3495040"/>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267527472"/>
                    </a:ext>
                  </a:extLst>
                </a:gridCol>
                <a:gridCol w="2057400">
                  <a:extLst>
                    <a:ext uri="{9D8B030D-6E8A-4147-A177-3AD203B41FA5}">
                      <a16:colId xmlns:a16="http://schemas.microsoft.com/office/drawing/2014/main" val="1041767529"/>
                    </a:ext>
                  </a:extLst>
                </a:gridCol>
                <a:gridCol w="2057400">
                  <a:extLst>
                    <a:ext uri="{9D8B030D-6E8A-4147-A177-3AD203B41FA5}">
                      <a16:colId xmlns:a16="http://schemas.microsoft.com/office/drawing/2014/main" val="1140604904"/>
                    </a:ext>
                  </a:extLst>
                </a:gridCol>
                <a:gridCol w="2057400">
                  <a:extLst>
                    <a:ext uri="{9D8B030D-6E8A-4147-A177-3AD203B41FA5}">
                      <a16:colId xmlns:a16="http://schemas.microsoft.com/office/drawing/2014/main" val="3994297985"/>
                    </a:ext>
                  </a:extLst>
                </a:gridCol>
              </a:tblGrid>
              <a:tr h="370840">
                <a:tc>
                  <a:txBody>
                    <a:bodyPr/>
                    <a:lstStyle/>
                    <a:p>
                      <a:pPr algn="ctr"/>
                      <a:r>
                        <a:rPr lang="en-US" sz="1350" dirty="0"/>
                        <a:t>Feature</a:t>
                      </a:r>
                    </a:p>
                  </a:txBody>
                  <a:tcPr/>
                </a:tc>
                <a:tc>
                  <a:txBody>
                    <a:bodyPr/>
                    <a:lstStyle/>
                    <a:p>
                      <a:pPr algn="ctr"/>
                      <a:r>
                        <a:rPr lang="en-US" sz="1350" dirty="0"/>
                        <a:t>GX-3R</a:t>
                      </a:r>
                    </a:p>
                  </a:txBody>
                  <a:tcPr/>
                </a:tc>
                <a:tc>
                  <a:txBody>
                    <a:bodyPr/>
                    <a:lstStyle/>
                    <a:p>
                      <a:pPr algn="ctr"/>
                      <a:r>
                        <a:rPr lang="en-US" sz="1350" dirty="0"/>
                        <a:t>BW Clip4</a:t>
                      </a:r>
                    </a:p>
                  </a:txBody>
                  <a:tcPr/>
                </a:tc>
                <a:tc>
                  <a:txBody>
                    <a:bodyPr/>
                    <a:lstStyle/>
                    <a:p>
                      <a:pPr algn="ctr"/>
                      <a:r>
                        <a:rPr lang="en-US" sz="1350" dirty="0"/>
                        <a:t>Multi Gas Clip Simple</a:t>
                      </a:r>
                    </a:p>
                  </a:txBody>
                  <a:tcPr/>
                </a:tc>
                <a:extLst>
                  <a:ext uri="{0D108BD9-81ED-4DB2-BD59-A6C34878D82A}">
                    <a16:rowId xmlns:a16="http://schemas.microsoft.com/office/drawing/2014/main" val="687217622"/>
                  </a:ext>
                </a:extLst>
              </a:tr>
              <a:tr h="370840">
                <a:tc>
                  <a:txBody>
                    <a:bodyPr/>
                    <a:lstStyle/>
                    <a:p>
                      <a:pPr algn="ctr"/>
                      <a:r>
                        <a:rPr lang="en-US" sz="1350" dirty="0"/>
                        <a:t>Price</a:t>
                      </a:r>
                    </a:p>
                  </a:txBody>
                  <a:tcPr/>
                </a:tc>
                <a:tc>
                  <a:txBody>
                    <a:bodyPr/>
                    <a:lstStyle/>
                    <a:p>
                      <a:pPr algn="ctr"/>
                      <a:r>
                        <a:rPr lang="en-US" sz="1350" b="1" dirty="0"/>
                        <a:t>Lower list price</a:t>
                      </a:r>
                    </a:p>
                  </a:txBody>
                  <a:tcPr/>
                </a:tc>
                <a:tc>
                  <a:txBody>
                    <a:bodyPr/>
                    <a:lstStyle/>
                    <a:p>
                      <a:pPr algn="ctr"/>
                      <a:r>
                        <a:rPr lang="en-US" sz="1350" dirty="0"/>
                        <a:t>Higher list price</a:t>
                      </a:r>
                    </a:p>
                  </a:txBody>
                  <a:tcPr/>
                </a:tc>
                <a:tc>
                  <a:txBody>
                    <a:bodyPr/>
                    <a:lstStyle/>
                    <a:p>
                      <a:pPr algn="ctr"/>
                      <a:r>
                        <a:rPr lang="en-US" sz="1350" dirty="0"/>
                        <a:t>Same list price</a:t>
                      </a:r>
                    </a:p>
                  </a:txBody>
                  <a:tcPr/>
                </a:tc>
                <a:extLst>
                  <a:ext uri="{0D108BD9-81ED-4DB2-BD59-A6C34878D82A}">
                    <a16:rowId xmlns:a16="http://schemas.microsoft.com/office/drawing/2014/main" val="3408166526"/>
                  </a:ext>
                </a:extLst>
              </a:tr>
              <a:tr h="370840">
                <a:tc>
                  <a:txBody>
                    <a:bodyPr/>
                    <a:lstStyle/>
                    <a:p>
                      <a:pPr algn="ctr"/>
                      <a:r>
                        <a:rPr lang="en-US" sz="1350" dirty="0"/>
                        <a:t>Size and weight</a:t>
                      </a:r>
                    </a:p>
                  </a:txBody>
                  <a:tcPr/>
                </a:tc>
                <a:tc>
                  <a:txBody>
                    <a:bodyPr/>
                    <a:lstStyle/>
                    <a:p>
                      <a:pPr algn="ctr"/>
                      <a:r>
                        <a:rPr lang="en-US" sz="1350" b="1" dirty="0"/>
                        <a:t>Smaller and lighter</a:t>
                      </a:r>
                    </a:p>
                  </a:txBody>
                  <a:tcPr/>
                </a:tc>
                <a:tc>
                  <a:txBody>
                    <a:bodyPr/>
                    <a:lstStyle/>
                    <a:p>
                      <a:pPr algn="ctr"/>
                      <a:r>
                        <a:rPr lang="en-US" sz="1350" dirty="0"/>
                        <a:t>Larger and heavier</a:t>
                      </a:r>
                    </a:p>
                  </a:txBody>
                  <a:tcPr/>
                </a:tc>
                <a:tc>
                  <a:txBody>
                    <a:bodyPr/>
                    <a:lstStyle/>
                    <a:p>
                      <a:pPr algn="ctr"/>
                      <a:r>
                        <a:rPr lang="en-US" sz="1350" dirty="0"/>
                        <a:t>Larger and heavier</a:t>
                      </a:r>
                    </a:p>
                  </a:txBody>
                  <a:tcPr/>
                </a:tc>
                <a:extLst>
                  <a:ext uri="{0D108BD9-81ED-4DB2-BD59-A6C34878D82A}">
                    <a16:rowId xmlns:a16="http://schemas.microsoft.com/office/drawing/2014/main" val="1462499618"/>
                  </a:ext>
                </a:extLst>
              </a:tr>
              <a:tr h="370840">
                <a:tc>
                  <a:txBody>
                    <a:bodyPr/>
                    <a:lstStyle/>
                    <a:p>
                      <a:pPr algn="ctr"/>
                      <a:r>
                        <a:rPr lang="en-US" sz="1350" dirty="0"/>
                        <a:t>Sensor ranges</a:t>
                      </a:r>
                    </a:p>
                  </a:txBody>
                  <a:tcPr/>
                </a:tc>
                <a:tc>
                  <a:txBody>
                    <a:bodyPr/>
                    <a:lstStyle/>
                    <a:p>
                      <a:pPr algn="ctr"/>
                      <a:r>
                        <a:rPr lang="en-US" sz="1350" b="1" dirty="0"/>
                        <a:t>Better sensor ranges</a:t>
                      </a:r>
                    </a:p>
                  </a:txBody>
                  <a:tcPr/>
                </a:tc>
                <a:tc>
                  <a:txBody>
                    <a:bodyPr/>
                    <a:lstStyle/>
                    <a:p>
                      <a:pPr algn="ctr"/>
                      <a:r>
                        <a:rPr lang="en-US" sz="1350" dirty="0"/>
                        <a:t>Narrower sensor ranges</a:t>
                      </a:r>
                    </a:p>
                  </a:txBody>
                  <a:tcPr/>
                </a:tc>
                <a:tc>
                  <a:txBody>
                    <a:bodyPr/>
                    <a:lstStyle/>
                    <a:p>
                      <a:pPr algn="ctr"/>
                      <a:r>
                        <a:rPr lang="en-US" sz="1350" dirty="0"/>
                        <a:t>Narrower sensor ranges</a:t>
                      </a:r>
                    </a:p>
                  </a:txBody>
                  <a:tcPr/>
                </a:tc>
                <a:extLst>
                  <a:ext uri="{0D108BD9-81ED-4DB2-BD59-A6C34878D82A}">
                    <a16:rowId xmlns:a16="http://schemas.microsoft.com/office/drawing/2014/main" val="2935991865"/>
                  </a:ext>
                </a:extLst>
              </a:tr>
              <a:tr h="370840">
                <a:tc>
                  <a:txBody>
                    <a:bodyPr/>
                    <a:lstStyle/>
                    <a:p>
                      <a:pPr algn="ctr"/>
                      <a:r>
                        <a:rPr lang="en-US" sz="1350" dirty="0"/>
                        <a:t>Alarm points</a:t>
                      </a:r>
                    </a:p>
                  </a:txBody>
                  <a:tcPr/>
                </a:tc>
                <a:tc>
                  <a:txBody>
                    <a:bodyPr/>
                    <a:lstStyle/>
                    <a:p>
                      <a:pPr algn="ctr"/>
                      <a:r>
                        <a:rPr lang="en-US" sz="1350" b="1" dirty="0"/>
                        <a:t>3 adjustable alarm points</a:t>
                      </a:r>
                    </a:p>
                  </a:txBody>
                  <a:tcPr/>
                </a:tc>
                <a:tc>
                  <a:txBody>
                    <a:bodyPr/>
                    <a:lstStyle/>
                    <a:p>
                      <a:pPr algn="ctr"/>
                      <a:r>
                        <a:rPr lang="en-US" sz="1350" dirty="0"/>
                        <a:t>2 alarm points</a:t>
                      </a:r>
                    </a:p>
                  </a:txBody>
                  <a:tcPr/>
                </a:tc>
                <a:tc>
                  <a:txBody>
                    <a:bodyPr/>
                    <a:lstStyle/>
                    <a:p>
                      <a:pPr algn="ctr"/>
                      <a:r>
                        <a:rPr lang="en-US" sz="1350" dirty="0"/>
                        <a:t>2 alarm points</a:t>
                      </a:r>
                    </a:p>
                  </a:txBody>
                  <a:tcPr/>
                </a:tc>
                <a:extLst>
                  <a:ext uri="{0D108BD9-81ED-4DB2-BD59-A6C34878D82A}">
                    <a16:rowId xmlns:a16="http://schemas.microsoft.com/office/drawing/2014/main" val="812608319"/>
                  </a:ext>
                </a:extLst>
              </a:tr>
              <a:tr h="370840">
                <a:tc>
                  <a:txBody>
                    <a:bodyPr/>
                    <a:lstStyle/>
                    <a:p>
                      <a:pPr algn="ctr"/>
                      <a:r>
                        <a:rPr lang="en-US" sz="1350" dirty="0"/>
                        <a:t>Warranty</a:t>
                      </a:r>
                    </a:p>
                  </a:txBody>
                  <a:tcPr/>
                </a:tc>
                <a:tc>
                  <a:txBody>
                    <a:bodyPr/>
                    <a:lstStyle/>
                    <a:p>
                      <a:pPr algn="ctr"/>
                      <a:r>
                        <a:rPr lang="en-US" sz="1350" b="1" dirty="0"/>
                        <a:t>3 year warranty</a:t>
                      </a:r>
                    </a:p>
                  </a:txBody>
                  <a:tcPr/>
                </a:tc>
                <a:tc>
                  <a:txBody>
                    <a:bodyPr/>
                    <a:lstStyle/>
                    <a:p>
                      <a:pPr algn="ctr"/>
                      <a:r>
                        <a:rPr lang="en-US" sz="1350" dirty="0"/>
                        <a:t>2 year warranty</a:t>
                      </a:r>
                    </a:p>
                  </a:txBody>
                  <a:tcPr/>
                </a:tc>
                <a:tc>
                  <a:txBody>
                    <a:bodyPr/>
                    <a:lstStyle/>
                    <a:p>
                      <a:pPr algn="ctr"/>
                      <a:r>
                        <a:rPr lang="en-US" sz="1350" dirty="0"/>
                        <a:t>2 year warranty</a:t>
                      </a:r>
                    </a:p>
                  </a:txBody>
                  <a:tcPr/>
                </a:tc>
                <a:extLst>
                  <a:ext uri="{0D108BD9-81ED-4DB2-BD59-A6C34878D82A}">
                    <a16:rowId xmlns:a16="http://schemas.microsoft.com/office/drawing/2014/main" val="1725860385"/>
                  </a:ext>
                </a:extLst>
              </a:tr>
              <a:tr h="370840">
                <a:tc>
                  <a:txBody>
                    <a:bodyPr/>
                    <a:lstStyle/>
                    <a:p>
                      <a:pPr algn="ctr"/>
                      <a:r>
                        <a:rPr lang="en-US" sz="1350" dirty="0"/>
                        <a:t>Attachable sample draw pump</a:t>
                      </a:r>
                    </a:p>
                  </a:txBody>
                  <a:tcPr/>
                </a:tc>
                <a:tc>
                  <a:txBody>
                    <a:bodyPr/>
                    <a:lstStyle/>
                    <a:p>
                      <a:pPr algn="ctr"/>
                      <a:r>
                        <a:rPr lang="en-US" sz="1350" b="1" dirty="0"/>
                        <a:t>Available sample draw pump</a:t>
                      </a:r>
                    </a:p>
                  </a:txBody>
                  <a:tcPr/>
                </a:tc>
                <a:tc>
                  <a:txBody>
                    <a:bodyPr/>
                    <a:lstStyle/>
                    <a:p>
                      <a:pPr algn="ctr"/>
                      <a:r>
                        <a:rPr lang="en-US" sz="1350" dirty="0"/>
                        <a:t>No sample draw option</a:t>
                      </a:r>
                    </a:p>
                  </a:txBody>
                  <a:tcPr/>
                </a:tc>
                <a:tc>
                  <a:txBody>
                    <a:bodyPr/>
                    <a:lstStyle/>
                    <a:p>
                      <a:pPr algn="ctr"/>
                      <a:r>
                        <a:rPr lang="en-US" sz="1350" dirty="0"/>
                        <a:t>No sample draw pump option</a:t>
                      </a:r>
                    </a:p>
                  </a:txBody>
                  <a:tcPr/>
                </a:tc>
                <a:extLst>
                  <a:ext uri="{0D108BD9-81ED-4DB2-BD59-A6C34878D82A}">
                    <a16:rowId xmlns:a16="http://schemas.microsoft.com/office/drawing/2014/main" val="1379049300"/>
                  </a:ext>
                </a:extLst>
              </a:tr>
              <a:tr h="370840">
                <a:tc>
                  <a:txBody>
                    <a:bodyPr/>
                    <a:lstStyle/>
                    <a:p>
                      <a:pPr algn="ctr"/>
                      <a:r>
                        <a:rPr lang="en-US" sz="1350" dirty="0"/>
                        <a:t>Cost of ownership</a:t>
                      </a:r>
                    </a:p>
                  </a:txBody>
                  <a:tcPr/>
                </a:tc>
                <a:tc>
                  <a:txBody>
                    <a:bodyPr/>
                    <a:lstStyle/>
                    <a:p>
                      <a:pPr algn="ctr"/>
                      <a:r>
                        <a:rPr lang="en-US" sz="1350" b="1" dirty="0"/>
                        <a:t>Lower cost of ownership</a:t>
                      </a:r>
                    </a:p>
                  </a:txBody>
                  <a:tcPr/>
                </a:tc>
                <a:tc>
                  <a:txBody>
                    <a:bodyPr/>
                    <a:lstStyle/>
                    <a:p>
                      <a:pPr algn="ctr"/>
                      <a:r>
                        <a:rPr lang="en-US" sz="1350" dirty="0"/>
                        <a:t>Disposable</a:t>
                      </a:r>
                    </a:p>
                  </a:txBody>
                  <a:tcPr/>
                </a:tc>
                <a:tc>
                  <a:txBody>
                    <a:bodyPr/>
                    <a:lstStyle/>
                    <a:p>
                      <a:pPr algn="ctr"/>
                      <a:r>
                        <a:rPr lang="en-US" sz="1350" dirty="0"/>
                        <a:t>Disposable</a:t>
                      </a:r>
                    </a:p>
                  </a:txBody>
                  <a:tcPr/>
                </a:tc>
                <a:extLst>
                  <a:ext uri="{0D108BD9-81ED-4DB2-BD59-A6C34878D82A}">
                    <a16:rowId xmlns:a16="http://schemas.microsoft.com/office/drawing/2014/main" val="2423892925"/>
                  </a:ext>
                </a:extLst>
              </a:tr>
            </a:tbl>
          </a:graphicData>
        </a:graphic>
      </p:graphicFrame>
      <p:pic>
        <p:nvPicPr>
          <p:cNvPr id="11" name="Picture 10">
            <a:extLst>
              <a:ext uri="{FF2B5EF4-FFF2-40B4-BE49-F238E27FC236}">
                <a16:creationId xmlns:a16="http://schemas.microsoft.com/office/drawing/2014/main" id="{DE2DFB36-5082-0744-85AF-06D8E96222D1}"/>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106025" y="5990154"/>
            <a:ext cx="973605" cy="973605"/>
          </a:xfrm>
          <a:prstGeom prst="rect">
            <a:avLst/>
          </a:prstGeom>
        </p:spPr>
      </p:pic>
      <p:pic>
        <p:nvPicPr>
          <p:cNvPr id="6" name="Picture 5">
            <a:extLst>
              <a:ext uri="{FF2B5EF4-FFF2-40B4-BE49-F238E27FC236}">
                <a16:creationId xmlns:a16="http://schemas.microsoft.com/office/drawing/2014/main" id="{68D6C3A7-C3F8-A949-93A9-92E8265F7AB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916467" y="1048264"/>
            <a:ext cx="1524000" cy="1524000"/>
          </a:xfrm>
          <a:prstGeom prst="rect">
            <a:avLst/>
          </a:prstGeom>
        </p:spPr>
      </p:pic>
      <p:pic>
        <p:nvPicPr>
          <p:cNvPr id="10" name="Picture 9">
            <a:extLst>
              <a:ext uri="{FF2B5EF4-FFF2-40B4-BE49-F238E27FC236}">
                <a16:creationId xmlns:a16="http://schemas.microsoft.com/office/drawing/2014/main" id="{FFF4B48A-08B3-E14D-87D8-3610EE15FC6F}"/>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075881" y="1557867"/>
            <a:ext cx="882084" cy="1014397"/>
          </a:xfrm>
          <a:prstGeom prst="rect">
            <a:avLst/>
          </a:prstGeom>
        </p:spPr>
      </p:pic>
      <p:pic>
        <p:nvPicPr>
          <p:cNvPr id="5" name="Picture 4">
            <a:extLst>
              <a:ext uri="{FF2B5EF4-FFF2-40B4-BE49-F238E27FC236}">
                <a16:creationId xmlns:a16="http://schemas.microsoft.com/office/drawing/2014/main" id="{095B8922-ECD5-B74E-8B44-50FF823153B6}"/>
              </a:ext>
            </a:extLst>
          </p:cNvPr>
          <p:cNvPicPr>
            <a:picLocks noChangeAspect="1"/>
          </p:cNvPicPr>
          <p:nvPr/>
        </p:nvPicPr>
        <p:blipFill>
          <a:blip r:embed="rId5"/>
          <a:stretch>
            <a:fillRect/>
          </a:stretch>
        </p:blipFill>
        <p:spPr>
          <a:xfrm>
            <a:off x="7202417" y="1089450"/>
            <a:ext cx="862641" cy="1524000"/>
          </a:xfrm>
          <a:prstGeom prst="rect">
            <a:avLst/>
          </a:prstGeom>
        </p:spPr>
      </p:pic>
    </p:spTree>
    <p:extLst>
      <p:ext uri="{BB962C8B-B14F-4D97-AF65-F5344CB8AC3E}">
        <p14:creationId xmlns:p14="http://schemas.microsoft.com/office/powerpoint/2010/main" val="1081530626"/>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500"/>
                                  </p:stCondLst>
                                  <p:childTnLst>
                                    <p:set>
                                      <p:cBhvr>
                                        <p:cTn id="6" dur="1" fill="hold">
                                          <p:stCondLst>
                                            <p:cond delay="0"/>
                                          </p:stCondLst>
                                        </p:cTn>
                                        <p:tgtEl>
                                          <p:spTgt spid="11"/>
                                        </p:tgtEl>
                                        <p:attrNameLst>
                                          <p:attrName>style.visibility</p:attrName>
                                        </p:attrNameLst>
                                      </p:cBhvr>
                                      <p:to>
                                        <p:strVal val="visible"/>
                                      </p:to>
                                    </p:set>
                                    <p:animEffect transition="in" filter="wipe(down)">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2AC6620F-2EA5-934E-AD06-CD941786067A}"/>
              </a:ext>
            </a:extLst>
          </p:cNvPr>
          <p:cNvPicPr>
            <a:picLocks noChangeAspect="1"/>
          </p:cNvPicPr>
          <p:nvPr/>
        </p:nvPicPr>
        <p:blipFill>
          <a:blip r:embed="rId2"/>
          <a:stretch>
            <a:fillRect/>
          </a:stretch>
        </p:blipFill>
        <p:spPr>
          <a:xfrm>
            <a:off x="6783336" y="1015201"/>
            <a:ext cx="1661329" cy="1661329"/>
          </a:xfrm>
          <a:prstGeom prst="rect">
            <a:avLst/>
          </a:prstGeom>
        </p:spPr>
      </p:pic>
      <p:pic>
        <p:nvPicPr>
          <p:cNvPr id="5" name="Picture 4">
            <a:extLst>
              <a:ext uri="{FF2B5EF4-FFF2-40B4-BE49-F238E27FC236}">
                <a16:creationId xmlns:a16="http://schemas.microsoft.com/office/drawing/2014/main" id="{9F764119-CEBA-BD4E-95FE-384A7B1F1925}"/>
              </a:ext>
            </a:extLst>
          </p:cNvPr>
          <p:cNvPicPr>
            <a:picLocks noChangeAspect="1"/>
          </p:cNvPicPr>
          <p:nvPr/>
        </p:nvPicPr>
        <p:blipFill>
          <a:blip r:embed="rId3"/>
          <a:stretch>
            <a:fillRect/>
          </a:stretch>
        </p:blipFill>
        <p:spPr>
          <a:xfrm>
            <a:off x="4690072" y="862801"/>
            <a:ext cx="1831033" cy="1831033"/>
          </a:xfrm>
          <a:prstGeom prst="rect">
            <a:avLst/>
          </a:prstGeom>
        </p:spPr>
      </p:pic>
      <p:sp>
        <p:nvSpPr>
          <p:cNvPr id="2" name="Title 1">
            <a:extLst>
              <a:ext uri="{FF2B5EF4-FFF2-40B4-BE49-F238E27FC236}">
                <a16:creationId xmlns:a16="http://schemas.microsoft.com/office/drawing/2014/main" id="{9A3DB345-8158-C949-A904-CE926D3A2A05}"/>
              </a:ext>
            </a:extLst>
          </p:cNvPr>
          <p:cNvSpPr>
            <a:spLocks noGrp="1"/>
          </p:cNvSpPr>
          <p:nvPr>
            <p:ph type="title"/>
          </p:nvPr>
        </p:nvSpPr>
        <p:spPr>
          <a:xfrm>
            <a:off x="914400" y="330803"/>
            <a:ext cx="7772400" cy="676275"/>
          </a:xfrm>
        </p:spPr>
        <p:txBody>
          <a:bodyPr/>
          <a:lstStyle/>
          <a:p>
            <a:r>
              <a:rPr lang="en-US" b="1" dirty="0"/>
              <a:t>Stacking Up to the Competition</a:t>
            </a:r>
          </a:p>
        </p:txBody>
      </p:sp>
      <p:graphicFrame>
        <p:nvGraphicFramePr>
          <p:cNvPr id="4" name="Content Placeholder 3">
            <a:extLst>
              <a:ext uri="{FF2B5EF4-FFF2-40B4-BE49-F238E27FC236}">
                <a16:creationId xmlns:a16="http://schemas.microsoft.com/office/drawing/2014/main" id="{BEDBCA2C-05DC-4243-8F9C-ED870815F4A1}"/>
              </a:ext>
            </a:extLst>
          </p:cNvPr>
          <p:cNvGraphicFramePr>
            <a:graphicFrameLocks noGrp="1"/>
          </p:cNvGraphicFramePr>
          <p:nvPr>
            <p:ph idx="1"/>
            <p:extLst>
              <p:ext uri="{D42A27DB-BD31-4B8C-83A1-F6EECF244321}">
                <p14:modId xmlns:p14="http://schemas.microsoft.com/office/powerpoint/2010/main" val="3280831167"/>
              </p:ext>
            </p:extLst>
          </p:nvPr>
        </p:nvGraphicFramePr>
        <p:xfrm>
          <a:off x="457200" y="2613450"/>
          <a:ext cx="8229600" cy="3362960"/>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267527472"/>
                    </a:ext>
                  </a:extLst>
                </a:gridCol>
                <a:gridCol w="2057400">
                  <a:extLst>
                    <a:ext uri="{9D8B030D-6E8A-4147-A177-3AD203B41FA5}">
                      <a16:colId xmlns:a16="http://schemas.microsoft.com/office/drawing/2014/main" val="1041767529"/>
                    </a:ext>
                  </a:extLst>
                </a:gridCol>
                <a:gridCol w="2057400">
                  <a:extLst>
                    <a:ext uri="{9D8B030D-6E8A-4147-A177-3AD203B41FA5}">
                      <a16:colId xmlns:a16="http://schemas.microsoft.com/office/drawing/2014/main" val="1140604904"/>
                    </a:ext>
                  </a:extLst>
                </a:gridCol>
                <a:gridCol w="2057400">
                  <a:extLst>
                    <a:ext uri="{9D8B030D-6E8A-4147-A177-3AD203B41FA5}">
                      <a16:colId xmlns:a16="http://schemas.microsoft.com/office/drawing/2014/main" val="1128899503"/>
                    </a:ext>
                  </a:extLst>
                </a:gridCol>
              </a:tblGrid>
              <a:tr h="370840">
                <a:tc>
                  <a:txBody>
                    <a:bodyPr/>
                    <a:lstStyle/>
                    <a:p>
                      <a:pPr algn="ctr"/>
                      <a:r>
                        <a:rPr lang="en-US" sz="1350" dirty="0"/>
                        <a:t>Feature</a:t>
                      </a:r>
                    </a:p>
                  </a:txBody>
                  <a:tcPr/>
                </a:tc>
                <a:tc>
                  <a:txBody>
                    <a:bodyPr/>
                    <a:lstStyle/>
                    <a:p>
                      <a:pPr algn="ctr"/>
                      <a:r>
                        <a:rPr lang="en-US" sz="1350" dirty="0"/>
                        <a:t>GX-3R</a:t>
                      </a:r>
                    </a:p>
                  </a:txBody>
                  <a:tcPr/>
                </a:tc>
                <a:tc>
                  <a:txBody>
                    <a:bodyPr/>
                    <a:lstStyle/>
                    <a:p>
                      <a:pPr algn="ctr"/>
                      <a:r>
                        <a:rPr lang="en-US" sz="1350" dirty="0"/>
                        <a:t>MSA Altair 4XR</a:t>
                      </a:r>
                    </a:p>
                  </a:txBody>
                  <a:tcPr/>
                </a:tc>
                <a:tc>
                  <a:txBody>
                    <a:bodyPr/>
                    <a:lstStyle/>
                    <a:p>
                      <a:pPr algn="ctr"/>
                      <a:r>
                        <a:rPr lang="en-US" sz="1350" dirty="0"/>
                        <a:t>ISC Ventis Pro 5</a:t>
                      </a:r>
                    </a:p>
                  </a:txBody>
                  <a:tcPr/>
                </a:tc>
                <a:extLst>
                  <a:ext uri="{0D108BD9-81ED-4DB2-BD59-A6C34878D82A}">
                    <a16:rowId xmlns:a16="http://schemas.microsoft.com/office/drawing/2014/main" val="687217622"/>
                  </a:ext>
                </a:extLst>
              </a:tr>
              <a:tr h="370840">
                <a:tc>
                  <a:txBody>
                    <a:bodyPr/>
                    <a:lstStyle/>
                    <a:p>
                      <a:pPr algn="ctr"/>
                      <a:r>
                        <a:rPr lang="en-US" sz="1350" dirty="0"/>
                        <a:t>Price</a:t>
                      </a:r>
                    </a:p>
                  </a:txBody>
                  <a:tcPr/>
                </a:tc>
                <a:tc>
                  <a:txBody>
                    <a:bodyPr/>
                    <a:lstStyle/>
                    <a:p>
                      <a:pPr algn="ctr"/>
                      <a:r>
                        <a:rPr lang="en-US" sz="1350" b="1" dirty="0"/>
                        <a:t>Lower list price</a:t>
                      </a:r>
                    </a:p>
                  </a:txBody>
                  <a:tcPr/>
                </a:tc>
                <a:tc>
                  <a:txBody>
                    <a:bodyPr/>
                    <a:lstStyle/>
                    <a:p>
                      <a:pPr algn="ctr"/>
                      <a:r>
                        <a:rPr lang="en-US" sz="1350" dirty="0"/>
                        <a:t>Higher list price</a:t>
                      </a:r>
                    </a:p>
                  </a:txBody>
                  <a:tcPr/>
                </a:tc>
                <a:tc>
                  <a:txBody>
                    <a:bodyPr/>
                    <a:lstStyle/>
                    <a:p>
                      <a:pPr algn="ctr"/>
                      <a:r>
                        <a:rPr lang="en-US" sz="1350" dirty="0"/>
                        <a:t>Even Higher List Price</a:t>
                      </a:r>
                    </a:p>
                  </a:txBody>
                  <a:tcPr/>
                </a:tc>
                <a:extLst>
                  <a:ext uri="{0D108BD9-81ED-4DB2-BD59-A6C34878D82A}">
                    <a16:rowId xmlns:a16="http://schemas.microsoft.com/office/drawing/2014/main" val="3408166526"/>
                  </a:ext>
                </a:extLst>
              </a:tr>
              <a:tr h="370840">
                <a:tc>
                  <a:txBody>
                    <a:bodyPr/>
                    <a:lstStyle/>
                    <a:p>
                      <a:pPr algn="ctr"/>
                      <a:r>
                        <a:rPr lang="en-US" sz="1350" dirty="0"/>
                        <a:t>Size and weight</a:t>
                      </a:r>
                    </a:p>
                  </a:txBody>
                  <a:tcPr/>
                </a:tc>
                <a:tc>
                  <a:txBody>
                    <a:bodyPr/>
                    <a:lstStyle/>
                    <a:p>
                      <a:pPr algn="ctr"/>
                      <a:r>
                        <a:rPr lang="en-US" sz="1350" b="1" dirty="0"/>
                        <a:t>Smaller and lighter</a:t>
                      </a:r>
                    </a:p>
                  </a:txBody>
                  <a:tcPr/>
                </a:tc>
                <a:tc>
                  <a:txBody>
                    <a:bodyPr/>
                    <a:lstStyle/>
                    <a:p>
                      <a:pPr algn="ctr"/>
                      <a:r>
                        <a:rPr lang="en-US" sz="1350" dirty="0"/>
                        <a:t>Larger and heavier</a:t>
                      </a:r>
                    </a:p>
                  </a:txBody>
                  <a:tcPr/>
                </a:tc>
                <a:tc>
                  <a:txBody>
                    <a:bodyPr/>
                    <a:lstStyle/>
                    <a:p>
                      <a:pPr marL="0" marR="0" lvl="0" indent="0" algn="ctr" defTabSz="342900" rtl="0" eaLnBrk="1" fontAlgn="auto" latinLnBrk="0" hangingPunct="1">
                        <a:lnSpc>
                          <a:spcPct val="100000"/>
                        </a:lnSpc>
                        <a:spcBef>
                          <a:spcPts val="0"/>
                        </a:spcBef>
                        <a:spcAft>
                          <a:spcPts val="0"/>
                        </a:spcAft>
                        <a:buClrTx/>
                        <a:buSzTx/>
                        <a:buFontTx/>
                        <a:buNone/>
                        <a:tabLst/>
                        <a:defRPr/>
                      </a:pPr>
                      <a:r>
                        <a:rPr lang="en-US" sz="1350" dirty="0"/>
                        <a:t>Larger and heavier</a:t>
                      </a:r>
                    </a:p>
                  </a:txBody>
                  <a:tcPr/>
                </a:tc>
                <a:extLst>
                  <a:ext uri="{0D108BD9-81ED-4DB2-BD59-A6C34878D82A}">
                    <a16:rowId xmlns:a16="http://schemas.microsoft.com/office/drawing/2014/main" val="1462499618"/>
                  </a:ext>
                </a:extLst>
              </a:tr>
              <a:tr h="370840">
                <a:tc>
                  <a:txBody>
                    <a:bodyPr/>
                    <a:lstStyle/>
                    <a:p>
                      <a:pPr algn="ctr"/>
                      <a:r>
                        <a:rPr lang="en-US" sz="1350" dirty="0"/>
                        <a:t>Replacement sensors</a:t>
                      </a:r>
                    </a:p>
                  </a:txBody>
                  <a:tcPr/>
                </a:tc>
                <a:tc>
                  <a:txBody>
                    <a:bodyPr/>
                    <a:lstStyle/>
                    <a:p>
                      <a:pPr algn="ctr"/>
                      <a:r>
                        <a:rPr lang="en-US" sz="1350" b="1" dirty="0"/>
                        <a:t>Less expensive</a:t>
                      </a:r>
                    </a:p>
                  </a:txBody>
                  <a:tcPr/>
                </a:tc>
                <a:tc>
                  <a:txBody>
                    <a:bodyPr/>
                    <a:lstStyle/>
                    <a:p>
                      <a:pPr algn="ctr"/>
                      <a:r>
                        <a:rPr lang="en-US" sz="1350" dirty="0"/>
                        <a:t>More Expensive</a:t>
                      </a:r>
                    </a:p>
                  </a:txBody>
                  <a:tcPr/>
                </a:tc>
                <a:tc>
                  <a:txBody>
                    <a:bodyPr/>
                    <a:lstStyle/>
                    <a:p>
                      <a:pPr algn="ctr"/>
                      <a:r>
                        <a:rPr lang="en-US" sz="1350" dirty="0"/>
                        <a:t>More Expensive</a:t>
                      </a:r>
                    </a:p>
                  </a:txBody>
                  <a:tcPr/>
                </a:tc>
                <a:extLst>
                  <a:ext uri="{0D108BD9-81ED-4DB2-BD59-A6C34878D82A}">
                    <a16:rowId xmlns:a16="http://schemas.microsoft.com/office/drawing/2014/main" val="2935991865"/>
                  </a:ext>
                </a:extLst>
              </a:tr>
              <a:tr h="370840">
                <a:tc>
                  <a:txBody>
                    <a:bodyPr/>
                    <a:lstStyle/>
                    <a:p>
                      <a:pPr algn="ctr"/>
                      <a:r>
                        <a:rPr lang="en-US" sz="1350" dirty="0"/>
                        <a:t>Alarm points</a:t>
                      </a:r>
                    </a:p>
                  </a:txBody>
                  <a:tcPr/>
                </a:tc>
                <a:tc>
                  <a:txBody>
                    <a:bodyPr/>
                    <a:lstStyle/>
                    <a:p>
                      <a:pPr algn="ctr"/>
                      <a:r>
                        <a:rPr lang="en-US" sz="1350" b="1" dirty="0"/>
                        <a:t>3 adjustable alarm points</a:t>
                      </a:r>
                    </a:p>
                  </a:txBody>
                  <a:tcPr/>
                </a:tc>
                <a:tc>
                  <a:txBody>
                    <a:bodyPr/>
                    <a:lstStyle/>
                    <a:p>
                      <a:pPr algn="ctr"/>
                      <a:r>
                        <a:rPr lang="en-US" sz="1350" dirty="0"/>
                        <a:t>2 alarm points</a:t>
                      </a:r>
                    </a:p>
                  </a:txBody>
                  <a:tcPr/>
                </a:tc>
                <a:tc>
                  <a:txBody>
                    <a:bodyPr/>
                    <a:lstStyle/>
                    <a:p>
                      <a:pPr marL="0" marR="0" lvl="0" indent="0" algn="ctr" defTabSz="342900" rtl="0" eaLnBrk="1" fontAlgn="auto" latinLnBrk="0" hangingPunct="1">
                        <a:lnSpc>
                          <a:spcPct val="100000"/>
                        </a:lnSpc>
                        <a:spcBef>
                          <a:spcPts val="0"/>
                        </a:spcBef>
                        <a:spcAft>
                          <a:spcPts val="0"/>
                        </a:spcAft>
                        <a:buClrTx/>
                        <a:buSzTx/>
                        <a:buFontTx/>
                        <a:buNone/>
                        <a:tabLst/>
                        <a:defRPr/>
                      </a:pPr>
                      <a:r>
                        <a:rPr lang="en-US" sz="1350" dirty="0"/>
                        <a:t>2 alarm points</a:t>
                      </a:r>
                    </a:p>
                    <a:p>
                      <a:pPr algn="ctr"/>
                      <a:endParaRPr lang="en-US" sz="1350" dirty="0"/>
                    </a:p>
                  </a:txBody>
                  <a:tcPr/>
                </a:tc>
                <a:extLst>
                  <a:ext uri="{0D108BD9-81ED-4DB2-BD59-A6C34878D82A}">
                    <a16:rowId xmlns:a16="http://schemas.microsoft.com/office/drawing/2014/main" val="812608319"/>
                  </a:ext>
                </a:extLst>
              </a:tr>
              <a:tr h="370840">
                <a:tc>
                  <a:txBody>
                    <a:bodyPr/>
                    <a:lstStyle/>
                    <a:p>
                      <a:pPr algn="ctr"/>
                      <a:r>
                        <a:rPr lang="en-US" sz="1350" dirty="0"/>
                        <a:t>Durability</a:t>
                      </a:r>
                    </a:p>
                  </a:txBody>
                  <a:tcPr/>
                </a:tc>
                <a:tc>
                  <a:txBody>
                    <a:bodyPr/>
                    <a:lstStyle/>
                    <a:p>
                      <a:pPr algn="ctr"/>
                      <a:r>
                        <a:rPr lang="en-US" sz="1350" b="1" dirty="0"/>
                        <a:t>IP-66 AND IP-68 rating</a:t>
                      </a:r>
                    </a:p>
                  </a:txBody>
                  <a:tcPr/>
                </a:tc>
                <a:tc>
                  <a:txBody>
                    <a:bodyPr/>
                    <a:lstStyle/>
                    <a:p>
                      <a:pPr algn="ctr"/>
                      <a:r>
                        <a:rPr lang="en-US" sz="1350" dirty="0"/>
                        <a:t>Only IP-68</a:t>
                      </a:r>
                    </a:p>
                  </a:txBody>
                  <a:tcPr/>
                </a:tc>
                <a:tc>
                  <a:txBody>
                    <a:bodyPr/>
                    <a:lstStyle/>
                    <a:p>
                      <a:pPr algn="ctr"/>
                      <a:r>
                        <a:rPr lang="en-US" sz="1350" dirty="0"/>
                        <a:t>Only IP-68</a:t>
                      </a:r>
                    </a:p>
                  </a:txBody>
                  <a:tcPr/>
                </a:tc>
                <a:extLst>
                  <a:ext uri="{0D108BD9-81ED-4DB2-BD59-A6C34878D82A}">
                    <a16:rowId xmlns:a16="http://schemas.microsoft.com/office/drawing/2014/main" val="3621406332"/>
                  </a:ext>
                </a:extLst>
              </a:tr>
              <a:tr h="370840">
                <a:tc>
                  <a:txBody>
                    <a:bodyPr/>
                    <a:lstStyle/>
                    <a:p>
                      <a:pPr algn="ctr"/>
                      <a:r>
                        <a:rPr lang="en-US" sz="1350" dirty="0"/>
                        <a:t>Attachable sample draw</a:t>
                      </a:r>
                    </a:p>
                  </a:txBody>
                  <a:tcPr/>
                </a:tc>
                <a:tc>
                  <a:txBody>
                    <a:bodyPr/>
                    <a:lstStyle/>
                    <a:p>
                      <a:pPr algn="ctr"/>
                      <a:r>
                        <a:rPr lang="en-US" sz="1350" b="1" dirty="0"/>
                        <a:t>Available sample draw attachment</a:t>
                      </a:r>
                    </a:p>
                  </a:txBody>
                  <a:tcPr/>
                </a:tc>
                <a:tc>
                  <a:txBody>
                    <a:bodyPr/>
                    <a:lstStyle/>
                    <a:p>
                      <a:pPr algn="ctr"/>
                      <a:r>
                        <a:rPr lang="en-US" sz="1350" dirty="0"/>
                        <a:t>More expensive sample draw</a:t>
                      </a:r>
                    </a:p>
                  </a:txBody>
                  <a:tcPr/>
                </a:tc>
                <a:tc>
                  <a:txBody>
                    <a:bodyPr/>
                    <a:lstStyle/>
                    <a:p>
                      <a:pPr algn="ctr"/>
                      <a:r>
                        <a:rPr lang="en-US" sz="1350" dirty="0"/>
                        <a:t>More expensive sample draw</a:t>
                      </a:r>
                    </a:p>
                  </a:txBody>
                  <a:tcPr/>
                </a:tc>
                <a:extLst>
                  <a:ext uri="{0D108BD9-81ED-4DB2-BD59-A6C34878D82A}">
                    <a16:rowId xmlns:a16="http://schemas.microsoft.com/office/drawing/2014/main" val="1379049300"/>
                  </a:ext>
                </a:extLst>
              </a:tr>
              <a:tr h="370840">
                <a:tc>
                  <a:txBody>
                    <a:bodyPr/>
                    <a:lstStyle/>
                    <a:p>
                      <a:pPr algn="ctr"/>
                      <a:r>
                        <a:rPr lang="en-US" sz="1350" dirty="0"/>
                        <a:t>Cost of ownership</a:t>
                      </a:r>
                    </a:p>
                  </a:txBody>
                  <a:tcPr/>
                </a:tc>
                <a:tc>
                  <a:txBody>
                    <a:bodyPr/>
                    <a:lstStyle/>
                    <a:p>
                      <a:pPr algn="ctr"/>
                      <a:r>
                        <a:rPr lang="en-US" sz="1350" b="1" dirty="0"/>
                        <a:t>Lower cost of ownership</a:t>
                      </a:r>
                    </a:p>
                  </a:txBody>
                  <a:tcPr/>
                </a:tc>
                <a:tc>
                  <a:txBody>
                    <a:bodyPr/>
                    <a:lstStyle/>
                    <a:p>
                      <a:pPr algn="ctr"/>
                      <a:r>
                        <a:rPr lang="en-US" sz="1350" dirty="0"/>
                        <a:t>Higher cost of ownership</a:t>
                      </a:r>
                    </a:p>
                  </a:txBody>
                  <a:tcPr/>
                </a:tc>
                <a:tc>
                  <a:txBody>
                    <a:bodyPr/>
                    <a:lstStyle/>
                    <a:p>
                      <a:pPr marL="0" marR="0" lvl="0" indent="0" algn="ctr" defTabSz="342900" rtl="0" eaLnBrk="1" fontAlgn="auto" latinLnBrk="0" hangingPunct="1">
                        <a:lnSpc>
                          <a:spcPct val="100000"/>
                        </a:lnSpc>
                        <a:spcBef>
                          <a:spcPts val="0"/>
                        </a:spcBef>
                        <a:spcAft>
                          <a:spcPts val="0"/>
                        </a:spcAft>
                        <a:buClrTx/>
                        <a:buSzTx/>
                        <a:buFontTx/>
                        <a:buNone/>
                        <a:tabLst/>
                        <a:defRPr/>
                      </a:pPr>
                      <a:r>
                        <a:rPr lang="en-US" sz="1350" dirty="0"/>
                        <a:t>Higher cost of ownership</a:t>
                      </a:r>
                    </a:p>
                  </a:txBody>
                  <a:tcPr/>
                </a:tc>
                <a:extLst>
                  <a:ext uri="{0D108BD9-81ED-4DB2-BD59-A6C34878D82A}">
                    <a16:rowId xmlns:a16="http://schemas.microsoft.com/office/drawing/2014/main" val="2423892925"/>
                  </a:ext>
                </a:extLst>
              </a:tr>
            </a:tbl>
          </a:graphicData>
        </a:graphic>
      </p:graphicFrame>
      <p:pic>
        <p:nvPicPr>
          <p:cNvPr id="11" name="Picture 10">
            <a:extLst>
              <a:ext uri="{FF2B5EF4-FFF2-40B4-BE49-F238E27FC236}">
                <a16:creationId xmlns:a16="http://schemas.microsoft.com/office/drawing/2014/main" id="{DE2DFB36-5082-0744-85AF-06D8E96222D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106027" y="5864299"/>
            <a:ext cx="1074088" cy="1074088"/>
          </a:xfrm>
          <a:prstGeom prst="rect">
            <a:avLst/>
          </a:prstGeom>
        </p:spPr>
      </p:pic>
      <p:pic>
        <p:nvPicPr>
          <p:cNvPr id="10" name="Picture 9">
            <a:extLst>
              <a:ext uri="{FF2B5EF4-FFF2-40B4-BE49-F238E27FC236}">
                <a16:creationId xmlns:a16="http://schemas.microsoft.com/office/drawing/2014/main" id="{FFF4B48A-08B3-E14D-87D8-3610EE15FC6F}"/>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083959" y="1563106"/>
            <a:ext cx="874583" cy="1005771"/>
          </a:xfrm>
          <a:prstGeom prst="rect">
            <a:avLst/>
          </a:prstGeom>
        </p:spPr>
      </p:pic>
    </p:spTree>
    <p:extLst>
      <p:ext uri="{BB962C8B-B14F-4D97-AF65-F5344CB8AC3E}">
        <p14:creationId xmlns:p14="http://schemas.microsoft.com/office/powerpoint/2010/main" val="3943511084"/>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down)">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26572F9-D6FE-C34A-9AD4-883E58303A21}"/>
              </a:ext>
            </a:extLst>
          </p:cNvPr>
          <p:cNvGraphicFramePr>
            <a:graphicFrameLocks noGrp="1"/>
          </p:cNvGraphicFramePr>
          <p:nvPr>
            <p:ph idx="1"/>
            <p:extLst>
              <p:ext uri="{D42A27DB-BD31-4B8C-83A1-F6EECF244321}">
                <p14:modId xmlns:p14="http://schemas.microsoft.com/office/powerpoint/2010/main" val="300414394"/>
              </p:ext>
            </p:extLst>
          </p:nvPr>
        </p:nvGraphicFramePr>
        <p:xfrm>
          <a:off x="457200" y="2615184"/>
          <a:ext cx="8229600" cy="3098800"/>
        </p:xfrm>
        <a:graphic>
          <a:graphicData uri="http://schemas.openxmlformats.org/drawingml/2006/table">
            <a:tbl>
              <a:tblPr firstRow="1" bandRow="1">
                <a:tableStyleId>{5C22544A-7EE6-4342-B048-85BDC9FD1C3A}</a:tableStyleId>
              </a:tblPr>
              <a:tblGrid>
                <a:gridCol w="2743200">
                  <a:extLst>
                    <a:ext uri="{9D8B030D-6E8A-4147-A177-3AD203B41FA5}">
                      <a16:colId xmlns:a16="http://schemas.microsoft.com/office/drawing/2014/main" val="4134632051"/>
                    </a:ext>
                  </a:extLst>
                </a:gridCol>
                <a:gridCol w="2743200">
                  <a:extLst>
                    <a:ext uri="{9D8B030D-6E8A-4147-A177-3AD203B41FA5}">
                      <a16:colId xmlns:a16="http://schemas.microsoft.com/office/drawing/2014/main" val="3816497044"/>
                    </a:ext>
                  </a:extLst>
                </a:gridCol>
                <a:gridCol w="2743200">
                  <a:extLst>
                    <a:ext uri="{9D8B030D-6E8A-4147-A177-3AD203B41FA5}">
                      <a16:colId xmlns:a16="http://schemas.microsoft.com/office/drawing/2014/main" val="3672818426"/>
                    </a:ext>
                  </a:extLst>
                </a:gridCol>
              </a:tblGrid>
              <a:tr h="370840">
                <a:tc>
                  <a:txBody>
                    <a:bodyPr/>
                    <a:lstStyle/>
                    <a:p>
                      <a:pPr algn="ctr"/>
                      <a:r>
                        <a:rPr lang="en-US" sz="1350" dirty="0"/>
                        <a:t>Feature</a:t>
                      </a:r>
                    </a:p>
                  </a:txBody>
                  <a:tcPr/>
                </a:tc>
                <a:tc>
                  <a:txBody>
                    <a:bodyPr/>
                    <a:lstStyle/>
                    <a:p>
                      <a:pPr algn="ctr"/>
                      <a:r>
                        <a:rPr lang="en-US" sz="1350" dirty="0"/>
                        <a:t>GX-3R Pro</a:t>
                      </a:r>
                    </a:p>
                  </a:txBody>
                  <a:tcPr/>
                </a:tc>
                <a:tc>
                  <a:txBody>
                    <a:bodyPr/>
                    <a:lstStyle/>
                    <a:p>
                      <a:pPr algn="ctr"/>
                      <a:r>
                        <a:rPr lang="en-US" sz="1350" dirty="0"/>
                        <a:t>BW Ultra (5-gas)</a:t>
                      </a:r>
                    </a:p>
                  </a:txBody>
                  <a:tcPr/>
                </a:tc>
                <a:extLst>
                  <a:ext uri="{0D108BD9-81ED-4DB2-BD59-A6C34878D82A}">
                    <a16:rowId xmlns:a16="http://schemas.microsoft.com/office/drawing/2014/main" val="4215143774"/>
                  </a:ext>
                </a:extLst>
              </a:tr>
              <a:tr h="370840">
                <a:tc>
                  <a:txBody>
                    <a:bodyPr/>
                    <a:lstStyle/>
                    <a:p>
                      <a:pPr algn="ctr"/>
                      <a:r>
                        <a:rPr lang="en-US" sz="1350" dirty="0"/>
                        <a:t>Price</a:t>
                      </a:r>
                    </a:p>
                  </a:txBody>
                  <a:tcPr/>
                </a:tc>
                <a:tc>
                  <a:txBody>
                    <a:bodyPr/>
                    <a:lstStyle/>
                    <a:p>
                      <a:pPr algn="ctr"/>
                      <a:r>
                        <a:rPr lang="en-US" sz="1350" b="1" dirty="0"/>
                        <a:t>Lower list price</a:t>
                      </a:r>
                    </a:p>
                  </a:txBody>
                  <a:tcPr/>
                </a:tc>
                <a:tc>
                  <a:txBody>
                    <a:bodyPr/>
                    <a:lstStyle/>
                    <a:p>
                      <a:pPr algn="ctr"/>
                      <a:r>
                        <a:rPr lang="en-US" sz="1350" dirty="0"/>
                        <a:t>Higher list price</a:t>
                      </a:r>
                    </a:p>
                  </a:txBody>
                  <a:tcPr/>
                </a:tc>
                <a:extLst>
                  <a:ext uri="{0D108BD9-81ED-4DB2-BD59-A6C34878D82A}">
                    <a16:rowId xmlns:a16="http://schemas.microsoft.com/office/drawing/2014/main" val="3565578514"/>
                  </a:ext>
                </a:extLst>
              </a:tr>
              <a:tr h="370840">
                <a:tc>
                  <a:txBody>
                    <a:bodyPr/>
                    <a:lstStyle/>
                    <a:p>
                      <a:pPr algn="ctr"/>
                      <a:r>
                        <a:rPr lang="en-US" sz="1350" dirty="0"/>
                        <a:t>Size and weight</a:t>
                      </a:r>
                    </a:p>
                  </a:txBody>
                  <a:tcPr/>
                </a:tc>
                <a:tc>
                  <a:txBody>
                    <a:bodyPr/>
                    <a:lstStyle/>
                    <a:p>
                      <a:pPr algn="ctr"/>
                      <a:r>
                        <a:rPr lang="en-US" sz="1350" b="1" dirty="0"/>
                        <a:t>Smaller and lighter</a:t>
                      </a:r>
                    </a:p>
                  </a:txBody>
                  <a:tcPr/>
                </a:tc>
                <a:tc>
                  <a:txBody>
                    <a:bodyPr/>
                    <a:lstStyle/>
                    <a:p>
                      <a:pPr algn="ctr"/>
                      <a:r>
                        <a:rPr lang="en-US" sz="1350" dirty="0"/>
                        <a:t>Larger and Heavier</a:t>
                      </a:r>
                    </a:p>
                  </a:txBody>
                  <a:tcPr/>
                </a:tc>
                <a:extLst>
                  <a:ext uri="{0D108BD9-81ED-4DB2-BD59-A6C34878D82A}">
                    <a16:rowId xmlns:a16="http://schemas.microsoft.com/office/drawing/2014/main" val="3885419192"/>
                  </a:ext>
                </a:extLst>
              </a:tr>
              <a:tr h="370840">
                <a:tc>
                  <a:txBody>
                    <a:bodyPr/>
                    <a:lstStyle/>
                    <a:p>
                      <a:pPr algn="ctr"/>
                      <a:r>
                        <a:rPr lang="en-US" sz="1350" dirty="0"/>
                        <a:t>Sensor ranges</a:t>
                      </a:r>
                    </a:p>
                  </a:txBody>
                  <a:tcPr/>
                </a:tc>
                <a:tc>
                  <a:txBody>
                    <a:bodyPr/>
                    <a:lstStyle/>
                    <a:p>
                      <a:pPr algn="ctr"/>
                      <a:r>
                        <a:rPr lang="en-US" sz="1350" b="1" dirty="0"/>
                        <a:t>Better sensor ranges</a:t>
                      </a:r>
                    </a:p>
                  </a:txBody>
                  <a:tcPr/>
                </a:tc>
                <a:tc>
                  <a:txBody>
                    <a:bodyPr/>
                    <a:lstStyle/>
                    <a:p>
                      <a:pPr algn="ctr"/>
                      <a:r>
                        <a:rPr lang="en-US" sz="1350" dirty="0"/>
                        <a:t>Narrower sensor ranges</a:t>
                      </a:r>
                    </a:p>
                  </a:txBody>
                  <a:tcPr/>
                </a:tc>
                <a:extLst>
                  <a:ext uri="{0D108BD9-81ED-4DB2-BD59-A6C34878D82A}">
                    <a16:rowId xmlns:a16="http://schemas.microsoft.com/office/drawing/2014/main" val="1107652538"/>
                  </a:ext>
                </a:extLst>
              </a:tr>
              <a:tr h="370840">
                <a:tc>
                  <a:txBody>
                    <a:bodyPr/>
                    <a:lstStyle/>
                    <a:p>
                      <a:pPr algn="ctr"/>
                      <a:r>
                        <a:rPr lang="en-US" sz="1350" dirty="0"/>
                        <a:t>Sensor costs</a:t>
                      </a:r>
                    </a:p>
                  </a:txBody>
                  <a:tcPr/>
                </a:tc>
                <a:tc>
                  <a:txBody>
                    <a:bodyPr/>
                    <a:lstStyle/>
                    <a:p>
                      <a:pPr algn="ctr"/>
                      <a:r>
                        <a:rPr lang="en-US" sz="1350" b="1" dirty="0"/>
                        <a:t>Lower sensor costs</a:t>
                      </a:r>
                    </a:p>
                  </a:txBody>
                  <a:tcPr/>
                </a:tc>
                <a:tc>
                  <a:txBody>
                    <a:bodyPr/>
                    <a:lstStyle/>
                    <a:p>
                      <a:pPr algn="ctr"/>
                      <a:r>
                        <a:rPr lang="en-US" sz="1350" dirty="0"/>
                        <a:t>Higher sensors costs</a:t>
                      </a:r>
                    </a:p>
                  </a:txBody>
                  <a:tcPr/>
                </a:tc>
                <a:extLst>
                  <a:ext uri="{0D108BD9-81ED-4DB2-BD59-A6C34878D82A}">
                    <a16:rowId xmlns:a16="http://schemas.microsoft.com/office/drawing/2014/main" val="2577124710"/>
                  </a:ext>
                </a:extLst>
              </a:tr>
              <a:tr h="370840">
                <a:tc>
                  <a:txBody>
                    <a:bodyPr/>
                    <a:lstStyle/>
                    <a:p>
                      <a:pPr algn="ctr"/>
                      <a:r>
                        <a:rPr lang="en-US" sz="1350" dirty="0"/>
                        <a:t>Battery life</a:t>
                      </a:r>
                    </a:p>
                  </a:txBody>
                  <a:tcPr/>
                </a:tc>
                <a:tc>
                  <a:txBody>
                    <a:bodyPr/>
                    <a:lstStyle/>
                    <a:p>
                      <a:pPr algn="ctr"/>
                      <a:r>
                        <a:rPr lang="en-US" sz="1350" b="1" dirty="0"/>
                        <a:t>Longer battery life</a:t>
                      </a:r>
                    </a:p>
                  </a:txBody>
                  <a:tcPr/>
                </a:tc>
                <a:tc>
                  <a:txBody>
                    <a:bodyPr/>
                    <a:lstStyle/>
                    <a:p>
                      <a:pPr algn="ctr"/>
                      <a:r>
                        <a:rPr lang="en-US" sz="1350" dirty="0"/>
                        <a:t>Shorter Battery Life</a:t>
                      </a:r>
                    </a:p>
                  </a:txBody>
                  <a:tcPr/>
                </a:tc>
                <a:extLst>
                  <a:ext uri="{0D108BD9-81ED-4DB2-BD59-A6C34878D82A}">
                    <a16:rowId xmlns:a16="http://schemas.microsoft.com/office/drawing/2014/main" val="2272342221"/>
                  </a:ext>
                </a:extLst>
              </a:tr>
              <a:tr h="370840">
                <a:tc>
                  <a:txBody>
                    <a:bodyPr/>
                    <a:lstStyle/>
                    <a:p>
                      <a:pPr algn="ctr"/>
                      <a:r>
                        <a:rPr lang="en-US" sz="1350" dirty="0"/>
                        <a:t>Alarm points</a:t>
                      </a:r>
                    </a:p>
                  </a:txBody>
                  <a:tcPr/>
                </a:tc>
                <a:tc>
                  <a:txBody>
                    <a:bodyPr/>
                    <a:lstStyle/>
                    <a:p>
                      <a:pPr algn="ctr"/>
                      <a:r>
                        <a:rPr lang="en-US" sz="1350" b="1" dirty="0"/>
                        <a:t>3 alarm points</a:t>
                      </a:r>
                    </a:p>
                  </a:txBody>
                  <a:tcPr/>
                </a:tc>
                <a:tc>
                  <a:txBody>
                    <a:bodyPr/>
                    <a:lstStyle/>
                    <a:p>
                      <a:pPr algn="ctr"/>
                      <a:r>
                        <a:rPr lang="en-US" sz="1350" dirty="0"/>
                        <a:t>2 alarm points</a:t>
                      </a:r>
                    </a:p>
                  </a:txBody>
                  <a:tcPr/>
                </a:tc>
                <a:extLst>
                  <a:ext uri="{0D108BD9-81ED-4DB2-BD59-A6C34878D82A}">
                    <a16:rowId xmlns:a16="http://schemas.microsoft.com/office/drawing/2014/main" val="1124882634"/>
                  </a:ext>
                </a:extLst>
              </a:tr>
              <a:tr h="370840">
                <a:tc>
                  <a:txBody>
                    <a:bodyPr/>
                    <a:lstStyle/>
                    <a:p>
                      <a:pPr algn="ctr"/>
                      <a:r>
                        <a:rPr lang="en-US" sz="1350" dirty="0"/>
                        <a:t>Warranty</a:t>
                      </a:r>
                    </a:p>
                  </a:txBody>
                  <a:tcPr/>
                </a:tc>
                <a:tc>
                  <a:txBody>
                    <a:bodyPr/>
                    <a:lstStyle/>
                    <a:p>
                      <a:pPr algn="ctr"/>
                      <a:r>
                        <a:rPr lang="en-US" sz="1350" b="1" dirty="0"/>
                        <a:t>3 Years – Instrument and Sensors</a:t>
                      </a:r>
                    </a:p>
                  </a:txBody>
                  <a:tcPr/>
                </a:tc>
                <a:tc>
                  <a:txBody>
                    <a:bodyPr/>
                    <a:lstStyle/>
                    <a:p>
                      <a:pPr algn="ctr"/>
                      <a:r>
                        <a:rPr lang="en-US" sz="1350" dirty="0"/>
                        <a:t>Instrument – 3 years, Sensors – 2 or 3 years, Battery – 2 years</a:t>
                      </a:r>
                    </a:p>
                  </a:txBody>
                  <a:tcPr/>
                </a:tc>
                <a:extLst>
                  <a:ext uri="{0D108BD9-81ED-4DB2-BD59-A6C34878D82A}">
                    <a16:rowId xmlns:a16="http://schemas.microsoft.com/office/drawing/2014/main" val="2638589166"/>
                  </a:ext>
                </a:extLst>
              </a:tr>
            </a:tbl>
          </a:graphicData>
        </a:graphic>
      </p:graphicFrame>
      <p:pic>
        <p:nvPicPr>
          <p:cNvPr id="5" name="Picture 4">
            <a:extLst>
              <a:ext uri="{FF2B5EF4-FFF2-40B4-BE49-F238E27FC236}">
                <a16:creationId xmlns:a16="http://schemas.microsoft.com/office/drawing/2014/main" id="{57F2ECB1-1876-C24D-8E7D-B526F514C0F0}"/>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138320" y="5614092"/>
            <a:ext cx="1243908" cy="1243908"/>
          </a:xfrm>
          <a:prstGeom prst="rect">
            <a:avLst/>
          </a:prstGeom>
        </p:spPr>
      </p:pic>
      <p:pic>
        <p:nvPicPr>
          <p:cNvPr id="10" name="Picture 9">
            <a:extLst>
              <a:ext uri="{FF2B5EF4-FFF2-40B4-BE49-F238E27FC236}">
                <a16:creationId xmlns:a16="http://schemas.microsoft.com/office/drawing/2014/main" id="{79890583-935A-C441-A5E2-16263D6756C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049216" y="1565116"/>
            <a:ext cx="1045567" cy="998516"/>
          </a:xfrm>
          <a:prstGeom prst="rect">
            <a:avLst/>
          </a:prstGeom>
        </p:spPr>
      </p:pic>
      <p:sp>
        <p:nvSpPr>
          <p:cNvPr id="11" name="Title 1">
            <a:extLst>
              <a:ext uri="{FF2B5EF4-FFF2-40B4-BE49-F238E27FC236}">
                <a16:creationId xmlns:a16="http://schemas.microsoft.com/office/drawing/2014/main" id="{8A9643AE-175F-1945-BA4A-C65AA73C4C29}"/>
              </a:ext>
            </a:extLst>
          </p:cNvPr>
          <p:cNvSpPr>
            <a:spLocks noGrp="1"/>
          </p:cNvSpPr>
          <p:nvPr>
            <p:ph type="title"/>
          </p:nvPr>
        </p:nvSpPr>
        <p:spPr>
          <a:xfrm>
            <a:off x="914400" y="330803"/>
            <a:ext cx="7772400" cy="676275"/>
          </a:xfrm>
        </p:spPr>
        <p:txBody>
          <a:bodyPr/>
          <a:lstStyle/>
          <a:p>
            <a:r>
              <a:rPr lang="en-US" b="1" dirty="0"/>
              <a:t>Stacking Up to the Competition</a:t>
            </a:r>
          </a:p>
        </p:txBody>
      </p:sp>
      <p:pic>
        <p:nvPicPr>
          <p:cNvPr id="3" name="Picture 2">
            <a:extLst>
              <a:ext uri="{FF2B5EF4-FFF2-40B4-BE49-F238E27FC236}">
                <a16:creationId xmlns:a16="http://schemas.microsoft.com/office/drawing/2014/main" id="{A014CA80-8B64-AB47-8172-BE9AA92A42EA}"/>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733527" y="822519"/>
            <a:ext cx="1095166" cy="1760378"/>
          </a:xfrm>
          <a:prstGeom prst="rect">
            <a:avLst/>
          </a:prstGeom>
        </p:spPr>
      </p:pic>
    </p:spTree>
    <p:extLst>
      <p:ext uri="{BB962C8B-B14F-4D97-AF65-F5344CB8AC3E}">
        <p14:creationId xmlns:p14="http://schemas.microsoft.com/office/powerpoint/2010/main" val="1103688208"/>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50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A5A2A9-E70E-CEE2-8FA3-97A7924B053B}"/>
              </a:ext>
            </a:extLst>
          </p:cNvPr>
          <p:cNvSpPr>
            <a:spLocks noGrp="1"/>
          </p:cNvSpPr>
          <p:nvPr>
            <p:ph type="title"/>
          </p:nvPr>
        </p:nvSpPr>
        <p:spPr/>
        <p:txBody>
          <a:bodyPr/>
          <a:lstStyle/>
          <a:p>
            <a:r>
              <a:rPr lang="en-US" dirty="0"/>
              <a:t>Single Gas</a:t>
            </a:r>
          </a:p>
        </p:txBody>
      </p:sp>
      <p:sp>
        <p:nvSpPr>
          <p:cNvPr id="3" name="Text Placeholder 2">
            <a:extLst>
              <a:ext uri="{FF2B5EF4-FFF2-40B4-BE49-F238E27FC236}">
                <a16:creationId xmlns:a16="http://schemas.microsoft.com/office/drawing/2014/main" id="{B156E053-DE15-3686-01A5-0E7F701F91A9}"/>
              </a:ext>
            </a:extLst>
          </p:cNvPr>
          <p:cNvSpPr>
            <a:spLocks noGrp="1"/>
          </p:cNvSpPr>
          <p:nvPr>
            <p:ph type="body" idx="1"/>
          </p:nvPr>
        </p:nvSpPr>
        <p:spPr>
          <a:xfrm>
            <a:off x="2780507" y="1590676"/>
            <a:ext cx="4040188" cy="479822"/>
          </a:xfrm>
        </p:spPr>
        <p:txBody>
          <a:bodyPr/>
          <a:lstStyle/>
          <a:p>
            <a:r>
              <a:rPr lang="en-US" dirty="0"/>
              <a:t>Single Sensor Personal Detection</a:t>
            </a:r>
          </a:p>
        </p:txBody>
      </p:sp>
      <p:sp>
        <p:nvSpPr>
          <p:cNvPr id="5" name="Text Placeholder 4">
            <a:extLst>
              <a:ext uri="{FF2B5EF4-FFF2-40B4-BE49-F238E27FC236}">
                <a16:creationId xmlns:a16="http://schemas.microsoft.com/office/drawing/2014/main" id="{7CF51FF4-0BE6-457D-4F01-D65454D714C5}"/>
              </a:ext>
            </a:extLst>
          </p:cNvPr>
          <p:cNvSpPr>
            <a:spLocks noGrp="1"/>
          </p:cNvSpPr>
          <p:nvPr>
            <p:ph type="body" sz="quarter" idx="3"/>
          </p:nvPr>
        </p:nvSpPr>
        <p:spPr>
          <a:xfrm>
            <a:off x="4497390" y="2008585"/>
            <a:ext cx="4041775" cy="479822"/>
          </a:xfrm>
        </p:spPr>
        <p:txBody>
          <a:bodyPr/>
          <a:lstStyle/>
          <a:p>
            <a:r>
              <a:rPr lang="en-US" dirty="0"/>
              <a:t>Features</a:t>
            </a:r>
          </a:p>
        </p:txBody>
      </p:sp>
      <p:sp>
        <p:nvSpPr>
          <p:cNvPr id="6" name="Content Placeholder 5">
            <a:extLst>
              <a:ext uri="{FF2B5EF4-FFF2-40B4-BE49-F238E27FC236}">
                <a16:creationId xmlns:a16="http://schemas.microsoft.com/office/drawing/2014/main" id="{95A9684F-3C0D-76B0-C76B-96CD058E8E97}"/>
              </a:ext>
            </a:extLst>
          </p:cNvPr>
          <p:cNvSpPr>
            <a:spLocks noGrp="1"/>
          </p:cNvSpPr>
          <p:nvPr>
            <p:ph sz="quarter" idx="4"/>
          </p:nvPr>
        </p:nvSpPr>
        <p:spPr>
          <a:xfrm>
            <a:off x="4497390" y="2488406"/>
            <a:ext cx="4646611" cy="2963466"/>
          </a:xfrm>
        </p:spPr>
        <p:txBody>
          <a:bodyPr/>
          <a:lstStyle/>
          <a:p>
            <a:r>
              <a:rPr lang="en-US" sz="1350" dirty="0"/>
              <a:t>Disposable Price Point </a:t>
            </a:r>
          </a:p>
          <a:p>
            <a:pPr lvl="1"/>
            <a:r>
              <a:rPr lang="en-US" sz="1050" dirty="0"/>
              <a:t>Quantity Discounts:  $79.00 Ritz Cost when buying 100 </a:t>
            </a:r>
          </a:p>
          <a:p>
            <a:pPr lvl="1"/>
            <a:r>
              <a:rPr lang="en-US" sz="1050" dirty="0"/>
              <a:t>(CO,HS,O2)</a:t>
            </a:r>
          </a:p>
          <a:p>
            <a:pPr>
              <a:defRPr/>
            </a:pPr>
            <a:r>
              <a:rPr lang="en-US" sz="1350" dirty="0"/>
              <a:t>Full 3-year warranty including sensors </a:t>
            </a:r>
          </a:p>
          <a:p>
            <a:pPr lvl="1" indent="-257175">
              <a:buFont typeface="Arial" charset="0"/>
              <a:buChar char="•"/>
              <a:defRPr/>
            </a:pPr>
            <a:r>
              <a:rPr lang="en-US" sz="1050" dirty="0">
                <a:solidFill>
                  <a:prstClr val="black"/>
                </a:solidFill>
              </a:rPr>
              <a:t>(excludes Ammonia and Chlorine)</a:t>
            </a:r>
          </a:p>
          <a:p>
            <a:pPr>
              <a:defRPr/>
            </a:pPr>
            <a:r>
              <a:rPr lang="en-US" sz="1350" dirty="0">
                <a:solidFill>
                  <a:prstClr val="black"/>
                </a:solidFill>
              </a:rPr>
              <a:t>Run Time 9,000 Hours (H2S &amp; CO) on AA Alkaline</a:t>
            </a:r>
          </a:p>
          <a:p>
            <a:pPr>
              <a:defRPr/>
            </a:pPr>
            <a:r>
              <a:rPr lang="en-US" sz="1350" dirty="0">
                <a:solidFill>
                  <a:prstClr val="black"/>
                </a:solidFill>
              </a:rPr>
              <a:t>Gas Readings Displayed</a:t>
            </a:r>
          </a:p>
          <a:p>
            <a:pPr>
              <a:defRPr/>
            </a:pPr>
            <a:r>
              <a:rPr lang="en-US" sz="1350" dirty="0">
                <a:solidFill>
                  <a:srgbClr val="0C0D0D"/>
                </a:solidFill>
              </a:rPr>
              <a:t>Toxic gases include: </a:t>
            </a:r>
          </a:p>
          <a:p>
            <a:pPr lvl="1" indent="-257175">
              <a:buFont typeface="Arial" charset="0"/>
              <a:buChar char="•"/>
              <a:defRPr/>
            </a:pPr>
            <a:r>
              <a:rPr lang="en-US" sz="1050" dirty="0">
                <a:solidFill>
                  <a:srgbClr val="0C0D0D"/>
                </a:solidFill>
              </a:rPr>
              <a:t>NH3, Cl2, HCN, NO2, PH3, CO, H2S &amp; SO2</a:t>
            </a:r>
          </a:p>
          <a:p>
            <a:pPr>
              <a:defRPr/>
            </a:pPr>
            <a:r>
              <a:rPr lang="en-US" sz="1350" dirty="0">
                <a:solidFill>
                  <a:srgbClr val="0C0D0D"/>
                </a:solidFill>
              </a:rPr>
              <a:t>Pocket size 2.1”(W) x 2.6”(H) x 0.9”(D), 2.8 ounces</a:t>
            </a:r>
          </a:p>
          <a:p>
            <a:pPr>
              <a:defRPr/>
            </a:pPr>
            <a:r>
              <a:rPr lang="en-US" sz="1350" dirty="0">
                <a:solidFill>
                  <a:srgbClr val="0C0D0D"/>
                </a:solidFill>
              </a:rPr>
              <a:t>Field serviceable</a:t>
            </a:r>
            <a:endParaRPr lang="en-US" sz="1350" dirty="0">
              <a:solidFill>
                <a:prstClr val="black"/>
              </a:solidFill>
            </a:endParaRPr>
          </a:p>
          <a:p>
            <a:endParaRPr lang="en-US" dirty="0"/>
          </a:p>
          <a:p>
            <a:endParaRPr lang="en-US" sz="1350" dirty="0"/>
          </a:p>
        </p:txBody>
      </p:sp>
      <p:pic>
        <p:nvPicPr>
          <p:cNvPr id="7" name="Content Placeholder 6">
            <a:extLst>
              <a:ext uri="{FF2B5EF4-FFF2-40B4-BE49-F238E27FC236}">
                <a16:creationId xmlns:a16="http://schemas.microsoft.com/office/drawing/2014/main" id="{2F696BD5-4329-61A7-5FBD-D51B1B292A45}"/>
              </a:ext>
            </a:extLst>
          </p:cNvPr>
          <p:cNvPicPr>
            <a:picLocks noGrp="1" noChangeAspect="1"/>
          </p:cNvPicPr>
          <p:nvPr>
            <p:ph sz="half" idx="2"/>
          </p:nvPr>
        </p:nvPicPr>
        <p:blipFill>
          <a:blip r:embed="rId2"/>
          <a:stretch>
            <a:fillRect/>
          </a:stretch>
        </p:blipFill>
        <p:spPr>
          <a:xfrm>
            <a:off x="2022475" y="2613352"/>
            <a:ext cx="2397299" cy="2236064"/>
          </a:xfrm>
          <a:prstGeom prst="rect">
            <a:avLst/>
          </a:prstGeom>
        </p:spPr>
      </p:pic>
      <p:pic>
        <p:nvPicPr>
          <p:cNvPr id="8" name="Picture 7" descr="A close-up of a device&#10;&#10;Description automatically generated">
            <a:extLst>
              <a:ext uri="{FF2B5EF4-FFF2-40B4-BE49-F238E27FC236}">
                <a16:creationId xmlns:a16="http://schemas.microsoft.com/office/drawing/2014/main" id="{8BBCC6D9-2A1E-9E4B-8E40-B7165D41BF66}"/>
              </a:ext>
            </a:extLst>
          </p:cNvPr>
          <p:cNvPicPr>
            <a:picLocks noChangeAspect="1"/>
          </p:cNvPicPr>
          <p:nvPr/>
        </p:nvPicPr>
        <p:blipFill>
          <a:blip r:embed="rId3"/>
          <a:stretch>
            <a:fillRect/>
          </a:stretch>
        </p:blipFill>
        <p:spPr>
          <a:xfrm>
            <a:off x="17066" y="1964531"/>
            <a:ext cx="1905000" cy="3810000"/>
          </a:xfrm>
          <a:prstGeom prst="rect">
            <a:avLst/>
          </a:prstGeom>
        </p:spPr>
      </p:pic>
    </p:spTree>
    <p:extLst>
      <p:ext uri="{BB962C8B-B14F-4D97-AF65-F5344CB8AC3E}">
        <p14:creationId xmlns:p14="http://schemas.microsoft.com/office/powerpoint/2010/main" val="3087008864"/>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907276-3488-940F-2AED-256AA4679A17}"/>
              </a:ext>
            </a:extLst>
          </p:cNvPr>
          <p:cNvSpPr>
            <a:spLocks noGrp="1"/>
          </p:cNvSpPr>
          <p:nvPr>
            <p:ph type="title"/>
          </p:nvPr>
        </p:nvSpPr>
        <p:spPr/>
        <p:txBody>
          <a:bodyPr/>
          <a:lstStyle/>
          <a:p>
            <a:r>
              <a:rPr lang="en-US" i="1" dirty="0"/>
              <a:t>Compliance &amp; Confined Space Plus</a:t>
            </a:r>
            <a:endParaRPr lang="en-US" dirty="0"/>
          </a:p>
        </p:txBody>
      </p:sp>
      <p:sp>
        <p:nvSpPr>
          <p:cNvPr id="3" name="Text Placeholder 2">
            <a:extLst>
              <a:ext uri="{FF2B5EF4-FFF2-40B4-BE49-F238E27FC236}">
                <a16:creationId xmlns:a16="http://schemas.microsoft.com/office/drawing/2014/main" id="{A3C164E7-A9DD-64B3-5C60-B986D57067B7}"/>
              </a:ext>
            </a:extLst>
          </p:cNvPr>
          <p:cNvSpPr>
            <a:spLocks noGrp="1"/>
          </p:cNvSpPr>
          <p:nvPr>
            <p:ph type="body" idx="1"/>
          </p:nvPr>
        </p:nvSpPr>
        <p:spPr>
          <a:xfrm>
            <a:off x="778907" y="2030807"/>
            <a:ext cx="1129688" cy="355340"/>
          </a:xfrm>
        </p:spPr>
        <p:txBody>
          <a:bodyPr/>
          <a:lstStyle/>
          <a:p>
            <a:pPr algn="ctr"/>
            <a:r>
              <a:rPr lang="en-US" dirty="0"/>
              <a:t>GX-3R</a:t>
            </a:r>
          </a:p>
        </p:txBody>
      </p:sp>
      <p:pic>
        <p:nvPicPr>
          <p:cNvPr id="7" name="Content Placeholder 6">
            <a:extLst>
              <a:ext uri="{FF2B5EF4-FFF2-40B4-BE49-F238E27FC236}">
                <a16:creationId xmlns:a16="http://schemas.microsoft.com/office/drawing/2014/main" id="{B3584B19-D657-C0FC-CBFF-809FFFA63D6F}"/>
              </a:ext>
            </a:extLst>
          </p:cNvPr>
          <p:cNvPicPr>
            <a:picLocks noGrp="1" noChangeAspect="1"/>
          </p:cNvPicPr>
          <p:nvPr>
            <p:ph sz="half" idx="2"/>
          </p:nvPr>
        </p:nvPicPr>
        <p:blipFill>
          <a:blip r:embed="rId2"/>
          <a:stretch>
            <a:fillRect/>
          </a:stretch>
        </p:blipFill>
        <p:spPr>
          <a:xfrm>
            <a:off x="2785123" y="2487046"/>
            <a:ext cx="1786877" cy="1584827"/>
          </a:xfrm>
          <a:prstGeom prst="rect">
            <a:avLst/>
          </a:prstGeom>
        </p:spPr>
      </p:pic>
      <p:sp>
        <p:nvSpPr>
          <p:cNvPr id="5" name="Text Placeholder 4">
            <a:extLst>
              <a:ext uri="{FF2B5EF4-FFF2-40B4-BE49-F238E27FC236}">
                <a16:creationId xmlns:a16="http://schemas.microsoft.com/office/drawing/2014/main" id="{207F159C-F947-D415-8B56-8DAD2A1D1524}"/>
              </a:ext>
            </a:extLst>
          </p:cNvPr>
          <p:cNvSpPr>
            <a:spLocks noGrp="1"/>
          </p:cNvSpPr>
          <p:nvPr>
            <p:ph type="body" sz="quarter" idx="3"/>
          </p:nvPr>
        </p:nvSpPr>
        <p:spPr>
          <a:xfrm>
            <a:off x="5374705" y="1906326"/>
            <a:ext cx="4124202" cy="479822"/>
          </a:xfrm>
        </p:spPr>
        <p:txBody>
          <a:bodyPr/>
          <a:lstStyle/>
          <a:p>
            <a:r>
              <a:rPr lang="en-US" dirty="0"/>
              <a:t>Features	</a:t>
            </a:r>
          </a:p>
        </p:txBody>
      </p:sp>
      <p:sp>
        <p:nvSpPr>
          <p:cNvPr id="6" name="Content Placeholder 5">
            <a:extLst>
              <a:ext uri="{FF2B5EF4-FFF2-40B4-BE49-F238E27FC236}">
                <a16:creationId xmlns:a16="http://schemas.microsoft.com/office/drawing/2014/main" id="{9A458F44-C8BC-3873-BD32-061297EE1C5E}"/>
              </a:ext>
            </a:extLst>
          </p:cNvPr>
          <p:cNvSpPr>
            <a:spLocks noGrp="1"/>
          </p:cNvSpPr>
          <p:nvPr>
            <p:ph sz="quarter" idx="4"/>
          </p:nvPr>
        </p:nvSpPr>
        <p:spPr>
          <a:xfrm>
            <a:off x="5374705" y="2386147"/>
            <a:ext cx="3409791" cy="2735393"/>
          </a:xfrm>
        </p:spPr>
        <p:txBody>
          <a:bodyPr/>
          <a:lstStyle/>
          <a:p>
            <a:pPr>
              <a:buFont typeface="Courier New" panose="02070309020205020404" pitchFamily="49" charset="0"/>
              <a:buChar char="o"/>
            </a:pPr>
            <a:r>
              <a:rPr lang="en-US" sz="1200" dirty="0"/>
              <a:t>GX-3R: $595.00 List</a:t>
            </a:r>
          </a:p>
          <a:p>
            <a:pPr lvl="1">
              <a:buFont typeface="Courier New" panose="02070309020205020404" pitchFamily="49" charset="0"/>
              <a:buChar char="o"/>
            </a:pPr>
            <a:r>
              <a:rPr lang="en-US" sz="1050" dirty="0"/>
              <a:t>2.2” x 2.55” x1”3.7 ounces</a:t>
            </a:r>
          </a:p>
          <a:p>
            <a:pPr lvl="1">
              <a:buFont typeface="Courier New" panose="02070309020205020404" pitchFamily="49" charset="0"/>
              <a:buChar char="o"/>
            </a:pPr>
            <a:r>
              <a:rPr lang="en-US" sz="1050" dirty="0"/>
              <a:t>IP66/68 Submersible</a:t>
            </a:r>
          </a:p>
          <a:p>
            <a:pPr lvl="1">
              <a:buFont typeface="Courier New" panose="02070309020205020404" pitchFamily="49" charset="0"/>
              <a:buChar char="o"/>
            </a:pPr>
            <a:r>
              <a:rPr lang="en-US" sz="1050" dirty="0"/>
              <a:t>25 Hours Run Time</a:t>
            </a:r>
          </a:p>
          <a:p>
            <a:pPr lvl="1">
              <a:buFont typeface="Courier New" panose="02070309020205020404" pitchFamily="49" charset="0"/>
              <a:buChar char="o"/>
            </a:pPr>
            <a:r>
              <a:rPr lang="en-US" sz="1050" dirty="0"/>
              <a:t>Simple two-button operation</a:t>
            </a:r>
          </a:p>
          <a:p>
            <a:pPr lvl="1">
              <a:buFont typeface="Courier New" panose="02070309020205020404" pitchFamily="49" charset="0"/>
              <a:buChar char="o"/>
            </a:pPr>
            <a:r>
              <a:rPr lang="en-US" sz="1050" dirty="0"/>
              <a:t>3-Year warranty, including sensors</a:t>
            </a:r>
          </a:p>
          <a:p>
            <a:pPr>
              <a:buFont typeface="Courier New" panose="02070309020205020404" pitchFamily="49" charset="0"/>
              <a:buChar char="o"/>
            </a:pPr>
            <a:r>
              <a:rPr lang="en-US" sz="1200" dirty="0"/>
              <a:t>GX-3R Pro:  $980 basic 4-gas</a:t>
            </a:r>
          </a:p>
          <a:p>
            <a:pPr lvl="1">
              <a:buFont typeface="Courier New" panose="02070309020205020404" pitchFamily="49" charset="0"/>
              <a:buChar char="o"/>
            </a:pPr>
            <a:r>
              <a:rPr lang="en-US" sz="1050" dirty="0"/>
              <a:t>Bluetooth with Connected Worker Options</a:t>
            </a:r>
          </a:p>
          <a:p>
            <a:pPr lvl="1">
              <a:buFont typeface="Courier New" panose="02070309020205020404" pitchFamily="49" charset="0"/>
              <a:buChar char="o"/>
            </a:pPr>
            <a:r>
              <a:rPr lang="en-US" sz="1050" dirty="0">
                <a:solidFill>
                  <a:srgbClr val="0C0D0D"/>
                </a:solidFill>
              </a:rPr>
              <a:t>Non-compliance indicator</a:t>
            </a:r>
          </a:p>
          <a:p>
            <a:pPr lvl="1">
              <a:buFont typeface="Courier New" panose="02070309020205020404" pitchFamily="49" charset="0"/>
              <a:buChar char="o"/>
            </a:pPr>
            <a:r>
              <a:rPr lang="en-US" sz="1050" dirty="0">
                <a:solidFill>
                  <a:srgbClr val="0C0D0D"/>
                </a:solidFill>
              </a:rPr>
              <a:t>Panic Alarm &amp; Man Down Alarms</a:t>
            </a:r>
          </a:p>
          <a:p>
            <a:pPr lvl="1">
              <a:buFont typeface="Courier New" panose="02070309020205020404" pitchFamily="49" charset="0"/>
              <a:buChar char="o"/>
            </a:pPr>
            <a:r>
              <a:rPr lang="en-US" sz="1050" b="1" dirty="0">
                <a:solidFill>
                  <a:srgbClr val="0C0D0D"/>
                </a:solidFill>
              </a:rPr>
              <a:t> </a:t>
            </a:r>
            <a:r>
              <a:rPr lang="en-US" sz="1050" dirty="0">
                <a:solidFill>
                  <a:srgbClr val="0C0D0D"/>
                </a:solidFill>
              </a:rPr>
              <a:t>Toxics/IR Sensors: </a:t>
            </a:r>
          </a:p>
          <a:p>
            <a:pPr lvl="2">
              <a:buFont typeface="Arial" panose="020B0604020202020204" pitchFamily="34" charset="0"/>
              <a:buChar char="•"/>
            </a:pPr>
            <a:r>
              <a:rPr lang="en-US" sz="900" i="1" dirty="0">
                <a:solidFill>
                  <a:srgbClr val="0C0D0D"/>
                </a:solidFill>
              </a:rPr>
              <a:t>HCN, NH3, NO2, PH3, SO2, and CO2</a:t>
            </a:r>
          </a:p>
          <a:p>
            <a:pPr lvl="2">
              <a:buFont typeface="Arial" panose="020B0604020202020204" pitchFamily="34" charset="0"/>
              <a:buChar char="•"/>
            </a:pPr>
            <a:r>
              <a:rPr lang="en-US" sz="900" dirty="0">
                <a:solidFill>
                  <a:srgbClr val="0C0D0D"/>
                </a:solidFill>
              </a:rPr>
              <a:t>– H2 Compensated CO sensor available</a:t>
            </a:r>
            <a:endParaRPr lang="en-US" sz="900" dirty="0"/>
          </a:p>
          <a:p>
            <a:endParaRPr lang="en-US" dirty="0"/>
          </a:p>
          <a:p>
            <a:endParaRPr lang="en-US" dirty="0"/>
          </a:p>
        </p:txBody>
      </p:sp>
      <p:pic>
        <p:nvPicPr>
          <p:cNvPr id="9" name="Picture 8" descr="A close up of a device&#10;&#10;Description automatically generated">
            <a:extLst>
              <a:ext uri="{FF2B5EF4-FFF2-40B4-BE49-F238E27FC236}">
                <a16:creationId xmlns:a16="http://schemas.microsoft.com/office/drawing/2014/main" id="{821671B0-6A46-0643-9A46-25151BBF1399}"/>
              </a:ext>
            </a:extLst>
          </p:cNvPr>
          <p:cNvPicPr>
            <a:picLocks noChangeAspect="1"/>
          </p:cNvPicPr>
          <p:nvPr/>
        </p:nvPicPr>
        <p:blipFill>
          <a:blip r:embed="rId3"/>
          <a:stretch>
            <a:fillRect/>
          </a:stretch>
        </p:blipFill>
        <p:spPr>
          <a:xfrm>
            <a:off x="696757" y="2550975"/>
            <a:ext cx="1293989" cy="1410447"/>
          </a:xfrm>
          <a:prstGeom prst="rect">
            <a:avLst/>
          </a:prstGeom>
        </p:spPr>
      </p:pic>
      <p:pic>
        <p:nvPicPr>
          <p:cNvPr id="4" name="Picture 3">
            <a:extLst>
              <a:ext uri="{FF2B5EF4-FFF2-40B4-BE49-F238E27FC236}">
                <a16:creationId xmlns:a16="http://schemas.microsoft.com/office/drawing/2014/main" id="{D7A984AA-14F7-F442-9B07-E71D054D55E5}"/>
              </a:ext>
            </a:extLst>
          </p:cNvPr>
          <p:cNvPicPr>
            <a:picLocks noChangeAspect="1"/>
          </p:cNvPicPr>
          <p:nvPr/>
        </p:nvPicPr>
        <p:blipFill>
          <a:blip r:embed="rId4"/>
          <a:stretch>
            <a:fillRect/>
          </a:stretch>
        </p:blipFill>
        <p:spPr>
          <a:xfrm>
            <a:off x="2076410" y="4159260"/>
            <a:ext cx="3298295" cy="1584828"/>
          </a:xfrm>
          <a:prstGeom prst="rect">
            <a:avLst/>
          </a:prstGeom>
        </p:spPr>
      </p:pic>
      <p:sp>
        <p:nvSpPr>
          <p:cNvPr id="10" name="Text Placeholder 2">
            <a:extLst>
              <a:ext uri="{FF2B5EF4-FFF2-40B4-BE49-F238E27FC236}">
                <a16:creationId xmlns:a16="http://schemas.microsoft.com/office/drawing/2014/main" id="{E03CE2A8-53D9-034A-8CE3-4B7D577BBC92}"/>
              </a:ext>
            </a:extLst>
          </p:cNvPr>
          <p:cNvSpPr txBox="1">
            <a:spLocks/>
          </p:cNvSpPr>
          <p:nvPr/>
        </p:nvSpPr>
        <p:spPr bwMode="auto">
          <a:xfrm>
            <a:off x="2959434" y="2057889"/>
            <a:ext cx="1438255" cy="35534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68580" tIns="34290" rIns="68580" bIns="34290" numCol="1" anchor="b" anchorCtr="0" compatLnSpc="1">
            <a:prstTxWarp prst="textNoShape">
              <a:avLst/>
            </a:prstTxWarp>
          </a:bodyPr>
          <a:lstStyle>
            <a:lvl1pPr marL="0" indent="0" algn="l" defTabSz="457200" rtl="0" eaLnBrk="1" fontAlgn="base" hangingPunct="1">
              <a:spcBef>
                <a:spcPct val="20000"/>
              </a:spcBef>
              <a:spcAft>
                <a:spcPct val="0"/>
              </a:spcAft>
              <a:buFont typeface="Arial" charset="0"/>
              <a:buNone/>
              <a:defRPr sz="2400" b="1" kern="1200">
                <a:solidFill>
                  <a:schemeClr val="tx1"/>
                </a:solidFill>
                <a:latin typeface="Arial" panose="020B0604020202020204" pitchFamily="34" charset="0"/>
                <a:ea typeface="ＭＳ Ｐゴシック" charset="0"/>
                <a:cs typeface="Arial" panose="020B0604020202020204" pitchFamily="34" charset="0"/>
              </a:defRPr>
            </a:lvl1pPr>
            <a:lvl2pPr marL="457200" indent="0" algn="l" defTabSz="457200" rtl="0" eaLnBrk="1" fontAlgn="base" hangingPunct="1">
              <a:spcBef>
                <a:spcPct val="20000"/>
              </a:spcBef>
              <a:spcAft>
                <a:spcPct val="0"/>
              </a:spcAft>
              <a:buFont typeface="Arial" charset="0"/>
              <a:buNone/>
              <a:defRPr sz="2000" b="1" kern="1200">
                <a:solidFill>
                  <a:schemeClr val="tx1"/>
                </a:solidFill>
                <a:latin typeface="Arial" panose="020B0604020202020204" pitchFamily="34" charset="0"/>
                <a:ea typeface="ＭＳ Ｐゴシック" charset="0"/>
                <a:cs typeface="Arial" panose="020B0604020202020204" pitchFamily="34" charset="0"/>
              </a:defRPr>
            </a:lvl2pPr>
            <a:lvl3pPr marL="914400" indent="0" algn="l" defTabSz="457200" rtl="0" eaLnBrk="1" fontAlgn="base" hangingPunct="1">
              <a:spcBef>
                <a:spcPct val="20000"/>
              </a:spcBef>
              <a:spcAft>
                <a:spcPct val="0"/>
              </a:spcAft>
              <a:buFont typeface="Arial" charset="0"/>
              <a:buNone/>
              <a:defRPr sz="1800" b="1" kern="1200">
                <a:solidFill>
                  <a:schemeClr val="tx1"/>
                </a:solidFill>
                <a:latin typeface="Arial" panose="020B0604020202020204" pitchFamily="34" charset="0"/>
                <a:ea typeface="ＭＳ Ｐゴシック" charset="0"/>
                <a:cs typeface="Arial" panose="020B0604020202020204" pitchFamily="34" charset="0"/>
              </a:defRPr>
            </a:lvl3pPr>
            <a:lvl4pPr marL="1371600" indent="0" algn="l" defTabSz="457200" rtl="0" eaLnBrk="1" fontAlgn="base" hangingPunct="1">
              <a:spcBef>
                <a:spcPct val="20000"/>
              </a:spcBef>
              <a:spcAft>
                <a:spcPct val="0"/>
              </a:spcAft>
              <a:buFont typeface="Arial" charset="0"/>
              <a:buNone/>
              <a:defRPr sz="1600" b="1" kern="1200">
                <a:solidFill>
                  <a:schemeClr val="tx1"/>
                </a:solidFill>
                <a:latin typeface="Arial" panose="020B0604020202020204" pitchFamily="34" charset="0"/>
                <a:ea typeface="ＭＳ Ｐゴシック" charset="0"/>
                <a:cs typeface="Arial" panose="020B0604020202020204" pitchFamily="34" charset="0"/>
              </a:defRPr>
            </a:lvl4pPr>
            <a:lvl5pPr marL="1828800" indent="0" algn="l" defTabSz="457200" rtl="0" eaLnBrk="1" fontAlgn="base" hangingPunct="1">
              <a:spcBef>
                <a:spcPct val="20000"/>
              </a:spcBef>
              <a:spcAft>
                <a:spcPct val="0"/>
              </a:spcAft>
              <a:buFont typeface="Arial" charset="0"/>
              <a:buNone/>
              <a:defRPr sz="1600" b="1" kern="1200">
                <a:solidFill>
                  <a:schemeClr val="tx1"/>
                </a:solidFill>
                <a:latin typeface="Arial" panose="020B0604020202020204" pitchFamily="34" charset="0"/>
                <a:ea typeface="ＭＳ Ｐゴシック" charset="0"/>
                <a:cs typeface="Arial" panose="020B0604020202020204" pitchFamily="34" charset="0"/>
              </a:defRPr>
            </a:lvl5pPr>
            <a:lvl6pPr marL="2286000" indent="0" algn="l" defTabSz="457200" rtl="0" eaLnBrk="1" latinLnBrk="0" hangingPunct="1">
              <a:spcBef>
                <a:spcPct val="20000"/>
              </a:spcBef>
              <a:buFont typeface="Arial"/>
              <a:buNone/>
              <a:defRPr sz="1600" b="1" kern="1200">
                <a:solidFill>
                  <a:schemeClr val="tx1"/>
                </a:solidFill>
                <a:latin typeface="+mn-lt"/>
                <a:ea typeface="+mn-ea"/>
                <a:cs typeface="+mn-cs"/>
              </a:defRPr>
            </a:lvl6pPr>
            <a:lvl7pPr marL="2743200" indent="0" algn="l" defTabSz="457200" rtl="0" eaLnBrk="1" latinLnBrk="0" hangingPunct="1">
              <a:spcBef>
                <a:spcPct val="20000"/>
              </a:spcBef>
              <a:buFont typeface="Arial"/>
              <a:buNone/>
              <a:defRPr sz="1600" b="1" kern="1200">
                <a:solidFill>
                  <a:schemeClr val="tx1"/>
                </a:solidFill>
                <a:latin typeface="+mn-lt"/>
                <a:ea typeface="+mn-ea"/>
                <a:cs typeface="+mn-cs"/>
              </a:defRPr>
            </a:lvl7pPr>
            <a:lvl8pPr marL="3200400" indent="0" algn="l" defTabSz="457200" rtl="0" eaLnBrk="1" latinLnBrk="0" hangingPunct="1">
              <a:spcBef>
                <a:spcPct val="20000"/>
              </a:spcBef>
              <a:buFont typeface="Arial"/>
              <a:buNone/>
              <a:defRPr sz="1600" b="1" kern="1200">
                <a:solidFill>
                  <a:schemeClr val="tx1"/>
                </a:solidFill>
                <a:latin typeface="+mn-lt"/>
                <a:ea typeface="+mn-ea"/>
                <a:cs typeface="+mn-cs"/>
              </a:defRPr>
            </a:lvl8pPr>
            <a:lvl9pPr marL="3657600" indent="0" algn="l" defTabSz="457200" rtl="0" eaLnBrk="1" latinLnBrk="0" hangingPunct="1">
              <a:spcBef>
                <a:spcPct val="20000"/>
              </a:spcBef>
              <a:buFont typeface="Arial"/>
              <a:buNone/>
              <a:defRPr sz="1600" b="1" kern="1200">
                <a:solidFill>
                  <a:schemeClr val="tx1"/>
                </a:solidFill>
                <a:latin typeface="+mn-lt"/>
                <a:ea typeface="+mn-ea"/>
                <a:cs typeface="+mn-cs"/>
              </a:defRPr>
            </a:lvl9pPr>
          </a:lstStyle>
          <a:p>
            <a:pPr algn="ctr"/>
            <a:r>
              <a:rPr lang="en-US" sz="1800" dirty="0"/>
              <a:t>GX3R Pro</a:t>
            </a:r>
          </a:p>
        </p:txBody>
      </p:sp>
    </p:spTree>
    <p:extLst>
      <p:ext uri="{BB962C8B-B14F-4D97-AF65-F5344CB8AC3E}">
        <p14:creationId xmlns:p14="http://schemas.microsoft.com/office/powerpoint/2010/main" val="3520868102"/>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326E0D-FE92-7A7A-190B-7C0613E86814}"/>
              </a:ext>
            </a:extLst>
          </p:cNvPr>
          <p:cNvSpPr>
            <a:spLocks noGrp="1"/>
          </p:cNvSpPr>
          <p:nvPr>
            <p:ph type="title"/>
          </p:nvPr>
        </p:nvSpPr>
        <p:spPr/>
        <p:txBody>
          <a:bodyPr/>
          <a:lstStyle/>
          <a:p>
            <a:r>
              <a:rPr lang="en-US" sz="3000" dirty="0"/>
              <a:t>4 Gas with Internal Pump</a:t>
            </a:r>
          </a:p>
        </p:txBody>
      </p:sp>
      <p:sp>
        <p:nvSpPr>
          <p:cNvPr id="3" name="Text Placeholder 2">
            <a:extLst>
              <a:ext uri="{FF2B5EF4-FFF2-40B4-BE49-F238E27FC236}">
                <a16:creationId xmlns:a16="http://schemas.microsoft.com/office/drawing/2014/main" id="{0FAB610C-156F-9553-D4EE-D6F6815F0994}"/>
              </a:ext>
            </a:extLst>
          </p:cNvPr>
          <p:cNvSpPr>
            <a:spLocks noGrp="1"/>
          </p:cNvSpPr>
          <p:nvPr>
            <p:ph type="body" idx="1"/>
          </p:nvPr>
        </p:nvSpPr>
        <p:spPr>
          <a:xfrm>
            <a:off x="894567" y="1848015"/>
            <a:ext cx="1286832" cy="383052"/>
          </a:xfrm>
        </p:spPr>
        <p:txBody>
          <a:bodyPr/>
          <a:lstStyle/>
          <a:p>
            <a:pPr algn="ctr"/>
            <a:r>
              <a:rPr lang="en-US" dirty="0"/>
              <a:t>GX-Force</a:t>
            </a:r>
          </a:p>
        </p:txBody>
      </p:sp>
      <p:pic>
        <p:nvPicPr>
          <p:cNvPr id="7" name="Content Placeholder 6">
            <a:extLst>
              <a:ext uri="{FF2B5EF4-FFF2-40B4-BE49-F238E27FC236}">
                <a16:creationId xmlns:a16="http://schemas.microsoft.com/office/drawing/2014/main" id="{3B778FFD-1B66-5596-5237-03A50A8BB6D1}"/>
              </a:ext>
            </a:extLst>
          </p:cNvPr>
          <p:cNvPicPr>
            <a:picLocks noGrp="1" noChangeAspect="1"/>
          </p:cNvPicPr>
          <p:nvPr>
            <p:ph sz="half" idx="2"/>
          </p:nvPr>
        </p:nvPicPr>
        <p:blipFill>
          <a:blip r:embed="rId2"/>
          <a:stretch>
            <a:fillRect/>
          </a:stretch>
        </p:blipFill>
        <p:spPr>
          <a:xfrm>
            <a:off x="2648813" y="1623358"/>
            <a:ext cx="1528800" cy="4377392"/>
          </a:xfrm>
          <a:prstGeom prst="rect">
            <a:avLst/>
          </a:prstGeom>
        </p:spPr>
      </p:pic>
      <p:sp>
        <p:nvSpPr>
          <p:cNvPr id="5" name="Text Placeholder 4">
            <a:extLst>
              <a:ext uri="{FF2B5EF4-FFF2-40B4-BE49-F238E27FC236}">
                <a16:creationId xmlns:a16="http://schemas.microsoft.com/office/drawing/2014/main" id="{AB6EF921-F84F-2BFE-FEA8-CA34C152F4FD}"/>
              </a:ext>
            </a:extLst>
          </p:cNvPr>
          <p:cNvSpPr>
            <a:spLocks noGrp="1"/>
          </p:cNvSpPr>
          <p:nvPr>
            <p:ph type="body" sz="quarter" idx="3"/>
          </p:nvPr>
        </p:nvSpPr>
        <p:spPr/>
        <p:txBody>
          <a:bodyPr/>
          <a:lstStyle/>
          <a:p>
            <a:r>
              <a:rPr lang="en-US" dirty="0"/>
              <a:t>Features</a:t>
            </a:r>
          </a:p>
        </p:txBody>
      </p:sp>
      <p:sp>
        <p:nvSpPr>
          <p:cNvPr id="6" name="Content Placeholder 5">
            <a:extLst>
              <a:ext uri="{FF2B5EF4-FFF2-40B4-BE49-F238E27FC236}">
                <a16:creationId xmlns:a16="http://schemas.microsoft.com/office/drawing/2014/main" id="{E9FE9D4B-C288-CCA3-9935-66444354C84D}"/>
              </a:ext>
            </a:extLst>
          </p:cNvPr>
          <p:cNvSpPr>
            <a:spLocks noGrp="1"/>
          </p:cNvSpPr>
          <p:nvPr>
            <p:ph sz="quarter" idx="4"/>
          </p:nvPr>
        </p:nvSpPr>
        <p:spPr/>
        <p:txBody>
          <a:bodyPr/>
          <a:lstStyle/>
          <a:p>
            <a:pPr>
              <a:buFont typeface="Courier New" panose="02070309020205020404" pitchFamily="49" charset="0"/>
              <a:buChar char="o"/>
            </a:pPr>
            <a:r>
              <a:rPr lang="en-US" sz="1200" dirty="0">
                <a:solidFill>
                  <a:srgbClr val="0C0D0D"/>
                </a:solidFill>
              </a:rPr>
              <a:t>Priced to compete with BW </a:t>
            </a:r>
            <a:r>
              <a:rPr lang="en-US" sz="1200" dirty="0" err="1">
                <a:solidFill>
                  <a:srgbClr val="0C0D0D"/>
                </a:solidFill>
              </a:rPr>
              <a:t>GasAlert</a:t>
            </a:r>
            <a:r>
              <a:rPr lang="en-US" sz="1200" dirty="0">
                <a:solidFill>
                  <a:srgbClr val="0C0D0D"/>
                </a:solidFill>
              </a:rPr>
              <a:t> Max XT II</a:t>
            </a:r>
          </a:p>
          <a:p>
            <a:pPr lvl="1">
              <a:buFont typeface="Arial" panose="020B0604020202020204" pitchFamily="34" charset="0"/>
              <a:buChar char="•"/>
            </a:pPr>
            <a:r>
              <a:rPr lang="en-US" sz="1050" dirty="0">
                <a:solidFill>
                  <a:srgbClr val="0C0D0D"/>
                </a:solidFill>
              </a:rPr>
              <a:t>List Price = $860</a:t>
            </a:r>
          </a:p>
          <a:p>
            <a:pPr lvl="1">
              <a:buFont typeface="Arial" panose="020B0604020202020204" pitchFamily="34" charset="0"/>
              <a:buChar char="•"/>
            </a:pPr>
            <a:r>
              <a:rPr lang="en-US" sz="1050" dirty="0">
                <a:solidFill>
                  <a:srgbClr val="0C0D0D"/>
                </a:solidFill>
              </a:rPr>
              <a:t>Quantity discounts same as GX-3R</a:t>
            </a:r>
          </a:p>
          <a:p>
            <a:pPr>
              <a:buFont typeface="Courier New" panose="02070309020205020404" pitchFamily="49" charset="0"/>
              <a:buChar char="o"/>
            </a:pPr>
            <a:r>
              <a:rPr lang="en-US" sz="1200" dirty="0">
                <a:solidFill>
                  <a:srgbClr val="0C0D0D"/>
                </a:solidFill>
              </a:rPr>
              <a:t>2 Operating modes</a:t>
            </a:r>
          </a:p>
          <a:p>
            <a:pPr lvl="1">
              <a:buFont typeface="Arial" panose="020B0604020202020204" pitchFamily="34" charset="0"/>
              <a:buChar char="•"/>
            </a:pPr>
            <a:r>
              <a:rPr lang="en-US" sz="1050" dirty="0">
                <a:solidFill>
                  <a:srgbClr val="0C0D0D"/>
                </a:solidFill>
              </a:rPr>
              <a:t>Normal and Leak Check </a:t>
            </a:r>
          </a:p>
          <a:p>
            <a:pPr algn="l">
              <a:buFont typeface="Courier New" panose="02070309020205020404" pitchFamily="49" charset="0"/>
              <a:buChar char="o"/>
            </a:pPr>
            <a:r>
              <a:rPr lang="en-US" sz="1200" dirty="0">
                <a:solidFill>
                  <a:srgbClr val="0C0D0D"/>
                </a:solidFill>
              </a:rPr>
              <a:t>Internal sample pump with 100′ sample range</a:t>
            </a:r>
          </a:p>
          <a:p>
            <a:pPr algn="l">
              <a:buFont typeface="Courier New" panose="02070309020205020404" pitchFamily="49" charset="0"/>
              <a:buChar char="o"/>
            </a:pPr>
            <a:r>
              <a:rPr lang="en-US" sz="1200" dirty="0">
                <a:solidFill>
                  <a:srgbClr val="0C0D0D"/>
                </a:solidFill>
              </a:rPr>
              <a:t>30 hours of operation (Lithium-ion battery)</a:t>
            </a:r>
          </a:p>
          <a:p>
            <a:pPr algn="l">
              <a:buFont typeface="Courier New" panose="02070309020205020404" pitchFamily="49" charset="0"/>
              <a:buChar char="o"/>
            </a:pPr>
            <a:r>
              <a:rPr lang="en-US" sz="1200" dirty="0">
                <a:solidFill>
                  <a:srgbClr val="0C0D0D"/>
                </a:solidFill>
              </a:rPr>
              <a:t>USB Type-C charging &amp; data connection</a:t>
            </a:r>
          </a:p>
          <a:p>
            <a:pPr algn="l">
              <a:buFont typeface="Courier New" panose="02070309020205020404" pitchFamily="49" charset="0"/>
              <a:buChar char="o"/>
            </a:pPr>
            <a:r>
              <a:rPr lang="en-US" sz="1200" dirty="0">
                <a:solidFill>
                  <a:srgbClr val="0C0D0D"/>
                </a:solidFill>
              </a:rPr>
              <a:t>Easy to grip lightweight design</a:t>
            </a:r>
            <a:r>
              <a:rPr lang="en-US" sz="1050" dirty="0">
                <a:solidFill>
                  <a:srgbClr val="0C0D0D"/>
                </a:solidFill>
              </a:rPr>
              <a:t> </a:t>
            </a:r>
          </a:p>
          <a:p>
            <a:pPr lvl="1">
              <a:buFont typeface="Arial" panose="020B0604020202020204" pitchFamily="34" charset="0"/>
              <a:buChar char="•"/>
            </a:pPr>
            <a:r>
              <a:rPr lang="en-US" sz="1050" dirty="0">
                <a:solidFill>
                  <a:srgbClr val="0C0D0D"/>
                </a:solidFill>
              </a:rPr>
              <a:t>2.5″ W x 6.81″ H x 1.85″ D, 9.87 ounces</a:t>
            </a:r>
          </a:p>
        </p:txBody>
      </p:sp>
      <p:pic>
        <p:nvPicPr>
          <p:cNvPr id="8" name="Picture 7" descr="A person wearing a safety harness&#10;&#10;Description automatically generated">
            <a:extLst>
              <a:ext uri="{FF2B5EF4-FFF2-40B4-BE49-F238E27FC236}">
                <a16:creationId xmlns:a16="http://schemas.microsoft.com/office/drawing/2014/main" id="{69F97B7E-A600-504E-8956-5DC5B9A819BE}"/>
              </a:ext>
            </a:extLst>
          </p:cNvPr>
          <p:cNvPicPr>
            <a:picLocks noChangeAspect="1"/>
          </p:cNvPicPr>
          <p:nvPr/>
        </p:nvPicPr>
        <p:blipFill>
          <a:blip r:embed="rId3"/>
          <a:stretch>
            <a:fillRect/>
          </a:stretch>
        </p:blipFill>
        <p:spPr>
          <a:xfrm>
            <a:off x="0" y="2404225"/>
            <a:ext cx="1789134" cy="3596525"/>
          </a:xfrm>
          <a:prstGeom prst="rect">
            <a:avLst/>
          </a:prstGeom>
        </p:spPr>
      </p:pic>
    </p:spTree>
    <p:extLst>
      <p:ext uri="{BB962C8B-B14F-4D97-AF65-F5344CB8AC3E}">
        <p14:creationId xmlns:p14="http://schemas.microsoft.com/office/powerpoint/2010/main" val="35459305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F7DC9ECB-41E1-3246-8E0C-A566F679BEB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00721" y="1685207"/>
            <a:ext cx="2459016" cy="1725502"/>
          </a:xfrm>
          <a:prstGeom prst="rect">
            <a:avLst/>
          </a:prstGeom>
          <a:ln>
            <a:noFill/>
          </a:ln>
          <a:effectLst>
            <a:outerShdw blurRad="292100" dist="139700" dir="2700000" algn="tl" rotWithShape="0">
              <a:srgbClr val="333333">
                <a:alpha val="65000"/>
              </a:srgbClr>
            </a:outerShdw>
          </a:effectLst>
        </p:spPr>
      </p:pic>
      <p:sp>
        <p:nvSpPr>
          <p:cNvPr id="2" name="Title 1">
            <a:extLst>
              <a:ext uri="{FF2B5EF4-FFF2-40B4-BE49-F238E27FC236}">
                <a16:creationId xmlns:a16="http://schemas.microsoft.com/office/drawing/2014/main" id="{709E0F7B-558D-8C42-9A40-A98AA84698D0}"/>
              </a:ext>
            </a:extLst>
          </p:cNvPr>
          <p:cNvSpPr>
            <a:spLocks noGrp="1"/>
          </p:cNvSpPr>
          <p:nvPr>
            <p:ph type="title"/>
          </p:nvPr>
        </p:nvSpPr>
        <p:spPr>
          <a:xfrm>
            <a:off x="813098" y="203793"/>
            <a:ext cx="7772400" cy="676275"/>
          </a:xfrm>
        </p:spPr>
        <p:txBody>
          <a:bodyPr>
            <a:normAutofit fontScale="90000"/>
          </a:bodyPr>
          <a:lstStyle/>
          <a:p>
            <a:r>
              <a:rPr lang="en-US" b="1" dirty="0"/>
              <a:t>GX-2012</a:t>
            </a:r>
            <a:br>
              <a:rPr lang="en-US" b="1" dirty="0"/>
            </a:br>
            <a:r>
              <a:rPr lang="en-US" sz="2400" b="1" dirty="0"/>
              <a:t>One Monitor – Four Functions</a:t>
            </a:r>
          </a:p>
        </p:txBody>
      </p:sp>
      <p:sp>
        <p:nvSpPr>
          <p:cNvPr id="3" name="Content Placeholder 2">
            <a:extLst>
              <a:ext uri="{FF2B5EF4-FFF2-40B4-BE49-F238E27FC236}">
                <a16:creationId xmlns:a16="http://schemas.microsoft.com/office/drawing/2014/main" id="{37C13A35-59AF-154B-8BD4-3C21550A9B4E}"/>
              </a:ext>
            </a:extLst>
          </p:cNvPr>
          <p:cNvSpPr>
            <a:spLocks noGrp="1"/>
          </p:cNvSpPr>
          <p:nvPr>
            <p:ph idx="1"/>
          </p:nvPr>
        </p:nvSpPr>
        <p:spPr>
          <a:xfrm>
            <a:off x="90071" y="1363496"/>
            <a:ext cx="3280315" cy="400110"/>
          </a:xfrm>
        </p:spPr>
        <p:txBody>
          <a:bodyPr/>
          <a:lstStyle/>
          <a:p>
            <a:pPr marL="0" indent="0">
              <a:buNone/>
            </a:pPr>
            <a:r>
              <a:rPr lang="en-US" sz="1800" dirty="0"/>
              <a:t>Confined Space Monitoring</a:t>
            </a:r>
          </a:p>
        </p:txBody>
      </p:sp>
      <p:sp>
        <p:nvSpPr>
          <p:cNvPr id="4" name="TextBox 3">
            <a:extLst>
              <a:ext uri="{FF2B5EF4-FFF2-40B4-BE49-F238E27FC236}">
                <a16:creationId xmlns:a16="http://schemas.microsoft.com/office/drawing/2014/main" id="{2302DE17-682B-5948-B3F6-0DF5DB9D2293}"/>
              </a:ext>
            </a:extLst>
          </p:cNvPr>
          <p:cNvSpPr txBox="1"/>
          <p:nvPr/>
        </p:nvSpPr>
        <p:spPr>
          <a:xfrm>
            <a:off x="1931302" y="4907100"/>
            <a:ext cx="4483730" cy="1754326"/>
          </a:xfrm>
          <a:prstGeom prst="rect">
            <a:avLst/>
          </a:prstGeom>
          <a:noFill/>
        </p:spPr>
        <p:txBody>
          <a:bodyPr wrap="square" rtlCol="0">
            <a:spAutoFit/>
          </a:bodyPr>
          <a:lstStyle/>
          <a:p>
            <a:pPr marL="285750" indent="-285750" algn="r">
              <a:buFont typeface="Arial" panose="020B0604020202020204" pitchFamily="34" charset="0"/>
              <a:buChar char="•"/>
            </a:pPr>
            <a:r>
              <a:rPr lang="en-US" altLang="en-US" dirty="0">
                <a:ea typeface="ＭＳ Ｐゴシック" panose="020B0600070205080204" pitchFamily="34" charset="-128"/>
              </a:rPr>
              <a:t>Monitor LEL, O2, CO, H2S</a:t>
            </a:r>
          </a:p>
          <a:p>
            <a:pPr marL="285750" indent="-285750" algn="r">
              <a:buFont typeface="Arial" panose="020B0604020202020204" pitchFamily="34" charset="0"/>
              <a:buChar char="•"/>
            </a:pPr>
            <a:r>
              <a:rPr lang="en-US" altLang="en-US" dirty="0">
                <a:ea typeface="ＭＳ Ｐゴシック" panose="020B0600070205080204" pitchFamily="34" charset="-128"/>
              </a:rPr>
              <a:t>Detects down to 100 ppm CH4</a:t>
            </a:r>
          </a:p>
          <a:p>
            <a:pPr marL="285750" indent="-285750" algn="r">
              <a:buFont typeface="Arial" panose="020B0604020202020204" pitchFamily="34" charset="0"/>
              <a:buChar char="•"/>
            </a:pPr>
            <a:r>
              <a:rPr lang="en-US" altLang="en-US" dirty="0">
                <a:ea typeface="ＭＳ Ｐゴシック" panose="020B0600070205080204" pitchFamily="34" charset="-128"/>
              </a:rPr>
              <a:t>0-100% vol methane range</a:t>
            </a:r>
          </a:p>
          <a:p>
            <a:pPr marL="285750" indent="-285750" algn="r">
              <a:buFont typeface="Arial" panose="020B0604020202020204" pitchFamily="34" charset="0"/>
              <a:buChar char="•"/>
            </a:pPr>
            <a:r>
              <a:rPr lang="en-US" altLang="en-US" dirty="0">
                <a:ea typeface="ＭＳ Ｐゴシック" panose="020B0600070205080204" pitchFamily="34" charset="-128"/>
              </a:rPr>
              <a:t>Internal sample pump </a:t>
            </a:r>
            <a:br>
              <a:rPr lang="en-US" altLang="en-US" dirty="0">
                <a:ea typeface="ＭＳ Ｐゴシック" panose="020B0600070205080204" pitchFamily="34" charset="-128"/>
              </a:rPr>
            </a:br>
            <a:r>
              <a:rPr lang="en-US" altLang="en-US" dirty="0">
                <a:ea typeface="ＭＳ Ｐゴシック" panose="020B0600070205080204" pitchFamily="34" charset="-128"/>
              </a:rPr>
              <a:t>pulls samples up to 50’</a:t>
            </a:r>
          </a:p>
          <a:p>
            <a:pPr marL="285750" indent="-285750" algn="r">
              <a:buFont typeface="Arial" panose="020B0604020202020204" pitchFamily="34" charset="0"/>
              <a:buChar char="•"/>
            </a:pPr>
            <a:r>
              <a:rPr lang="en-US" altLang="en-US" dirty="0">
                <a:ea typeface="ＭＳ Ｐゴシック" panose="020B0600070205080204" pitchFamily="34" charset="-128"/>
              </a:rPr>
              <a:t>Auto-ranging (from %LEL to %. vol)</a:t>
            </a:r>
          </a:p>
        </p:txBody>
      </p:sp>
      <p:pic>
        <p:nvPicPr>
          <p:cNvPr id="5" name="Picture 4" descr="gx2012-glove.png">
            <a:extLst>
              <a:ext uri="{FF2B5EF4-FFF2-40B4-BE49-F238E27FC236}">
                <a16:creationId xmlns:a16="http://schemas.microsoft.com/office/drawing/2014/main" id="{4AE37C2E-2160-3F40-9F1A-0F913B18D914}"/>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bwMode="auto">
          <a:xfrm>
            <a:off x="0" y="3968730"/>
            <a:ext cx="1984651" cy="28993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8">
            <a:extLst>
              <a:ext uri="{FF2B5EF4-FFF2-40B4-BE49-F238E27FC236}">
                <a16:creationId xmlns:a16="http://schemas.microsoft.com/office/drawing/2014/main" id="{1C796237-7C49-594B-9B52-CE4644C24936}"/>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flipH="1">
            <a:off x="7059629" y="4049094"/>
            <a:ext cx="1524000" cy="2140150"/>
          </a:xfrm>
          <a:prstGeom prst="rect">
            <a:avLst/>
          </a:prstGeom>
          <a:ln>
            <a:noFill/>
          </a:ln>
          <a:effectLst>
            <a:outerShdw blurRad="292100" dist="139700" dir="2700000" algn="tl" rotWithShape="0">
              <a:srgbClr val="333333">
                <a:alpha val="65000"/>
              </a:srgbClr>
            </a:outerShdw>
          </a:effectLst>
        </p:spPr>
      </p:pic>
      <p:sp>
        <p:nvSpPr>
          <p:cNvPr id="10" name="TextBox 9">
            <a:extLst>
              <a:ext uri="{FF2B5EF4-FFF2-40B4-BE49-F238E27FC236}">
                <a16:creationId xmlns:a16="http://schemas.microsoft.com/office/drawing/2014/main" id="{0F6740C5-B5DF-2A42-938D-1470C050D2FF}"/>
              </a:ext>
            </a:extLst>
          </p:cNvPr>
          <p:cNvSpPr txBox="1"/>
          <p:nvPr/>
        </p:nvSpPr>
        <p:spPr>
          <a:xfrm>
            <a:off x="6603186" y="3659644"/>
            <a:ext cx="2436886" cy="400110"/>
          </a:xfrm>
          <a:prstGeom prst="rect">
            <a:avLst/>
          </a:prstGeom>
          <a:noFill/>
        </p:spPr>
        <p:txBody>
          <a:bodyPr wrap="none" rtlCol="0">
            <a:spAutoFit/>
          </a:bodyPr>
          <a:lstStyle/>
          <a:p>
            <a:r>
              <a:rPr lang="en-US" sz="2000" dirty="0"/>
              <a:t>Bar Hole Sampling</a:t>
            </a:r>
          </a:p>
        </p:txBody>
      </p:sp>
      <p:pic>
        <p:nvPicPr>
          <p:cNvPr id="11" name="Picture 10" descr="Plumage">
            <a:extLst>
              <a:ext uri="{FF2B5EF4-FFF2-40B4-BE49-F238E27FC236}">
                <a16:creationId xmlns:a16="http://schemas.microsoft.com/office/drawing/2014/main" id="{C5F87D89-81EE-FE4E-94A8-7407869C8B83}"/>
              </a:ext>
            </a:extLst>
          </p:cNvPr>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3437131" y="2486051"/>
            <a:ext cx="1984651" cy="198465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Box 11">
            <a:extLst>
              <a:ext uri="{FF2B5EF4-FFF2-40B4-BE49-F238E27FC236}">
                <a16:creationId xmlns:a16="http://schemas.microsoft.com/office/drawing/2014/main" id="{BDF89C08-DD55-D342-9202-1BDBD875C979}"/>
              </a:ext>
            </a:extLst>
          </p:cNvPr>
          <p:cNvSpPr txBox="1"/>
          <p:nvPr/>
        </p:nvSpPr>
        <p:spPr>
          <a:xfrm>
            <a:off x="3286206" y="2106037"/>
            <a:ext cx="2459016" cy="400110"/>
          </a:xfrm>
          <a:prstGeom prst="rect">
            <a:avLst/>
          </a:prstGeom>
          <a:noFill/>
        </p:spPr>
        <p:txBody>
          <a:bodyPr wrap="square" rtlCol="0">
            <a:spAutoFit/>
          </a:bodyPr>
          <a:lstStyle/>
          <a:p>
            <a:r>
              <a:rPr lang="en-US" sz="2000" dirty="0"/>
              <a:t>Line Purge Testing</a:t>
            </a:r>
          </a:p>
        </p:txBody>
      </p:sp>
      <p:sp>
        <p:nvSpPr>
          <p:cNvPr id="13" name="TextBox 12">
            <a:extLst>
              <a:ext uri="{FF2B5EF4-FFF2-40B4-BE49-F238E27FC236}">
                <a16:creationId xmlns:a16="http://schemas.microsoft.com/office/drawing/2014/main" id="{30546C79-D1E6-8B44-B455-3FD10E8ACE01}"/>
              </a:ext>
            </a:extLst>
          </p:cNvPr>
          <p:cNvSpPr txBox="1"/>
          <p:nvPr/>
        </p:nvSpPr>
        <p:spPr>
          <a:xfrm>
            <a:off x="5841186" y="1041034"/>
            <a:ext cx="2436886" cy="400110"/>
          </a:xfrm>
          <a:prstGeom prst="rect">
            <a:avLst/>
          </a:prstGeom>
          <a:noFill/>
        </p:spPr>
        <p:txBody>
          <a:bodyPr wrap="square" rtlCol="0">
            <a:spAutoFit/>
          </a:bodyPr>
          <a:lstStyle/>
          <a:p>
            <a:r>
              <a:rPr lang="en-US" sz="2000" dirty="0"/>
              <a:t>Leak Investigation</a:t>
            </a:r>
          </a:p>
        </p:txBody>
      </p:sp>
      <p:pic>
        <p:nvPicPr>
          <p:cNvPr id="15" name="Picture 14">
            <a:extLst>
              <a:ext uri="{FF2B5EF4-FFF2-40B4-BE49-F238E27FC236}">
                <a16:creationId xmlns:a16="http://schemas.microsoft.com/office/drawing/2014/main" id="{B83D0725-4545-E340-B5A0-2A2C87BF9A10}"/>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5913500" y="1411000"/>
            <a:ext cx="2157119" cy="2067377"/>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197415842"/>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5"/>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10" grpId="0"/>
      <p:bldP spid="12" grpId="0"/>
      <p:bldP spid="13" grpId="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A9040C75-AE31-7043-AAAD-725DECB4DD0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151720" y="1626360"/>
            <a:ext cx="579942" cy="1026713"/>
          </a:xfrm>
          <a:prstGeom prst="rect">
            <a:avLst/>
          </a:prstGeom>
        </p:spPr>
      </p:pic>
      <p:pic>
        <p:nvPicPr>
          <p:cNvPr id="8" name="Picture 7">
            <a:extLst>
              <a:ext uri="{FF2B5EF4-FFF2-40B4-BE49-F238E27FC236}">
                <a16:creationId xmlns:a16="http://schemas.microsoft.com/office/drawing/2014/main" id="{C08FA99D-D188-384B-8C1B-420154379527}"/>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698917" y="793899"/>
            <a:ext cx="1234824" cy="1859174"/>
          </a:xfrm>
          <a:prstGeom prst="rect">
            <a:avLst/>
          </a:prstGeom>
        </p:spPr>
      </p:pic>
      <p:graphicFrame>
        <p:nvGraphicFramePr>
          <p:cNvPr id="4" name="Content Placeholder 3">
            <a:extLst>
              <a:ext uri="{FF2B5EF4-FFF2-40B4-BE49-F238E27FC236}">
                <a16:creationId xmlns:a16="http://schemas.microsoft.com/office/drawing/2014/main" id="{626572F9-D6FE-C34A-9AD4-883E58303A21}"/>
              </a:ext>
            </a:extLst>
          </p:cNvPr>
          <p:cNvGraphicFramePr>
            <a:graphicFrameLocks noGrp="1"/>
          </p:cNvGraphicFramePr>
          <p:nvPr>
            <p:ph idx="1"/>
          </p:nvPr>
        </p:nvGraphicFramePr>
        <p:xfrm>
          <a:off x="457200" y="2684658"/>
          <a:ext cx="8229600" cy="2873762"/>
        </p:xfrm>
        <a:graphic>
          <a:graphicData uri="http://schemas.openxmlformats.org/drawingml/2006/table">
            <a:tbl>
              <a:tblPr firstRow="1" bandRow="1">
                <a:tableStyleId>{5C22544A-7EE6-4342-B048-85BDC9FD1C3A}</a:tableStyleId>
              </a:tblPr>
              <a:tblGrid>
                <a:gridCol w="1853921">
                  <a:extLst>
                    <a:ext uri="{9D8B030D-6E8A-4147-A177-3AD203B41FA5}">
                      <a16:colId xmlns:a16="http://schemas.microsoft.com/office/drawing/2014/main" val="4134632051"/>
                    </a:ext>
                  </a:extLst>
                </a:gridCol>
                <a:gridCol w="4026179">
                  <a:extLst>
                    <a:ext uri="{9D8B030D-6E8A-4147-A177-3AD203B41FA5}">
                      <a16:colId xmlns:a16="http://schemas.microsoft.com/office/drawing/2014/main" val="3816497044"/>
                    </a:ext>
                  </a:extLst>
                </a:gridCol>
                <a:gridCol w="2349500">
                  <a:extLst>
                    <a:ext uri="{9D8B030D-6E8A-4147-A177-3AD203B41FA5}">
                      <a16:colId xmlns:a16="http://schemas.microsoft.com/office/drawing/2014/main" val="3672818426"/>
                    </a:ext>
                  </a:extLst>
                </a:gridCol>
              </a:tblGrid>
              <a:tr h="370840">
                <a:tc>
                  <a:txBody>
                    <a:bodyPr/>
                    <a:lstStyle/>
                    <a:p>
                      <a:pPr algn="ctr"/>
                      <a:r>
                        <a:rPr lang="en-US" sz="1400" dirty="0"/>
                        <a:t>Feature</a:t>
                      </a:r>
                    </a:p>
                  </a:txBody>
                  <a:tcPr anchor="ctr"/>
                </a:tc>
                <a:tc>
                  <a:txBody>
                    <a:bodyPr/>
                    <a:lstStyle/>
                    <a:p>
                      <a:pPr algn="ctr"/>
                      <a:r>
                        <a:rPr lang="en-US" sz="1400" dirty="0"/>
                        <a:t>GX-2012</a:t>
                      </a:r>
                    </a:p>
                  </a:txBody>
                  <a:tcPr anchor="ctr"/>
                </a:tc>
                <a:tc>
                  <a:txBody>
                    <a:bodyPr/>
                    <a:lstStyle/>
                    <a:p>
                      <a:pPr algn="ctr"/>
                      <a:r>
                        <a:rPr lang="en-US" sz="1400" dirty="0"/>
                        <a:t>BW </a:t>
                      </a:r>
                      <a:r>
                        <a:rPr lang="en-US" sz="1400" dirty="0" err="1"/>
                        <a:t>GasAlertMax</a:t>
                      </a:r>
                      <a:r>
                        <a:rPr lang="en-US" sz="1400" dirty="0"/>
                        <a:t> XT II</a:t>
                      </a:r>
                    </a:p>
                  </a:txBody>
                  <a:tcPr anchor="ctr"/>
                </a:tc>
                <a:extLst>
                  <a:ext uri="{0D108BD9-81ED-4DB2-BD59-A6C34878D82A}">
                    <a16:rowId xmlns:a16="http://schemas.microsoft.com/office/drawing/2014/main" val="4215143774"/>
                  </a:ext>
                </a:extLst>
              </a:tr>
              <a:tr h="370840">
                <a:tc>
                  <a:txBody>
                    <a:bodyPr/>
                    <a:lstStyle/>
                    <a:p>
                      <a:pPr algn="ctr"/>
                      <a:r>
                        <a:rPr lang="en-US" sz="1350" dirty="0"/>
                        <a:t>Battery options</a:t>
                      </a:r>
                    </a:p>
                  </a:txBody>
                  <a:tcPr anchor="ctr"/>
                </a:tc>
                <a:tc>
                  <a:txBody>
                    <a:bodyPr/>
                    <a:lstStyle/>
                    <a:p>
                      <a:pPr algn="ctr"/>
                      <a:r>
                        <a:rPr lang="en-US" sz="1350" b="1" dirty="0"/>
                        <a:t>Alkaline or rechargeable</a:t>
                      </a:r>
                    </a:p>
                  </a:txBody>
                  <a:tcPr anchor="ctr"/>
                </a:tc>
                <a:tc>
                  <a:txBody>
                    <a:bodyPr/>
                    <a:lstStyle/>
                    <a:p>
                      <a:pPr algn="ctr"/>
                      <a:r>
                        <a:rPr lang="en-US" sz="1350" dirty="0"/>
                        <a:t>Rechargeable only</a:t>
                      </a:r>
                    </a:p>
                  </a:txBody>
                  <a:tcPr anchor="ctr"/>
                </a:tc>
                <a:extLst>
                  <a:ext uri="{0D108BD9-81ED-4DB2-BD59-A6C34878D82A}">
                    <a16:rowId xmlns:a16="http://schemas.microsoft.com/office/drawing/2014/main" val="3565578514"/>
                  </a:ext>
                </a:extLst>
              </a:tr>
              <a:tr h="370840">
                <a:tc>
                  <a:txBody>
                    <a:bodyPr/>
                    <a:lstStyle/>
                    <a:p>
                      <a:pPr algn="ctr"/>
                      <a:r>
                        <a:rPr lang="en-US" sz="1350" dirty="0"/>
                        <a:t>Operating modes</a:t>
                      </a:r>
                    </a:p>
                  </a:txBody>
                  <a:tcPr anchor="ctr"/>
                </a:tc>
                <a:tc>
                  <a:txBody>
                    <a:bodyPr/>
                    <a:lstStyle/>
                    <a:p>
                      <a:pPr algn="ctr"/>
                      <a:r>
                        <a:rPr lang="en-US" sz="1350" b="1" dirty="0"/>
                        <a:t>Normal – Confined space</a:t>
                      </a:r>
                    </a:p>
                    <a:p>
                      <a:pPr algn="ctr"/>
                      <a:r>
                        <a:rPr lang="en-US" sz="1350" b="1" dirty="0"/>
                        <a:t>Leak Check – ppm CH4 and CO surveying</a:t>
                      </a:r>
                    </a:p>
                    <a:p>
                      <a:pPr algn="ctr"/>
                      <a:r>
                        <a:rPr lang="en-US" sz="1350" b="1" dirty="0"/>
                        <a:t>Line Purge – 100% vol CH4</a:t>
                      </a:r>
                    </a:p>
                    <a:p>
                      <a:pPr algn="ctr"/>
                      <a:r>
                        <a:rPr lang="en-US" sz="1350" b="1" dirty="0"/>
                        <a:t>Bar Hole – Timed underground CH4 sampling</a:t>
                      </a:r>
                    </a:p>
                  </a:txBody>
                  <a:tcPr anchor="ctr"/>
                </a:tc>
                <a:tc>
                  <a:txBody>
                    <a:bodyPr/>
                    <a:lstStyle/>
                    <a:p>
                      <a:pPr algn="ctr"/>
                      <a:r>
                        <a:rPr lang="en-US" sz="1350" dirty="0"/>
                        <a:t>One operating mode</a:t>
                      </a:r>
                    </a:p>
                  </a:txBody>
                  <a:tcPr anchor="ctr"/>
                </a:tc>
                <a:extLst>
                  <a:ext uri="{0D108BD9-81ED-4DB2-BD59-A6C34878D82A}">
                    <a16:rowId xmlns:a16="http://schemas.microsoft.com/office/drawing/2014/main" val="1821700798"/>
                  </a:ext>
                </a:extLst>
              </a:tr>
              <a:tr h="343922">
                <a:tc>
                  <a:txBody>
                    <a:bodyPr/>
                    <a:lstStyle/>
                    <a:p>
                      <a:pPr algn="ctr"/>
                      <a:r>
                        <a:rPr lang="en-US" sz="1350" dirty="0"/>
                        <a:t>Sensor slots</a:t>
                      </a:r>
                    </a:p>
                  </a:txBody>
                  <a:tcPr anchor="ctr"/>
                </a:tc>
                <a:tc>
                  <a:txBody>
                    <a:bodyPr/>
                    <a:lstStyle/>
                    <a:p>
                      <a:pPr algn="ctr"/>
                      <a:r>
                        <a:rPr lang="en-US" sz="1350" b="1" dirty="0"/>
                        <a:t>5 sensor slots</a:t>
                      </a:r>
                    </a:p>
                  </a:txBody>
                  <a:tcPr anchor="ctr"/>
                </a:tc>
                <a:tc>
                  <a:txBody>
                    <a:bodyPr/>
                    <a:lstStyle/>
                    <a:p>
                      <a:pPr algn="ctr"/>
                      <a:r>
                        <a:rPr lang="en-US" sz="1350" dirty="0"/>
                        <a:t>4 sensor slots</a:t>
                      </a:r>
                    </a:p>
                  </a:txBody>
                  <a:tcPr anchor="ctr"/>
                </a:tc>
                <a:extLst>
                  <a:ext uri="{0D108BD9-81ED-4DB2-BD59-A6C34878D82A}">
                    <a16:rowId xmlns:a16="http://schemas.microsoft.com/office/drawing/2014/main" val="3419429581"/>
                  </a:ext>
                </a:extLst>
              </a:tr>
              <a:tr h="370840">
                <a:tc>
                  <a:txBody>
                    <a:bodyPr/>
                    <a:lstStyle/>
                    <a:p>
                      <a:pPr algn="ctr"/>
                      <a:r>
                        <a:rPr lang="en-US" sz="1350" dirty="0"/>
                        <a:t>ppm/LEL/%vol </a:t>
                      </a:r>
                    </a:p>
                    <a:p>
                      <a:pPr algn="ctr"/>
                      <a:r>
                        <a:rPr lang="en-US" sz="1350" dirty="0"/>
                        <a:t>auto-ranging</a:t>
                      </a:r>
                    </a:p>
                  </a:txBody>
                  <a:tcPr anchor="ctr"/>
                </a:tc>
                <a:tc>
                  <a:txBody>
                    <a:bodyPr/>
                    <a:lstStyle/>
                    <a:p>
                      <a:pPr algn="ctr"/>
                      <a:r>
                        <a:rPr lang="en-US" sz="1350" b="1" dirty="0"/>
                        <a:t>Auto-range readings from ppm → LEL → %vol*</a:t>
                      </a:r>
                    </a:p>
                  </a:txBody>
                  <a:tcPr anchor="ctr"/>
                </a:tc>
                <a:tc>
                  <a:txBody>
                    <a:bodyPr/>
                    <a:lstStyle/>
                    <a:p>
                      <a:pPr algn="ctr"/>
                      <a:r>
                        <a:rPr lang="en-US" sz="1350" dirty="0"/>
                        <a:t>LEL range only</a:t>
                      </a:r>
                    </a:p>
                  </a:txBody>
                  <a:tcPr anchor="ctr"/>
                </a:tc>
                <a:extLst>
                  <a:ext uri="{0D108BD9-81ED-4DB2-BD59-A6C34878D82A}">
                    <a16:rowId xmlns:a16="http://schemas.microsoft.com/office/drawing/2014/main" val="3885419192"/>
                  </a:ext>
                </a:extLst>
              </a:tr>
              <a:tr h="370840">
                <a:tc>
                  <a:txBody>
                    <a:bodyPr/>
                    <a:lstStyle/>
                    <a:p>
                      <a:pPr algn="ctr"/>
                      <a:r>
                        <a:rPr lang="en-US" sz="1350" dirty="0"/>
                        <a:t>Pump</a:t>
                      </a:r>
                    </a:p>
                  </a:txBody>
                  <a:tcPr anchor="ctr"/>
                </a:tc>
                <a:tc>
                  <a:txBody>
                    <a:bodyPr/>
                    <a:lstStyle/>
                    <a:p>
                      <a:pPr algn="ctr"/>
                      <a:r>
                        <a:rPr lang="en-US" sz="1350" b="1" dirty="0"/>
                        <a:t>100’ max sample distance</a:t>
                      </a:r>
                    </a:p>
                  </a:txBody>
                  <a:tcPr anchor="ctr"/>
                </a:tc>
                <a:tc>
                  <a:txBody>
                    <a:bodyPr/>
                    <a:lstStyle/>
                    <a:p>
                      <a:pPr algn="ctr"/>
                      <a:r>
                        <a:rPr lang="en-US" sz="1350" dirty="0"/>
                        <a:t>75’ max sample distance</a:t>
                      </a:r>
                    </a:p>
                  </a:txBody>
                  <a:tcPr anchor="ctr"/>
                </a:tc>
                <a:extLst>
                  <a:ext uri="{0D108BD9-81ED-4DB2-BD59-A6C34878D82A}">
                    <a16:rowId xmlns:a16="http://schemas.microsoft.com/office/drawing/2014/main" val="4041247017"/>
                  </a:ext>
                </a:extLst>
              </a:tr>
            </a:tbl>
          </a:graphicData>
        </a:graphic>
      </p:graphicFrame>
      <p:pic>
        <p:nvPicPr>
          <p:cNvPr id="5" name="Picture 4">
            <a:extLst>
              <a:ext uri="{FF2B5EF4-FFF2-40B4-BE49-F238E27FC236}">
                <a16:creationId xmlns:a16="http://schemas.microsoft.com/office/drawing/2014/main" id="{57F2ECB1-1876-C24D-8E7D-B526F514C0F0}"/>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789764" y="5513805"/>
            <a:ext cx="1344195" cy="1344195"/>
          </a:xfrm>
          <a:prstGeom prst="rect">
            <a:avLst/>
          </a:prstGeom>
        </p:spPr>
      </p:pic>
      <p:sp>
        <p:nvSpPr>
          <p:cNvPr id="11" name="Title 1">
            <a:extLst>
              <a:ext uri="{FF2B5EF4-FFF2-40B4-BE49-F238E27FC236}">
                <a16:creationId xmlns:a16="http://schemas.microsoft.com/office/drawing/2014/main" id="{8A9643AE-175F-1945-BA4A-C65AA73C4C29}"/>
              </a:ext>
            </a:extLst>
          </p:cNvPr>
          <p:cNvSpPr>
            <a:spLocks noGrp="1"/>
          </p:cNvSpPr>
          <p:nvPr>
            <p:ph type="title"/>
          </p:nvPr>
        </p:nvSpPr>
        <p:spPr>
          <a:xfrm>
            <a:off x="914400" y="330803"/>
            <a:ext cx="7772400" cy="676275"/>
          </a:xfrm>
        </p:spPr>
        <p:txBody>
          <a:bodyPr/>
          <a:lstStyle/>
          <a:p>
            <a:r>
              <a:rPr lang="en-US" b="1" dirty="0"/>
              <a:t>Stacking Up to the Competition</a:t>
            </a:r>
          </a:p>
        </p:txBody>
      </p:sp>
      <p:sp>
        <p:nvSpPr>
          <p:cNvPr id="14" name="TextBox 13">
            <a:extLst>
              <a:ext uri="{FF2B5EF4-FFF2-40B4-BE49-F238E27FC236}">
                <a16:creationId xmlns:a16="http://schemas.microsoft.com/office/drawing/2014/main" id="{AA9DDA1D-36B6-CE45-B83B-5938DFD0493F}"/>
              </a:ext>
            </a:extLst>
          </p:cNvPr>
          <p:cNvSpPr txBox="1"/>
          <p:nvPr/>
        </p:nvSpPr>
        <p:spPr>
          <a:xfrm>
            <a:off x="457200" y="5590005"/>
            <a:ext cx="2479005" cy="276999"/>
          </a:xfrm>
          <a:prstGeom prst="rect">
            <a:avLst/>
          </a:prstGeom>
          <a:noFill/>
        </p:spPr>
        <p:txBody>
          <a:bodyPr wrap="square" rtlCol="0">
            <a:spAutoFit/>
          </a:bodyPr>
          <a:lstStyle/>
          <a:p>
            <a:r>
              <a:rPr lang="en-US" sz="1200" dirty="0"/>
              <a:t>*Requires optional TC sensor</a:t>
            </a:r>
          </a:p>
        </p:txBody>
      </p:sp>
    </p:spTree>
    <p:extLst>
      <p:ext uri="{BB962C8B-B14F-4D97-AF65-F5344CB8AC3E}">
        <p14:creationId xmlns:p14="http://schemas.microsoft.com/office/powerpoint/2010/main" val="201146244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50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19BFE86D-CAD6-6B47-842C-5943434BFBE4}"/>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690747" y="1086909"/>
            <a:ext cx="3280796" cy="5009091"/>
          </a:xfrm>
          <a:prstGeom prst="rect">
            <a:avLst/>
          </a:prstGeom>
        </p:spPr>
      </p:pic>
      <p:sp>
        <p:nvSpPr>
          <p:cNvPr id="8" name="Title 15">
            <a:extLst>
              <a:ext uri="{FF2B5EF4-FFF2-40B4-BE49-F238E27FC236}">
                <a16:creationId xmlns:a16="http://schemas.microsoft.com/office/drawing/2014/main" id="{A2FAEBEC-CAAE-FC42-A907-603138F1D1CE}"/>
              </a:ext>
            </a:extLst>
          </p:cNvPr>
          <p:cNvSpPr txBox="1">
            <a:spLocks/>
          </p:cNvSpPr>
          <p:nvPr/>
        </p:nvSpPr>
        <p:spPr bwMode="auto">
          <a:xfrm>
            <a:off x="764242" y="43128"/>
            <a:ext cx="7772400" cy="6762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lvl1pPr algn="ctr" defTabSz="342900" rtl="0" eaLnBrk="1" fontAlgn="base" hangingPunct="1">
              <a:spcBef>
                <a:spcPct val="0"/>
              </a:spcBef>
              <a:spcAft>
                <a:spcPct val="0"/>
              </a:spcAft>
              <a:defRPr sz="3300" kern="1200">
                <a:solidFill>
                  <a:schemeClr val="tx1"/>
                </a:solidFill>
                <a:latin typeface="+mj-lt"/>
                <a:ea typeface="ＭＳ Ｐゴシック" charset="0"/>
                <a:cs typeface="ＭＳ Ｐゴシック" charset="0"/>
              </a:defRPr>
            </a:lvl1pPr>
            <a:lvl2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2pPr>
            <a:lvl3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3pPr>
            <a:lvl4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4pPr>
            <a:lvl5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5pPr>
            <a:lvl6pPr marL="3429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6pPr>
            <a:lvl7pPr marL="6858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7pPr>
            <a:lvl8pPr marL="10287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8pPr>
            <a:lvl9pPr marL="13716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9pPr>
          </a:lstStyle>
          <a:p>
            <a:r>
              <a:rPr kumimoji="0" lang="en-US" b="1" dirty="0"/>
              <a:t>GX-6000</a:t>
            </a:r>
          </a:p>
        </p:txBody>
      </p:sp>
      <p:sp>
        <p:nvSpPr>
          <p:cNvPr id="9" name="Rectangle 8">
            <a:extLst>
              <a:ext uri="{FF2B5EF4-FFF2-40B4-BE49-F238E27FC236}">
                <a16:creationId xmlns:a16="http://schemas.microsoft.com/office/drawing/2014/main" id="{423A675D-ACD9-0D41-94C3-57ACA35C9C03}"/>
              </a:ext>
            </a:extLst>
          </p:cNvPr>
          <p:cNvSpPr/>
          <p:nvPr/>
        </p:nvSpPr>
        <p:spPr>
          <a:xfrm>
            <a:off x="827488" y="656022"/>
            <a:ext cx="8137900" cy="430887"/>
          </a:xfrm>
          <a:prstGeom prst="rect">
            <a:avLst/>
          </a:prstGeom>
        </p:spPr>
        <p:txBody>
          <a:bodyPr wrap="square">
            <a:spAutoFit/>
          </a:bodyPr>
          <a:lstStyle/>
          <a:p>
            <a:pPr algn="ctr"/>
            <a:r>
              <a:rPr lang="en-US" sz="2200" dirty="0"/>
              <a:t>6-gas, sample draw with smart PID, IR &amp; super toxics</a:t>
            </a:r>
          </a:p>
        </p:txBody>
      </p:sp>
      <p:grpSp>
        <p:nvGrpSpPr>
          <p:cNvPr id="15" name="Group 14">
            <a:extLst>
              <a:ext uri="{FF2B5EF4-FFF2-40B4-BE49-F238E27FC236}">
                <a16:creationId xmlns:a16="http://schemas.microsoft.com/office/drawing/2014/main" id="{8E7E97C5-3682-BD45-90A5-E3FF8F70DA70}"/>
              </a:ext>
            </a:extLst>
          </p:cNvPr>
          <p:cNvGrpSpPr/>
          <p:nvPr/>
        </p:nvGrpSpPr>
        <p:grpSpPr>
          <a:xfrm>
            <a:off x="1787265" y="2514599"/>
            <a:ext cx="7401552" cy="2092882"/>
            <a:chOff x="1787265" y="2514599"/>
            <a:chExt cx="7401552" cy="2092882"/>
          </a:xfrm>
        </p:grpSpPr>
        <p:pic>
          <p:nvPicPr>
            <p:cNvPr id="16" name="Picture 15">
              <a:extLst>
                <a:ext uri="{FF2B5EF4-FFF2-40B4-BE49-F238E27FC236}">
                  <a16:creationId xmlns:a16="http://schemas.microsoft.com/office/drawing/2014/main" id="{429887DF-34CA-6D4A-BCE1-26AB2917EABB}"/>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8511" b="9821"/>
            <a:stretch/>
          </p:blipFill>
          <p:spPr>
            <a:xfrm>
              <a:off x="6016584" y="2514599"/>
              <a:ext cx="3172233" cy="2092881"/>
            </a:xfrm>
            <a:prstGeom prst="rect">
              <a:avLst/>
            </a:prstGeom>
          </p:spPr>
        </p:pic>
        <p:sp>
          <p:nvSpPr>
            <p:cNvPr id="17" name="TextBox 16">
              <a:extLst>
                <a:ext uri="{FF2B5EF4-FFF2-40B4-BE49-F238E27FC236}">
                  <a16:creationId xmlns:a16="http://schemas.microsoft.com/office/drawing/2014/main" id="{C86F2F38-D5D8-6F4F-B58E-0C7C1786CC6D}"/>
                </a:ext>
              </a:extLst>
            </p:cNvPr>
            <p:cNvSpPr txBox="1"/>
            <p:nvPr/>
          </p:nvSpPr>
          <p:spPr>
            <a:xfrm>
              <a:off x="1787265" y="2514600"/>
              <a:ext cx="4229319" cy="2092881"/>
            </a:xfrm>
            <a:prstGeom prst="rect">
              <a:avLst/>
            </a:prstGeom>
            <a:noFill/>
          </p:spPr>
          <p:txBody>
            <a:bodyPr wrap="square" rtlCol="0">
              <a:spAutoFit/>
            </a:bodyPr>
            <a:lstStyle/>
            <a:p>
              <a:r>
                <a:rPr lang="en-US" b="1" dirty="0"/>
                <a:t>VOC MONITORING</a:t>
              </a:r>
              <a:endParaRPr lang="en-US" dirty="0"/>
            </a:p>
            <a:p>
              <a:pPr marL="285750" indent="-285750">
                <a:buClr>
                  <a:srgbClr val="00B050"/>
                </a:buClr>
                <a:buFont typeface="Courier New" panose="02070309020205020404" pitchFamily="49" charset="0"/>
                <a:buChar char="o"/>
              </a:pPr>
              <a:r>
                <a:rPr lang="en-US" sz="1400" dirty="0"/>
                <a:t>PID library of over 600 VOCs (10.6eV lamp)</a:t>
              </a:r>
            </a:p>
            <a:p>
              <a:pPr marL="285750" indent="-285750">
                <a:buClr>
                  <a:srgbClr val="00B050"/>
                </a:buClr>
                <a:buFont typeface="Courier New" panose="02070309020205020404" pitchFamily="49" charset="0"/>
                <a:buChar char="o"/>
              </a:pPr>
              <a:r>
                <a:rPr lang="en-US" sz="1400" dirty="0"/>
                <a:t>Two ranges available:</a:t>
              </a:r>
            </a:p>
            <a:p>
              <a:pPr marL="742950" lvl="2" indent="-285750">
                <a:buClr>
                  <a:srgbClr val="00B050"/>
                </a:buClr>
                <a:buFont typeface="Courier New" panose="02070309020205020404" pitchFamily="49" charset="0"/>
                <a:buChar char="o"/>
              </a:pPr>
              <a:r>
                <a:rPr lang="en-US" sz="1400" dirty="0"/>
                <a:t>0-50,000 ppb or 0-6,000 ppm</a:t>
              </a:r>
            </a:p>
            <a:p>
              <a:pPr marL="285750" indent="-285750">
                <a:buClr>
                  <a:srgbClr val="00B050"/>
                </a:buClr>
                <a:buFont typeface="Courier New" panose="02070309020205020404" pitchFamily="49" charset="0"/>
                <a:buChar char="o"/>
              </a:pPr>
              <a:r>
                <a:rPr lang="en-US" sz="1400" dirty="0"/>
                <a:t>Accepts 10.6eV/10.0eV/11.7eV PID lamps</a:t>
              </a:r>
            </a:p>
            <a:p>
              <a:pPr marL="285750" indent="-285750">
                <a:buClr>
                  <a:srgbClr val="00B050"/>
                </a:buClr>
                <a:buFont typeface="Courier New" panose="02070309020205020404" pitchFamily="49" charset="0"/>
                <a:buChar char="o"/>
              </a:pPr>
              <a:r>
                <a:rPr lang="en-US" sz="1400" dirty="0"/>
                <a:t>Robust photo ionization detector (PID)</a:t>
              </a:r>
            </a:p>
            <a:p>
              <a:pPr marL="285750" indent="-285750">
                <a:buClr>
                  <a:srgbClr val="00B050"/>
                </a:buClr>
                <a:buFont typeface="Courier New" panose="02070309020205020404" pitchFamily="49" charset="0"/>
                <a:buChar char="o"/>
              </a:pPr>
              <a:r>
                <a:rPr lang="en-US" sz="1400" dirty="0"/>
                <a:t>Can be combined with other sensors to maximize capacity</a:t>
              </a:r>
            </a:p>
            <a:p>
              <a:pPr marL="285750" indent="-285750">
                <a:buClr>
                  <a:srgbClr val="00B050"/>
                </a:buClr>
                <a:buFont typeface="Courier New" panose="02070309020205020404" pitchFamily="49" charset="0"/>
                <a:buChar char="o"/>
              </a:pPr>
              <a:r>
                <a:rPr lang="en-US" sz="1400" dirty="0"/>
                <a:t>Benzene specific pre-filter tube available</a:t>
              </a:r>
            </a:p>
          </p:txBody>
        </p:sp>
      </p:grpSp>
    </p:spTree>
    <p:extLst>
      <p:ext uri="{BB962C8B-B14F-4D97-AF65-F5344CB8AC3E}">
        <p14:creationId xmlns:p14="http://schemas.microsoft.com/office/powerpoint/2010/main" val="1103500796"/>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020A4C88-718F-1F44-87F8-8AF68AC0A2F4}"/>
              </a:ext>
            </a:extLst>
          </p:cNvPr>
          <p:cNvGrpSpPr/>
          <p:nvPr/>
        </p:nvGrpSpPr>
        <p:grpSpPr>
          <a:xfrm>
            <a:off x="1783080" y="2514599"/>
            <a:ext cx="7406640" cy="2100512"/>
            <a:chOff x="1783080" y="2514599"/>
            <a:chExt cx="7406640" cy="2100512"/>
          </a:xfrm>
        </p:grpSpPr>
        <p:sp>
          <p:nvSpPr>
            <p:cNvPr id="2" name="TextBox 1">
              <a:extLst>
                <a:ext uri="{FF2B5EF4-FFF2-40B4-BE49-F238E27FC236}">
                  <a16:creationId xmlns:a16="http://schemas.microsoft.com/office/drawing/2014/main" id="{750549F5-889A-9240-AE2E-0EB8FB7A82C6}"/>
                </a:ext>
              </a:extLst>
            </p:cNvPr>
            <p:cNvSpPr txBox="1"/>
            <p:nvPr/>
          </p:nvSpPr>
          <p:spPr>
            <a:xfrm>
              <a:off x="1783080" y="2514599"/>
              <a:ext cx="4233672" cy="2093976"/>
            </a:xfrm>
            <a:prstGeom prst="rect">
              <a:avLst/>
            </a:prstGeom>
            <a:noFill/>
          </p:spPr>
          <p:txBody>
            <a:bodyPr wrap="square" rtlCol="0">
              <a:spAutoFit/>
            </a:bodyPr>
            <a:lstStyle/>
            <a:p>
              <a:r>
                <a:rPr lang="en-US" b="1" dirty="0"/>
                <a:t>FIRE INDUSTRY</a:t>
              </a:r>
            </a:p>
            <a:p>
              <a:pPr marL="171450" indent="-171450">
                <a:buClr>
                  <a:srgbClr val="00B050"/>
                </a:buClr>
                <a:buFont typeface="Courier New" panose="02070309020205020404" pitchFamily="49" charset="0"/>
                <a:buChar char="o"/>
              </a:pPr>
              <a:r>
                <a:rPr lang="en-US" sz="1100" dirty="0"/>
                <a:t>Monitor low ppm levels of dangerous gases like NH3 or H2S commonly found in meth labs</a:t>
              </a:r>
            </a:p>
            <a:p>
              <a:pPr marL="171450" indent="-171450">
                <a:buClr>
                  <a:srgbClr val="00B050"/>
                </a:buClr>
                <a:buFont typeface="Courier New" panose="02070309020205020404" pitchFamily="49" charset="0"/>
                <a:buChar char="o"/>
              </a:pPr>
              <a:r>
                <a:rPr lang="en-US" sz="1100" dirty="0"/>
                <a:t>Simultaneously monitor typical confined space hazards like LEL combustibles, O2 deficiency, CO &amp; H2S</a:t>
              </a:r>
            </a:p>
            <a:p>
              <a:pPr marL="171450" indent="-171450">
                <a:buClr>
                  <a:srgbClr val="00B050"/>
                </a:buClr>
                <a:buFont typeface="Courier New" panose="02070309020205020404" pitchFamily="49" charset="0"/>
                <a:buChar char="o"/>
              </a:pPr>
              <a:r>
                <a:rPr lang="en-US" sz="1100" dirty="0"/>
                <a:t>Find trace levels of flammables or HCN in arson investigation</a:t>
              </a:r>
            </a:p>
            <a:p>
              <a:pPr marL="171450" indent="-171450">
                <a:buClr>
                  <a:srgbClr val="00B050"/>
                </a:buClr>
                <a:buFont typeface="Courier New" panose="02070309020205020404" pitchFamily="49" charset="0"/>
                <a:buChar char="o"/>
              </a:pPr>
              <a:r>
                <a:rPr lang="en-US" sz="1100" dirty="0"/>
                <a:t>Detect CO leaks or strange odors confidently</a:t>
              </a:r>
            </a:p>
            <a:p>
              <a:pPr marL="171450" indent="-171450">
                <a:buClr>
                  <a:srgbClr val="00B050"/>
                </a:buClr>
                <a:buFont typeface="Courier New" panose="02070309020205020404" pitchFamily="49" charset="0"/>
                <a:buChar char="o"/>
              </a:pPr>
              <a:r>
                <a:rPr lang="en-US" sz="1100" dirty="0"/>
                <a:t>Man down alarm</a:t>
              </a:r>
            </a:p>
          </p:txBody>
        </p:sp>
        <p:pic>
          <p:nvPicPr>
            <p:cNvPr id="3" name="Picture 2">
              <a:extLst>
                <a:ext uri="{FF2B5EF4-FFF2-40B4-BE49-F238E27FC236}">
                  <a16:creationId xmlns:a16="http://schemas.microsoft.com/office/drawing/2014/main" id="{AC5C498F-23E3-AC47-9F39-887D3E4825CD}"/>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l="1079" t="7916" r="-1079" b="12118"/>
            <a:stretch/>
          </p:blipFill>
          <p:spPr>
            <a:xfrm>
              <a:off x="6016752" y="2514600"/>
              <a:ext cx="3172968" cy="2100511"/>
            </a:xfrm>
            <a:prstGeom prst="rect">
              <a:avLst/>
            </a:prstGeom>
          </p:spPr>
        </p:pic>
      </p:grpSp>
      <p:pic>
        <p:nvPicPr>
          <p:cNvPr id="5" name="Picture 4">
            <a:extLst>
              <a:ext uri="{FF2B5EF4-FFF2-40B4-BE49-F238E27FC236}">
                <a16:creationId xmlns:a16="http://schemas.microsoft.com/office/drawing/2014/main" id="{B834075D-8AED-8E47-A6A4-F934D72357C6}"/>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690747" y="1086909"/>
            <a:ext cx="3280796" cy="5009091"/>
          </a:xfrm>
          <a:prstGeom prst="rect">
            <a:avLst/>
          </a:prstGeom>
        </p:spPr>
      </p:pic>
      <p:sp>
        <p:nvSpPr>
          <p:cNvPr id="6" name="Title 15">
            <a:extLst>
              <a:ext uri="{FF2B5EF4-FFF2-40B4-BE49-F238E27FC236}">
                <a16:creationId xmlns:a16="http://schemas.microsoft.com/office/drawing/2014/main" id="{8530352A-98DA-9846-A69F-CFB6D5467F04}"/>
              </a:ext>
            </a:extLst>
          </p:cNvPr>
          <p:cNvSpPr txBox="1">
            <a:spLocks/>
          </p:cNvSpPr>
          <p:nvPr/>
        </p:nvSpPr>
        <p:spPr bwMode="auto">
          <a:xfrm>
            <a:off x="764242" y="43128"/>
            <a:ext cx="7772400" cy="6762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lvl1pPr algn="ctr" defTabSz="342900" rtl="0" eaLnBrk="1" fontAlgn="base" hangingPunct="1">
              <a:spcBef>
                <a:spcPct val="0"/>
              </a:spcBef>
              <a:spcAft>
                <a:spcPct val="0"/>
              </a:spcAft>
              <a:defRPr sz="3300" kern="1200">
                <a:solidFill>
                  <a:schemeClr val="tx1"/>
                </a:solidFill>
                <a:latin typeface="+mj-lt"/>
                <a:ea typeface="ＭＳ Ｐゴシック" charset="0"/>
                <a:cs typeface="ＭＳ Ｐゴシック" charset="0"/>
              </a:defRPr>
            </a:lvl1pPr>
            <a:lvl2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2pPr>
            <a:lvl3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3pPr>
            <a:lvl4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4pPr>
            <a:lvl5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5pPr>
            <a:lvl6pPr marL="3429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6pPr>
            <a:lvl7pPr marL="6858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7pPr>
            <a:lvl8pPr marL="10287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8pPr>
            <a:lvl9pPr marL="13716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9pPr>
          </a:lstStyle>
          <a:p>
            <a:r>
              <a:rPr kumimoji="0" lang="en-US" b="1" dirty="0"/>
              <a:t>GX-6000</a:t>
            </a:r>
          </a:p>
        </p:txBody>
      </p:sp>
      <p:sp>
        <p:nvSpPr>
          <p:cNvPr id="7" name="Rectangle 6">
            <a:extLst>
              <a:ext uri="{FF2B5EF4-FFF2-40B4-BE49-F238E27FC236}">
                <a16:creationId xmlns:a16="http://schemas.microsoft.com/office/drawing/2014/main" id="{C57D56FB-64F6-8C4E-97FB-A19169496595}"/>
              </a:ext>
            </a:extLst>
          </p:cNvPr>
          <p:cNvSpPr/>
          <p:nvPr/>
        </p:nvSpPr>
        <p:spPr>
          <a:xfrm>
            <a:off x="827488" y="656022"/>
            <a:ext cx="8137900" cy="430887"/>
          </a:xfrm>
          <a:prstGeom prst="rect">
            <a:avLst/>
          </a:prstGeom>
        </p:spPr>
        <p:txBody>
          <a:bodyPr wrap="square">
            <a:spAutoFit/>
          </a:bodyPr>
          <a:lstStyle/>
          <a:p>
            <a:pPr algn="ctr"/>
            <a:r>
              <a:rPr lang="en-US" sz="2200" dirty="0"/>
              <a:t>6-gas, sample draw with smart PID, IR &amp; super toxics</a:t>
            </a:r>
          </a:p>
        </p:txBody>
      </p:sp>
    </p:spTree>
    <p:extLst>
      <p:ext uri="{BB962C8B-B14F-4D97-AF65-F5344CB8AC3E}">
        <p14:creationId xmlns:p14="http://schemas.microsoft.com/office/powerpoint/2010/main" val="1295377440"/>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834075D-8AED-8E47-A6A4-F934D72357C6}"/>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690747" y="1086909"/>
            <a:ext cx="3280796" cy="5009091"/>
          </a:xfrm>
          <a:prstGeom prst="rect">
            <a:avLst/>
          </a:prstGeom>
        </p:spPr>
      </p:pic>
      <p:sp>
        <p:nvSpPr>
          <p:cNvPr id="6" name="Title 15">
            <a:extLst>
              <a:ext uri="{FF2B5EF4-FFF2-40B4-BE49-F238E27FC236}">
                <a16:creationId xmlns:a16="http://schemas.microsoft.com/office/drawing/2014/main" id="{8530352A-98DA-9846-A69F-CFB6D5467F04}"/>
              </a:ext>
            </a:extLst>
          </p:cNvPr>
          <p:cNvSpPr txBox="1">
            <a:spLocks/>
          </p:cNvSpPr>
          <p:nvPr/>
        </p:nvSpPr>
        <p:spPr bwMode="auto">
          <a:xfrm>
            <a:off x="764242" y="43128"/>
            <a:ext cx="7772400" cy="6762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lvl1pPr algn="ctr" defTabSz="342900" rtl="0" eaLnBrk="1" fontAlgn="base" hangingPunct="1">
              <a:spcBef>
                <a:spcPct val="0"/>
              </a:spcBef>
              <a:spcAft>
                <a:spcPct val="0"/>
              </a:spcAft>
              <a:defRPr sz="3300" kern="1200">
                <a:solidFill>
                  <a:schemeClr val="tx1"/>
                </a:solidFill>
                <a:latin typeface="+mj-lt"/>
                <a:ea typeface="ＭＳ Ｐゴシック" charset="0"/>
                <a:cs typeface="ＭＳ Ｐゴシック" charset="0"/>
              </a:defRPr>
            </a:lvl1pPr>
            <a:lvl2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2pPr>
            <a:lvl3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3pPr>
            <a:lvl4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4pPr>
            <a:lvl5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5pPr>
            <a:lvl6pPr marL="3429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6pPr>
            <a:lvl7pPr marL="6858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7pPr>
            <a:lvl8pPr marL="10287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8pPr>
            <a:lvl9pPr marL="13716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9pPr>
          </a:lstStyle>
          <a:p>
            <a:r>
              <a:rPr kumimoji="0" lang="en-US" b="1" dirty="0"/>
              <a:t>GX-6000</a:t>
            </a:r>
          </a:p>
        </p:txBody>
      </p:sp>
      <p:sp>
        <p:nvSpPr>
          <p:cNvPr id="7" name="Rectangle 6">
            <a:extLst>
              <a:ext uri="{FF2B5EF4-FFF2-40B4-BE49-F238E27FC236}">
                <a16:creationId xmlns:a16="http://schemas.microsoft.com/office/drawing/2014/main" id="{C57D56FB-64F6-8C4E-97FB-A19169496595}"/>
              </a:ext>
            </a:extLst>
          </p:cNvPr>
          <p:cNvSpPr/>
          <p:nvPr/>
        </p:nvSpPr>
        <p:spPr>
          <a:xfrm>
            <a:off x="827488" y="656022"/>
            <a:ext cx="8137900" cy="430887"/>
          </a:xfrm>
          <a:prstGeom prst="rect">
            <a:avLst/>
          </a:prstGeom>
        </p:spPr>
        <p:txBody>
          <a:bodyPr wrap="square">
            <a:spAutoFit/>
          </a:bodyPr>
          <a:lstStyle/>
          <a:p>
            <a:pPr algn="ctr"/>
            <a:r>
              <a:rPr lang="en-US" sz="2200" dirty="0"/>
              <a:t>6-gas, sample draw with smart PID, IR &amp; super toxics</a:t>
            </a:r>
          </a:p>
        </p:txBody>
      </p:sp>
      <p:pic>
        <p:nvPicPr>
          <p:cNvPr id="8" name="Picture 7">
            <a:extLst>
              <a:ext uri="{FF2B5EF4-FFF2-40B4-BE49-F238E27FC236}">
                <a16:creationId xmlns:a16="http://schemas.microsoft.com/office/drawing/2014/main" id="{9F2260D7-44E8-4747-96AD-4B0946DC1EBF}"/>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556" t="8706" r="556" b="7917"/>
          <a:stretch/>
        </p:blipFill>
        <p:spPr>
          <a:xfrm>
            <a:off x="6016752" y="2514600"/>
            <a:ext cx="3172968" cy="2195552"/>
          </a:xfrm>
          <a:prstGeom prst="rect">
            <a:avLst/>
          </a:prstGeom>
        </p:spPr>
      </p:pic>
      <p:sp>
        <p:nvSpPr>
          <p:cNvPr id="9" name="TextBox 8">
            <a:extLst>
              <a:ext uri="{FF2B5EF4-FFF2-40B4-BE49-F238E27FC236}">
                <a16:creationId xmlns:a16="http://schemas.microsoft.com/office/drawing/2014/main" id="{801D378C-2CBA-034B-A7BF-22A7CC738A97}"/>
              </a:ext>
            </a:extLst>
          </p:cNvPr>
          <p:cNvSpPr txBox="1"/>
          <p:nvPr/>
        </p:nvSpPr>
        <p:spPr>
          <a:xfrm>
            <a:off x="1783080" y="2514600"/>
            <a:ext cx="4233672" cy="1554272"/>
          </a:xfrm>
          <a:prstGeom prst="rect">
            <a:avLst/>
          </a:prstGeom>
          <a:noFill/>
        </p:spPr>
        <p:txBody>
          <a:bodyPr wrap="square" rtlCol="0">
            <a:spAutoFit/>
          </a:bodyPr>
          <a:lstStyle/>
          <a:p>
            <a:r>
              <a:rPr lang="en-US" b="1" dirty="0"/>
              <a:t>CONFINED SPACE ENTRY</a:t>
            </a:r>
          </a:p>
          <a:p>
            <a:pPr marL="171450" indent="-171450">
              <a:buClr>
                <a:srgbClr val="00B050"/>
              </a:buClr>
              <a:buFont typeface="Courier New" panose="02070309020205020404" pitchFamily="49" charset="0"/>
              <a:buChar char="o"/>
            </a:pPr>
            <a:r>
              <a:rPr lang="en-US" sz="1100" dirty="0"/>
              <a:t>Monitor LEL, O2, CO &amp; H2S</a:t>
            </a:r>
          </a:p>
          <a:p>
            <a:pPr marL="171450" indent="-171450">
              <a:buClr>
                <a:srgbClr val="00B050"/>
              </a:buClr>
              <a:buFont typeface="Courier New" panose="02070309020205020404" pitchFamily="49" charset="0"/>
              <a:buChar char="o"/>
            </a:pPr>
            <a:r>
              <a:rPr lang="en-US" sz="1100" dirty="0"/>
              <a:t>Internal sample pump</a:t>
            </a:r>
          </a:p>
          <a:p>
            <a:pPr marL="171450" indent="-171450">
              <a:buClr>
                <a:srgbClr val="00B050"/>
              </a:buClr>
              <a:buFont typeface="Courier New" panose="02070309020205020404" pitchFamily="49" charset="0"/>
              <a:buChar char="o"/>
            </a:pPr>
            <a:r>
              <a:rPr lang="en-US" sz="1100" dirty="0"/>
              <a:t>Audible, visual  and vibration alarms</a:t>
            </a:r>
          </a:p>
          <a:p>
            <a:pPr marL="171450" indent="-171450">
              <a:buClr>
                <a:srgbClr val="00B050"/>
              </a:buClr>
              <a:buFont typeface="Courier New" panose="02070309020205020404" pitchFamily="49" charset="0"/>
              <a:buChar char="o"/>
            </a:pPr>
            <a:r>
              <a:rPr lang="en-US" sz="1100" dirty="0"/>
              <a:t>Ideal for refinery applications</a:t>
            </a:r>
          </a:p>
          <a:p>
            <a:pPr marL="171450" indent="-171450">
              <a:buClr>
                <a:srgbClr val="00B050"/>
              </a:buClr>
              <a:buFont typeface="Courier New" panose="02070309020205020404" pitchFamily="49" charset="0"/>
              <a:buChar char="o"/>
            </a:pPr>
            <a:r>
              <a:rPr lang="en-US" sz="1100" dirty="0"/>
              <a:t>Man down alarm</a:t>
            </a:r>
          </a:p>
          <a:p>
            <a:pPr marL="171450" indent="-171450">
              <a:buClr>
                <a:srgbClr val="00B050"/>
              </a:buClr>
              <a:buFont typeface="Courier New" panose="02070309020205020404" pitchFamily="49" charset="0"/>
              <a:buChar char="o"/>
            </a:pPr>
            <a:r>
              <a:rPr lang="en-US" sz="1100" dirty="0"/>
              <a:t>Panic alarm</a:t>
            </a:r>
          </a:p>
          <a:p>
            <a:pPr marL="171450" indent="-171450">
              <a:buClr>
                <a:srgbClr val="00B050"/>
              </a:buClr>
              <a:buFont typeface="Courier New" panose="02070309020205020404" pitchFamily="49" charset="0"/>
              <a:buChar char="o"/>
            </a:pPr>
            <a:r>
              <a:rPr lang="en-US" sz="1100" dirty="0"/>
              <a:t>Optional sensors for toxic gases</a:t>
            </a:r>
          </a:p>
        </p:txBody>
      </p:sp>
    </p:spTree>
    <p:extLst>
      <p:ext uri="{BB962C8B-B14F-4D97-AF65-F5344CB8AC3E}">
        <p14:creationId xmlns:p14="http://schemas.microsoft.com/office/powerpoint/2010/main" val="4187715380"/>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6768F7B-1AD4-C44E-8517-90F8D20D863E}"/>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6016752" y="2514600"/>
            <a:ext cx="3172968" cy="2293062"/>
          </a:xfrm>
          <a:prstGeom prst="rect">
            <a:avLst/>
          </a:prstGeom>
        </p:spPr>
      </p:pic>
      <p:sp>
        <p:nvSpPr>
          <p:cNvPr id="3" name="TextBox 2">
            <a:extLst>
              <a:ext uri="{FF2B5EF4-FFF2-40B4-BE49-F238E27FC236}">
                <a16:creationId xmlns:a16="http://schemas.microsoft.com/office/drawing/2014/main" id="{7B973DD1-BF11-AD47-A886-F50120B3B34D}"/>
              </a:ext>
            </a:extLst>
          </p:cNvPr>
          <p:cNvSpPr txBox="1"/>
          <p:nvPr/>
        </p:nvSpPr>
        <p:spPr>
          <a:xfrm>
            <a:off x="1783080" y="2514600"/>
            <a:ext cx="4233672" cy="1723549"/>
          </a:xfrm>
          <a:prstGeom prst="rect">
            <a:avLst/>
          </a:prstGeom>
          <a:noFill/>
        </p:spPr>
        <p:txBody>
          <a:bodyPr wrap="square" rtlCol="0">
            <a:spAutoFit/>
          </a:bodyPr>
          <a:lstStyle/>
          <a:p>
            <a:r>
              <a:rPr lang="en-US" b="1" dirty="0"/>
              <a:t>LEAK INVESTIGATION</a:t>
            </a:r>
          </a:p>
          <a:p>
            <a:pPr marL="171450" indent="-171450">
              <a:buClr>
                <a:srgbClr val="00B050"/>
              </a:buClr>
              <a:buFont typeface="Courier New" panose="02070309020205020404" pitchFamily="49" charset="0"/>
              <a:buChar char="o"/>
            </a:pPr>
            <a:r>
              <a:rPr lang="en-US" sz="1100" dirty="0"/>
              <a:t>Provides ppm detection of combustible gas</a:t>
            </a:r>
          </a:p>
          <a:p>
            <a:pPr marL="171450" indent="-171450">
              <a:buClr>
                <a:srgbClr val="00B050"/>
              </a:buClr>
              <a:buFont typeface="Courier New" panose="02070309020205020404" pitchFamily="49" charset="0"/>
              <a:buChar char="o"/>
            </a:pPr>
            <a:r>
              <a:rPr lang="en-US" sz="1100" dirty="0"/>
              <a:t>Leak check with changing blink/pulsing rate</a:t>
            </a:r>
          </a:p>
          <a:p>
            <a:pPr marL="403225" lvl="2" indent="-171450">
              <a:buClr>
                <a:srgbClr val="00B050"/>
              </a:buClr>
              <a:buFont typeface="Courier New" panose="02070309020205020404" pitchFamily="49" charset="0"/>
              <a:buChar char="o"/>
            </a:pPr>
            <a:r>
              <a:rPr lang="en-US" sz="1100" i="1" dirty="0"/>
              <a:t>LEDs and alarm tones increase in frequency as gas concentration increases</a:t>
            </a:r>
          </a:p>
          <a:p>
            <a:pPr marL="171450" indent="-171450">
              <a:buClr>
                <a:srgbClr val="00B050"/>
              </a:buClr>
              <a:buFont typeface="Courier New" panose="02070309020205020404" pitchFamily="49" charset="0"/>
              <a:buChar char="o"/>
            </a:pPr>
            <a:r>
              <a:rPr lang="en-US" sz="1100" dirty="0"/>
              <a:t>Leak check mode displays both CO &amp; combustible levels</a:t>
            </a:r>
          </a:p>
          <a:p>
            <a:pPr marL="171450" indent="-171450">
              <a:buClr>
                <a:srgbClr val="00B050"/>
              </a:buClr>
              <a:buFont typeface="Courier New" panose="02070309020205020404" pitchFamily="49" charset="0"/>
              <a:buChar char="o"/>
            </a:pPr>
            <a:r>
              <a:rPr lang="en-US" sz="1100" dirty="0"/>
              <a:t>Audible alarm silence</a:t>
            </a:r>
          </a:p>
          <a:p>
            <a:pPr marL="403225" lvl="2" indent="-171450">
              <a:buClr>
                <a:srgbClr val="00B050"/>
              </a:buClr>
              <a:buFont typeface="Courier New" panose="02070309020205020404" pitchFamily="49" charset="0"/>
              <a:buChar char="o"/>
            </a:pPr>
            <a:r>
              <a:rPr lang="en-US" sz="1100" i="1" dirty="0"/>
              <a:t>Investigate leaks without alarming residents</a:t>
            </a:r>
          </a:p>
          <a:p>
            <a:pPr marL="171450" indent="-171450">
              <a:buClr>
                <a:srgbClr val="00B050"/>
              </a:buClr>
              <a:buFont typeface="Courier New" panose="02070309020205020404" pitchFamily="49" charset="0"/>
              <a:buChar char="o"/>
            </a:pPr>
            <a:r>
              <a:rPr lang="en-US" sz="1100" dirty="0"/>
              <a:t>Barhole mode for tracking leak migration</a:t>
            </a:r>
          </a:p>
        </p:txBody>
      </p:sp>
      <p:pic>
        <p:nvPicPr>
          <p:cNvPr id="4" name="Picture 3">
            <a:extLst>
              <a:ext uri="{FF2B5EF4-FFF2-40B4-BE49-F238E27FC236}">
                <a16:creationId xmlns:a16="http://schemas.microsoft.com/office/drawing/2014/main" id="{FCDC141F-FD29-2447-AC87-EF28F946B8EF}"/>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690747" y="1086909"/>
            <a:ext cx="3280796" cy="5009091"/>
          </a:xfrm>
          <a:prstGeom prst="rect">
            <a:avLst/>
          </a:prstGeom>
        </p:spPr>
      </p:pic>
      <p:sp>
        <p:nvSpPr>
          <p:cNvPr id="5" name="Title 15">
            <a:extLst>
              <a:ext uri="{FF2B5EF4-FFF2-40B4-BE49-F238E27FC236}">
                <a16:creationId xmlns:a16="http://schemas.microsoft.com/office/drawing/2014/main" id="{8F4E7700-85D3-AF49-9A41-63A9701850E5}"/>
              </a:ext>
            </a:extLst>
          </p:cNvPr>
          <p:cNvSpPr txBox="1">
            <a:spLocks/>
          </p:cNvSpPr>
          <p:nvPr/>
        </p:nvSpPr>
        <p:spPr bwMode="auto">
          <a:xfrm>
            <a:off x="764242" y="43128"/>
            <a:ext cx="7772400" cy="6762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lvl1pPr algn="ctr" defTabSz="342900" rtl="0" eaLnBrk="1" fontAlgn="base" hangingPunct="1">
              <a:spcBef>
                <a:spcPct val="0"/>
              </a:spcBef>
              <a:spcAft>
                <a:spcPct val="0"/>
              </a:spcAft>
              <a:defRPr sz="3300" kern="1200">
                <a:solidFill>
                  <a:schemeClr val="tx1"/>
                </a:solidFill>
                <a:latin typeface="+mj-lt"/>
                <a:ea typeface="ＭＳ Ｐゴシック" charset="0"/>
                <a:cs typeface="ＭＳ Ｐゴシック" charset="0"/>
              </a:defRPr>
            </a:lvl1pPr>
            <a:lvl2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2pPr>
            <a:lvl3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3pPr>
            <a:lvl4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4pPr>
            <a:lvl5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5pPr>
            <a:lvl6pPr marL="3429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6pPr>
            <a:lvl7pPr marL="6858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7pPr>
            <a:lvl8pPr marL="10287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8pPr>
            <a:lvl9pPr marL="13716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9pPr>
          </a:lstStyle>
          <a:p>
            <a:r>
              <a:rPr kumimoji="0" lang="en-US" b="1" dirty="0"/>
              <a:t>GX-6000</a:t>
            </a:r>
          </a:p>
        </p:txBody>
      </p:sp>
      <p:sp>
        <p:nvSpPr>
          <p:cNvPr id="6" name="Rectangle 5">
            <a:extLst>
              <a:ext uri="{FF2B5EF4-FFF2-40B4-BE49-F238E27FC236}">
                <a16:creationId xmlns:a16="http://schemas.microsoft.com/office/drawing/2014/main" id="{0C88AC9D-24E7-944F-B7F4-2C841BDD5388}"/>
              </a:ext>
            </a:extLst>
          </p:cNvPr>
          <p:cNvSpPr/>
          <p:nvPr/>
        </p:nvSpPr>
        <p:spPr>
          <a:xfrm>
            <a:off x="827488" y="656022"/>
            <a:ext cx="8137900" cy="430887"/>
          </a:xfrm>
          <a:prstGeom prst="rect">
            <a:avLst/>
          </a:prstGeom>
        </p:spPr>
        <p:txBody>
          <a:bodyPr wrap="square">
            <a:spAutoFit/>
          </a:bodyPr>
          <a:lstStyle/>
          <a:p>
            <a:pPr algn="ctr"/>
            <a:r>
              <a:rPr lang="en-US" sz="2200" dirty="0"/>
              <a:t>6-gas, sample draw with smart PID, IR &amp; super toxics</a:t>
            </a:r>
          </a:p>
        </p:txBody>
      </p:sp>
    </p:spTree>
    <p:extLst>
      <p:ext uri="{BB962C8B-B14F-4D97-AF65-F5344CB8AC3E}">
        <p14:creationId xmlns:p14="http://schemas.microsoft.com/office/powerpoint/2010/main" val="2713294161"/>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907276-3488-940F-2AED-256AA4679A17}"/>
              </a:ext>
            </a:extLst>
          </p:cNvPr>
          <p:cNvSpPr>
            <a:spLocks noGrp="1"/>
          </p:cNvSpPr>
          <p:nvPr>
            <p:ph type="title"/>
          </p:nvPr>
        </p:nvSpPr>
        <p:spPr/>
        <p:txBody>
          <a:bodyPr/>
          <a:lstStyle/>
          <a:p>
            <a:r>
              <a:rPr lang="en-US" i="1" dirty="0"/>
              <a:t>Compliance &amp; Confined Space Plus</a:t>
            </a:r>
            <a:endParaRPr lang="en-US" dirty="0"/>
          </a:p>
        </p:txBody>
      </p:sp>
      <p:sp>
        <p:nvSpPr>
          <p:cNvPr id="3" name="Text Placeholder 2">
            <a:extLst>
              <a:ext uri="{FF2B5EF4-FFF2-40B4-BE49-F238E27FC236}">
                <a16:creationId xmlns:a16="http://schemas.microsoft.com/office/drawing/2014/main" id="{A3C164E7-A9DD-64B3-5C60-B986D57067B7}"/>
              </a:ext>
            </a:extLst>
          </p:cNvPr>
          <p:cNvSpPr>
            <a:spLocks noGrp="1"/>
          </p:cNvSpPr>
          <p:nvPr>
            <p:ph type="body" idx="1"/>
          </p:nvPr>
        </p:nvSpPr>
        <p:spPr>
          <a:xfrm>
            <a:off x="778907" y="2030807"/>
            <a:ext cx="1129688" cy="355340"/>
          </a:xfrm>
        </p:spPr>
        <p:txBody>
          <a:bodyPr/>
          <a:lstStyle/>
          <a:p>
            <a:pPr algn="ctr"/>
            <a:r>
              <a:rPr lang="en-US" dirty="0"/>
              <a:t>GX-3R</a:t>
            </a:r>
          </a:p>
        </p:txBody>
      </p:sp>
      <p:pic>
        <p:nvPicPr>
          <p:cNvPr id="7" name="Content Placeholder 6">
            <a:extLst>
              <a:ext uri="{FF2B5EF4-FFF2-40B4-BE49-F238E27FC236}">
                <a16:creationId xmlns:a16="http://schemas.microsoft.com/office/drawing/2014/main" id="{B3584B19-D657-C0FC-CBFF-809FFFA63D6F}"/>
              </a:ext>
            </a:extLst>
          </p:cNvPr>
          <p:cNvPicPr>
            <a:picLocks noGrp="1" noChangeAspect="1"/>
          </p:cNvPicPr>
          <p:nvPr>
            <p:ph sz="half" idx="2"/>
          </p:nvPr>
        </p:nvPicPr>
        <p:blipFill>
          <a:blip r:embed="rId2"/>
          <a:stretch>
            <a:fillRect/>
          </a:stretch>
        </p:blipFill>
        <p:spPr>
          <a:xfrm>
            <a:off x="2785123" y="2487046"/>
            <a:ext cx="1786877" cy="1584827"/>
          </a:xfrm>
          <a:prstGeom prst="rect">
            <a:avLst/>
          </a:prstGeom>
        </p:spPr>
      </p:pic>
      <p:sp>
        <p:nvSpPr>
          <p:cNvPr id="5" name="Text Placeholder 4">
            <a:extLst>
              <a:ext uri="{FF2B5EF4-FFF2-40B4-BE49-F238E27FC236}">
                <a16:creationId xmlns:a16="http://schemas.microsoft.com/office/drawing/2014/main" id="{207F159C-F947-D415-8B56-8DAD2A1D1524}"/>
              </a:ext>
            </a:extLst>
          </p:cNvPr>
          <p:cNvSpPr>
            <a:spLocks noGrp="1"/>
          </p:cNvSpPr>
          <p:nvPr>
            <p:ph type="body" sz="quarter" idx="3"/>
          </p:nvPr>
        </p:nvSpPr>
        <p:spPr>
          <a:xfrm>
            <a:off x="5374705" y="1906326"/>
            <a:ext cx="4124202" cy="479822"/>
          </a:xfrm>
        </p:spPr>
        <p:txBody>
          <a:bodyPr/>
          <a:lstStyle/>
          <a:p>
            <a:r>
              <a:rPr lang="en-US" dirty="0"/>
              <a:t>Features	</a:t>
            </a:r>
          </a:p>
        </p:txBody>
      </p:sp>
      <p:sp>
        <p:nvSpPr>
          <p:cNvPr id="6" name="Content Placeholder 5">
            <a:extLst>
              <a:ext uri="{FF2B5EF4-FFF2-40B4-BE49-F238E27FC236}">
                <a16:creationId xmlns:a16="http://schemas.microsoft.com/office/drawing/2014/main" id="{9A458F44-C8BC-3873-BD32-061297EE1C5E}"/>
              </a:ext>
            </a:extLst>
          </p:cNvPr>
          <p:cNvSpPr>
            <a:spLocks noGrp="1"/>
          </p:cNvSpPr>
          <p:nvPr>
            <p:ph sz="quarter" idx="4"/>
          </p:nvPr>
        </p:nvSpPr>
        <p:spPr>
          <a:xfrm>
            <a:off x="5374705" y="2386147"/>
            <a:ext cx="3409791" cy="2735393"/>
          </a:xfrm>
        </p:spPr>
        <p:txBody>
          <a:bodyPr/>
          <a:lstStyle/>
          <a:p>
            <a:pPr>
              <a:buFont typeface="Courier New" panose="02070309020205020404" pitchFamily="49" charset="0"/>
              <a:buChar char="o"/>
            </a:pPr>
            <a:r>
              <a:rPr lang="en-US" sz="1200" dirty="0"/>
              <a:t>GX-3R: $595.00 List</a:t>
            </a:r>
          </a:p>
          <a:p>
            <a:pPr lvl="1">
              <a:buFont typeface="Courier New" panose="02070309020205020404" pitchFamily="49" charset="0"/>
              <a:buChar char="o"/>
            </a:pPr>
            <a:r>
              <a:rPr lang="en-US" sz="1050" dirty="0"/>
              <a:t>2.2” x 2.55” x1”3.7 ounces</a:t>
            </a:r>
          </a:p>
          <a:p>
            <a:pPr lvl="1">
              <a:buFont typeface="Courier New" panose="02070309020205020404" pitchFamily="49" charset="0"/>
              <a:buChar char="o"/>
            </a:pPr>
            <a:r>
              <a:rPr lang="en-US" sz="1050" dirty="0"/>
              <a:t>IP66/68 Submersible</a:t>
            </a:r>
          </a:p>
          <a:p>
            <a:pPr lvl="1">
              <a:buFont typeface="Courier New" panose="02070309020205020404" pitchFamily="49" charset="0"/>
              <a:buChar char="o"/>
            </a:pPr>
            <a:r>
              <a:rPr lang="en-US" sz="1050" dirty="0"/>
              <a:t>25 Hours Run Time</a:t>
            </a:r>
          </a:p>
          <a:p>
            <a:pPr lvl="1">
              <a:buFont typeface="Courier New" panose="02070309020205020404" pitchFamily="49" charset="0"/>
              <a:buChar char="o"/>
            </a:pPr>
            <a:r>
              <a:rPr lang="en-US" sz="1050" dirty="0"/>
              <a:t>Simple two-button operation</a:t>
            </a:r>
          </a:p>
          <a:p>
            <a:pPr lvl="1">
              <a:buFont typeface="Courier New" panose="02070309020205020404" pitchFamily="49" charset="0"/>
              <a:buChar char="o"/>
            </a:pPr>
            <a:r>
              <a:rPr lang="en-US" sz="1050" dirty="0"/>
              <a:t>3-Year warranty, including sensors</a:t>
            </a:r>
          </a:p>
          <a:p>
            <a:pPr>
              <a:buFont typeface="Courier New" panose="02070309020205020404" pitchFamily="49" charset="0"/>
              <a:buChar char="o"/>
            </a:pPr>
            <a:r>
              <a:rPr lang="en-US" sz="1200" dirty="0"/>
              <a:t>GX-3R Pro:  $980 basic 4-gas</a:t>
            </a:r>
          </a:p>
          <a:p>
            <a:pPr lvl="1">
              <a:buFont typeface="Courier New" panose="02070309020205020404" pitchFamily="49" charset="0"/>
              <a:buChar char="o"/>
            </a:pPr>
            <a:r>
              <a:rPr lang="en-US" sz="1050" dirty="0"/>
              <a:t>Bluetooth with Connected Worker Options</a:t>
            </a:r>
          </a:p>
          <a:p>
            <a:pPr lvl="1">
              <a:buFont typeface="Courier New" panose="02070309020205020404" pitchFamily="49" charset="0"/>
              <a:buChar char="o"/>
            </a:pPr>
            <a:r>
              <a:rPr lang="en-US" sz="1050" dirty="0">
                <a:solidFill>
                  <a:srgbClr val="0C0D0D"/>
                </a:solidFill>
              </a:rPr>
              <a:t>Non-compliance indicator</a:t>
            </a:r>
          </a:p>
          <a:p>
            <a:pPr lvl="1">
              <a:buFont typeface="Courier New" panose="02070309020205020404" pitchFamily="49" charset="0"/>
              <a:buChar char="o"/>
            </a:pPr>
            <a:r>
              <a:rPr lang="en-US" sz="1050" dirty="0">
                <a:solidFill>
                  <a:srgbClr val="0C0D0D"/>
                </a:solidFill>
              </a:rPr>
              <a:t>Panic Alarm &amp; Man Down Alarms</a:t>
            </a:r>
          </a:p>
          <a:p>
            <a:pPr lvl="1">
              <a:buFont typeface="Courier New" panose="02070309020205020404" pitchFamily="49" charset="0"/>
              <a:buChar char="o"/>
            </a:pPr>
            <a:r>
              <a:rPr lang="en-US" sz="1050" b="1" dirty="0">
                <a:solidFill>
                  <a:srgbClr val="0C0D0D"/>
                </a:solidFill>
              </a:rPr>
              <a:t> </a:t>
            </a:r>
            <a:r>
              <a:rPr lang="en-US" sz="1050" dirty="0">
                <a:solidFill>
                  <a:srgbClr val="0C0D0D"/>
                </a:solidFill>
              </a:rPr>
              <a:t>Toxics/IR Sensors: </a:t>
            </a:r>
          </a:p>
          <a:p>
            <a:pPr lvl="2">
              <a:buFont typeface="Arial" panose="020B0604020202020204" pitchFamily="34" charset="0"/>
              <a:buChar char="•"/>
            </a:pPr>
            <a:r>
              <a:rPr lang="en-US" sz="900" i="1" dirty="0">
                <a:solidFill>
                  <a:srgbClr val="0C0D0D"/>
                </a:solidFill>
              </a:rPr>
              <a:t>HCN, NH3, NO2, PH3, SO2, and CO2</a:t>
            </a:r>
          </a:p>
          <a:p>
            <a:pPr lvl="2">
              <a:buFont typeface="Arial" panose="020B0604020202020204" pitchFamily="34" charset="0"/>
              <a:buChar char="•"/>
            </a:pPr>
            <a:r>
              <a:rPr lang="en-US" sz="900" dirty="0">
                <a:solidFill>
                  <a:srgbClr val="0C0D0D"/>
                </a:solidFill>
              </a:rPr>
              <a:t>– H2 Compensated CO sensor available</a:t>
            </a:r>
            <a:endParaRPr lang="en-US" sz="900" dirty="0"/>
          </a:p>
          <a:p>
            <a:endParaRPr lang="en-US" dirty="0"/>
          </a:p>
          <a:p>
            <a:endParaRPr lang="en-US" dirty="0"/>
          </a:p>
        </p:txBody>
      </p:sp>
      <p:pic>
        <p:nvPicPr>
          <p:cNvPr id="9" name="Picture 8" descr="A close up of a device&#10;&#10;Description automatically generated">
            <a:extLst>
              <a:ext uri="{FF2B5EF4-FFF2-40B4-BE49-F238E27FC236}">
                <a16:creationId xmlns:a16="http://schemas.microsoft.com/office/drawing/2014/main" id="{821671B0-6A46-0643-9A46-25151BBF1399}"/>
              </a:ext>
            </a:extLst>
          </p:cNvPr>
          <p:cNvPicPr>
            <a:picLocks noChangeAspect="1"/>
          </p:cNvPicPr>
          <p:nvPr/>
        </p:nvPicPr>
        <p:blipFill>
          <a:blip r:embed="rId3"/>
          <a:stretch>
            <a:fillRect/>
          </a:stretch>
        </p:blipFill>
        <p:spPr>
          <a:xfrm>
            <a:off x="696757" y="2550975"/>
            <a:ext cx="1293989" cy="1410447"/>
          </a:xfrm>
          <a:prstGeom prst="rect">
            <a:avLst/>
          </a:prstGeom>
        </p:spPr>
      </p:pic>
      <p:pic>
        <p:nvPicPr>
          <p:cNvPr id="4" name="Picture 3">
            <a:extLst>
              <a:ext uri="{FF2B5EF4-FFF2-40B4-BE49-F238E27FC236}">
                <a16:creationId xmlns:a16="http://schemas.microsoft.com/office/drawing/2014/main" id="{D7A984AA-14F7-F442-9B07-E71D054D55E5}"/>
              </a:ext>
            </a:extLst>
          </p:cNvPr>
          <p:cNvPicPr>
            <a:picLocks noChangeAspect="1"/>
          </p:cNvPicPr>
          <p:nvPr/>
        </p:nvPicPr>
        <p:blipFill>
          <a:blip r:embed="rId4"/>
          <a:stretch>
            <a:fillRect/>
          </a:stretch>
        </p:blipFill>
        <p:spPr>
          <a:xfrm>
            <a:off x="2076410" y="4159260"/>
            <a:ext cx="3298295" cy="1584828"/>
          </a:xfrm>
          <a:prstGeom prst="rect">
            <a:avLst/>
          </a:prstGeom>
        </p:spPr>
      </p:pic>
      <p:sp>
        <p:nvSpPr>
          <p:cNvPr id="10" name="Text Placeholder 2">
            <a:extLst>
              <a:ext uri="{FF2B5EF4-FFF2-40B4-BE49-F238E27FC236}">
                <a16:creationId xmlns:a16="http://schemas.microsoft.com/office/drawing/2014/main" id="{E03CE2A8-53D9-034A-8CE3-4B7D577BBC92}"/>
              </a:ext>
            </a:extLst>
          </p:cNvPr>
          <p:cNvSpPr txBox="1">
            <a:spLocks/>
          </p:cNvSpPr>
          <p:nvPr/>
        </p:nvSpPr>
        <p:spPr bwMode="auto">
          <a:xfrm>
            <a:off x="2959434" y="2057889"/>
            <a:ext cx="1438255" cy="35534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68580" tIns="34290" rIns="68580" bIns="34290" numCol="1" anchor="b" anchorCtr="0" compatLnSpc="1">
            <a:prstTxWarp prst="textNoShape">
              <a:avLst/>
            </a:prstTxWarp>
          </a:bodyPr>
          <a:lstStyle>
            <a:lvl1pPr marL="0" indent="0" algn="l" defTabSz="457200" rtl="0" eaLnBrk="1" fontAlgn="base" hangingPunct="1">
              <a:spcBef>
                <a:spcPct val="20000"/>
              </a:spcBef>
              <a:spcAft>
                <a:spcPct val="0"/>
              </a:spcAft>
              <a:buFont typeface="Arial" charset="0"/>
              <a:buNone/>
              <a:defRPr sz="2400" b="1" kern="1200">
                <a:solidFill>
                  <a:schemeClr val="tx1"/>
                </a:solidFill>
                <a:latin typeface="Arial" panose="020B0604020202020204" pitchFamily="34" charset="0"/>
                <a:ea typeface="ＭＳ Ｐゴシック" charset="0"/>
                <a:cs typeface="Arial" panose="020B0604020202020204" pitchFamily="34" charset="0"/>
              </a:defRPr>
            </a:lvl1pPr>
            <a:lvl2pPr marL="457200" indent="0" algn="l" defTabSz="457200" rtl="0" eaLnBrk="1" fontAlgn="base" hangingPunct="1">
              <a:spcBef>
                <a:spcPct val="20000"/>
              </a:spcBef>
              <a:spcAft>
                <a:spcPct val="0"/>
              </a:spcAft>
              <a:buFont typeface="Arial" charset="0"/>
              <a:buNone/>
              <a:defRPr sz="2000" b="1" kern="1200">
                <a:solidFill>
                  <a:schemeClr val="tx1"/>
                </a:solidFill>
                <a:latin typeface="Arial" panose="020B0604020202020204" pitchFamily="34" charset="0"/>
                <a:ea typeface="ＭＳ Ｐゴシック" charset="0"/>
                <a:cs typeface="Arial" panose="020B0604020202020204" pitchFamily="34" charset="0"/>
              </a:defRPr>
            </a:lvl2pPr>
            <a:lvl3pPr marL="914400" indent="0" algn="l" defTabSz="457200" rtl="0" eaLnBrk="1" fontAlgn="base" hangingPunct="1">
              <a:spcBef>
                <a:spcPct val="20000"/>
              </a:spcBef>
              <a:spcAft>
                <a:spcPct val="0"/>
              </a:spcAft>
              <a:buFont typeface="Arial" charset="0"/>
              <a:buNone/>
              <a:defRPr sz="1800" b="1" kern="1200">
                <a:solidFill>
                  <a:schemeClr val="tx1"/>
                </a:solidFill>
                <a:latin typeface="Arial" panose="020B0604020202020204" pitchFamily="34" charset="0"/>
                <a:ea typeface="ＭＳ Ｐゴシック" charset="0"/>
                <a:cs typeface="Arial" panose="020B0604020202020204" pitchFamily="34" charset="0"/>
              </a:defRPr>
            </a:lvl3pPr>
            <a:lvl4pPr marL="1371600" indent="0" algn="l" defTabSz="457200" rtl="0" eaLnBrk="1" fontAlgn="base" hangingPunct="1">
              <a:spcBef>
                <a:spcPct val="20000"/>
              </a:spcBef>
              <a:spcAft>
                <a:spcPct val="0"/>
              </a:spcAft>
              <a:buFont typeface="Arial" charset="0"/>
              <a:buNone/>
              <a:defRPr sz="1600" b="1" kern="1200">
                <a:solidFill>
                  <a:schemeClr val="tx1"/>
                </a:solidFill>
                <a:latin typeface="Arial" panose="020B0604020202020204" pitchFamily="34" charset="0"/>
                <a:ea typeface="ＭＳ Ｐゴシック" charset="0"/>
                <a:cs typeface="Arial" panose="020B0604020202020204" pitchFamily="34" charset="0"/>
              </a:defRPr>
            </a:lvl4pPr>
            <a:lvl5pPr marL="1828800" indent="0" algn="l" defTabSz="457200" rtl="0" eaLnBrk="1" fontAlgn="base" hangingPunct="1">
              <a:spcBef>
                <a:spcPct val="20000"/>
              </a:spcBef>
              <a:spcAft>
                <a:spcPct val="0"/>
              </a:spcAft>
              <a:buFont typeface="Arial" charset="0"/>
              <a:buNone/>
              <a:defRPr sz="1600" b="1" kern="1200">
                <a:solidFill>
                  <a:schemeClr val="tx1"/>
                </a:solidFill>
                <a:latin typeface="Arial" panose="020B0604020202020204" pitchFamily="34" charset="0"/>
                <a:ea typeface="ＭＳ Ｐゴシック" charset="0"/>
                <a:cs typeface="Arial" panose="020B0604020202020204" pitchFamily="34" charset="0"/>
              </a:defRPr>
            </a:lvl5pPr>
            <a:lvl6pPr marL="2286000" indent="0" algn="l" defTabSz="457200" rtl="0" eaLnBrk="1" latinLnBrk="0" hangingPunct="1">
              <a:spcBef>
                <a:spcPct val="20000"/>
              </a:spcBef>
              <a:buFont typeface="Arial"/>
              <a:buNone/>
              <a:defRPr sz="1600" b="1" kern="1200">
                <a:solidFill>
                  <a:schemeClr val="tx1"/>
                </a:solidFill>
                <a:latin typeface="+mn-lt"/>
                <a:ea typeface="+mn-ea"/>
                <a:cs typeface="+mn-cs"/>
              </a:defRPr>
            </a:lvl6pPr>
            <a:lvl7pPr marL="2743200" indent="0" algn="l" defTabSz="457200" rtl="0" eaLnBrk="1" latinLnBrk="0" hangingPunct="1">
              <a:spcBef>
                <a:spcPct val="20000"/>
              </a:spcBef>
              <a:buFont typeface="Arial"/>
              <a:buNone/>
              <a:defRPr sz="1600" b="1" kern="1200">
                <a:solidFill>
                  <a:schemeClr val="tx1"/>
                </a:solidFill>
                <a:latin typeface="+mn-lt"/>
                <a:ea typeface="+mn-ea"/>
                <a:cs typeface="+mn-cs"/>
              </a:defRPr>
            </a:lvl7pPr>
            <a:lvl8pPr marL="3200400" indent="0" algn="l" defTabSz="457200" rtl="0" eaLnBrk="1" latinLnBrk="0" hangingPunct="1">
              <a:spcBef>
                <a:spcPct val="20000"/>
              </a:spcBef>
              <a:buFont typeface="Arial"/>
              <a:buNone/>
              <a:defRPr sz="1600" b="1" kern="1200">
                <a:solidFill>
                  <a:schemeClr val="tx1"/>
                </a:solidFill>
                <a:latin typeface="+mn-lt"/>
                <a:ea typeface="+mn-ea"/>
                <a:cs typeface="+mn-cs"/>
              </a:defRPr>
            </a:lvl8pPr>
            <a:lvl9pPr marL="3657600" indent="0" algn="l" defTabSz="457200" rtl="0" eaLnBrk="1" latinLnBrk="0" hangingPunct="1">
              <a:spcBef>
                <a:spcPct val="20000"/>
              </a:spcBef>
              <a:buFont typeface="Arial"/>
              <a:buNone/>
              <a:defRPr sz="1600" b="1" kern="1200">
                <a:solidFill>
                  <a:schemeClr val="tx1"/>
                </a:solidFill>
                <a:latin typeface="+mn-lt"/>
                <a:ea typeface="+mn-ea"/>
                <a:cs typeface="+mn-cs"/>
              </a:defRPr>
            </a:lvl9pPr>
          </a:lstStyle>
          <a:p>
            <a:pPr algn="ctr"/>
            <a:r>
              <a:rPr lang="en-US" sz="1800" dirty="0"/>
              <a:t>GX3R Pro</a:t>
            </a:r>
          </a:p>
        </p:txBody>
      </p:sp>
    </p:spTree>
    <p:extLst>
      <p:ext uri="{BB962C8B-B14F-4D97-AF65-F5344CB8AC3E}">
        <p14:creationId xmlns:p14="http://schemas.microsoft.com/office/powerpoint/2010/main" val="3361447059"/>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326E0D-FE92-7A7A-190B-7C0613E86814}"/>
              </a:ext>
            </a:extLst>
          </p:cNvPr>
          <p:cNvSpPr>
            <a:spLocks noGrp="1"/>
          </p:cNvSpPr>
          <p:nvPr>
            <p:ph type="title"/>
          </p:nvPr>
        </p:nvSpPr>
        <p:spPr/>
        <p:txBody>
          <a:bodyPr/>
          <a:lstStyle/>
          <a:p>
            <a:r>
              <a:rPr lang="en-US" sz="3000" dirty="0"/>
              <a:t>4 Gas with Internal Pump</a:t>
            </a:r>
          </a:p>
        </p:txBody>
      </p:sp>
      <p:sp>
        <p:nvSpPr>
          <p:cNvPr id="3" name="Text Placeholder 2">
            <a:extLst>
              <a:ext uri="{FF2B5EF4-FFF2-40B4-BE49-F238E27FC236}">
                <a16:creationId xmlns:a16="http://schemas.microsoft.com/office/drawing/2014/main" id="{0FAB610C-156F-9553-D4EE-D6F6815F0994}"/>
              </a:ext>
            </a:extLst>
          </p:cNvPr>
          <p:cNvSpPr>
            <a:spLocks noGrp="1"/>
          </p:cNvSpPr>
          <p:nvPr>
            <p:ph type="body" idx="1"/>
          </p:nvPr>
        </p:nvSpPr>
        <p:spPr>
          <a:xfrm>
            <a:off x="894567" y="1848015"/>
            <a:ext cx="1286832" cy="383052"/>
          </a:xfrm>
        </p:spPr>
        <p:txBody>
          <a:bodyPr/>
          <a:lstStyle/>
          <a:p>
            <a:pPr algn="ctr"/>
            <a:r>
              <a:rPr lang="en-US" dirty="0"/>
              <a:t>GX-Force</a:t>
            </a:r>
          </a:p>
        </p:txBody>
      </p:sp>
      <p:pic>
        <p:nvPicPr>
          <p:cNvPr id="7" name="Content Placeholder 6">
            <a:extLst>
              <a:ext uri="{FF2B5EF4-FFF2-40B4-BE49-F238E27FC236}">
                <a16:creationId xmlns:a16="http://schemas.microsoft.com/office/drawing/2014/main" id="{3B778FFD-1B66-5596-5237-03A50A8BB6D1}"/>
              </a:ext>
            </a:extLst>
          </p:cNvPr>
          <p:cNvPicPr>
            <a:picLocks noGrp="1" noChangeAspect="1"/>
          </p:cNvPicPr>
          <p:nvPr>
            <p:ph sz="half" idx="2"/>
          </p:nvPr>
        </p:nvPicPr>
        <p:blipFill>
          <a:blip r:embed="rId2"/>
          <a:stretch>
            <a:fillRect/>
          </a:stretch>
        </p:blipFill>
        <p:spPr>
          <a:xfrm>
            <a:off x="2648813" y="1623358"/>
            <a:ext cx="1528800" cy="4377392"/>
          </a:xfrm>
          <a:prstGeom prst="rect">
            <a:avLst/>
          </a:prstGeom>
        </p:spPr>
      </p:pic>
      <p:sp>
        <p:nvSpPr>
          <p:cNvPr id="5" name="Text Placeholder 4">
            <a:extLst>
              <a:ext uri="{FF2B5EF4-FFF2-40B4-BE49-F238E27FC236}">
                <a16:creationId xmlns:a16="http://schemas.microsoft.com/office/drawing/2014/main" id="{AB6EF921-F84F-2BFE-FEA8-CA34C152F4FD}"/>
              </a:ext>
            </a:extLst>
          </p:cNvPr>
          <p:cNvSpPr>
            <a:spLocks noGrp="1"/>
          </p:cNvSpPr>
          <p:nvPr>
            <p:ph type="body" sz="quarter" idx="3"/>
          </p:nvPr>
        </p:nvSpPr>
        <p:spPr/>
        <p:txBody>
          <a:bodyPr/>
          <a:lstStyle/>
          <a:p>
            <a:r>
              <a:rPr lang="en-US" dirty="0"/>
              <a:t>Features</a:t>
            </a:r>
          </a:p>
        </p:txBody>
      </p:sp>
      <p:sp>
        <p:nvSpPr>
          <p:cNvPr id="6" name="Content Placeholder 5">
            <a:extLst>
              <a:ext uri="{FF2B5EF4-FFF2-40B4-BE49-F238E27FC236}">
                <a16:creationId xmlns:a16="http://schemas.microsoft.com/office/drawing/2014/main" id="{E9FE9D4B-C288-CCA3-9935-66444354C84D}"/>
              </a:ext>
            </a:extLst>
          </p:cNvPr>
          <p:cNvSpPr>
            <a:spLocks noGrp="1"/>
          </p:cNvSpPr>
          <p:nvPr>
            <p:ph sz="quarter" idx="4"/>
          </p:nvPr>
        </p:nvSpPr>
        <p:spPr/>
        <p:txBody>
          <a:bodyPr/>
          <a:lstStyle/>
          <a:p>
            <a:pPr>
              <a:buFont typeface="Courier New" panose="02070309020205020404" pitchFamily="49" charset="0"/>
              <a:buChar char="o"/>
            </a:pPr>
            <a:r>
              <a:rPr lang="en-US" sz="1200" dirty="0">
                <a:solidFill>
                  <a:srgbClr val="0C0D0D"/>
                </a:solidFill>
              </a:rPr>
              <a:t>Priced to compete with BW </a:t>
            </a:r>
            <a:r>
              <a:rPr lang="en-US" sz="1200" dirty="0" err="1">
                <a:solidFill>
                  <a:srgbClr val="0C0D0D"/>
                </a:solidFill>
              </a:rPr>
              <a:t>GasAlert</a:t>
            </a:r>
            <a:r>
              <a:rPr lang="en-US" sz="1200" dirty="0">
                <a:solidFill>
                  <a:srgbClr val="0C0D0D"/>
                </a:solidFill>
              </a:rPr>
              <a:t> Max XT II</a:t>
            </a:r>
          </a:p>
          <a:p>
            <a:pPr lvl="1">
              <a:buFont typeface="Arial" panose="020B0604020202020204" pitchFamily="34" charset="0"/>
              <a:buChar char="•"/>
            </a:pPr>
            <a:r>
              <a:rPr lang="en-US" sz="1050" dirty="0">
                <a:solidFill>
                  <a:srgbClr val="0C0D0D"/>
                </a:solidFill>
              </a:rPr>
              <a:t>List Price = $860</a:t>
            </a:r>
          </a:p>
          <a:p>
            <a:pPr lvl="1">
              <a:buFont typeface="Arial" panose="020B0604020202020204" pitchFamily="34" charset="0"/>
              <a:buChar char="•"/>
            </a:pPr>
            <a:r>
              <a:rPr lang="en-US" sz="1050" dirty="0">
                <a:solidFill>
                  <a:srgbClr val="0C0D0D"/>
                </a:solidFill>
              </a:rPr>
              <a:t>Quantity discounts same as GX-3R</a:t>
            </a:r>
          </a:p>
          <a:p>
            <a:pPr>
              <a:buFont typeface="Courier New" panose="02070309020205020404" pitchFamily="49" charset="0"/>
              <a:buChar char="o"/>
            </a:pPr>
            <a:r>
              <a:rPr lang="en-US" sz="1200" dirty="0">
                <a:solidFill>
                  <a:srgbClr val="0C0D0D"/>
                </a:solidFill>
              </a:rPr>
              <a:t>2 Operating modes</a:t>
            </a:r>
          </a:p>
          <a:p>
            <a:pPr lvl="1">
              <a:buFont typeface="Arial" panose="020B0604020202020204" pitchFamily="34" charset="0"/>
              <a:buChar char="•"/>
            </a:pPr>
            <a:r>
              <a:rPr lang="en-US" sz="1050" dirty="0">
                <a:solidFill>
                  <a:srgbClr val="0C0D0D"/>
                </a:solidFill>
              </a:rPr>
              <a:t>Normal and Leak Check </a:t>
            </a:r>
          </a:p>
          <a:p>
            <a:pPr algn="l">
              <a:buFont typeface="Courier New" panose="02070309020205020404" pitchFamily="49" charset="0"/>
              <a:buChar char="o"/>
            </a:pPr>
            <a:r>
              <a:rPr lang="en-US" sz="1200" dirty="0">
                <a:solidFill>
                  <a:srgbClr val="0C0D0D"/>
                </a:solidFill>
              </a:rPr>
              <a:t>Internal sample pump with 100′ sample range</a:t>
            </a:r>
          </a:p>
          <a:p>
            <a:pPr algn="l">
              <a:buFont typeface="Courier New" panose="02070309020205020404" pitchFamily="49" charset="0"/>
              <a:buChar char="o"/>
            </a:pPr>
            <a:r>
              <a:rPr lang="en-US" sz="1200" dirty="0">
                <a:solidFill>
                  <a:srgbClr val="0C0D0D"/>
                </a:solidFill>
              </a:rPr>
              <a:t>30 hours of operation (Lithium-ion battery)</a:t>
            </a:r>
          </a:p>
          <a:p>
            <a:pPr algn="l">
              <a:buFont typeface="Courier New" panose="02070309020205020404" pitchFamily="49" charset="0"/>
              <a:buChar char="o"/>
            </a:pPr>
            <a:r>
              <a:rPr lang="en-US" sz="1200" dirty="0">
                <a:solidFill>
                  <a:srgbClr val="0C0D0D"/>
                </a:solidFill>
              </a:rPr>
              <a:t>USB Type-C charging &amp; data connection</a:t>
            </a:r>
          </a:p>
          <a:p>
            <a:pPr algn="l">
              <a:buFont typeface="Courier New" panose="02070309020205020404" pitchFamily="49" charset="0"/>
              <a:buChar char="o"/>
            </a:pPr>
            <a:r>
              <a:rPr lang="en-US" sz="1200" dirty="0">
                <a:solidFill>
                  <a:srgbClr val="0C0D0D"/>
                </a:solidFill>
              </a:rPr>
              <a:t>Easy to grip lightweight design</a:t>
            </a:r>
            <a:r>
              <a:rPr lang="en-US" sz="1050" dirty="0">
                <a:solidFill>
                  <a:srgbClr val="0C0D0D"/>
                </a:solidFill>
              </a:rPr>
              <a:t> </a:t>
            </a:r>
          </a:p>
          <a:p>
            <a:pPr lvl="1">
              <a:buFont typeface="Arial" panose="020B0604020202020204" pitchFamily="34" charset="0"/>
              <a:buChar char="•"/>
            </a:pPr>
            <a:r>
              <a:rPr lang="en-US" sz="1050" dirty="0">
                <a:solidFill>
                  <a:srgbClr val="0C0D0D"/>
                </a:solidFill>
              </a:rPr>
              <a:t>2.5″ W x 6.81″ H x 1.85″ D, 9.87 ounces</a:t>
            </a:r>
          </a:p>
        </p:txBody>
      </p:sp>
      <p:pic>
        <p:nvPicPr>
          <p:cNvPr id="8" name="Picture 7" descr="A person wearing a safety harness&#10;&#10;Description automatically generated">
            <a:extLst>
              <a:ext uri="{FF2B5EF4-FFF2-40B4-BE49-F238E27FC236}">
                <a16:creationId xmlns:a16="http://schemas.microsoft.com/office/drawing/2014/main" id="{69F97B7E-A600-504E-8956-5DC5B9A819BE}"/>
              </a:ext>
            </a:extLst>
          </p:cNvPr>
          <p:cNvPicPr>
            <a:picLocks noChangeAspect="1"/>
          </p:cNvPicPr>
          <p:nvPr/>
        </p:nvPicPr>
        <p:blipFill>
          <a:blip r:embed="rId3"/>
          <a:stretch>
            <a:fillRect/>
          </a:stretch>
        </p:blipFill>
        <p:spPr>
          <a:xfrm>
            <a:off x="0" y="2404225"/>
            <a:ext cx="1789134" cy="3596525"/>
          </a:xfrm>
          <a:prstGeom prst="rect">
            <a:avLst/>
          </a:prstGeom>
        </p:spPr>
      </p:pic>
    </p:spTree>
    <p:extLst>
      <p:ext uri="{BB962C8B-B14F-4D97-AF65-F5344CB8AC3E}">
        <p14:creationId xmlns:p14="http://schemas.microsoft.com/office/powerpoint/2010/main" val="498624338"/>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GX-6000_front.jpg"/>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3613944" y="339725"/>
            <a:ext cx="1916112" cy="6181726"/>
          </a:xfrm>
          <a:prstGeom prst="rect">
            <a:avLst/>
          </a:prstGeom>
        </p:spPr>
      </p:pic>
      <p:sp>
        <p:nvSpPr>
          <p:cNvPr id="4" name="TextBox 3"/>
          <p:cNvSpPr txBox="1"/>
          <p:nvPr/>
        </p:nvSpPr>
        <p:spPr>
          <a:xfrm>
            <a:off x="985652" y="2852936"/>
            <a:ext cx="2088232" cy="1231106"/>
          </a:xfrm>
          <a:prstGeom prst="rect">
            <a:avLst/>
          </a:prstGeom>
          <a:noFill/>
        </p:spPr>
        <p:txBody>
          <a:bodyPr wrap="square" rtlCol="0">
            <a:spAutoFit/>
          </a:bodyPr>
          <a:lstStyle/>
          <a:p>
            <a:r>
              <a:rPr lang="en-US" sz="1400" b="1" dirty="0"/>
              <a:t>5 operating modes</a:t>
            </a:r>
          </a:p>
          <a:p>
            <a:pPr marL="171450" indent="-171450">
              <a:buFont typeface="Courier New"/>
              <a:buChar char="o"/>
            </a:pPr>
            <a:r>
              <a:rPr lang="en-US" sz="1200" dirty="0"/>
              <a:t>Normal</a:t>
            </a:r>
          </a:p>
          <a:p>
            <a:pPr marL="171450" indent="-171450">
              <a:buFont typeface="Courier New"/>
              <a:buChar char="o"/>
            </a:pPr>
            <a:r>
              <a:rPr lang="en-US" sz="1200" dirty="0"/>
              <a:t>Leak check</a:t>
            </a:r>
          </a:p>
          <a:p>
            <a:pPr marL="171450" indent="-171450">
              <a:buFont typeface="Courier New"/>
              <a:buChar char="o"/>
            </a:pPr>
            <a:r>
              <a:rPr lang="en-US" sz="1200" dirty="0"/>
              <a:t>Inert</a:t>
            </a:r>
          </a:p>
          <a:p>
            <a:pPr marL="171450" indent="-171450">
              <a:buFont typeface="Courier New"/>
              <a:buChar char="o"/>
            </a:pPr>
            <a:r>
              <a:rPr lang="en-US" sz="1200" dirty="0"/>
              <a:t>Bar hole</a:t>
            </a:r>
          </a:p>
          <a:p>
            <a:pPr marL="171450" indent="-171450">
              <a:buFont typeface="Courier New"/>
              <a:buChar char="o"/>
            </a:pPr>
            <a:r>
              <a:rPr lang="en-US" sz="1200" dirty="0"/>
              <a:t>Snap Log</a:t>
            </a:r>
          </a:p>
        </p:txBody>
      </p:sp>
      <p:sp>
        <p:nvSpPr>
          <p:cNvPr id="5" name="TextBox 4"/>
          <p:cNvSpPr txBox="1"/>
          <p:nvPr/>
        </p:nvSpPr>
        <p:spPr>
          <a:xfrm>
            <a:off x="1345692" y="883166"/>
            <a:ext cx="3456384" cy="1415772"/>
          </a:xfrm>
          <a:prstGeom prst="rect">
            <a:avLst/>
          </a:prstGeom>
          <a:noFill/>
        </p:spPr>
        <p:txBody>
          <a:bodyPr wrap="square" rtlCol="0">
            <a:spAutoFit/>
          </a:bodyPr>
          <a:lstStyle/>
          <a:p>
            <a:r>
              <a:rPr lang="en-US" sz="1400" b="1" dirty="0"/>
              <a:t>Monitor up to 6 Gases</a:t>
            </a:r>
          </a:p>
          <a:p>
            <a:pPr marL="171450" indent="-171450">
              <a:buFont typeface="Courier New"/>
              <a:buChar char="o"/>
            </a:pPr>
            <a:r>
              <a:rPr lang="en-US" sz="1200" dirty="0"/>
              <a:t>H2S, CO, O2, LEL</a:t>
            </a:r>
          </a:p>
          <a:p>
            <a:pPr marL="171450" indent="-171450">
              <a:buFont typeface="Courier New"/>
              <a:buChar char="o"/>
            </a:pPr>
            <a:r>
              <a:rPr lang="en-US" sz="1200" dirty="0"/>
              <a:t>2 smart sensor slots</a:t>
            </a:r>
          </a:p>
          <a:p>
            <a:pPr marL="628650" lvl="1" indent="-171450">
              <a:buFont typeface="Courier New"/>
              <a:buChar char="o"/>
            </a:pPr>
            <a:r>
              <a:rPr lang="en-US" sz="1200" dirty="0"/>
              <a:t>PID for VOC’s (10.0, 10.6 &amp; 11.7 eV)</a:t>
            </a:r>
          </a:p>
          <a:p>
            <a:pPr marL="628650" lvl="1" indent="-171450">
              <a:buFont typeface="Courier New"/>
              <a:buChar char="o"/>
            </a:pPr>
            <a:r>
              <a:rPr lang="en-US" sz="1200" dirty="0"/>
              <a:t>IR for CH4, HC, &amp; CO2</a:t>
            </a:r>
          </a:p>
          <a:p>
            <a:pPr marL="628650" lvl="1" indent="-171450">
              <a:buFont typeface="Courier New"/>
              <a:buChar char="o"/>
            </a:pPr>
            <a:r>
              <a:rPr lang="en-US" sz="1200" dirty="0"/>
              <a:t>EC for NH3, Cl2, HCN, NO2, &amp; SO2</a:t>
            </a:r>
          </a:p>
          <a:p>
            <a:pPr marL="628650" lvl="1" indent="-171450">
              <a:buFont typeface="Courier New"/>
              <a:buChar char="o"/>
            </a:pPr>
            <a:r>
              <a:rPr lang="en-US" sz="1200" dirty="0"/>
              <a:t>Dual PID capability</a:t>
            </a:r>
          </a:p>
        </p:txBody>
      </p:sp>
      <p:sp>
        <p:nvSpPr>
          <p:cNvPr id="6" name="TextBox 5"/>
          <p:cNvSpPr txBox="1"/>
          <p:nvPr/>
        </p:nvSpPr>
        <p:spPr>
          <a:xfrm>
            <a:off x="445592" y="4643844"/>
            <a:ext cx="3168352" cy="1046440"/>
          </a:xfrm>
          <a:prstGeom prst="rect">
            <a:avLst/>
          </a:prstGeom>
          <a:noFill/>
        </p:spPr>
        <p:txBody>
          <a:bodyPr wrap="square" rtlCol="0">
            <a:spAutoFit/>
          </a:bodyPr>
          <a:lstStyle/>
          <a:p>
            <a:r>
              <a:rPr lang="en-US" sz="1400" b="1" dirty="0"/>
              <a:t>PID library of more than 600 VOC’s</a:t>
            </a:r>
          </a:p>
          <a:p>
            <a:pPr marL="171450" indent="-171450">
              <a:buFont typeface="Courier New"/>
              <a:buChar char="o"/>
            </a:pPr>
            <a:r>
              <a:rPr lang="en-US" sz="1200" dirty="0"/>
              <a:t>0-6,000 ppm/ 0-50,000 ppb ranges</a:t>
            </a:r>
          </a:p>
          <a:p>
            <a:pPr marL="171450" indent="-171450">
              <a:buFont typeface="Courier New"/>
              <a:buChar char="o"/>
            </a:pPr>
            <a:r>
              <a:rPr lang="en-US" sz="1200" dirty="0"/>
              <a:t>Easily choose a target VOC</a:t>
            </a:r>
          </a:p>
          <a:p>
            <a:pPr marL="628650" lvl="1" indent="-171450">
              <a:buFont typeface="Courier New"/>
              <a:buChar char="o"/>
            </a:pPr>
            <a:r>
              <a:rPr lang="en-US" sz="1200" dirty="0"/>
              <a:t>User defined VOC list of 30</a:t>
            </a:r>
          </a:p>
          <a:p>
            <a:pPr marL="628650" lvl="1" indent="-171450">
              <a:buFont typeface="Courier New"/>
              <a:buChar char="o"/>
            </a:pPr>
            <a:r>
              <a:rPr lang="en-US" sz="1200" dirty="0"/>
              <a:t>Recently used VOC list last 8</a:t>
            </a:r>
          </a:p>
        </p:txBody>
      </p:sp>
      <p:sp>
        <p:nvSpPr>
          <p:cNvPr id="7" name="TextBox 6"/>
          <p:cNvSpPr txBox="1"/>
          <p:nvPr/>
        </p:nvSpPr>
        <p:spPr>
          <a:xfrm>
            <a:off x="5940152" y="4997985"/>
            <a:ext cx="2808312" cy="677108"/>
          </a:xfrm>
          <a:prstGeom prst="rect">
            <a:avLst/>
          </a:prstGeom>
          <a:noFill/>
        </p:spPr>
        <p:txBody>
          <a:bodyPr wrap="square" rtlCol="0">
            <a:spAutoFit/>
          </a:bodyPr>
          <a:lstStyle/>
          <a:p>
            <a:r>
              <a:rPr lang="en-US" sz="1400" b="1" dirty="0"/>
              <a:t>LEL Protection mode</a:t>
            </a:r>
          </a:p>
          <a:p>
            <a:r>
              <a:rPr lang="en-US" sz="1200" dirty="0"/>
              <a:t>Shields LEL sensor from damaging VOC exposure</a:t>
            </a:r>
          </a:p>
        </p:txBody>
      </p:sp>
      <p:sp>
        <p:nvSpPr>
          <p:cNvPr id="9" name="TextBox 8"/>
          <p:cNvSpPr txBox="1"/>
          <p:nvPr/>
        </p:nvSpPr>
        <p:spPr>
          <a:xfrm>
            <a:off x="5868144" y="1052736"/>
            <a:ext cx="2808312" cy="1415772"/>
          </a:xfrm>
          <a:prstGeom prst="rect">
            <a:avLst/>
          </a:prstGeom>
          <a:noFill/>
        </p:spPr>
        <p:txBody>
          <a:bodyPr wrap="square" rtlCol="0">
            <a:spAutoFit/>
          </a:bodyPr>
          <a:lstStyle/>
          <a:p>
            <a:r>
              <a:rPr lang="en-US" sz="1400" b="1" dirty="0"/>
              <a:t>LCD display</a:t>
            </a:r>
          </a:p>
          <a:p>
            <a:pPr marL="171450" indent="-171450">
              <a:buFont typeface="Courier New"/>
              <a:buChar char="o"/>
            </a:pPr>
            <a:r>
              <a:rPr lang="en-US" sz="1200" dirty="0"/>
              <a:t>Auto flip display</a:t>
            </a:r>
          </a:p>
          <a:p>
            <a:pPr marL="171450" indent="-171450">
              <a:buFont typeface="Courier New"/>
              <a:buChar char="o"/>
            </a:pPr>
            <a:r>
              <a:rPr lang="en-US" sz="1200" dirty="0"/>
              <a:t>Peak bar graphs</a:t>
            </a:r>
          </a:p>
          <a:p>
            <a:pPr marL="171450" indent="-171450">
              <a:buFont typeface="Courier New"/>
              <a:buChar char="o"/>
            </a:pPr>
            <a:r>
              <a:rPr lang="en-US" sz="1200" dirty="0"/>
              <a:t>Adjustable auto backlight</a:t>
            </a:r>
          </a:p>
          <a:p>
            <a:pPr marL="171450" indent="-171450">
              <a:buFont typeface="Courier New"/>
              <a:buChar char="o"/>
            </a:pPr>
            <a:r>
              <a:rPr lang="en-US" sz="1200" dirty="0"/>
              <a:t>Customize order of gases</a:t>
            </a:r>
          </a:p>
          <a:p>
            <a:pPr marL="171450" indent="-171450">
              <a:buFont typeface="Courier New"/>
              <a:buChar char="o"/>
            </a:pPr>
            <a:r>
              <a:rPr lang="en-US" sz="1200" dirty="0"/>
              <a:t>Single gas view with large font &amp; auto sequence </a:t>
            </a:r>
          </a:p>
        </p:txBody>
      </p:sp>
      <p:sp>
        <p:nvSpPr>
          <p:cNvPr id="14" name="TextBox 13"/>
          <p:cNvSpPr txBox="1"/>
          <p:nvPr/>
        </p:nvSpPr>
        <p:spPr>
          <a:xfrm>
            <a:off x="5933008" y="2852936"/>
            <a:ext cx="3203848" cy="1785104"/>
          </a:xfrm>
          <a:prstGeom prst="rect">
            <a:avLst/>
          </a:prstGeom>
          <a:noFill/>
        </p:spPr>
        <p:txBody>
          <a:bodyPr wrap="square" rtlCol="0">
            <a:spAutoFit/>
          </a:bodyPr>
          <a:lstStyle/>
          <a:p>
            <a:r>
              <a:rPr lang="en-US" sz="1400" b="1" dirty="0"/>
              <a:t>Alarms</a:t>
            </a:r>
          </a:p>
          <a:p>
            <a:pPr marL="171450" indent="-171450">
              <a:buFont typeface="Courier New"/>
              <a:buChar char="o"/>
            </a:pPr>
            <a:r>
              <a:rPr lang="en-US" sz="1200" dirty="0"/>
              <a:t>2 adjustable gas alarms per channel</a:t>
            </a:r>
          </a:p>
          <a:p>
            <a:pPr marL="171450" indent="-171450">
              <a:buFont typeface="Courier New"/>
              <a:buChar char="o"/>
            </a:pPr>
            <a:r>
              <a:rPr lang="en-US" sz="1200" dirty="0"/>
              <a:t>Man Down alarm</a:t>
            </a:r>
          </a:p>
          <a:p>
            <a:pPr marL="171450" indent="-171450">
              <a:buFont typeface="Courier New"/>
              <a:buChar char="o"/>
            </a:pPr>
            <a:r>
              <a:rPr lang="en-US" sz="1200" dirty="0"/>
              <a:t>4 alarm LED’s</a:t>
            </a:r>
          </a:p>
          <a:p>
            <a:pPr marL="171450" indent="-171450">
              <a:buFont typeface="Courier New"/>
              <a:buChar char="o"/>
            </a:pPr>
            <a:r>
              <a:rPr lang="en-US" sz="1200" dirty="0"/>
              <a:t>Audible and vibration alarms</a:t>
            </a:r>
          </a:p>
          <a:p>
            <a:pPr marL="171450" indent="-171450">
              <a:buFont typeface="Courier New"/>
              <a:buChar char="o"/>
            </a:pPr>
            <a:r>
              <a:rPr lang="en-US" sz="1200" dirty="0"/>
              <a:t>Trouble alarms for low flow, sensor connection, low battery, circuit error, &amp; calibration</a:t>
            </a:r>
          </a:p>
          <a:p>
            <a:pPr marL="171450" indent="-171450">
              <a:buFont typeface="Arial"/>
              <a:buChar char="•"/>
            </a:pPr>
            <a:endParaRPr lang="en-US" sz="1200" dirty="0"/>
          </a:p>
        </p:txBody>
      </p:sp>
      <p:sp>
        <p:nvSpPr>
          <p:cNvPr id="2" name="TextBox 1">
            <a:extLst>
              <a:ext uri="{FF2B5EF4-FFF2-40B4-BE49-F238E27FC236}">
                <a16:creationId xmlns:a16="http://schemas.microsoft.com/office/drawing/2014/main" id="{94073CAE-5CC9-804A-A40D-F164E8BC435E}"/>
              </a:ext>
            </a:extLst>
          </p:cNvPr>
          <p:cNvSpPr txBox="1"/>
          <p:nvPr/>
        </p:nvSpPr>
        <p:spPr>
          <a:xfrm>
            <a:off x="6620780" y="68144"/>
            <a:ext cx="2077628" cy="600164"/>
          </a:xfrm>
          <a:prstGeom prst="rect">
            <a:avLst/>
          </a:prstGeom>
          <a:noFill/>
        </p:spPr>
        <p:txBody>
          <a:bodyPr wrap="square" rtlCol="0">
            <a:spAutoFit/>
          </a:bodyPr>
          <a:lstStyle/>
          <a:p>
            <a:r>
              <a:rPr lang="en-US" sz="3300" b="1" dirty="0"/>
              <a:t>Features</a:t>
            </a:r>
          </a:p>
        </p:txBody>
      </p:sp>
    </p:spTree>
    <p:extLst>
      <p:ext uri="{BB962C8B-B14F-4D97-AF65-F5344CB8AC3E}">
        <p14:creationId xmlns:p14="http://schemas.microsoft.com/office/powerpoint/2010/main" val="1315449376"/>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500"/>
                                        <p:tgtEl>
                                          <p:spTgt spid="9"/>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fade">
                                      <p:cBhvr>
                                        <p:cTn id="27" dur="500"/>
                                        <p:tgtEl>
                                          <p:spTgt spid="14"/>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fade">
                                      <p:cBhvr>
                                        <p:cTn id="3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9" grpId="0"/>
      <p:bldP spid="14" grpId="0"/>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GX-6000_front.jpg"/>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3613944" y="339725"/>
            <a:ext cx="1916112" cy="6181726"/>
          </a:xfrm>
          <a:prstGeom prst="rect">
            <a:avLst/>
          </a:prstGeom>
        </p:spPr>
      </p:pic>
      <p:sp>
        <p:nvSpPr>
          <p:cNvPr id="4" name="TextBox 3"/>
          <p:cNvSpPr txBox="1"/>
          <p:nvPr/>
        </p:nvSpPr>
        <p:spPr>
          <a:xfrm>
            <a:off x="6084168" y="2725877"/>
            <a:ext cx="2376264" cy="707886"/>
          </a:xfrm>
          <a:prstGeom prst="rect">
            <a:avLst/>
          </a:prstGeom>
          <a:noFill/>
        </p:spPr>
        <p:txBody>
          <a:bodyPr wrap="square" rtlCol="0">
            <a:spAutoFit/>
          </a:bodyPr>
          <a:lstStyle/>
          <a:p>
            <a:r>
              <a:rPr lang="en-US" sz="1400" b="1" dirty="0"/>
              <a:t>Weather &amp; Dust Resistant</a:t>
            </a:r>
          </a:p>
          <a:p>
            <a:pPr marL="285750" indent="-285750">
              <a:buFont typeface="Courier New"/>
              <a:buChar char="o"/>
            </a:pPr>
            <a:r>
              <a:rPr lang="en-US" sz="1400" dirty="0"/>
              <a:t>IP-67</a:t>
            </a:r>
            <a:endParaRPr lang="en-US" sz="1400" b="1" dirty="0"/>
          </a:p>
          <a:p>
            <a:endParaRPr lang="en-US" sz="1200" dirty="0"/>
          </a:p>
        </p:txBody>
      </p:sp>
      <p:sp>
        <p:nvSpPr>
          <p:cNvPr id="5" name="TextBox 4"/>
          <p:cNvSpPr txBox="1"/>
          <p:nvPr/>
        </p:nvSpPr>
        <p:spPr>
          <a:xfrm>
            <a:off x="899592" y="1340768"/>
            <a:ext cx="3672408" cy="861774"/>
          </a:xfrm>
          <a:prstGeom prst="rect">
            <a:avLst/>
          </a:prstGeom>
          <a:noFill/>
        </p:spPr>
        <p:txBody>
          <a:bodyPr wrap="square" rtlCol="0">
            <a:spAutoFit/>
          </a:bodyPr>
          <a:lstStyle/>
          <a:p>
            <a:r>
              <a:rPr lang="en-US" sz="1400" b="1" dirty="0"/>
              <a:t>Smallest 6 gas sample draw</a:t>
            </a:r>
          </a:p>
          <a:p>
            <a:pPr marL="171450" indent="-171450">
              <a:buFont typeface="Courier New"/>
              <a:buChar char="o"/>
            </a:pPr>
            <a:r>
              <a:rPr lang="en-US" sz="1200" dirty="0"/>
              <a:t>Lightweight &amp; Ergonomic</a:t>
            </a:r>
          </a:p>
          <a:p>
            <a:pPr marL="171450" indent="-171450">
              <a:buFont typeface="Courier New"/>
              <a:buChar char="o"/>
            </a:pPr>
            <a:r>
              <a:rPr lang="en-US" sz="1200" dirty="0"/>
              <a:t>High impact rubber boot</a:t>
            </a:r>
          </a:p>
          <a:p>
            <a:pPr marL="171450" indent="-171450">
              <a:buFont typeface="Courier New"/>
              <a:buChar char="o"/>
            </a:pPr>
            <a:r>
              <a:rPr lang="en-US" sz="1200" dirty="0"/>
              <a:t>Ergonomic design fits comfortable in hand</a:t>
            </a:r>
          </a:p>
        </p:txBody>
      </p:sp>
      <p:sp>
        <p:nvSpPr>
          <p:cNvPr id="6" name="TextBox 5"/>
          <p:cNvSpPr txBox="1"/>
          <p:nvPr/>
        </p:nvSpPr>
        <p:spPr>
          <a:xfrm>
            <a:off x="323528" y="3789040"/>
            <a:ext cx="3168352" cy="861774"/>
          </a:xfrm>
          <a:prstGeom prst="rect">
            <a:avLst/>
          </a:prstGeom>
          <a:noFill/>
        </p:spPr>
        <p:txBody>
          <a:bodyPr wrap="square" rtlCol="0">
            <a:spAutoFit/>
          </a:bodyPr>
          <a:lstStyle/>
          <a:p>
            <a:r>
              <a:rPr lang="en-US" sz="1400" b="1" dirty="0"/>
              <a:t>Interchangeable battery options</a:t>
            </a:r>
          </a:p>
          <a:p>
            <a:pPr marL="171450" indent="-171450">
              <a:buFont typeface="Courier New"/>
              <a:buChar char="o"/>
            </a:pPr>
            <a:r>
              <a:rPr lang="en-US" sz="1200" dirty="0"/>
              <a:t>Lithium-ion pack operates 14 hours</a:t>
            </a:r>
          </a:p>
          <a:p>
            <a:pPr marL="628650" lvl="1" indent="-171450">
              <a:buFont typeface="Courier New"/>
              <a:buChar char="o"/>
            </a:pPr>
            <a:r>
              <a:rPr lang="en-US" sz="1200" dirty="0"/>
              <a:t>Complete recharge in 3 hours</a:t>
            </a:r>
          </a:p>
          <a:p>
            <a:pPr marL="171450" indent="-171450">
              <a:buFont typeface="Courier New"/>
              <a:buChar char="o"/>
            </a:pPr>
            <a:r>
              <a:rPr lang="en-US" sz="1200" dirty="0"/>
              <a:t>Alkaline pack operates 8 hours</a:t>
            </a:r>
          </a:p>
        </p:txBody>
      </p:sp>
      <p:sp>
        <p:nvSpPr>
          <p:cNvPr id="11" name="TextBox 10"/>
          <p:cNvSpPr txBox="1"/>
          <p:nvPr/>
        </p:nvSpPr>
        <p:spPr>
          <a:xfrm>
            <a:off x="467544" y="2852936"/>
            <a:ext cx="2808312" cy="492443"/>
          </a:xfrm>
          <a:prstGeom prst="rect">
            <a:avLst/>
          </a:prstGeom>
          <a:noFill/>
        </p:spPr>
        <p:txBody>
          <a:bodyPr wrap="square" rtlCol="0">
            <a:spAutoFit/>
          </a:bodyPr>
          <a:lstStyle/>
          <a:p>
            <a:r>
              <a:rPr lang="en-US" sz="1400" b="1" dirty="0"/>
              <a:t>Internal Sample Pump</a:t>
            </a:r>
          </a:p>
          <a:p>
            <a:r>
              <a:rPr lang="en-US" sz="1200" dirty="0"/>
              <a:t>50’ sampling range</a:t>
            </a:r>
          </a:p>
        </p:txBody>
      </p:sp>
      <p:sp>
        <p:nvSpPr>
          <p:cNvPr id="12" name="TextBox 11"/>
          <p:cNvSpPr txBox="1"/>
          <p:nvPr/>
        </p:nvSpPr>
        <p:spPr>
          <a:xfrm>
            <a:off x="5652120" y="1340768"/>
            <a:ext cx="3168352" cy="861774"/>
          </a:xfrm>
          <a:prstGeom prst="rect">
            <a:avLst/>
          </a:prstGeom>
          <a:noFill/>
        </p:spPr>
        <p:txBody>
          <a:bodyPr wrap="square" rtlCol="0">
            <a:spAutoFit/>
          </a:bodyPr>
          <a:lstStyle/>
          <a:p>
            <a:r>
              <a:rPr lang="en-US" sz="1400" b="1" dirty="0"/>
              <a:t>Custom Unit Identification</a:t>
            </a:r>
          </a:p>
          <a:p>
            <a:pPr marL="171450" indent="-171450">
              <a:buFont typeface="Courier New"/>
              <a:buChar char="o"/>
            </a:pPr>
            <a:r>
              <a:rPr lang="en-US" sz="1200" dirty="0"/>
              <a:t>User &amp; Station ID selection Menu</a:t>
            </a:r>
          </a:p>
          <a:p>
            <a:pPr marL="171450" indent="-171450">
              <a:buFont typeface="Courier New"/>
              <a:buChar char="o"/>
            </a:pPr>
            <a:r>
              <a:rPr lang="en-US" sz="1200" dirty="0"/>
              <a:t>Assign multiple users to select within one instrument</a:t>
            </a:r>
          </a:p>
        </p:txBody>
      </p:sp>
      <p:sp>
        <p:nvSpPr>
          <p:cNvPr id="13" name="TextBox 12"/>
          <p:cNvSpPr txBox="1"/>
          <p:nvPr/>
        </p:nvSpPr>
        <p:spPr>
          <a:xfrm>
            <a:off x="6228184" y="3861048"/>
            <a:ext cx="2808312" cy="861774"/>
          </a:xfrm>
          <a:prstGeom prst="rect">
            <a:avLst/>
          </a:prstGeom>
          <a:noFill/>
        </p:spPr>
        <p:txBody>
          <a:bodyPr wrap="square" rtlCol="0">
            <a:spAutoFit/>
          </a:bodyPr>
          <a:lstStyle/>
          <a:p>
            <a:r>
              <a:rPr lang="en-US" sz="1400" b="1" dirty="0"/>
              <a:t>9 Languages </a:t>
            </a:r>
          </a:p>
          <a:p>
            <a:r>
              <a:rPr lang="en-US" sz="1200" dirty="0"/>
              <a:t>English, Germany, Italian, French, Portuguese, Spanish, Japanese, Korean, Russian </a:t>
            </a:r>
          </a:p>
        </p:txBody>
      </p:sp>
      <p:sp>
        <p:nvSpPr>
          <p:cNvPr id="10" name="TextBox 9">
            <a:extLst>
              <a:ext uri="{FF2B5EF4-FFF2-40B4-BE49-F238E27FC236}">
                <a16:creationId xmlns:a16="http://schemas.microsoft.com/office/drawing/2014/main" id="{0CF46B64-543D-DF40-8D5B-7BC7F67C2C1C}"/>
              </a:ext>
            </a:extLst>
          </p:cNvPr>
          <p:cNvSpPr txBox="1"/>
          <p:nvPr/>
        </p:nvSpPr>
        <p:spPr>
          <a:xfrm>
            <a:off x="6620780" y="68144"/>
            <a:ext cx="2077628" cy="600164"/>
          </a:xfrm>
          <a:prstGeom prst="rect">
            <a:avLst/>
          </a:prstGeom>
          <a:noFill/>
        </p:spPr>
        <p:txBody>
          <a:bodyPr wrap="square" rtlCol="0">
            <a:spAutoFit/>
          </a:bodyPr>
          <a:lstStyle/>
          <a:p>
            <a:r>
              <a:rPr lang="en-US" sz="3300" b="1" dirty="0"/>
              <a:t>Features</a:t>
            </a:r>
          </a:p>
        </p:txBody>
      </p:sp>
    </p:spTree>
    <p:extLst>
      <p:ext uri="{BB962C8B-B14F-4D97-AF65-F5344CB8AC3E}">
        <p14:creationId xmlns:p14="http://schemas.microsoft.com/office/powerpoint/2010/main" val="445791239"/>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fade">
                                      <p:cBhvr>
                                        <p:cTn id="22" dur="500"/>
                                        <p:tgtEl>
                                          <p:spTgt spid="12"/>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fade">
                                      <p:cBhvr>
                                        <p:cTn id="27" dur="500"/>
                                        <p:tgtEl>
                                          <p:spTgt spid="4"/>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fade">
                                      <p:cBhvr>
                                        <p:cTn id="3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11" grpId="0"/>
      <p:bldP spid="12" grpId="0"/>
      <p:bldP spid="13" grpId="0"/>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0446DF-DA48-3742-8D1D-87622F8707C6}"/>
              </a:ext>
            </a:extLst>
          </p:cNvPr>
          <p:cNvSpPr>
            <a:spLocks noGrp="1"/>
          </p:cNvSpPr>
          <p:nvPr>
            <p:ph type="title"/>
          </p:nvPr>
        </p:nvSpPr>
        <p:spPr/>
        <p:txBody>
          <a:bodyPr/>
          <a:lstStyle/>
          <a:p>
            <a:r>
              <a:rPr lang="en-US" b="1" dirty="0"/>
              <a:t>SDM-6000 Docking Station</a:t>
            </a:r>
          </a:p>
        </p:txBody>
      </p:sp>
      <p:sp>
        <p:nvSpPr>
          <p:cNvPr id="3" name="Content Placeholder 2">
            <a:extLst>
              <a:ext uri="{FF2B5EF4-FFF2-40B4-BE49-F238E27FC236}">
                <a16:creationId xmlns:a16="http://schemas.microsoft.com/office/drawing/2014/main" id="{C0B0B3E7-DBCE-794A-9879-ED710C7C7AD2}"/>
              </a:ext>
            </a:extLst>
          </p:cNvPr>
          <p:cNvSpPr>
            <a:spLocks noGrp="1"/>
          </p:cNvSpPr>
          <p:nvPr>
            <p:ph idx="1"/>
          </p:nvPr>
        </p:nvSpPr>
        <p:spPr>
          <a:xfrm>
            <a:off x="420129" y="1187976"/>
            <a:ext cx="6981567" cy="2230393"/>
          </a:xfrm>
        </p:spPr>
        <p:txBody>
          <a:bodyPr/>
          <a:lstStyle/>
          <a:p>
            <a:pPr marL="800100" lvl="1" indent="-342900" eaLnBrk="0" hangingPunct="0">
              <a:spcBef>
                <a:spcPct val="0"/>
              </a:spcBef>
              <a:buFont typeface="Arial"/>
              <a:buChar char="•"/>
              <a:defRPr/>
            </a:pPr>
            <a:r>
              <a:rPr lang="en-US" altLang="ja-JP" sz="1600" kern="0" dirty="0"/>
              <a:t>Stand alone station (no PC required)</a:t>
            </a:r>
          </a:p>
          <a:p>
            <a:pPr marL="800100" lvl="1" indent="-342900" eaLnBrk="0" hangingPunct="0">
              <a:spcBef>
                <a:spcPct val="0"/>
              </a:spcBef>
              <a:buFont typeface="Arial"/>
              <a:buChar char="•"/>
              <a:defRPr/>
            </a:pPr>
            <a:r>
              <a:rPr lang="en-US" altLang="ja-JP" sz="1600" kern="0" dirty="0"/>
              <a:t>Charging</a:t>
            </a:r>
          </a:p>
          <a:p>
            <a:pPr marL="800100" lvl="1" indent="-342900" eaLnBrk="0" hangingPunct="0">
              <a:spcBef>
                <a:spcPct val="0"/>
              </a:spcBef>
              <a:buFont typeface="Arial"/>
              <a:buChar char="•"/>
              <a:defRPr/>
            </a:pPr>
            <a:r>
              <a:rPr lang="en-US" altLang="ja-JP" sz="1600" kern="0" dirty="0"/>
              <a:t>Bump, Calibrate, and Alarm tests</a:t>
            </a:r>
          </a:p>
          <a:p>
            <a:pPr marL="800100" lvl="1" indent="-342900" eaLnBrk="0" hangingPunct="0">
              <a:spcBef>
                <a:spcPct val="0"/>
              </a:spcBef>
              <a:buFont typeface="Arial"/>
              <a:buChar char="•"/>
              <a:defRPr/>
            </a:pPr>
            <a:r>
              <a:rPr lang="en-US" altLang="ja-JP" sz="1600" kern="0" dirty="0"/>
              <a:t>Touch screen menu display</a:t>
            </a:r>
          </a:p>
          <a:p>
            <a:pPr marL="800100" lvl="1" indent="-342900" eaLnBrk="0" hangingPunct="0">
              <a:spcBef>
                <a:spcPct val="0"/>
              </a:spcBef>
              <a:buFont typeface="Arial"/>
              <a:buChar char="•"/>
              <a:defRPr/>
            </a:pPr>
            <a:r>
              <a:rPr lang="en-US" altLang="ja-JP" sz="1600" kern="0" dirty="0"/>
              <a:t>Save calibration, bump tests, alarm history and exposure data to an SD memory card or to a computer</a:t>
            </a:r>
          </a:p>
          <a:p>
            <a:pPr marL="800100" lvl="1" indent="-342900" eaLnBrk="0" hangingPunct="0">
              <a:spcBef>
                <a:spcPct val="0"/>
              </a:spcBef>
              <a:buFont typeface="Arial"/>
              <a:buChar char="•"/>
              <a:defRPr/>
            </a:pPr>
            <a:r>
              <a:rPr lang="en-US" altLang="ja-JP" sz="1600" kern="0" dirty="0"/>
              <a:t>Automatically power on or off for scheduled maintenance</a:t>
            </a:r>
          </a:p>
          <a:p>
            <a:pPr marL="800100" lvl="1" indent="-342900" eaLnBrk="0" hangingPunct="0">
              <a:spcBef>
                <a:spcPct val="0"/>
              </a:spcBef>
              <a:buFont typeface="Arial"/>
              <a:buChar char="•"/>
              <a:defRPr/>
            </a:pPr>
            <a:r>
              <a:rPr lang="en-US" altLang="ja-JP" sz="1600" kern="0" dirty="0"/>
              <a:t>Up to 3 ports for separate calibration gas cylinders</a:t>
            </a:r>
          </a:p>
          <a:p>
            <a:pPr marL="0" indent="0">
              <a:buNone/>
            </a:pPr>
            <a:endParaRPr lang="en-US" dirty="0"/>
          </a:p>
        </p:txBody>
      </p:sp>
      <p:pic>
        <p:nvPicPr>
          <p:cNvPr id="4" name="Picture 3" descr="SDM-Side-view-2.png">
            <a:extLst>
              <a:ext uri="{FF2B5EF4-FFF2-40B4-BE49-F238E27FC236}">
                <a16:creationId xmlns:a16="http://schemas.microsoft.com/office/drawing/2014/main" id="{ED3AC6D8-A6E8-E44B-81BE-9A16797B772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114730" y="1076758"/>
            <a:ext cx="1771548" cy="2657323"/>
          </a:xfrm>
          <a:prstGeom prst="rect">
            <a:avLst/>
          </a:prstGeom>
        </p:spPr>
      </p:pic>
      <p:pic>
        <p:nvPicPr>
          <p:cNvPr id="5" name="Picture 4" descr="SDM-6000-Gang-Sm.png">
            <a:extLst>
              <a:ext uri="{FF2B5EF4-FFF2-40B4-BE49-F238E27FC236}">
                <a16:creationId xmlns:a16="http://schemas.microsoft.com/office/drawing/2014/main" id="{D454C627-59BF-4540-9370-76EA9AF14073}"/>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15310" y="3379012"/>
            <a:ext cx="3265019" cy="1634687"/>
          </a:xfrm>
          <a:prstGeom prst="rect">
            <a:avLst/>
          </a:prstGeom>
        </p:spPr>
      </p:pic>
      <p:sp>
        <p:nvSpPr>
          <p:cNvPr id="6" name="Rectangle 5">
            <a:extLst>
              <a:ext uri="{FF2B5EF4-FFF2-40B4-BE49-F238E27FC236}">
                <a16:creationId xmlns:a16="http://schemas.microsoft.com/office/drawing/2014/main" id="{21574E24-3F49-2B43-BD32-DCB606C28F27}"/>
              </a:ext>
            </a:extLst>
          </p:cNvPr>
          <p:cNvSpPr/>
          <p:nvPr/>
        </p:nvSpPr>
        <p:spPr>
          <a:xfrm>
            <a:off x="4273981" y="3659914"/>
            <a:ext cx="4572000" cy="1569660"/>
          </a:xfrm>
          <a:prstGeom prst="rect">
            <a:avLst/>
          </a:prstGeom>
        </p:spPr>
        <p:txBody>
          <a:bodyPr>
            <a:spAutoFit/>
          </a:bodyPr>
          <a:lstStyle/>
          <a:p>
            <a:pPr marL="800100" lvl="1" indent="-342900" eaLnBrk="0" fontAlgn="base" hangingPunct="0">
              <a:spcBef>
                <a:spcPct val="0"/>
              </a:spcBef>
              <a:spcAft>
                <a:spcPct val="0"/>
              </a:spcAft>
              <a:buFont typeface="Arial"/>
              <a:buChar char="•"/>
              <a:defRPr/>
            </a:pPr>
            <a:r>
              <a:rPr kumimoji="0" lang="en-US" altLang="ja-JP" sz="1600" kern="0" dirty="0"/>
              <a:t>Manage up to 10 instruments with one power source, calibration source, and computer</a:t>
            </a:r>
          </a:p>
          <a:p>
            <a:pPr marL="800100" lvl="1" indent="-342900" eaLnBrk="0" fontAlgn="base" hangingPunct="0">
              <a:spcBef>
                <a:spcPct val="0"/>
              </a:spcBef>
              <a:spcAft>
                <a:spcPct val="0"/>
              </a:spcAft>
              <a:buFont typeface="Arial"/>
              <a:buChar char="•"/>
              <a:defRPr/>
            </a:pPr>
            <a:r>
              <a:rPr kumimoji="0" lang="en-US" altLang="ja-JP" sz="1600" kern="0" dirty="0"/>
              <a:t>Configure GX-6000 parameters</a:t>
            </a:r>
          </a:p>
          <a:p>
            <a:pPr marL="800100" lvl="1" indent="-342900" eaLnBrk="0" fontAlgn="base" hangingPunct="0">
              <a:spcBef>
                <a:spcPct val="0"/>
              </a:spcBef>
              <a:spcAft>
                <a:spcPct val="0"/>
              </a:spcAft>
              <a:buFont typeface="Arial"/>
              <a:buChar char="•"/>
              <a:defRPr/>
            </a:pPr>
            <a:r>
              <a:rPr kumimoji="0" lang="en-US" altLang="ja-JP" sz="1600" kern="0" dirty="0"/>
              <a:t>SV-3 unit expands calibration ports up to 6 ports</a:t>
            </a:r>
          </a:p>
        </p:txBody>
      </p:sp>
      <p:sp>
        <p:nvSpPr>
          <p:cNvPr id="7" name="Rectangle 6">
            <a:extLst>
              <a:ext uri="{FF2B5EF4-FFF2-40B4-BE49-F238E27FC236}">
                <a16:creationId xmlns:a16="http://schemas.microsoft.com/office/drawing/2014/main" id="{A2EA197E-4EDB-3645-BB8F-C6D0ED757ED0}"/>
              </a:ext>
            </a:extLst>
          </p:cNvPr>
          <p:cNvSpPr/>
          <p:nvPr/>
        </p:nvSpPr>
        <p:spPr>
          <a:xfrm>
            <a:off x="419767" y="5294157"/>
            <a:ext cx="6647935" cy="1323439"/>
          </a:xfrm>
          <a:prstGeom prst="rect">
            <a:avLst/>
          </a:prstGeom>
        </p:spPr>
        <p:txBody>
          <a:bodyPr wrap="square">
            <a:spAutoFit/>
          </a:bodyPr>
          <a:lstStyle/>
          <a:p>
            <a:pPr marL="800100" lvl="1" indent="-342900" eaLnBrk="0" fontAlgn="base" hangingPunct="0">
              <a:spcBef>
                <a:spcPct val="0"/>
              </a:spcBef>
              <a:spcAft>
                <a:spcPct val="0"/>
              </a:spcAft>
              <a:buFont typeface="Arial"/>
              <a:buChar char="•"/>
              <a:defRPr/>
            </a:pPr>
            <a:r>
              <a:rPr kumimoji="0" lang="en-US" altLang="ja-JP" sz="1600" kern="0" dirty="0"/>
              <a:t>Easily connects to adjacent docks</a:t>
            </a:r>
          </a:p>
          <a:p>
            <a:pPr marL="800100" lvl="1" indent="-342900" eaLnBrk="0" fontAlgn="base" hangingPunct="0">
              <a:spcBef>
                <a:spcPct val="0"/>
              </a:spcBef>
              <a:spcAft>
                <a:spcPct val="0"/>
              </a:spcAft>
              <a:buFont typeface="Arial"/>
              <a:buChar char="•"/>
              <a:defRPr/>
            </a:pPr>
            <a:r>
              <a:rPr kumimoji="0" lang="en-US" altLang="ja-JP" sz="1600" kern="0" dirty="0"/>
              <a:t>Automatically distributes power, calibration gas, and data once connected</a:t>
            </a:r>
          </a:p>
          <a:p>
            <a:pPr marL="800100" lvl="1" indent="-342900" eaLnBrk="0" fontAlgn="base" hangingPunct="0">
              <a:spcBef>
                <a:spcPct val="0"/>
              </a:spcBef>
              <a:spcAft>
                <a:spcPct val="0"/>
              </a:spcAft>
              <a:buFont typeface="Arial"/>
              <a:buChar char="•"/>
              <a:defRPr/>
            </a:pPr>
            <a:r>
              <a:rPr kumimoji="0" lang="en-US" altLang="ja-JP" sz="1600" kern="0" dirty="0"/>
              <a:t>DIN Rail wall mount</a:t>
            </a:r>
          </a:p>
          <a:p>
            <a:pPr marL="800100" lvl="1" indent="-342900" eaLnBrk="0" fontAlgn="base" hangingPunct="0">
              <a:spcBef>
                <a:spcPct val="0"/>
              </a:spcBef>
              <a:spcAft>
                <a:spcPct val="0"/>
              </a:spcAft>
              <a:buFont typeface="Arial"/>
              <a:buChar char="•"/>
              <a:defRPr/>
            </a:pPr>
            <a:r>
              <a:rPr kumimoji="0" lang="en-US" altLang="ja-JP" sz="1600" kern="0" dirty="0"/>
              <a:t>Local print out of calibration/bump and alarm test results</a:t>
            </a:r>
          </a:p>
        </p:txBody>
      </p:sp>
    </p:spTree>
    <p:extLst>
      <p:ext uri="{BB962C8B-B14F-4D97-AF65-F5344CB8AC3E}">
        <p14:creationId xmlns:p14="http://schemas.microsoft.com/office/powerpoint/2010/main" val="288035619"/>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6" grpId="0"/>
      <p:bldP spid="7" grpId="0"/>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C8513D-2F39-B643-A0C9-9166F6C8DF47}"/>
              </a:ext>
            </a:extLst>
          </p:cNvPr>
          <p:cNvSpPr>
            <a:spLocks noGrp="1"/>
          </p:cNvSpPr>
          <p:nvPr>
            <p:ph type="title"/>
          </p:nvPr>
        </p:nvSpPr>
        <p:spPr/>
        <p:txBody>
          <a:bodyPr/>
          <a:lstStyle/>
          <a:p>
            <a:r>
              <a:rPr lang="en-US" b="1" dirty="0"/>
              <a:t>PID Options – GX-6000</a:t>
            </a:r>
            <a:endParaRPr lang="en-US" dirty="0"/>
          </a:p>
        </p:txBody>
      </p:sp>
      <p:graphicFrame>
        <p:nvGraphicFramePr>
          <p:cNvPr id="4" name="Content Placeholder 3">
            <a:extLst>
              <a:ext uri="{FF2B5EF4-FFF2-40B4-BE49-F238E27FC236}">
                <a16:creationId xmlns:a16="http://schemas.microsoft.com/office/drawing/2014/main" id="{AC37C2D8-42BC-F24F-98C4-63A7AFF1889F}"/>
              </a:ext>
            </a:extLst>
          </p:cNvPr>
          <p:cNvGraphicFramePr>
            <a:graphicFrameLocks noGrp="1"/>
          </p:cNvGraphicFramePr>
          <p:nvPr>
            <p:ph idx="1"/>
          </p:nvPr>
        </p:nvGraphicFramePr>
        <p:xfrm>
          <a:off x="453067" y="1600427"/>
          <a:ext cx="5040487" cy="2385928"/>
        </p:xfrm>
        <a:graphic>
          <a:graphicData uri="http://schemas.openxmlformats.org/drawingml/2006/table">
            <a:tbl>
              <a:tblPr firstRow="1" bandRow="1">
                <a:tableStyleId>{5940675A-B579-460E-94D1-54222C63F5DA}</a:tableStyleId>
              </a:tblPr>
              <a:tblGrid>
                <a:gridCol w="1266407">
                  <a:extLst>
                    <a:ext uri="{9D8B030D-6E8A-4147-A177-3AD203B41FA5}">
                      <a16:colId xmlns:a16="http://schemas.microsoft.com/office/drawing/2014/main" val="91544729"/>
                    </a:ext>
                  </a:extLst>
                </a:gridCol>
                <a:gridCol w="1381497">
                  <a:extLst>
                    <a:ext uri="{9D8B030D-6E8A-4147-A177-3AD203B41FA5}">
                      <a16:colId xmlns:a16="http://schemas.microsoft.com/office/drawing/2014/main" val="1623606513"/>
                    </a:ext>
                  </a:extLst>
                </a:gridCol>
                <a:gridCol w="1309816">
                  <a:extLst>
                    <a:ext uri="{9D8B030D-6E8A-4147-A177-3AD203B41FA5}">
                      <a16:colId xmlns:a16="http://schemas.microsoft.com/office/drawing/2014/main" val="1612508582"/>
                    </a:ext>
                  </a:extLst>
                </a:gridCol>
                <a:gridCol w="1082767">
                  <a:extLst>
                    <a:ext uri="{9D8B030D-6E8A-4147-A177-3AD203B41FA5}">
                      <a16:colId xmlns:a16="http://schemas.microsoft.com/office/drawing/2014/main" val="3959012427"/>
                    </a:ext>
                  </a:extLst>
                </a:gridCol>
              </a:tblGrid>
              <a:tr h="431398">
                <a:tc gridSpan="2">
                  <a:txBody>
                    <a:bodyPr/>
                    <a:lstStyle/>
                    <a:p>
                      <a:pPr algn="ctr"/>
                      <a:r>
                        <a:rPr lang="en-US" sz="1350" dirty="0"/>
                        <a:t>PID /gas</a:t>
                      </a:r>
                    </a:p>
                  </a:txBody>
                  <a:tcPr anchor="ctr"/>
                </a:tc>
                <a:tc hMerge="1">
                  <a:txBody>
                    <a:bodyPr/>
                    <a:lstStyle/>
                    <a:p>
                      <a:endParaRPr lang="en-US"/>
                    </a:p>
                  </a:txBody>
                  <a:tcPr/>
                </a:tc>
                <a:tc>
                  <a:txBody>
                    <a:bodyPr/>
                    <a:lstStyle/>
                    <a:p>
                      <a:pPr algn="ctr"/>
                      <a:r>
                        <a:rPr lang="en-US" sz="1350" dirty="0"/>
                        <a:t>Range</a:t>
                      </a:r>
                    </a:p>
                  </a:txBody>
                  <a:tcPr anchor="ctr"/>
                </a:tc>
                <a:tc>
                  <a:txBody>
                    <a:bodyPr/>
                    <a:lstStyle/>
                    <a:p>
                      <a:pPr algn="ctr"/>
                      <a:r>
                        <a:rPr lang="en-US" sz="1350" dirty="0"/>
                        <a:t>Accuracy</a:t>
                      </a:r>
                    </a:p>
                  </a:txBody>
                  <a:tcPr anchor="ctr"/>
                </a:tc>
                <a:extLst>
                  <a:ext uri="{0D108BD9-81ED-4DB2-BD59-A6C34878D82A}">
                    <a16:rowId xmlns:a16="http://schemas.microsoft.com/office/drawing/2014/main" val="4278535764"/>
                  </a:ext>
                </a:extLst>
              </a:tr>
              <a:tr h="184009">
                <a:tc>
                  <a:txBody>
                    <a:bodyPr/>
                    <a:lstStyle/>
                    <a:p>
                      <a:pPr algn="ctr"/>
                      <a:r>
                        <a:rPr lang="en-US" sz="1350" dirty="0"/>
                        <a:t>10.6 eV low</a:t>
                      </a:r>
                    </a:p>
                  </a:txBody>
                  <a:tcPr anchor="ctr"/>
                </a:tc>
                <a:tc rowSpan="2">
                  <a:txBody>
                    <a:bodyPr/>
                    <a:lstStyle/>
                    <a:p>
                      <a:pPr algn="ctr"/>
                      <a:r>
                        <a:rPr lang="en-US" sz="1350" dirty="0"/>
                        <a:t>600 VOC’s</a:t>
                      </a:r>
                    </a:p>
                  </a:txBody>
                  <a:tcPr anchor="ctr"/>
                </a:tc>
                <a:tc>
                  <a:txBody>
                    <a:bodyPr/>
                    <a:lstStyle/>
                    <a:p>
                      <a:pPr algn="ctr"/>
                      <a:r>
                        <a:rPr lang="en-US" sz="1350" dirty="0"/>
                        <a:t>0-50,000 ppb</a:t>
                      </a:r>
                    </a:p>
                  </a:txBody>
                  <a:tcPr anchor="ctr"/>
                </a:tc>
                <a:tc rowSpan="5">
                  <a:txBody>
                    <a:bodyPr/>
                    <a:lstStyle/>
                    <a:p>
                      <a:pPr algn="ctr"/>
                      <a:r>
                        <a:rPr lang="en-US" sz="1350" dirty="0"/>
                        <a:t>+/- 10% of reading, </a:t>
                      </a:r>
                    </a:p>
                    <a:p>
                      <a:pPr algn="ctr"/>
                      <a:r>
                        <a:rPr lang="en-US" sz="1350" dirty="0"/>
                        <a:t>+/- 1 digit</a:t>
                      </a:r>
                    </a:p>
                  </a:txBody>
                  <a:tcPr anchor="ctr"/>
                </a:tc>
                <a:extLst>
                  <a:ext uri="{0D108BD9-81ED-4DB2-BD59-A6C34878D82A}">
                    <a16:rowId xmlns:a16="http://schemas.microsoft.com/office/drawing/2014/main" val="1200877762"/>
                  </a:ext>
                </a:extLst>
              </a:tr>
              <a:tr h="184009">
                <a:tc>
                  <a:txBody>
                    <a:bodyPr/>
                    <a:lstStyle/>
                    <a:p>
                      <a:pPr algn="ctr"/>
                      <a:r>
                        <a:rPr lang="en-US" sz="1350" dirty="0"/>
                        <a:t>10.6 eV high</a:t>
                      </a:r>
                    </a:p>
                  </a:txBody>
                  <a:tcPr anchor="ctr"/>
                </a:tc>
                <a:tc vMerge="1">
                  <a:txBody>
                    <a:bodyPr/>
                    <a:lstStyle/>
                    <a:p>
                      <a:endParaRPr lang="en-US" dirty="0"/>
                    </a:p>
                  </a:txBody>
                  <a:tcPr/>
                </a:tc>
                <a:tc>
                  <a:txBody>
                    <a:bodyPr/>
                    <a:lstStyle/>
                    <a:p>
                      <a:pPr algn="ctr"/>
                      <a:r>
                        <a:rPr lang="en-US" sz="1350" dirty="0"/>
                        <a:t>0-6,000 ppm</a:t>
                      </a:r>
                    </a:p>
                  </a:txBody>
                  <a:tcPr anchor="ctr"/>
                </a:tc>
                <a:tc vMerge="1">
                  <a:txBody>
                    <a:bodyPr/>
                    <a:lstStyle/>
                    <a:p>
                      <a:endParaRPr lang="en-US"/>
                    </a:p>
                  </a:txBody>
                  <a:tcPr/>
                </a:tc>
                <a:extLst>
                  <a:ext uri="{0D108BD9-81ED-4DB2-BD59-A6C34878D82A}">
                    <a16:rowId xmlns:a16="http://schemas.microsoft.com/office/drawing/2014/main" val="862608207"/>
                  </a:ext>
                </a:extLst>
              </a:tr>
              <a:tr h="354330">
                <a:tc rowSpan="2">
                  <a:txBody>
                    <a:bodyPr/>
                    <a:lstStyle/>
                    <a:p>
                      <a:pPr algn="ctr"/>
                      <a:r>
                        <a:rPr lang="en-US" sz="1350" dirty="0"/>
                        <a:t>10.0  eV</a:t>
                      </a:r>
                    </a:p>
                  </a:txBody>
                  <a:tcPr anchor="ctr"/>
                </a:tc>
                <a:tc>
                  <a:txBody>
                    <a:bodyPr/>
                    <a:lstStyle/>
                    <a:p>
                      <a:pPr algn="ctr"/>
                      <a:r>
                        <a:rPr lang="en-US" sz="1350" dirty="0"/>
                        <a:t>Benzene specific</a:t>
                      </a:r>
                    </a:p>
                  </a:txBody>
                  <a:tcPr anchor="ctr"/>
                </a:tc>
                <a:tc>
                  <a:txBody>
                    <a:bodyPr/>
                    <a:lstStyle/>
                    <a:p>
                      <a:pPr algn="ctr"/>
                      <a:r>
                        <a:rPr lang="en-US" sz="1350" dirty="0"/>
                        <a:t>0.1-50 ppm</a:t>
                      </a:r>
                    </a:p>
                  </a:txBody>
                  <a:tcPr anchor="ctr"/>
                </a:tc>
                <a:tc vMerge="1">
                  <a:txBody>
                    <a:bodyPr/>
                    <a:lstStyle/>
                    <a:p>
                      <a:endParaRPr lang="en-US" dirty="0"/>
                    </a:p>
                  </a:txBody>
                  <a:tcPr/>
                </a:tc>
                <a:extLst>
                  <a:ext uri="{0D108BD9-81ED-4DB2-BD59-A6C34878D82A}">
                    <a16:rowId xmlns:a16="http://schemas.microsoft.com/office/drawing/2014/main" val="923813393"/>
                  </a:ext>
                </a:extLst>
              </a:tr>
              <a:tr h="354330">
                <a:tc vMerge="1">
                  <a:txBody>
                    <a:bodyPr/>
                    <a:lstStyle/>
                    <a:p>
                      <a:endParaRPr lang="en-US"/>
                    </a:p>
                  </a:txBody>
                  <a:tcPr/>
                </a:tc>
                <a:tc>
                  <a:txBody>
                    <a:bodyPr/>
                    <a:lstStyle/>
                    <a:p>
                      <a:pPr algn="ctr"/>
                      <a:r>
                        <a:rPr lang="en-US" sz="1350" dirty="0"/>
                        <a:t>300 VOC’s</a:t>
                      </a:r>
                    </a:p>
                  </a:txBody>
                  <a:tcPr anchor="ctr"/>
                </a:tc>
                <a:tc>
                  <a:txBody>
                    <a:bodyPr/>
                    <a:lstStyle/>
                    <a:p>
                      <a:pPr algn="ctr"/>
                      <a:r>
                        <a:rPr lang="en-US" sz="1350" dirty="0"/>
                        <a:t>0-100 ppm</a:t>
                      </a:r>
                    </a:p>
                  </a:txBody>
                  <a:tcPr anchor="ctr"/>
                </a:tc>
                <a:tc vMerge="1">
                  <a:txBody>
                    <a:bodyPr/>
                    <a:lstStyle/>
                    <a:p>
                      <a:endParaRPr lang="en-US"/>
                    </a:p>
                  </a:txBody>
                  <a:tcPr/>
                </a:tc>
                <a:extLst>
                  <a:ext uri="{0D108BD9-81ED-4DB2-BD59-A6C34878D82A}">
                    <a16:rowId xmlns:a16="http://schemas.microsoft.com/office/drawing/2014/main" val="799146264"/>
                  </a:ext>
                </a:extLst>
              </a:tr>
              <a:tr h="368018">
                <a:tc>
                  <a:txBody>
                    <a:bodyPr/>
                    <a:lstStyle/>
                    <a:p>
                      <a:pPr algn="ctr"/>
                      <a:r>
                        <a:rPr lang="en-US" sz="1350" dirty="0"/>
                        <a:t>11.7 eV</a:t>
                      </a:r>
                    </a:p>
                  </a:txBody>
                  <a:tcPr anchor="ctr"/>
                </a:tc>
                <a:tc>
                  <a:txBody>
                    <a:bodyPr/>
                    <a:lstStyle/>
                    <a:p>
                      <a:pPr algn="ctr"/>
                      <a:r>
                        <a:rPr lang="en-US" sz="1350" dirty="0"/>
                        <a:t>High- voltage lamp</a:t>
                      </a:r>
                    </a:p>
                  </a:txBody>
                  <a:tcPr anchor="ctr"/>
                </a:tc>
                <a:tc>
                  <a:txBody>
                    <a:bodyPr/>
                    <a:lstStyle/>
                    <a:p>
                      <a:pPr algn="ctr"/>
                      <a:r>
                        <a:rPr lang="en-US" sz="1350" dirty="0"/>
                        <a:t>0-1,000 ppm</a:t>
                      </a:r>
                    </a:p>
                  </a:txBody>
                  <a:tcPr anchor="ctr"/>
                </a:tc>
                <a:tc vMerge="1">
                  <a:txBody>
                    <a:bodyPr/>
                    <a:lstStyle/>
                    <a:p>
                      <a:endParaRPr lang="en-US" dirty="0"/>
                    </a:p>
                  </a:txBody>
                  <a:tcPr/>
                </a:tc>
                <a:extLst>
                  <a:ext uri="{0D108BD9-81ED-4DB2-BD59-A6C34878D82A}">
                    <a16:rowId xmlns:a16="http://schemas.microsoft.com/office/drawing/2014/main" val="2175993757"/>
                  </a:ext>
                </a:extLst>
              </a:tr>
            </a:tbl>
          </a:graphicData>
        </a:graphic>
      </p:graphicFrame>
      <p:sp>
        <p:nvSpPr>
          <p:cNvPr id="13" name="TextBox 12">
            <a:extLst>
              <a:ext uri="{FF2B5EF4-FFF2-40B4-BE49-F238E27FC236}">
                <a16:creationId xmlns:a16="http://schemas.microsoft.com/office/drawing/2014/main" id="{F9790155-5252-E549-BAB5-496358B21E55}"/>
              </a:ext>
            </a:extLst>
          </p:cNvPr>
          <p:cNvSpPr txBox="1"/>
          <p:nvPr/>
        </p:nvSpPr>
        <p:spPr>
          <a:xfrm>
            <a:off x="580947" y="4389475"/>
            <a:ext cx="6394681" cy="2292935"/>
          </a:xfrm>
          <a:prstGeom prst="rect">
            <a:avLst/>
          </a:prstGeom>
          <a:noFill/>
        </p:spPr>
        <p:txBody>
          <a:bodyPr wrap="square" rtlCol="0">
            <a:spAutoFit/>
          </a:bodyPr>
          <a:lstStyle/>
          <a:p>
            <a:pPr marL="285750" indent="-285750">
              <a:buFont typeface="Arial" panose="020B0604020202020204" pitchFamily="34" charset="0"/>
              <a:buChar char="•"/>
            </a:pPr>
            <a:r>
              <a:rPr lang="en-US" dirty="0"/>
              <a:t>The GX-6000 is the only multi-gas</a:t>
            </a:r>
            <a:r>
              <a:rPr lang="en-US" b="1" i="1" dirty="0"/>
              <a:t> </a:t>
            </a:r>
            <a:r>
              <a:rPr lang="en-US" dirty="0"/>
              <a:t>monitor with simultaneous dual-PID capability</a:t>
            </a:r>
          </a:p>
          <a:p>
            <a:pPr marL="285750" indent="-285750">
              <a:buFont typeface="Arial" panose="020B0604020202020204" pitchFamily="34" charset="0"/>
              <a:buChar char="•"/>
            </a:pPr>
            <a:r>
              <a:rPr lang="en-US" b="1" dirty="0"/>
              <a:t>Long life 11.7 eV lamp</a:t>
            </a:r>
          </a:p>
          <a:p>
            <a:pPr marL="742950" lvl="1" indent="-285750">
              <a:buFont typeface="Wingdings" pitchFamily="2" charset="2"/>
              <a:buChar char="Ø"/>
            </a:pPr>
            <a:r>
              <a:rPr lang="en-US" dirty="0"/>
              <a:t>Typical 9 to 12 month life!</a:t>
            </a:r>
          </a:p>
          <a:p>
            <a:pPr marL="742950" lvl="1" indent="-285750">
              <a:buFont typeface="Arial" panose="020B0604020202020204" pitchFamily="34" charset="0"/>
              <a:buChar char="•"/>
            </a:pPr>
            <a:r>
              <a:rPr lang="en-US" dirty="0"/>
              <a:t>Monitor carbon tetrachloride, acrylonitrile, chloroform, methanol, refrigerants (R-143, R-132A), and more</a:t>
            </a:r>
          </a:p>
          <a:p>
            <a:endParaRPr lang="en-US" sz="1700" dirty="0"/>
          </a:p>
        </p:txBody>
      </p:sp>
      <p:grpSp>
        <p:nvGrpSpPr>
          <p:cNvPr id="19" name="Group 18">
            <a:extLst>
              <a:ext uri="{FF2B5EF4-FFF2-40B4-BE49-F238E27FC236}">
                <a16:creationId xmlns:a16="http://schemas.microsoft.com/office/drawing/2014/main" id="{BA78B77E-A934-3246-868C-A1136761F712}"/>
              </a:ext>
            </a:extLst>
          </p:cNvPr>
          <p:cNvGrpSpPr/>
          <p:nvPr/>
        </p:nvGrpSpPr>
        <p:grpSpPr>
          <a:xfrm>
            <a:off x="6634633" y="1260290"/>
            <a:ext cx="2461815" cy="4933136"/>
            <a:chOff x="6531766" y="309016"/>
            <a:chExt cx="2461815" cy="4933136"/>
          </a:xfrm>
        </p:grpSpPr>
        <p:grpSp>
          <p:nvGrpSpPr>
            <p:cNvPr id="14" name="Group 13">
              <a:extLst>
                <a:ext uri="{FF2B5EF4-FFF2-40B4-BE49-F238E27FC236}">
                  <a16:creationId xmlns:a16="http://schemas.microsoft.com/office/drawing/2014/main" id="{4C79155B-3129-974E-94A8-AD683B11A712}"/>
                </a:ext>
              </a:extLst>
            </p:cNvPr>
            <p:cNvGrpSpPr/>
            <p:nvPr/>
          </p:nvGrpSpPr>
          <p:grpSpPr>
            <a:xfrm>
              <a:off x="6531766" y="309016"/>
              <a:ext cx="2461815" cy="4933136"/>
              <a:chOff x="6422690" y="417340"/>
              <a:chExt cx="2461815" cy="4933136"/>
            </a:xfrm>
          </p:grpSpPr>
          <p:grpSp>
            <p:nvGrpSpPr>
              <p:cNvPr id="9" name="Group 8">
                <a:extLst>
                  <a:ext uri="{FF2B5EF4-FFF2-40B4-BE49-F238E27FC236}">
                    <a16:creationId xmlns:a16="http://schemas.microsoft.com/office/drawing/2014/main" id="{92E934E5-BC62-754D-AEBE-B852EF4A7F2D}"/>
                  </a:ext>
                </a:extLst>
              </p:cNvPr>
              <p:cNvGrpSpPr>
                <a:grpSpLocks noChangeAspect="1"/>
              </p:cNvGrpSpPr>
              <p:nvPr/>
            </p:nvGrpSpPr>
            <p:grpSpPr>
              <a:xfrm>
                <a:off x="6422690" y="417340"/>
                <a:ext cx="2461815" cy="4933136"/>
                <a:chOff x="6051990" y="727641"/>
                <a:chExt cx="3092010" cy="6195959"/>
              </a:xfrm>
            </p:grpSpPr>
            <p:pic>
              <p:nvPicPr>
                <p:cNvPr id="5" name="Picture 4">
                  <a:extLst>
                    <a:ext uri="{FF2B5EF4-FFF2-40B4-BE49-F238E27FC236}">
                      <a16:creationId xmlns:a16="http://schemas.microsoft.com/office/drawing/2014/main" id="{7026F271-AEB6-9448-A404-C08BFA6FC13E}"/>
                    </a:ext>
                  </a:extLst>
                </p:cNvPr>
                <p:cNvPicPr>
                  <a:picLocks noChangeAspect="1"/>
                </p:cNvPicPr>
                <p:nvPr/>
              </p:nvPicPr>
              <p:blipFill>
                <a:blip r:embed="rId3"/>
                <a:stretch>
                  <a:fillRect/>
                </a:stretch>
              </p:blipFill>
              <p:spPr>
                <a:xfrm>
                  <a:off x="6629488" y="862013"/>
                  <a:ext cx="1878100" cy="4953351"/>
                </a:xfrm>
                <a:prstGeom prst="rect">
                  <a:avLst/>
                </a:prstGeom>
              </p:spPr>
            </p:pic>
            <p:pic>
              <p:nvPicPr>
                <p:cNvPr id="6" name="Picture 5">
                  <a:extLst>
                    <a:ext uri="{FF2B5EF4-FFF2-40B4-BE49-F238E27FC236}">
                      <a16:creationId xmlns:a16="http://schemas.microsoft.com/office/drawing/2014/main" id="{7023B9CD-B5EB-A746-B4D2-F73E2532474C}"/>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6051990" y="3087510"/>
                  <a:ext cx="810583" cy="3836090"/>
                </a:xfrm>
                <a:prstGeom prst="rect">
                  <a:avLst/>
                </a:prstGeom>
              </p:spPr>
            </p:pic>
            <p:pic>
              <p:nvPicPr>
                <p:cNvPr id="8" name="Picture 7">
                  <a:extLst>
                    <a:ext uri="{FF2B5EF4-FFF2-40B4-BE49-F238E27FC236}">
                      <a16:creationId xmlns:a16="http://schemas.microsoft.com/office/drawing/2014/main" id="{17B3225D-C12A-3A42-9EA8-B71FE6ACAA87}"/>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l="53771" t="4398" r="10613" b="48807"/>
                <a:stretch/>
              </p:blipFill>
              <p:spPr>
                <a:xfrm>
                  <a:off x="8184443" y="727641"/>
                  <a:ext cx="959557" cy="3209217"/>
                </a:xfrm>
                <a:prstGeom prst="rect">
                  <a:avLst/>
                </a:prstGeom>
              </p:spPr>
            </p:pic>
          </p:grpSp>
          <p:sp>
            <p:nvSpPr>
              <p:cNvPr id="11" name="Rectangle 10">
                <a:extLst>
                  <a:ext uri="{FF2B5EF4-FFF2-40B4-BE49-F238E27FC236}">
                    <a16:creationId xmlns:a16="http://schemas.microsoft.com/office/drawing/2014/main" id="{93AAB67A-AE69-0E41-A293-8E3423EA86D4}"/>
                  </a:ext>
                </a:extLst>
              </p:cNvPr>
              <p:cNvSpPr/>
              <p:nvPr/>
            </p:nvSpPr>
            <p:spPr>
              <a:xfrm>
                <a:off x="6660292" y="4831492"/>
                <a:ext cx="407773" cy="43248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98282928-D1BF-9B4D-B622-1DD50CE46003}"/>
                  </a:ext>
                </a:extLst>
              </p:cNvPr>
              <p:cNvSpPr/>
              <p:nvPr/>
            </p:nvSpPr>
            <p:spPr>
              <a:xfrm>
                <a:off x="8120519" y="524325"/>
                <a:ext cx="541567" cy="5630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15" name="TextBox 14">
              <a:extLst>
                <a:ext uri="{FF2B5EF4-FFF2-40B4-BE49-F238E27FC236}">
                  <a16:creationId xmlns:a16="http://schemas.microsoft.com/office/drawing/2014/main" id="{E7D69F13-B778-284F-9E14-A92BA8875E1E}"/>
                </a:ext>
              </a:extLst>
            </p:cNvPr>
            <p:cNvSpPr txBox="1"/>
            <p:nvPr/>
          </p:nvSpPr>
          <p:spPr>
            <a:xfrm>
              <a:off x="7856685" y="513260"/>
              <a:ext cx="1008191" cy="646331"/>
            </a:xfrm>
            <a:prstGeom prst="rect">
              <a:avLst/>
            </a:prstGeom>
            <a:noFill/>
          </p:spPr>
          <p:txBody>
            <a:bodyPr wrap="square" rtlCol="0">
              <a:spAutoFit/>
            </a:bodyPr>
            <a:lstStyle/>
            <a:p>
              <a:r>
                <a:rPr lang="en-US" sz="1200" b="1" dirty="0"/>
                <a:t>Standard 4-gas sensor slots</a:t>
              </a:r>
            </a:p>
          </p:txBody>
        </p:sp>
        <p:sp>
          <p:nvSpPr>
            <p:cNvPr id="16" name="TextBox 15">
              <a:extLst>
                <a:ext uri="{FF2B5EF4-FFF2-40B4-BE49-F238E27FC236}">
                  <a16:creationId xmlns:a16="http://schemas.microsoft.com/office/drawing/2014/main" id="{3CEE51DA-7E22-7042-8A08-0BB5D14900B8}"/>
                </a:ext>
              </a:extLst>
            </p:cNvPr>
            <p:cNvSpPr txBox="1"/>
            <p:nvPr/>
          </p:nvSpPr>
          <p:spPr>
            <a:xfrm>
              <a:off x="6854452" y="4723168"/>
              <a:ext cx="1375143" cy="461665"/>
            </a:xfrm>
            <a:prstGeom prst="rect">
              <a:avLst/>
            </a:prstGeom>
            <a:noFill/>
          </p:spPr>
          <p:txBody>
            <a:bodyPr wrap="square" rtlCol="0">
              <a:spAutoFit/>
            </a:bodyPr>
            <a:lstStyle/>
            <a:p>
              <a:r>
                <a:rPr lang="en-US" sz="1200" b="1" dirty="0"/>
                <a:t>Two PID / smart sensor slots</a:t>
              </a:r>
            </a:p>
          </p:txBody>
        </p:sp>
      </p:grpSp>
      <p:pic>
        <p:nvPicPr>
          <p:cNvPr id="18" name="Picture 17">
            <a:extLst>
              <a:ext uri="{FF2B5EF4-FFF2-40B4-BE49-F238E27FC236}">
                <a16:creationId xmlns:a16="http://schemas.microsoft.com/office/drawing/2014/main" id="{689E2B0F-2826-AE4F-B2E8-119F0150241F}"/>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747669" y="1309471"/>
            <a:ext cx="1328452" cy="1615848"/>
          </a:xfrm>
          <a:prstGeom prst="rect">
            <a:avLst/>
          </a:prstGeom>
        </p:spPr>
      </p:pic>
      <p:sp>
        <p:nvSpPr>
          <p:cNvPr id="20" name="TextBox 19">
            <a:extLst>
              <a:ext uri="{FF2B5EF4-FFF2-40B4-BE49-F238E27FC236}">
                <a16:creationId xmlns:a16="http://schemas.microsoft.com/office/drawing/2014/main" id="{300AD6B7-1CF4-994E-9AFD-816C206A6D32}"/>
              </a:ext>
            </a:extLst>
          </p:cNvPr>
          <p:cNvSpPr txBox="1"/>
          <p:nvPr/>
        </p:nvSpPr>
        <p:spPr>
          <a:xfrm>
            <a:off x="1609176" y="1124805"/>
            <a:ext cx="2728267" cy="369332"/>
          </a:xfrm>
          <a:prstGeom prst="rect">
            <a:avLst/>
          </a:prstGeom>
          <a:noFill/>
        </p:spPr>
        <p:txBody>
          <a:bodyPr wrap="square" rtlCol="0">
            <a:spAutoFit/>
          </a:bodyPr>
          <a:lstStyle/>
          <a:p>
            <a:r>
              <a:rPr lang="en-US" dirty="0"/>
              <a:t>4 PID’s to choose from:</a:t>
            </a:r>
          </a:p>
        </p:txBody>
      </p:sp>
    </p:spTree>
    <p:extLst>
      <p:ext uri="{BB962C8B-B14F-4D97-AF65-F5344CB8AC3E}">
        <p14:creationId xmlns:p14="http://schemas.microsoft.com/office/powerpoint/2010/main" val="4036259440"/>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3E037617-C85B-B74A-83AB-745C12BE917A}"/>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425935" y="664380"/>
            <a:ext cx="827720" cy="1330483"/>
          </a:xfrm>
          <a:prstGeom prst="rect">
            <a:avLst/>
          </a:prstGeom>
        </p:spPr>
      </p:pic>
      <p:sp>
        <p:nvSpPr>
          <p:cNvPr id="2" name="Title 1">
            <a:extLst>
              <a:ext uri="{FF2B5EF4-FFF2-40B4-BE49-F238E27FC236}">
                <a16:creationId xmlns:a16="http://schemas.microsoft.com/office/drawing/2014/main" id="{9A3DB345-8158-C949-A904-CE926D3A2A05}"/>
              </a:ext>
            </a:extLst>
          </p:cNvPr>
          <p:cNvSpPr>
            <a:spLocks noGrp="1"/>
          </p:cNvSpPr>
          <p:nvPr>
            <p:ph type="title"/>
          </p:nvPr>
        </p:nvSpPr>
        <p:spPr>
          <a:xfrm>
            <a:off x="1132919" y="53104"/>
            <a:ext cx="7772400" cy="676275"/>
          </a:xfrm>
        </p:spPr>
        <p:txBody>
          <a:bodyPr/>
          <a:lstStyle/>
          <a:p>
            <a:r>
              <a:rPr lang="en-US" b="1" dirty="0"/>
              <a:t>Stacking Up to the Competition</a:t>
            </a:r>
          </a:p>
        </p:txBody>
      </p:sp>
      <p:graphicFrame>
        <p:nvGraphicFramePr>
          <p:cNvPr id="6" name="Content Placeholder 5">
            <a:extLst>
              <a:ext uri="{FF2B5EF4-FFF2-40B4-BE49-F238E27FC236}">
                <a16:creationId xmlns:a16="http://schemas.microsoft.com/office/drawing/2014/main" id="{08DE984C-4E71-4642-B261-067C29442051}"/>
              </a:ext>
            </a:extLst>
          </p:cNvPr>
          <p:cNvGraphicFramePr>
            <a:graphicFrameLocks noGrp="1"/>
          </p:cNvGraphicFramePr>
          <p:nvPr>
            <p:ph idx="1"/>
          </p:nvPr>
        </p:nvGraphicFramePr>
        <p:xfrm>
          <a:off x="271849" y="1958287"/>
          <a:ext cx="8628036" cy="4040374"/>
        </p:xfrm>
        <a:graphic>
          <a:graphicData uri="http://schemas.openxmlformats.org/drawingml/2006/table">
            <a:tbl>
              <a:tblPr firstRow="1" bandRow="1">
                <a:tableStyleId>{5C22544A-7EE6-4342-B048-85BDC9FD1C3A}</a:tableStyleId>
              </a:tblPr>
              <a:tblGrid>
                <a:gridCol w="2228261">
                  <a:extLst>
                    <a:ext uri="{9D8B030D-6E8A-4147-A177-3AD203B41FA5}">
                      <a16:colId xmlns:a16="http://schemas.microsoft.com/office/drawing/2014/main" val="425584940"/>
                    </a:ext>
                  </a:extLst>
                </a:gridCol>
                <a:gridCol w="2267127">
                  <a:extLst>
                    <a:ext uri="{9D8B030D-6E8A-4147-A177-3AD203B41FA5}">
                      <a16:colId xmlns:a16="http://schemas.microsoft.com/office/drawing/2014/main" val="2650973926"/>
                    </a:ext>
                  </a:extLst>
                </a:gridCol>
                <a:gridCol w="2066049">
                  <a:extLst>
                    <a:ext uri="{9D8B030D-6E8A-4147-A177-3AD203B41FA5}">
                      <a16:colId xmlns:a16="http://schemas.microsoft.com/office/drawing/2014/main" val="3285114804"/>
                    </a:ext>
                  </a:extLst>
                </a:gridCol>
                <a:gridCol w="2066599">
                  <a:extLst>
                    <a:ext uri="{9D8B030D-6E8A-4147-A177-3AD203B41FA5}">
                      <a16:colId xmlns:a16="http://schemas.microsoft.com/office/drawing/2014/main" val="1783846458"/>
                    </a:ext>
                  </a:extLst>
                </a:gridCol>
              </a:tblGrid>
              <a:tr h="370840">
                <a:tc>
                  <a:txBody>
                    <a:bodyPr/>
                    <a:lstStyle/>
                    <a:p>
                      <a:pPr algn="ctr"/>
                      <a:r>
                        <a:rPr lang="en-US" sz="1250" dirty="0"/>
                        <a:t>Feature</a:t>
                      </a:r>
                    </a:p>
                  </a:txBody>
                  <a:tcPr/>
                </a:tc>
                <a:tc>
                  <a:txBody>
                    <a:bodyPr/>
                    <a:lstStyle/>
                    <a:p>
                      <a:pPr algn="ctr"/>
                      <a:r>
                        <a:rPr lang="en-US" sz="1250" dirty="0"/>
                        <a:t>GX-6000</a:t>
                      </a:r>
                    </a:p>
                  </a:txBody>
                  <a:tcPr/>
                </a:tc>
                <a:tc>
                  <a:txBody>
                    <a:bodyPr/>
                    <a:lstStyle/>
                    <a:p>
                      <a:pPr algn="ctr"/>
                      <a:r>
                        <a:rPr lang="en-US" sz="1250" dirty="0"/>
                        <a:t>BW ultra (PID)</a:t>
                      </a:r>
                    </a:p>
                  </a:txBody>
                  <a:tcPr/>
                </a:tc>
                <a:tc>
                  <a:txBody>
                    <a:bodyPr/>
                    <a:lstStyle/>
                    <a:p>
                      <a:pPr algn="ctr"/>
                      <a:r>
                        <a:rPr lang="en-US" sz="1250" dirty="0"/>
                        <a:t>RAE Systems </a:t>
                      </a:r>
                      <a:r>
                        <a:rPr lang="en-US" sz="1250" dirty="0" err="1"/>
                        <a:t>MultiRAE</a:t>
                      </a:r>
                      <a:endParaRPr lang="en-US" sz="1250" dirty="0"/>
                    </a:p>
                  </a:txBody>
                  <a:tcPr/>
                </a:tc>
                <a:extLst>
                  <a:ext uri="{0D108BD9-81ED-4DB2-BD59-A6C34878D82A}">
                    <a16:rowId xmlns:a16="http://schemas.microsoft.com/office/drawing/2014/main" val="2535323051"/>
                  </a:ext>
                </a:extLst>
              </a:tr>
              <a:tr h="333594">
                <a:tc>
                  <a:txBody>
                    <a:bodyPr/>
                    <a:lstStyle/>
                    <a:p>
                      <a:pPr algn="ctr"/>
                      <a:r>
                        <a:rPr lang="en-US" sz="1250" dirty="0"/>
                        <a:t>Size and weight</a:t>
                      </a:r>
                    </a:p>
                  </a:txBody>
                  <a:tcPr/>
                </a:tc>
                <a:tc>
                  <a:txBody>
                    <a:bodyPr/>
                    <a:lstStyle/>
                    <a:p>
                      <a:pPr algn="ctr"/>
                      <a:r>
                        <a:rPr lang="en-US" sz="1250" b="1" dirty="0"/>
                        <a:t>Smaller and lighter</a:t>
                      </a:r>
                    </a:p>
                  </a:txBody>
                  <a:tcPr/>
                </a:tc>
                <a:tc>
                  <a:txBody>
                    <a:bodyPr/>
                    <a:lstStyle/>
                    <a:p>
                      <a:pPr algn="ctr"/>
                      <a:r>
                        <a:rPr lang="en-US" sz="1250" dirty="0"/>
                        <a:t>Larger and heavier</a:t>
                      </a:r>
                    </a:p>
                  </a:txBody>
                  <a:tcPr/>
                </a:tc>
                <a:tc>
                  <a:txBody>
                    <a:bodyPr/>
                    <a:lstStyle/>
                    <a:p>
                      <a:pPr algn="ctr"/>
                      <a:r>
                        <a:rPr lang="en-US" sz="1250" dirty="0"/>
                        <a:t>Larger and heavier</a:t>
                      </a:r>
                    </a:p>
                  </a:txBody>
                  <a:tcPr/>
                </a:tc>
                <a:extLst>
                  <a:ext uri="{0D108BD9-81ED-4DB2-BD59-A6C34878D82A}">
                    <a16:rowId xmlns:a16="http://schemas.microsoft.com/office/drawing/2014/main" val="4262510628"/>
                  </a:ext>
                </a:extLst>
              </a:tr>
              <a:tr h="333594">
                <a:tc>
                  <a:txBody>
                    <a:bodyPr/>
                    <a:lstStyle/>
                    <a:p>
                      <a:pPr algn="ctr"/>
                      <a:r>
                        <a:rPr lang="en-US" sz="1250" dirty="0"/>
                        <a:t># of PID options</a:t>
                      </a:r>
                    </a:p>
                  </a:txBody>
                  <a:tcPr/>
                </a:tc>
                <a:tc>
                  <a:txBody>
                    <a:bodyPr/>
                    <a:lstStyle/>
                    <a:p>
                      <a:pPr algn="ctr"/>
                      <a:r>
                        <a:rPr lang="en-US" sz="1250" b="1" dirty="0"/>
                        <a:t>4 PID options</a:t>
                      </a:r>
                    </a:p>
                  </a:txBody>
                  <a:tcPr/>
                </a:tc>
                <a:tc>
                  <a:txBody>
                    <a:bodyPr/>
                    <a:lstStyle/>
                    <a:p>
                      <a:pPr algn="ctr"/>
                      <a:r>
                        <a:rPr lang="en-US" sz="1250" dirty="0"/>
                        <a:t>1 PID option</a:t>
                      </a:r>
                    </a:p>
                  </a:txBody>
                  <a:tcPr/>
                </a:tc>
                <a:tc>
                  <a:txBody>
                    <a:bodyPr/>
                    <a:lstStyle/>
                    <a:p>
                      <a:pPr algn="ctr"/>
                      <a:r>
                        <a:rPr lang="en-US" sz="1250" dirty="0"/>
                        <a:t>1 PID option</a:t>
                      </a:r>
                    </a:p>
                  </a:txBody>
                  <a:tcPr/>
                </a:tc>
                <a:extLst>
                  <a:ext uri="{0D108BD9-81ED-4DB2-BD59-A6C34878D82A}">
                    <a16:rowId xmlns:a16="http://schemas.microsoft.com/office/drawing/2014/main" val="1846227761"/>
                  </a:ext>
                </a:extLst>
              </a:tr>
              <a:tr h="333594">
                <a:tc>
                  <a:txBody>
                    <a:bodyPr/>
                    <a:lstStyle/>
                    <a:p>
                      <a:pPr algn="ctr"/>
                      <a:r>
                        <a:rPr lang="en-US" sz="1250" dirty="0"/>
                        <a:t>11.7 eV PID</a:t>
                      </a:r>
                    </a:p>
                  </a:txBody>
                  <a:tcPr/>
                </a:tc>
                <a:tc>
                  <a:txBody>
                    <a:bodyPr/>
                    <a:lstStyle/>
                    <a:p>
                      <a:pPr algn="ctr"/>
                      <a:r>
                        <a:rPr lang="en-US" sz="1250" b="1" dirty="0"/>
                        <a:t>11.7 PID available</a:t>
                      </a:r>
                    </a:p>
                  </a:txBody>
                  <a:tcPr/>
                </a:tc>
                <a:tc>
                  <a:txBody>
                    <a:bodyPr/>
                    <a:lstStyle/>
                    <a:p>
                      <a:pPr algn="ctr"/>
                      <a:r>
                        <a:rPr lang="en-US" sz="1250" dirty="0"/>
                        <a:t>Not available</a:t>
                      </a:r>
                    </a:p>
                  </a:txBody>
                  <a:tcPr/>
                </a:tc>
                <a:tc>
                  <a:txBody>
                    <a:bodyPr/>
                    <a:lstStyle/>
                    <a:p>
                      <a:pPr algn="ctr"/>
                      <a:r>
                        <a:rPr lang="en-US" sz="1250" dirty="0"/>
                        <a:t>Not available</a:t>
                      </a:r>
                    </a:p>
                  </a:txBody>
                  <a:tcPr/>
                </a:tc>
                <a:extLst>
                  <a:ext uri="{0D108BD9-81ED-4DB2-BD59-A6C34878D82A}">
                    <a16:rowId xmlns:a16="http://schemas.microsoft.com/office/drawing/2014/main" val="192239620"/>
                  </a:ext>
                </a:extLst>
              </a:tr>
              <a:tr h="333594">
                <a:tc>
                  <a:txBody>
                    <a:bodyPr/>
                    <a:lstStyle/>
                    <a:p>
                      <a:pPr algn="ctr"/>
                      <a:r>
                        <a:rPr lang="en-US" sz="1250" dirty="0"/>
                        <a:t>PID life</a:t>
                      </a:r>
                    </a:p>
                  </a:txBody>
                  <a:tcPr/>
                </a:tc>
                <a:tc>
                  <a:txBody>
                    <a:bodyPr/>
                    <a:lstStyle/>
                    <a:p>
                      <a:pPr algn="ctr"/>
                      <a:r>
                        <a:rPr lang="en-US" sz="1250" b="1" dirty="0"/>
                        <a:t>Longer PID life</a:t>
                      </a:r>
                    </a:p>
                  </a:txBody>
                  <a:tcPr/>
                </a:tc>
                <a:tc>
                  <a:txBody>
                    <a:bodyPr/>
                    <a:lstStyle/>
                    <a:p>
                      <a:pPr algn="ctr"/>
                      <a:r>
                        <a:rPr lang="en-US" sz="1250" dirty="0"/>
                        <a:t>Shorter PID life</a:t>
                      </a:r>
                    </a:p>
                  </a:txBody>
                  <a:tcPr/>
                </a:tc>
                <a:tc>
                  <a:txBody>
                    <a:bodyPr/>
                    <a:lstStyle/>
                    <a:p>
                      <a:pPr algn="ctr"/>
                      <a:r>
                        <a:rPr lang="en-US" sz="1250" dirty="0"/>
                        <a:t>Shorter PID life</a:t>
                      </a:r>
                    </a:p>
                  </a:txBody>
                  <a:tcPr/>
                </a:tc>
                <a:extLst>
                  <a:ext uri="{0D108BD9-81ED-4DB2-BD59-A6C34878D82A}">
                    <a16:rowId xmlns:a16="http://schemas.microsoft.com/office/drawing/2014/main" val="3681819535"/>
                  </a:ext>
                </a:extLst>
              </a:tr>
              <a:tr h="333594">
                <a:tc>
                  <a:txBody>
                    <a:bodyPr/>
                    <a:lstStyle/>
                    <a:p>
                      <a:pPr algn="ctr"/>
                      <a:r>
                        <a:rPr lang="en-US" sz="1250" dirty="0"/>
                        <a:t>Dual PID capable</a:t>
                      </a:r>
                    </a:p>
                  </a:txBody>
                  <a:tcPr/>
                </a:tc>
                <a:tc>
                  <a:txBody>
                    <a:bodyPr/>
                    <a:lstStyle/>
                    <a:p>
                      <a:pPr algn="ctr"/>
                      <a:r>
                        <a:rPr lang="en-US" sz="1250" b="1" dirty="0"/>
                        <a:t>Simultaneous dual PID</a:t>
                      </a:r>
                    </a:p>
                  </a:txBody>
                  <a:tcPr/>
                </a:tc>
                <a:tc>
                  <a:txBody>
                    <a:bodyPr/>
                    <a:lstStyle/>
                    <a:p>
                      <a:pPr algn="ctr"/>
                      <a:r>
                        <a:rPr lang="en-US" sz="1250" dirty="0"/>
                        <a:t>No</a:t>
                      </a:r>
                    </a:p>
                  </a:txBody>
                  <a:tcPr/>
                </a:tc>
                <a:tc>
                  <a:txBody>
                    <a:bodyPr/>
                    <a:lstStyle/>
                    <a:p>
                      <a:pPr algn="ctr"/>
                      <a:r>
                        <a:rPr lang="en-US" sz="1250" dirty="0"/>
                        <a:t>No</a:t>
                      </a:r>
                    </a:p>
                  </a:txBody>
                  <a:tcPr/>
                </a:tc>
                <a:extLst>
                  <a:ext uri="{0D108BD9-81ED-4DB2-BD59-A6C34878D82A}">
                    <a16:rowId xmlns:a16="http://schemas.microsoft.com/office/drawing/2014/main" val="1340952412"/>
                  </a:ext>
                </a:extLst>
              </a:tr>
              <a:tr h="333594">
                <a:tc>
                  <a:txBody>
                    <a:bodyPr/>
                    <a:lstStyle/>
                    <a:p>
                      <a:pPr algn="ctr"/>
                      <a:r>
                        <a:rPr lang="en-US" sz="1250" dirty="0"/>
                        <a:t>Benzene specific mode</a:t>
                      </a:r>
                    </a:p>
                  </a:txBody>
                  <a:tcPr/>
                </a:tc>
                <a:tc>
                  <a:txBody>
                    <a:bodyPr/>
                    <a:lstStyle/>
                    <a:p>
                      <a:pPr algn="ctr"/>
                      <a:r>
                        <a:rPr lang="en-US" sz="1250" b="1" dirty="0"/>
                        <a:t>Benzene specific mode</a:t>
                      </a:r>
                    </a:p>
                  </a:txBody>
                  <a:tcPr/>
                </a:tc>
                <a:tc>
                  <a:txBody>
                    <a:bodyPr/>
                    <a:lstStyle/>
                    <a:p>
                      <a:pPr algn="ctr"/>
                      <a:r>
                        <a:rPr lang="en-US" sz="1250" dirty="0"/>
                        <a:t>No</a:t>
                      </a:r>
                    </a:p>
                  </a:txBody>
                  <a:tcPr/>
                </a:tc>
                <a:tc>
                  <a:txBody>
                    <a:bodyPr/>
                    <a:lstStyle/>
                    <a:p>
                      <a:pPr algn="ctr"/>
                      <a:r>
                        <a:rPr lang="en-US" sz="1250" dirty="0"/>
                        <a:t>No</a:t>
                      </a:r>
                    </a:p>
                  </a:txBody>
                  <a:tcPr/>
                </a:tc>
                <a:extLst>
                  <a:ext uri="{0D108BD9-81ED-4DB2-BD59-A6C34878D82A}">
                    <a16:rowId xmlns:a16="http://schemas.microsoft.com/office/drawing/2014/main" val="1057363310"/>
                  </a:ext>
                </a:extLst>
              </a:tr>
              <a:tr h="333594">
                <a:tc>
                  <a:txBody>
                    <a:bodyPr/>
                    <a:lstStyle/>
                    <a:p>
                      <a:pPr algn="ctr"/>
                      <a:r>
                        <a:rPr lang="en-US" sz="1250" dirty="0"/>
                        <a:t>Leak check mode</a:t>
                      </a:r>
                    </a:p>
                  </a:txBody>
                  <a:tcPr/>
                </a:tc>
                <a:tc>
                  <a:txBody>
                    <a:bodyPr/>
                    <a:lstStyle/>
                    <a:p>
                      <a:pPr algn="ctr"/>
                      <a:r>
                        <a:rPr lang="en-US" sz="1250" b="1" dirty="0"/>
                        <a:t>Leak check mode</a:t>
                      </a:r>
                    </a:p>
                  </a:txBody>
                  <a:tcPr/>
                </a:tc>
                <a:tc>
                  <a:txBody>
                    <a:bodyPr/>
                    <a:lstStyle/>
                    <a:p>
                      <a:pPr algn="ctr"/>
                      <a:r>
                        <a:rPr lang="en-US" sz="1250" dirty="0"/>
                        <a:t>No</a:t>
                      </a:r>
                    </a:p>
                  </a:txBody>
                  <a:tcPr/>
                </a:tc>
                <a:tc>
                  <a:txBody>
                    <a:bodyPr/>
                    <a:lstStyle/>
                    <a:p>
                      <a:pPr algn="ctr"/>
                      <a:r>
                        <a:rPr lang="en-US" sz="1250" dirty="0"/>
                        <a:t>No</a:t>
                      </a:r>
                    </a:p>
                  </a:txBody>
                  <a:tcPr/>
                </a:tc>
                <a:extLst>
                  <a:ext uri="{0D108BD9-81ED-4DB2-BD59-A6C34878D82A}">
                    <a16:rowId xmlns:a16="http://schemas.microsoft.com/office/drawing/2014/main" val="1782893690"/>
                  </a:ext>
                </a:extLst>
              </a:tr>
              <a:tr h="333594">
                <a:tc>
                  <a:txBody>
                    <a:bodyPr/>
                    <a:lstStyle/>
                    <a:p>
                      <a:pPr algn="ctr"/>
                      <a:r>
                        <a:rPr lang="en-US" sz="1250" dirty="0"/>
                        <a:t>Bar hole mode</a:t>
                      </a:r>
                    </a:p>
                  </a:txBody>
                  <a:tcPr/>
                </a:tc>
                <a:tc>
                  <a:txBody>
                    <a:bodyPr/>
                    <a:lstStyle/>
                    <a:p>
                      <a:pPr algn="ctr"/>
                      <a:r>
                        <a:rPr lang="en-US" sz="1250" b="1" dirty="0"/>
                        <a:t>Bar hole mode</a:t>
                      </a:r>
                    </a:p>
                  </a:txBody>
                  <a:tcPr/>
                </a:tc>
                <a:tc>
                  <a:txBody>
                    <a:bodyPr/>
                    <a:lstStyle/>
                    <a:p>
                      <a:pPr algn="ctr"/>
                      <a:r>
                        <a:rPr lang="en-US" sz="1250" dirty="0"/>
                        <a:t>No</a:t>
                      </a:r>
                    </a:p>
                  </a:txBody>
                  <a:tcPr/>
                </a:tc>
                <a:tc>
                  <a:txBody>
                    <a:bodyPr/>
                    <a:lstStyle/>
                    <a:p>
                      <a:pPr algn="ctr"/>
                      <a:r>
                        <a:rPr lang="en-US" sz="1250" dirty="0"/>
                        <a:t>No</a:t>
                      </a:r>
                    </a:p>
                  </a:txBody>
                  <a:tcPr/>
                </a:tc>
                <a:extLst>
                  <a:ext uri="{0D108BD9-81ED-4DB2-BD59-A6C34878D82A}">
                    <a16:rowId xmlns:a16="http://schemas.microsoft.com/office/drawing/2014/main" val="2229131461"/>
                  </a:ext>
                </a:extLst>
              </a:tr>
              <a:tr h="333594">
                <a:tc>
                  <a:txBody>
                    <a:bodyPr/>
                    <a:lstStyle/>
                    <a:p>
                      <a:pPr algn="ctr"/>
                      <a:r>
                        <a:rPr lang="en-US" sz="1250" dirty="0"/>
                        <a:t>Sensor costs</a:t>
                      </a:r>
                    </a:p>
                  </a:txBody>
                  <a:tcPr/>
                </a:tc>
                <a:tc>
                  <a:txBody>
                    <a:bodyPr/>
                    <a:lstStyle/>
                    <a:p>
                      <a:pPr algn="ctr"/>
                      <a:r>
                        <a:rPr lang="en-US" sz="1250" b="1" dirty="0"/>
                        <a:t>Lower sensor costs</a:t>
                      </a:r>
                    </a:p>
                  </a:txBody>
                  <a:tcPr/>
                </a:tc>
                <a:tc>
                  <a:txBody>
                    <a:bodyPr/>
                    <a:lstStyle/>
                    <a:p>
                      <a:pPr algn="ctr"/>
                      <a:r>
                        <a:rPr lang="en-US" sz="1250" dirty="0"/>
                        <a:t>Higher sensor costs</a:t>
                      </a:r>
                    </a:p>
                  </a:txBody>
                  <a:tcPr/>
                </a:tc>
                <a:tc>
                  <a:txBody>
                    <a:bodyPr/>
                    <a:lstStyle/>
                    <a:p>
                      <a:pPr algn="ctr"/>
                      <a:r>
                        <a:rPr lang="en-US" sz="1250" dirty="0"/>
                        <a:t>Higher sensor costs</a:t>
                      </a:r>
                    </a:p>
                  </a:txBody>
                  <a:tcPr/>
                </a:tc>
                <a:extLst>
                  <a:ext uri="{0D108BD9-81ED-4DB2-BD59-A6C34878D82A}">
                    <a16:rowId xmlns:a16="http://schemas.microsoft.com/office/drawing/2014/main" val="3539600116"/>
                  </a:ext>
                </a:extLst>
              </a:tr>
              <a:tr h="333594">
                <a:tc>
                  <a:txBody>
                    <a:bodyPr/>
                    <a:lstStyle/>
                    <a:p>
                      <a:pPr algn="ctr"/>
                      <a:r>
                        <a:rPr lang="en-US" sz="1250" dirty="0"/>
                        <a:t>Battery life</a:t>
                      </a:r>
                    </a:p>
                  </a:txBody>
                  <a:tcPr/>
                </a:tc>
                <a:tc>
                  <a:txBody>
                    <a:bodyPr/>
                    <a:lstStyle/>
                    <a:p>
                      <a:pPr algn="ctr"/>
                      <a:r>
                        <a:rPr lang="en-US" sz="1250" b="1" dirty="0"/>
                        <a:t>Longer battery life</a:t>
                      </a:r>
                    </a:p>
                  </a:txBody>
                  <a:tcPr/>
                </a:tc>
                <a:tc>
                  <a:txBody>
                    <a:bodyPr/>
                    <a:lstStyle/>
                    <a:p>
                      <a:pPr algn="ctr"/>
                      <a:r>
                        <a:rPr lang="en-US" sz="1250" dirty="0"/>
                        <a:t>Shorter battery life</a:t>
                      </a:r>
                    </a:p>
                  </a:txBody>
                  <a:tcPr/>
                </a:tc>
                <a:tc>
                  <a:txBody>
                    <a:bodyPr/>
                    <a:lstStyle/>
                    <a:p>
                      <a:pPr algn="ctr"/>
                      <a:r>
                        <a:rPr lang="en-US" sz="1250" dirty="0"/>
                        <a:t>Shorter battery life</a:t>
                      </a:r>
                    </a:p>
                  </a:txBody>
                  <a:tcPr/>
                </a:tc>
                <a:extLst>
                  <a:ext uri="{0D108BD9-81ED-4DB2-BD59-A6C34878D82A}">
                    <a16:rowId xmlns:a16="http://schemas.microsoft.com/office/drawing/2014/main" val="853716740"/>
                  </a:ext>
                </a:extLst>
              </a:tr>
              <a:tr h="333594">
                <a:tc>
                  <a:txBody>
                    <a:bodyPr/>
                    <a:lstStyle/>
                    <a:p>
                      <a:pPr algn="ctr"/>
                      <a:r>
                        <a:rPr lang="en-US" sz="1250" dirty="0"/>
                        <a:t>Cost of ownership</a:t>
                      </a:r>
                    </a:p>
                  </a:txBody>
                  <a:tcPr/>
                </a:tc>
                <a:tc>
                  <a:txBody>
                    <a:bodyPr/>
                    <a:lstStyle/>
                    <a:p>
                      <a:pPr algn="ctr"/>
                      <a:r>
                        <a:rPr lang="en-US" sz="1250" b="1" dirty="0"/>
                        <a:t>Lower cost of ownership</a:t>
                      </a:r>
                    </a:p>
                  </a:txBody>
                  <a:tcPr/>
                </a:tc>
                <a:tc>
                  <a:txBody>
                    <a:bodyPr/>
                    <a:lstStyle/>
                    <a:p>
                      <a:pPr algn="ctr"/>
                      <a:r>
                        <a:rPr lang="en-US" sz="1250" dirty="0"/>
                        <a:t>Higher cost of ownership</a:t>
                      </a:r>
                    </a:p>
                  </a:txBody>
                  <a:tcPr/>
                </a:tc>
                <a:tc>
                  <a:txBody>
                    <a:bodyPr/>
                    <a:lstStyle/>
                    <a:p>
                      <a:pPr algn="ctr"/>
                      <a:r>
                        <a:rPr lang="en-US" sz="1250" dirty="0"/>
                        <a:t>Higher cost of ownership</a:t>
                      </a:r>
                    </a:p>
                  </a:txBody>
                  <a:tcPr/>
                </a:tc>
                <a:extLst>
                  <a:ext uri="{0D108BD9-81ED-4DB2-BD59-A6C34878D82A}">
                    <a16:rowId xmlns:a16="http://schemas.microsoft.com/office/drawing/2014/main" val="1889319694"/>
                  </a:ext>
                </a:extLst>
              </a:tr>
            </a:tbl>
          </a:graphicData>
        </a:graphic>
      </p:graphicFrame>
      <p:pic>
        <p:nvPicPr>
          <p:cNvPr id="9" name="Picture 8">
            <a:extLst>
              <a:ext uri="{FF2B5EF4-FFF2-40B4-BE49-F238E27FC236}">
                <a16:creationId xmlns:a16="http://schemas.microsoft.com/office/drawing/2014/main" id="{420331C4-6F80-6745-BC42-AECA72D5337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262735" y="5912985"/>
            <a:ext cx="1006800" cy="1006800"/>
          </a:xfrm>
          <a:prstGeom prst="rect">
            <a:avLst/>
          </a:prstGeom>
        </p:spPr>
      </p:pic>
      <p:pic>
        <p:nvPicPr>
          <p:cNvPr id="5" name="Picture 4">
            <a:extLst>
              <a:ext uri="{FF2B5EF4-FFF2-40B4-BE49-F238E27FC236}">
                <a16:creationId xmlns:a16="http://schemas.microsoft.com/office/drawing/2014/main" id="{F9A83AC9-014D-A542-A466-146C198B9D48}"/>
              </a:ext>
            </a:extLst>
          </p:cNvPr>
          <p:cNvPicPr preferRelativeResize="0">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213068" y="626446"/>
            <a:ext cx="1331842" cy="1331842"/>
          </a:xfrm>
          <a:prstGeom prst="rect">
            <a:avLst/>
          </a:prstGeom>
        </p:spPr>
      </p:pic>
      <p:pic>
        <p:nvPicPr>
          <p:cNvPr id="13" name="Picture 12">
            <a:extLst>
              <a:ext uri="{FF2B5EF4-FFF2-40B4-BE49-F238E27FC236}">
                <a16:creationId xmlns:a16="http://schemas.microsoft.com/office/drawing/2014/main" id="{76FCE653-5078-8245-B7C4-93817F769447}"/>
              </a:ext>
            </a:extLst>
          </p:cNvPr>
          <p:cNvPicPr preferRelativeResize="0">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3345319" y="487001"/>
            <a:ext cx="475832" cy="1471286"/>
          </a:xfrm>
          <a:prstGeom prst="rect">
            <a:avLst/>
          </a:prstGeom>
        </p:spPr>
      </p:pic>
    </p:spTree>
    <p:extLst>
      <p:ext uri="{BB962C8B-B14F-4D97-AF65-F5344CB8AC3E}">
        <p14:creationId xmlns:p14="http://schemas.microsoft.com/office/powerpoint/2010/main" val="2350422190"/>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50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3DB345-8158-C949-A904-CE926D3A2A05}"/>
              </a:ext>
            </a:extLst>
          </p:cNvPr>
          <p:cNvSpPr>
            <a:spLocks noGrp="1"/>
          </p:cNvSpPr>
          <p:nvPr>
            <p:ph type="title"/>
          </p:nvPr>
        </p:nvSpPr>
        <p:spPr>
          <a:xfrm>
            <a:off x="1132919" y="53104"/>
            <a:ext cx="7772400" cy="676275"/>
          </a:xfrm>
        </p:spPr>
        <p:txBody>
          <a:bodyPr/>
          <a:lstStyle/>
          <a:p>
            <a:r>
              <a:rPr lang="en-US" b="1" dirty="0"/>
              <a:t>Stacking Up to the Competition</a:t>
            </a:r>
          </a:p>
        </p:txBody>
      </p:sp>
      <p:graphicFrame>
        <p:nvGraphicFramePr>
          <p:cNvPr id="6" name="Content Placeholder 5">
            <a:extLst>
              <a:ext uri="{FF2B5EF4-FFF2-40B4-BE49-F238E27FC236}">
                <a16:creationId xmlns:a16="http://schemas.microsoft.com/office/drawing/2014/main" id="{08DE984C-4E71-4642-B261-067C29442051}"/>
              </a:ext>
            </a:extLst>
          </p:cNvPr>
          <p:cNvGraphicFramePr>
            <a:graphicFrameLocks noGrp="1"/>
          </p:cNvGraphicFramePr>
          <p:nvPr>
            <p:ph idx="1"/>
            <p:extLst>
              <p:ext uri="{D42A27DB-BD31-4B8C-83A1-F6EECF244321}">
                <p14:modId xmlns:p14="http://schemas.microsoft.com/office/powerpoint/2010/main" val="2421064106"/>
              </p:ext>
            </p:extLst>
          </p:nvPr>
        </p:nvGraphicFramePr>
        <p:xfrm>
          <a:off x="271849" y="1958287"/>
          <a:ext cx="8628036" cy="4040374"/>
        </p:xfrm>
        <a:graphic>
          <a:graphicData uri="http://schemas.openxmlformats.org/drawingml/2006/table">
            <a:tbl>
              <a:tblPr firstRow="1" bandRow="1">
                <a:tableStyleId>{5C22544A-7EE6-4342-B048-85BDC9FD1C3A}</a:tableStyleId>
              </a:tblPr>
              <a:tblGrid>
                <a:gridCol w="2228261">
                  <a:extLst>
                    <a:ext uri="{9D8B030D-6E8A-4147-A177-3AD203B41FA5}">
                      <a16:colId xmlns:a16="http://schemas.microsoft.com/office/drawing/2014/main" val="425584940"/>
                    </a:ext>
                  </a:extLst>
                </a:gridCol>
                <a:gridCol w="2267127">
                  <a:extLst>
                    <a:ext uri="{9D8B030D-6E8A-4147-A177-3AD203B41FA5}">
                      <a16:colId xmlns:a16="http://schemas.microsoft.com/office/drawing/2014/main" val="2650973926"/>
                    </a:ext>
                  </a:extLst>
                </a:gridCol>
                <a:gridCol w="2066049">
                  <a:extLst>
                    <a:ext uri="{9D8B030D-6E8A-4147-A177-3AD203B41FA5}">
                      <a16:colId xmlns:a16="http://schemas.microsoft.com/office/drawing/2014/main" val="3285114804"/>
                    </a:ext>
                  </a:extLst>
                </a:gridCol>
                <a:gridCol w="2066599">
                  <a:extLst>
                    <a:ext uri="{9D8B030D-6E8A-4147-A177-3AD203B41FA5}">
                      <a16:colId xmlns:a16="http://schemas.microsoft.com/office/drawing/2014/main" val="1783846458"/>
                    </a:ext>
                  </a:extLst>
                </a:gridCol>
              </a:tblGrid>
              <a:tr h="370840">
                <a:tc>
                  <a:txBody>
                    <a:bodyPr/>
                    <a:lstStyle/>
                    <a:p>
                      <a:pPr algn="ctr"/>
                      <a:r>
                        <a:rPr lang="en-US" sz="1250" dirty="0"/>
                        <a:t>Feature</a:t>
                      </a:r>
                    </a:p>
                  </a:txBody>
                  <a:tcPr/>
                </a:tc>
                <a:tc>
                  <a:txBody>
                    <a:bodyPr/>
                    <a:lstStyle/>
                    <a:p>
                      <a:pPr algn="ctr"/>
                      <a:r>
                        <a:rPr lang="en-US" sz="1250" dirty="0"/>
                        <a:t>GX-6000</a:t>
                      </a:r>
                    </a:p>
                  </a:txBody>
                  <a:tcPr/>
                </a:tc>
                <a:tc>
                  <a:txBody>
                    <a:bodyPr/>
                    <a:lstStyle/>
                    <a:p>
                      <a:pPr algn="ctr"/>
                      <a:r>
                        <a:rPr lang="en-US" sz="1250" dirty="0"/>
                        <a:t>Altair 4XR (PID)</a:t>
                      </a:r>
                    </a:p>
                  </a:txBody>
                  <a:tcPr/>
                </a:tc>
                <a:tc>
                  <a:txBody>
                    <a:bodyPr/>
                    <a:lstStyle/>
                    <a:p>
                      <a:pPr algn="ctr"/>
                      <a:r>
                        <a:rPr lang="en-US" sz="1250" dirty="0"/>
                        <a:t>Ventis Pro 5 (PID)</a:t>
                      </a:r>
                    </a:p>
                  </a:txBody>
                  <a:tcPr/>
                </a:tc>
                <a:extLst>
                  <a:ext uri="{0D108BD9-81ED-4DB2-BD59-A6C34878D82A}">
                    <a16:rowId xmlns:a16="http://schemas.microsoft.com/office/drawing/2014/main" val="2535323051"/>
                  </a:ext>
                </a:extLst>
              </a:tr>
              <a:tr h="333594">
                <a:tc>
                  <a:txBody>
                    <a:bodyPr/>
                    <a:lstStyle/>
                    <a:p>
                      <a:pPr algn="ctr"/>
                      <a:r>
                        <a:rPr lang="en-US" sz="1250" dirty="0"/>
                        <a:t>Size and weight</a:t>
                      </a:r>
                    </a:p>
                  </a:txBody>
                  <a:tcPr/>
                </a:tc>
                <a:tc>
                  <a:txBody>
                    <a:bodyPr/>
                    <a:lstStyle/>
                    <a:p>
                      <a:pPr algn="ctr"/>
                      <a:r>
                        <a:rPr lang="en-US" sz="1250" b="1" dirty="0"/>
                        <a:t>Smaller and lighter</a:t>
                      </a:r>
                    </a:p>
                  </a:txBody>
                  <a:tcPr/>
                </a:tc>
                <a:tc>
                  <a:txBody>
                    <a:bodyPr/>
                    <a:lstStyle/>
                    <a:p>
                      <a:pPr algn="ctr"/>
                      <a:r>
                        <a:rPr lang="en-US" sz="1250" dirty="0"/>
                        <a:t>Larger and heavier</a:t>
                      </a:r>
                    </a:p>
                  </a:txBody>
                  <a:tcPr/>
                </a:tc>
                <a:tc>
                  <a:txBody>
                    <a:bodyPr/>
                    <a:lstStyle/>
                    <a:p>
                      <a:pPr algn="ctr"/>
                      <a:r>
                        <a:rPr lang="en-US" sz="1250" dirty="0"/>
                        <a:t>Larger and heavier</a:t>
                      </a:r>
                    </a:p>
                  </a:txBody>
                  <a:tcPr/>
                </a:tc>
                <a:extLst>
                  <a:ext uri="{0D108BD9-81ED-4DB2-BD59-A6C34878D82A}">
                    <a16:rowId xmlns:a16="http://schemas.microsoft.com/office/drawing/2014/main" val="4262510628"/>
                  </a:ext>
                </a:extLst>
              </a:tr>
              <a:tr h="333594">
                <a:tc>
                  <a:txBody>
                    <a:bodyPr/>
                    <a:lstStyle/>
                    <a:p>
                      <a:pPr algn="ctr"/>
                      <a:r>
                        <a:rPr lang="en-US" sz="1250" dirty="0"/>
                        <a:t># of PID options</a:t>
                      </a:r>
                    </a:p>
                  </a:txBody>
                  <a:tcPr/>
                </a:tc>
                <a:tc>
                  <a:txBody>
                    <a:bodyPr/>
                    <a:lstStyle/>
                    <a:p>
                      <a:pPr algn="ctr"/>
                      <a:r>
                        <a:rPr lang="en-US" sz="1250" b="1" dirty="0"/>
                        <a:t>4 PID options</a:t>
                      </a:r>
                    </a:p>
                  </a:txBody>
                  <a:tcPr/>
                </a:tc>
                <a:tc>
                  <a:txBody>
                    <a:bodyPr/>
                    <a:lstStyle/>
                    <a:p>
                      <a:pPr algn="ctr"/>
                      <a:r>
                        <a:rPr lang="en-US" sz="1250" dirty="0"/>
                        <a:t>1 PID option</a:t>
                      </a:r>
                    </a:p>
                  </a:txBody>
                  <a:tcPr/>
                </a:tc>
                <a:tc>
                  <a:txBody>
                    <a:bodyPr/>
                    <a:lstStyle/>
                    <a:p>
                      <a:pPr algn="ctr"/>
                      <a:r>
                        <a:rPr lang="en-US" sz="1250" dirty="0"/>
                        <a:t>1 PID option</a:t>
                      </a:r>
                    </a:p>
                  </a:txBody>
                  <a:tcPr/>
                </a:tc>
                <a:extLst>
                  <a:ext uri="{0D108BD9-81ED-4DB2-BD59-A6C34878D82A}">
                    <a16:rowId xmlns:a16="http://schemas.microsoft.com/office/drawing/2014/main" val="1846227761"/>
                  </a:ext>
                </a:extLst>
              </a:tr>
              <a:tr h="333594">
                <a:tc>
                  <a:txBody>
                    <a:bodyPr/>
                    <a:lstStyle/>
                    <a:p>
                      <a:pPr algn="ctr"/>
                      <a:r>
                        <a:rPr lang="en-US" sz="1250" dirty="0"/>
                        <a:t>11.7 eV PID</a:t>
                      </a:r>
                    </a:p>
                  </a:txBody>
                  <a:tcPr/>
                </a:tc>
                <a:tc>
                  <a:txBody>
                    <a:bodyPr/>
                    <a:lstStyle/>
                    <a:p>
                      <a:pPr algn="ctr"/>
                      <a:r>
                        <a:rPr lang="en-US" sz="1250" b="1" dirty="0"/>
                        <a:t>11.7 PID available</a:t>
                      </a:r>
                    </a:p>
                  </a:txBody>
                  <a:tcPr/>
                </a:tc>
                <a:tc>
                  <a:txBody>
                    <a:bodyPr/>
                    <a:lstStyle/>
                    <a:p>
                      <a:pPr algn="ctr"/>
                      <a:r>
                        <a:rPr lang="en-US" sz="1250" dirty="0"/>
                        <a:t>Not available</a:t>
                      </a:r>
                    </a:p>
                  </a:txBody>
                  <a:tcPr/>
                </a:tc>
                <a:tc>
                  <a:txBody>
                    <a:bodyPr/>
                    <a:lstStyle/>
                    <a:p>
                      <a:pPr algn="ctr"/>
                      <a:r>
                        <a:rPr lang="en-US" sz="1250" dirty="0"/>
                        <a:t>Not available</a:t>
                      </a:r>
                    </a:p>
                  </a:txBody>
                  <a:tcPr/>
                </a:tc>
                <a:extLst>
                  <a:ext uri="{0D108BD9-81ED-4DB2-BD59-A6C34878D82A}">
                    <a16:rowId xmlns:a16="http://schemas.microsoft.com/office/drawing/2014/main" val="192239620"/>
                  </a:ext>
                </a:extLst>
              </a:tr>
              <a:tr h="333594">
                <a:tc>
                  <a:txBody>
                    <a:bodyPr/>
                    <a:lstStyle/>
                    <a:p>
                      <a:pPr algn="ctr"/>
                      <a:r>
                        <a:rPr lang="en-US" sz="1250" dirty="0"/>
                        <a:t>PID life</a:t>
                      </a:r>
                    </a:p>
                  </a:txBody>
                  <a:tcPr/>
                </a:tc>
                <a:tc>
                  <a:txBody>
                    <a:bodyPr/>
                    <a:lstStyle/>
                    <a:p>
                      <a:pPr algn="ctr"/>
                      <a:r>
                        <a:rPr lang="en-US" sz="1250" b="1" dirty="0"/>
                        <a:t>Longer PID life</a:t>
                      </a:r>
                    </a:p>
                  </a:txBody>
                  <a:tcPr/>
                </a:tc>
                <a:tc>
                  <a:txBody>
                    <a:bodyPr/>
                    <a:lstStyle/>
                    <a:p>
                      <a:pPr algn="ctr"/>
                      <a:r>
                        <a:rPr lang="en-US" sz="1250" dirty="0"/>
                        <a:t>Shorter PID life</a:t>
                      </a:r>
                    </a:p>
                  </a:txBody>
                  <a:tcPr/>
                </a:tc>
                <a:tc>
                  <a:txBody>
                    <a:bodyPr/>
                    <a:lstStyle/>
                    <a:p>
                      <a:pPr algn="ctr"/>
                      <a:r>
                        <a:rPr lang="en-US" sz="1250" dirty="0"/>
                        <a:t>Shorter PID life</a:t>
                      </a:r>
                    </a:p>
                  </a:txBody>
                  <a:tcPr/>
                </a:tc>
                <a:extLst>
                  <a:ext uri="{0D108BD9-81ED-4DB2-BD59-A6C34878D82A}">
                    <a16:rowId xmlns:a16="http://schemas.microsoft.com/office/drawing/2014/main" val="3681819535"/>
                  </a:ext>
                </a:extLst>
              </a:tr>
              <a:tr h="333594">
                <a:tc>
                  <a:txBody>
                    <a:bodyPr/>
                    <a:lstStyle/>
                    <a:p>
                      <a:pPr algn="ctr"/>
                      <a:r>
                        <a:rPr lang="en-US" sz="1250" dirty="0"/>
                        <a:t>Dual PID capable</a:t>
                      </a:r>
                    </a:p>
                  </a:txBody>
                  <a:tcPr/>
                </a:tc>
                <a:tc>
                  <a:txBody>
                    <a:bodyPr/>
                    <a:lstStyle/>
                    <a:p>
                      <a:pPr algn="ctr"/>
                      <a:r>
                        <a:rPr lang="en-US" sz="1250" b="1" dirty="0"/>
                        <a:t>Simultaneous dual PID</a:t>
                      </a:r>
                    </a:p>
                  </a:txBody>
                  <a:tcPr/>
                </a:tc>
                <a:tc>
                  <a:txBody>
                    <a:bodyPr/>
                    <a:lstStyle/>
                    <a:p>
                      <a:pPr algn="ctr"/>
                      <a:r>
                        <a:rPr lang="en-US" sz="1250" dirty="0"/>
                        <a:t>No</a:t>
                      </a:r>
                    </a:p>
                  </a:txBody>
                  <a:tcPr/>
                </a:tc>
                <a:tc>
                  <a:txBody>
                    <a:bodyPr/>
                    <a:lstStyle/>
                    <a:p>
                      <a:pPr algn="ctr"/>
                      <a:r>
                        <a:rPr lang="en-US" sz="1250" dirty="0"/>
                        <a:t>No</a:t>
                      </a:r>
                    </a:p>
                  </a:txBody>
                  <a:tcPr/>
                </a:tc>
                <a:extLst>
                  <a:ext uri="{0D108BD9-81ED-4DB2-BD59-A6C34878D82A}">
                    <a16:rowId xmlns:a16="http://schemas.microsoft.com/office/drawing/2014/main" val="1340952412"/>
                  </a:ext>
                </a:extLst>
              </a:tr>
              <a:tr h="333594">
                <a:tc>
                  <a:txBody>
                    <a:bodyPr/>
                    <a:lstStyle/>
                    <a:p>
                      <a:pPr algn="ctr"/>
                      <a:r>
                        <a:rPr lang="en-US" sz="1250" dirty="0"/>
                        <a:t>Benzene specific mode</a:t>
                      </a:r>
                    </a:p>
                  </a:txBody>
                  <a:tcPr/>
                </a:tc>
                <a:tc>
                  <a:txBody>
                    <a:bodyPr/>
                    <a:lstStyle/>
                    <a:p>
                      <a:pPr algn="ctr"/>
                      <a:r>
                        <a:rPr lang="en-US" sz="1250" b="1" dirty="0"/>
                        <a:t>Benzene specific mode</a:t>
                      </a:r>
                    </a:p>
                  </a:txBody>
                  <a:tcPr/>
                </a:tc>
                <a:tc>
                  <a:txBody>
                    <a:bodyPr/>
                    <a:lstStyle/>
                    <a:p>
                      <a:pPr algn="ctr"/>
                      <a:r>
                        <a:rPr lang="en-US" sz="1250" dirty="0"/>
                        <a:t>No</a:t>
                      </a:r>
                    </a:p>
                  </a:txBody>
                  <a:tcPr/>
                </a:tc>
                <a:tc>
                  <a:txBody>
                    <a:bodyPr/>
                    <a:lstStyle/>
                    <a:p>
                      <a:pPr algn="ctr"/>
                      <a:r>
                        <a:rPr lang="en-US" sz="1250" dirty="0"/>
                        <a:t>No</a:t>
                      </a:r>
                    </a:p>
                  </a:txBody>
                  <a:tcPr/>
                </a:tc>
                <a:extLst>
                  <a:ext uri="{0D108BD9-81ED-4DB2-BD59-A6C34878D82A}">
                    <a16:rowId xmlns:a16="http://schemas.microsoft.com/office/drawing/2014/main" val="1057363310"/>
                  </a:ext>
                </a:extLst>
              </a:tr>
              <a:tr h="333594">
                <a:tc>
                  <a:txBody>
                    <a:bodyPr/>
                    <a:lstStyle/>
                    <a:p>
                      <a:pPr algn="ctr"/>
                      <a:r>
                        <a:rPr lang="en-US" sz="1250" dirty="0"/>
                        <a:t>Leak check mode</a:t>
                      </a:r>
                    </a:p>
                  </a:txBody>
                  <a:tcPr/>
                </a:tc>
                <a:tc>
                  <a:txBody>
                    <a:bodyPr/>
                    <a:lstStyle/>
                    <a:p>
                      <a:pPr algn="ctr"/>
                      <a:r>
                        <a:rPr lang="en-US" sz="1250" b="1" dirty="0"/>
                        <a:t>Leak check mode</a:t>
                      </a:r>
                    </a:p>
                  </a:txBody>
                  <a:tcPr/>
                </a:tc>
                <a:tc>
                  <a:txBody>
                    <a:bodyPr/>
                    <a:lstStyle/>
                    <a:p>
                      <a:pPr algn="ctr"/>
                      <a:r>
                        <a:rPr lang="en-US" sz="1250" dirty="0"/>
                        <a:t>No</a:t>
                      </a:r>
                    </a:p>
                  </a:txBody>
                  <a:tcPr/>
                </a:tc>
                <a:tc>
                  <a:txBody>
                    <a:bodyPr/>
                    <a:lstStyle/>
                    <a:p>
                      <a:pPr algn="ctr"/>
                      <a:r>
                        <a:rPr lang="en-US" sz="1250" dirty="0"/>
                        <a:t>No</a:t>
                      </a:r>
                    </a:p>
                  </a:txBody>
                  <a:tcPr/>
                </a:tc>
                <a:extLst>
                  <a:ext uri="{0D108BD9-81ED-4DB2-BD59-A6C34878D82A}">
                    <a16:rowId xmlns:a16="http://schemas.microsoft.com/office/drawing/2014/main" val="1782893690"/>
                  </a:ext>
                </a:extLst>
              </a:tr>
              <a:tr h="333594">
                <a:tc>
                  <a:txBody>
                    <a:bodyPr/>
                    <a:lstStyle/>
                    <a:p>
                      <a:pPr algn="ctr"/>
                      <a:r>
                        <a:rPr lang="en-US" sz="1250" dirty="0"/>
                        <a:t>Bar hole mode</a:t>
                      </a:r>
                    </a:p>
                  </a:txBody>
                  <a:tcPr/>
                </a:tc>
                <a:tc>
                  <a:txBody>
                    <a:bodyPr/>
                    <a:lstStyle/>
                    <a:p>
                      <a:pPr algn="ctr"/>
                      <a:r>
                        <a:rPr lang="en-US" sz="1250" b="1" dirty="0"/>
                        <a:t>Bar hole mode</a:t>
                      </a:r>
                    </a:p>
                  </a:txBody>
                  <a:tcPr/>
                </a:tc>
                <a:tc>
                  <a:txBody>
                    <a:bodyPr/>
                    <a:lstStyle/>
                    <a:p>
                      <a:pPr algn="ctr"/>
                      <a:r>
                        <a:rPr lang="en-US" sz="1250" dirty="0"/>
                        <a:t>No</a:t>
                      </a:r>
                    </a:p>
                  </a:txBody>
                  <a:tcPr/>
                </a:tc>
                <a:tc>
                  <a:txBody>
                    <a:bodyPr/>
                    <a:lstStyle/>
                    <a:p>
                      <a:pPr algn="ctr"/>
                      <a:r>
                        <a:rPr lang="en-US" sz="1250" dirty="0"/>
                        <a:t>No</a:t>
                      </a:r>
                    </a:p>
                  </a:txBody>
                  <a:tcPr/>
                </a:tc>
                <a:extLst>
                  <a:ext uri="{0D108BD9-81ED-4DB2-BD59-A6C34878D82A}">
                    <a16:rowId xmlns:a16="http://schemas.microsoft.com/office/drawing/2014/main" val="2229131461"/>
                  </a:ext>
                </a:extLst>
              </a:tr>
              <a:tr h="333594">
                <a:tc>
                  <a:txBody>
                    <a:bodyPr/>
                    <a:lstStyle/>
                    <a:p>
                      <a:pPr algn="ctr"/>
                      <a:r>
                        <a:rPr lang="en-US" sz="1250" dirty="0"/>
                        <a:t>Sensor costs</a:t>
                      </a:r>
                    </a:p>
                  </a:txBody>
                  <a:tcPr/>
                </a:tc>
                <a:tc>
                  <a:txBody>
                    <a:bodyPr/>
                    <a:lstStyle/>
                    <a:p>
                      <a:pPr algn="ctr"/>
                      <a:r>
                        <a:rPr lang="en-US" sz="1250" b="1" dirty="0"/>
                        <a:t>Lower sensor costs</a:t>
                      </a:r>
                    </a:p>
                  </a:txBody>
                  <a:tcPr/>
                </a:tc>
                <a:tc>
                  <a:txBody>
                    <a:bodyPr/>
                    <a:lstStyle/>
                    <a:p>
                      <a:pPr algn="ctr"/>
                      <a:r>
                        <a:rPr lang="en-US" sz="1250" dirty="0"/>
                        <a:t>Higher sensor costs</a:t>
                      </a:r>
                    </a:p>
                  </a:txBody>
                  <a:tcPr/>
                </a:tc>
                <a:tc>
                  <a:txBody>
                    <a:bodyPr/>
                    <a:lstStyle/>
                    <a:p>
                      <a:pPr algn="ctr"/>
                      <a:r>
                        <a:rPr lang="en-US" sz="1250" dirty="0"/>
                        <a:t>Higher sensor costs</a:t>
                      </a:r>
                    </a:p>
                  </a:txBody>
                  <a:tcPr/>
                </a:tc>
                <a:extLst>
                  <a:ext uri="{0D108BD9-81ED-4DB2-BD59-A6C34878D82A}">
                    <a16:rowId xmlns:a16="http://schemas.microsoft.com/office/drawing/2014/main" val="3539600116"/>
                  </a:ext>
                </a:extLst>
              </a:tr>
              <a:tr h="333594">
                <a:tc>
                  <a:txBody>
                    <a:bodyPr/>
                    <a:lstStyle/>
                    <a:p>
                      <a:pPr algn="ctr"/>
                      <a:r>
                        <a:rPr lang="en-US" sz="1250" dirty="0"/>
                        <a:t>Battery life</a:t>
                      </a:r>
                    </a:p>
                  </a:txBody>
                  <a:tcPr/>
                </a:tc>
                <a:tc>
                  <a:txBody>
                    <a:bodyPr/>
                    <a:lstStyle/>
                    <a:p>
                      <a:pPr algn="ctr"/>
                      <a:r>
                        <a:rPr lang="en-US" sz="1250" b="1" dirty="0"/>
                        <a:t>Longer battery life</a:t>
                      </a:r>
                    </a:p>
                  </a:txBody>
                  <a:tcPr/>
                </a:tc>
                <a:tc>
                  <a:txBody>
                    <a:bodyPr/>
                    <a:lstStyle/>
                    <a:p>
                      <a:pPr algn="ctr"/>
                      <a:r>
                        <a:rPr lang="en-US" sz="1250" dirty="0"/>
                        <a:t>Shorter battery life</a:t>
                      </a:r>
                    </a:p>
                  </a:txBody>
                  <a:tcPr/>
                </a:tc>
                <a:tc>
                  <a:txBody>
                    <a:bodyPr/>
                    <a:lstStyle/>
                    <a:p>
                      <a:pPr algn="ctr"/>
                      <a:r>
                        <a:rPr lang="en-US" sz="1250" dirty="0"/>
                        <a:t>Shorter battery life</a:t>
                      </a:r>
                    </a:p>
                  </a:txBody>
                  <a:tcPr/>
                </a:tc>
                <a:extLst>
                  <a:ext uri="{0D108BD9-81ED-4DB2-BD59-A6C34878D82A}">
                    <a16:rowId xmlns:a16="http://schemas.microsoft.com/office/drawing/2014/main" val="853716740"/>
                  </a:ext>
                </a:extLst>
              </a:tr>
              <a:tr h="333594">
                <a:tc>
                  <a:txBody>
                    <a:bodyPr/>
                    <a:lstStyle/>
                    <a:p>
                      <a:pPr algn="ctr"/>
                      <a:r>
                        <a:rPr lang="en-US" sz="1250" dirty="0"/>
                        <a:t>Cost of ownership</a:t>
                      </a:r>
                    </a:p>
                  </a:txBody>
                  <a:tcPr/>
                </a:tc>
                <a:tc>
                  <a:txBody>
                    <a:bodyPr/>
                    <a:lstStyle/>
                    <a:p>
                      <a:pPr algn="ctr"/>
                      <a:r>
                        <a:rPr lang="en-US" sz="1250" b="1" dirty="0"/>
                        <a:t>Lower cost of ownership</a:t>
                      </a:r>
                    </a:p>
                  </a:txBody>
                  <a:tcPr/>
                </a:tc>
                <a:tc>
                  <a:txBody>
                    <a:bodyPr/>
                    <a:lstStyle/>
                    <a:p>
                      <a:pPr algn="ctr"/>
                      <a:r>
                        <a:rPr lang="en-US" sz="1250" dirty="0"/>
                        <a:t>Higher cost of ownership</a:t>
                      </a:r>
                    </a:p>
                  </a:txBody>
                  <a:tcPr/>
                </a:tc>
                <a:tc>
                  <a:txBody>
                    <a:bodyPr/>
                    <a:lstStyle/>
                    <a:p>
                      <a:pPr algn="ctr"/>
                      <a:r>
                        <a:rPr lang="en-US" sz="1250" dirty="0"/>
                        <a:t>Higher cost of ownership</a:t>
                      </a:r>
                    </a:p>
                  </a:txBody>
                  <a:tcPr/>
                </a:tc>
                <a:extLst>
                  <a:ext uri="{0D108BD9-81ED-4DB2-BD59-A6C34878D82A}">
                    <a16:rowId xmlns:a16="http://schemas.microsoft.com/office/drawing/2014/main" val="1889319694"/>
                  </a:ext>
                </a:extLst>
              </a:tr>
            </a:tbl>
          </a:graphicData>
        </a:graphic>
      </p:graphicFrame>
      <p:pic>
        <p:nvPicPr>
          <p:cNvPr id="9" name="Picture 8">
            <a:extLst>
              <a:ext uri="{FF2B5EF4-FFF2-40B4-BE49-F238E27FC236}">
                <a16:creationId xmlns:a16="http://schemas.microsoft.com/office/drawing/2014/main" id="{420331C4-6F80-6745-BC42-AECA72D5337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262735" y="5912985"/>
            <a:ext cx="1006800" cy="1006800"/>
          </a:xfrm>
          <a:prstGeom prst="rect">
            <a:avLst/>
          </a:prstGeom>
        </p:spPr>
      </p:pic>
      <p:pic>
        <p:nvPicPr>
          <p:cNvPr id="13" name="Picture 12">
            <a:extLst>
              <a:ext uri="{FF2B5EF4-FFF2-40B4-BE49-F238E27FC236}">
                <a16:creationId xmlns:a16="http://schemas.microsoft.com/office/drawing/2014/main" id="{76FCE653-5078-8245-B7C4-93817F769447}"/>
              </a:ext>
            </a:extLst>
          </p:cNvPr>
          <p:cNvPicPr preferRelativeResize="0">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345319" y="487001"/>
            <a:ext cx="475832" cy="1471286"/>
          </a:xfrm>
          <a:prstGeom prst="rect">
            <a:avLst/>
          </a:prstGeom>
        </p:spPr>
      </p:pic>
      <p:pic>
        <p:nvPicPr>
          <p:cNvPr id="7" name="Picture 6">
            <a:extLst>
              <a:ext uri="{FF2B5EF4-FFF2-40B4-BE49-F238E27FC236}">
                <a16:creationId xmlns:a16="http://schemas.microsoft.com/office/drawing/2014/main" id="{162C376C-69E1-A243-AB2A-32EDAFF8E0A7}"/>
              </a:ext>
            </a:extLst>
          </p:cNvPr>
          <p:cNvPicPr>
            <a:picLocks noChangeAspect="1"/>
          </p:cNvPicPr>
          <p:nvPr/>
        </p:nvPicPr>
        <p:blipFill>
          <a:blip r:embed="rId5"/>
          <a:stretch>
            <a:fillRect/>
          </a:stretch>
        </p:blipFill>
        <p:spPr>
          <a:xfrm>
            <a:off x="5289870" y="941832"/>
            <a:ext cx="1016455" cy="1016455"/>
          </a:xfrm>
          <a:prstGeom prst="rect">
            <a:avLst/>
          </a:prstGeom>
        </p:spPr>
      </p:pic>
      <p:pic>
        <p:nvPicPr>
          <p:cNvPr id="8" name="Picture 7">
            <a:extLst>
              <a:ext uri="{FF2B5EF4-FFF2-40B4-BE49-F238E27FC236}">
                <a16:creationId xmlns:a16="http://schemas.microsoft.com/office/drawing/2014/main" id="{C8A41859-1EFE-B446-85DE-651F8C48D5E2}"/>
              </a:ext>
            </a:extLst>
          </p:cNvPr>
          <p:cNvPicPr>
            <a:picLocks noChangeAspect="1"/>
          </p:cNvPicPr>
          <p:nvPr/>
        </p:nvPicPr>
        <p:blipFill>
          <a:blip r:embed="rId6"/>
          <a:stretch>
            <a:fillRect/>
          </a:stretch>
        </p:blipFill>
        <p:spPr>
          <a:xfrm>
            <a:off x="7324390" y="941831"/>
            <a:ext cx="1016455" cy="1016455"/>
          </a:xfrm>
          <a:prstGeom prst="rect">
            <a:avLst/>
          </a:prstGeom>
        </p:spPr>
      </p:pic>
    </p:spTree>
    <p:extLst>
      <p:ext uri="{BB962C8B-B14F-4D97-AF65-F5344CB8AC3E}">
        <p14:creationId xmlns:p14="http://schemas.microsoft.com/office/powerpoint/2010/main" val="4074640177"/>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50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8B34E7-3855-F846-BBC7-66F858343E16}"/>
              </a:ext>
            </a:extLst>
          </p:cNvPr>
          <p:cNvSpPr>
            <a:spLocks noGrp="1"/>
          </p:cNvSpPr>
          <p:nvPr>
            <p:ph type="title"/>
          </p:nvPr>
        </p:nvSpPr>
        <p:spPr/>
        <p:txBody>
          <a:bodyPr>
            <a:noAutofit/>
          </a:bodyPr>
          <a:lstStyle/>
          <a:p>
            <a:r>
              <a:rPr lang="en-US" sz="3300" b="1" dirty="0"/>
              <a:t>Common Gas Hazards by Industry</a:t>
            </a:r>
          </a:p>
        </p:txBody>
      </p:sp>
      <p:graphicFrame>
        <p:nvGraphicFramePr>
          <p:cNvPr id="4" name="Content Placeholder 3">
            <a:extLst>
              <a:ext uri="{FF2B5EF4-FFF2-40B4-BE49-F238E27FC236}">
                <a16:creationId xmlns:a16="http://schemas.microsoft.com/office/drawing/2014/main" id="{833865A5-2EF0-3441-91C8-E3844A85BF48}"/>
              </a:ext>
            </a:extLst>
          </p:cNvPr>
          <p:cNvGraphicFramePr>
            <a:graphicFrameLocks noGrp="1"/>
          </p:cNvGraphicFramePr>
          <p:nvPr>
            <p:ph idx="1"/>
            <p:extLst>
              <p:ext uri="{D42A27DB-BD31-4B8C-83A1-F6EECF244321}">
                <p14:modId xmlns:p14="http://schemas.microsoft.com/office/powerpoint/2010/main" val="3891534770"/>
              </p:ext>
            </p:extLst>
          </p:nvPr>
        </p:nvGraphicFramePr>
        <p:xfrm>
          <a:off x="628650" y="1391813"/>
          <a:ext cx="7886700" cy="4485640"/>
        </p:xfrm>
        <a:graphic>
          <a:graphicData uri="http://schemas.openxmlformats.org/drawingml/2006/table">
            <a:tbl>
              <a:tblPr firstRow="1" bandRow="1">
                <a:tableStyleId>{5C22544A-7EE6-4342-B048-85BDC9FD1C3A}</a:tableStyleId>
              </a:tblPr>
              <a:tblGrid>
                <a:gridCol w="2628900">
                  <a:extLst>
                    <a:ext uri="{9D8B030D-6E8A-4147-A177-3AD203B41FA5}">
                      <a16:colId xmlns:a16="http://schemas.microsoft.com/office/drawing/2014/main" val="3693055186"/>
                    </a:ext>
                  </a:extLst>
                </a:gridCol>
                <a:gridCol w="2628900">
                  <a:extLst>
                    <a:ext uri="{9D8B030D-6E8A-4147-A177-3AD203B41FA5}">
                      <a16:colId xmlns:a16="http://schemas.microsoft.com/office/drawing/2014/main" val="1261879017"/>
                    </a:ext>
                  </a:extLst>
                </a:gridCol>
                <a:gridCol w="2628900">
                  <a:extLst>
                    <a:ext uri="{9D8B030D-6E8A-4147-A177-3AD203B41FA5}">
                      <a16:colId xmlns:a16="http://schemas.microsoft.com/office/drawing/2014/main" val="4203689922"/>
                    </a:ext>
                  </a:extLst>
                </a:gridCol>
              </a:tblGrid>
              <a:tr h="370840">
                <a:tc>
                  <a:txBody>
                    <a:bodyPr/>
                    <a:lstStyle/>
                    <a:p>
                      <a:pPr algn="ctr"/>
                      <a:r>
                        <a:rPr lang="en-US" dirty="0"/>
                        <a:t>Industry</a:t>
                      </a:r>
                    </a:p>
                  </a:txBody>
                  <a:tcPr/>
                </a:tc>
                <a:tc>
                  <a:txBody>
                    <a:bodyPr/>
                    <a:lstStyle/>
                    <a:p>
                      <a:pPr algn="ctr"/>
                      <a:r>
                        <a:rPr lang="en-US" dirty="0"/>
                        <a:t>Hazards/Gases</a:t>
                      </a:r>
                    </a:p>
                  </a:txBody>
                  <a:tcPr/>
                </a:tc>
                <a:tc>
                  <a:txBody>
                    <a:bodyPr/>
                    <a:lstStyle/>
                    <a:p>
                      <a:pPr algn="ctr"/>
                      <a:r>
                        <a:rPr lang="en-US" dirty="0"/>
                        <a:t>Portable Products</a:t>
                      </a:r>
                    </a:p>
                  </a:txBody>
                  <a:tcPr/>
                </a:tc>
                <a:extLst>
                  <a:ext uri="{0D108BD9-81ED-4DB2-BD59-A6C34878D82A}">
                    <a16:rowId xmlns:a16="http://schemas.microsoft.com/office/drawing/2014/main" val="2090893510"/>
                  </a:ext>
                </a:extLst>
              </a:tr>
              <a:tr h="370840">
                <a:tc>
                  <a:txBody>
                    <a:bodyPr/>
                    <a:lstStyle/>
                    <a:p>
                      <a:pPr algn="l"/>
                      <a:r>
                        <a:rPr lang="en-US" sz="1200" dirty="0"/>
                        <a:t>Oil &amp; Gas</a:t>
                      </a:r>
                    </a:p>
                  </a:txBody>
                  <a:tcPr/>
                </a:tc>
                <a:tc>
                  <a:txBody>
                    <a:bodyPr/>
                    <a:lstStyle/>
                    <a:p>
                      <a:pPr marL="0" marR="0" lvl="2" indent="0" algn="l" defTabSz="914400" rtl="0" eaLnBrk="1" fontAlgn="auto" latinLnBrk="0" hangingPunct="1">
                        <a:lnSpc>
                          <a:spcPct val="100000"/>
                        </a:lnSpc>
                        <a:spcBef>
                          <a:spcPts val="0"/>
                        </a:spcBef>
                        <a:spcAft>
                          <a:spcPts val="0"/>
                        </a:spcAft>
                        <a:buClrTx/>
                        <a:buSzTx/>
                        <a:buFontTx/>
                        <a:buNone/>
                        <a:tabLst/>
                        <a:defRPr/>
                      </a:pPr>
                      <a:r>
                        <a:rPr lang="en-US" sz="1200" dirty="0"/>
                        <a:t>LEL, O2, H2S, CO, SO2, HCN, NH3, Benzene (C6H6)</a:t>
                      </a:r>
                    </a:p>
                  </a:txBody>
                  <a:tcPr/>
                </a:tc>
                <a:tc>
                  <a:txBody>
                    <a:bodyPr/>
                    <a:lstStyle/>
                    <a:p>
                      <a:pPr algn="l"/>
                      <a:r>
                        <a:rPr lang="en-US" sz="1200" dirty="0"/>
                        <a:t>GX-3R &amp; GX-3R Pro, GX-2012, GX-6000, Eagle 2</a:t>
                      </a:r>
                    </a:p>
                  </a:txBody>
                  <a:tcPr/>
                </a:tc>
                <a:extLst>
                  <a:ext uri="{0D108BD9-81ED-4DB2-BD59-A6C34878D82A}">
                    <a16:rowId xmlns:a16="http://schemas.microsoft.com/office/drawing/2014/main" val="3972155760"/>
                  </a:ext>
                </a:extLst>
              </a:tr>
              <a:tr h="370840">
                <a:tc>
                  <a:txBody>
                    <a:bodyPr/>
                    <a:lstStyle/>
                    <a:p>
                      <a:pPr algn="l"/>
                      <a:r>
                        <a:rPr lang="en-US" sz="1200" dirty="0"/>
                        <a:t>Energy/Utilities</a:t>
                      </a:r>
                    </a:p>
                  </a:txBody>
                  <a:tcPr/>
                </a:tc>
                <a:tc>
                  <a:txBody>
                    <a:bodyPr/>
                    <a:lstStyle/>
                    <a:p>
                      <a:pPr algn="l"/>
                      <a:r>
                        <a:rPr lang="en-US" sz="1200" dirty="0"/>
                        <a:t>LEL, O2, H2S, CO, SO2, H2</a:t>
                      </a:r>
                    </a:p>
                  </a:txBody>
                  <a:tcPr/>
                </a:tc>
                <a:tc>
                  <a:txBody>
                    <a:bodyPr/>
                    <a:lstStyle/>
                    <a:p>
                      <a:pPr algn="l"/>
                      <a:r>
                        <a:rPr lang="en-US" sz="1200" dirty="0"/>
                        <a:t>GX-3R &amp; GX-3R Pro, GX-2012, Eagle 2</a:t>
                      </a:r>
                    </a:p>
                  </a:txBody>
                  <a:tcPr/>
                </a:tc>
                <a:extLst>
                  <a:ext uri="{0D108BD9-81ED-4DB2-BD59-A6C34878D82A}">
                    <a16:rowId xmlns:a16="http://schemas.microsoft.com/office/drawing/2014/main" val="2402366802"/>
                  </a:ext>
                </a:extLst>
              </a:tr>
              <a:tr h="370840">
                <a:tc>
                  <a:txBody>
                    <a:bodyPr/>
                    <a:lstStyle/>
                    <a:p>
                      <a:pPr algn="l"/>
                      <a:r>
                        <a:rPr lang="en-US" sz="1200" dirty="0"/>
                        <a:t>Construction</a:t>
                      </a:r>
                    </a:p>
                  </a:txBody>
                  <a:tcPr/>
                </a:tc>
                <a:tc>
                  <a:txBody>
                    <a:bodyPr/>
                    <a:lstStyle/>
                    <a:p>
                      <a:pPr algn="l"/>
                      <a:r>
                        <a:rPr lang="en-US" sz="1200" dirty="0"/>
                        <a:t>LEL, O2, H2S, CO, NO2</a:t>
                      </a:r>
                    </a:p>
                  </a:txBody>
                  <a:tcPr/>
                </a:tc>
                <a:tc>
                  <a:txBody>
                    <a:bodyPr/>
                    <a:lstStyle/>
                    <a:p>
                      <a:pPr algn="l"/>
                      <a:r>
                        <a:rPr lang="en-US" sz="1200" dirty="0"/>
                        <a:t>GX-3R &amp; GX-3R Pro, GX-2009 MSHA (</a:t>
                      </a:r>
                      <a:r>
                        <a:rPr lang="en-US" sz="1200" i="1" dirty="0"/>
                        <a:t>for</a:t>
                      </a:r>
                      <a:r>
                        <a:rPr lang="en-US" sz="1200" dirty="0"/>
                        <a:t> </a:t>
                      </a:r>
                      <a:r>
                        <a:rPr lang="en-US" sz="1200" i="1" dirty="0"/>
                        <a:t>NO2</a:t>
                      </a:r>
                      <a:r>
                        <a:rPr lang="en-US" sz="1200" dirty="0"/>
                        <a:t>), GX-6000</a:t>
                      </a:r>
                    </a:p>
                  </a:txBody>
                  <a:tcPr/>
                </a:tc>
                <a:extLst>
                  <a:ext uri="{0D108BD9-81ED-4DB2-BD59-A6C34878D82A}">
                    <a16:rowId xmlns:a16="http://schemas.microsoft.com/office/drawing/2014/main" val="643245773"/>
                  </a:ext>
                </a:extLst>
              </a:tr>
              <a:tr h="370840">
                <a:tc>
                  <a:txBody>
                    <a:bodyPr/>
                    <a:lstStyle/>
                    <a:p>
                      <a:pPr algn="l"/>
                      <a:r>
                        <a:rPr lang="en-US" sz="1200" dirty="0"/>
                        <a:t>Water/Wastewater</a:t>
                      </a:r>
                    </a:p>
                  </a:txBody>
                  <a:tcPr/>
                </a:tc>
                <a:tc>
                  <a:txBody>
                    <a:bodyPr/>
                    <a:lstStyle/>
                    <a:p>
                      <a:pPr algn="l"/>
                      <a:r>
                        <a:rPr lang="en-US" sz="1200" dirty="0"/>
                        <a:t>LEL, O2, H2S, CO, NH3, Cl, O3, SO2, VOC’s</a:t>
                      </a:r>
                    </a:p>
                  </a:txBody>
                  <a:tcPr/>
                </a:tc>
                <a:tc>
                  <a:txBody>
                    <a:bodyPr/>
                    <a:lstStyle/>
                    <a:p>
                      <a:pPr algn="l"/>
                      <a:r>
                        <a:rPr lang="en-US" sz="1200" dirty="0"/>
                        <a:t>GX-3R &amp; GX-3R Pro, GX-6000</a:t>
                      </a:r>
                    </a:p>
                  </a:txBody>
                  <a:tcPr/>
                </a:tc>
                <a:extLst>
                  <a:ext uri="{0D108BD9-81ED-4DB2-BD59-A6C34878D82A}">
                    <a16:rowId xmlns:a16="http://schemas.microsoft.com/office/drawing/2014/main" val="1120582853"/>
                  </a:ext>
                </a:extLst>
              </a:tr>
              <a:tr h="370840">
                <a:tc>
                  <a:txBody>
                    <a:bodyPr/>
                    <a:lstStyle/>
                    <a:p>
                      <a:pPr algn="l"/>
                      <a:r>
                        <a:rPr lang="en-US" sz="1200"/>
                        <a:t>Landfill/Waste</a:t>
                      </a:r>
                      <a:endParaRPr lang="en-US" sz="1200" dirty="0"/>
                    </a:p>
                  </a:txBody>
                  <a:tcPr/>
                </a:tc>
                <a:tc>
                  <a:txBody>
                    <a:bodyPr/>
                    <a:lstStyle/>
                    <a:p>
                      <a:pPr algn="l"/>
                      <a:r>
                        <a:rPr lang="en-US" sz="1200" dirty="0"/>
                        <a:t>CH4, CO2, NH3, CL2, NMOC’s, VOC’s</a:t>
                      </a:r>
                    </a:p>
                  </a:txBody>
                  <a:tcPr/>
                </a:tc>
                <a:tc>
                  <a:txBody>
                    <a:bodyPr/>
                    <a:lstStyle/>
                    <a:p>
                      <a:pPr algn="l"/>
                      <a:r>
                        <a:rPr lang="en-US" sz="1200" dirty="0"/>
                        <a:t>GX-6000, Eagle 2</a:t>
                      </a:r>
                    </a:p>
                  </a:txBody>
                  <a:tcPr/>
                </a:tc>
                <a:extLst>
                  <a:ext uri="{0D108BD9-81ED-4DB2-BD59-A6C34878D82A}">
                    <a16:rowId xmlns:a16="http://schemas.microsoft.com/office/drawing/2014/main" val="1550164743"/>
                  </a:ext>
                </a:extLst>
              </a:tr>
              <a:tr h="370840">
                <a:tc>
                  <a:txBody>
                    <a:bodyPr/>
                    <a:lstStyle/>
                    <a:p>
                      <a:pPr algn="l"/>
                      <a:r>
                        <a:rPr lang="en-US" sz="1200" dirty="0"/>
                        <a:t>Fire/First Responders</a:t>
                      </a:r>
                    </a:p>
                  </a:txBody>
                  <a:tcPr/>
                </a:tc>
                <a:tc>
                  <a:txBody>
                    <a:bodyPr/>
                    <a:lstStyle/>
                    <a:p>
                      <a:pPr algn="l"/>
                      <a:r>
                        <a:rPr lang="en-US" sz="1200" dirty="0"/>
                        <a:t>LEL, O2, H2S, CO, HCN, NH3, VOC’s</a:t>
                      </a:r>
                    </a:p>
                  </a:txBody>
                  <a:tcPr/>
                </a:tc>
                <a:tc>
                  <a:txBody>
                    <a:bodyPr/>
                    <a:lstStyle/>
                    <a:p>
                      <a:pPr algn="l"/>
                      <a:r>
                        <a:rPr lang="en-US" sz="1200" dirty="0"/>
                        <a:t>CO-03, GX-3R &amp; GX-3R Pro, </a:t>
                      </a:r>
                      <a:br>
                        <a:rPr lang="en-US" sz="1200" dirty="0"/>
                      </a:br>
                      <a:r>
                        <a:rPr lang="en-US" sz="1200" dirty="0"/>
                        <a:t>GX-6000</a:t>
                      </a:r>
                    </a:p>
                  </a:txBody>
                  <a:tcPr/>
                </a:tc>
                <a:extLst>
                  <a:ext uri="{0D108BD9-81ED-4DB2-BD59-A6C34878D82A}">
                    <a16:rowId xmlns:a16="http://schemas.microsoft.com/office/drawing/2014/main" val="2048590887"/>
                  </a:ext>
                </a:extLst>
              </a:tr>
              <a:tr h="370840">
                <a:tc>
                  <a:txBody>
                    <a:bodyPr/>
                    <a:lstStyle/>
                    <a:p>
                      <a:pPr algn="l"/>
                      <a:r>
                        <a:rPr lang="en-US" sz="1200" dirty="0"/>
                        <a:t>Food and Beverage Production</a:t>
                      </a:r>
                    </a:p>
                  </a:txBody>
                  <a:tcPr/>
                </a:tc>
                <a:tc>
                  <a:txBody>
                    <a:bodyPr/>
                    <a:lstStyle/>
                    <a:p>
                      <a:pPr algn="l"/>
                      <a:r>
                        <a:rPr lang="en-US" sz="1200" dirty="0"/>
                        <a:t>LEL, O2, H2S, CO, HCN, NH3, CO2, PH3</a:t>
                      </a:r>
                    </a:p>
                  </a:txBody>
                  <a:tcPr/>
                </a:tc>
                <a:tc>
                  <a:txBody>
                    <a:bodyPr/>
                    <a:lstStyle/>
                    <a:p>
                      <a:pPr algn="l"/>
                      <a:r>
                        <a:rPr lang="en-US" sz="1200" dirty="0"/>
                        <a:t>GX-3R &amp; GX-3R Pro, GX-6000</a:t>
                      </a:r>
                    </a:p>
                  </a:txBody>
                  <a:tcPr/>
                </a:tc>
                <a:extLst>
                  <a:ext uri="{0D108BD9-81ED-4DB2-BD59-A6C34878D82A}">
                    <a16:rowId xmlns:a16="http://schemas.microsoft.com/office/drawing/2014/main" val="3530793756"/>
                  </a:ext>
                </a:extLst>
              </a:tr>
              <a:tr h="370840">
                <a:tc>
                  <a:txBody>
                    <a:bodyPr/>
                    <a:lstStyle/>
                    <a:p>
                      <a:pPr algn="l"/>
                      <a:r>
                        <a:rPr lang="en-US" sz="1200" dirty="0"/>
                        <a:t>Manufacturing</a:t>
                      </a:r>
                    </a:p>
                  </a:txBody>
                  <a:tcPr/>
                </a:tc>
                <a:tc>
                  <a:txBody>
                    <a:bodyPr/>
                    <a:lstStyle/>
                    <a:p>
                      <a:pPr algn="l"/>
                      <a:r>
                        <a:rPr lang="en-US" sz="1200" dirty="0"/>
                        <a:t>LEL, O2, H2S, CO, Process gases like CO2, NH3</a:t>
                      </a:r>
                    </a:p>
                  </a:txBody>
                  <a:tcPr/>
                </a:tc>
                <a:tc>
                  <a:txBody>
                    <a:bodyPr/>
                    <a:lstStyle/>
                    <a:p>
                      <a:pPr algn="l"/>
                      <a:r>
                        <a:rPr lang="en-US" sz="1200" dirty="0"/>
                        <a:t>GX-3R &amp; GX-3R Pro, GX-6000</a:t>
                      </a:r>
                    </a:p>
                  </a:txBody>
                  <a:tcPr/>
                </a:tc>
                <a:extLst>
                  <a:ext uri="{0D108BD9-81ED-4DB2-BD59-A6C34878D82A}">
                    <a16:rowId xmlns:a16="http://schemas.microsoft.com/office/drawing/2014/main" val="730900381"/>
                  </a:ext>
                </a:extLst>
              </a:tr>
              <a:tr h="370840">
                <a:tc>
                  <a:txBody>
                    <a:bodyPr/>
                    <a:lstStyle/>
                    <a:p>
                      <a:pPr algn="l"/>
                      <a:r>
                        <a:rPr lang="en-US" sz="1200" dirty="0"/>
                        <a:t>Chemical</a:t>
                      </a:r>
                    </a:p>
                  </a:txBody>
                  <a:tcPr/>
                </a:tc>
                <a:tc>
                  <a:txBody>
                    <a:bodyPr/>
                    <a:lstStyle/>
                    <a:p>
                      <a:pPr algn="l"/>
                      <a:r>
                        <a:rPr lang="en-US" sz="1200" dirty="0"/>
                        <a:t>LEL, O2, H2S, CO, Cl2, H2, HCl, NO2, SO2, VOC’s</a:t>
                      </a:r>
                    </a:p>
                  </a:txBody>
                  <a:tcPr/>
                </a:tc>
                <a:tc>
                  <a:txBody>
                    <a:bodyPr/>
                    <a:lstStyle/>
                    <a:p>
                      <a:pPr algn="l"/>
                      <a:r>
                        <a:rPr lang="en-US" sz="1200" dirty="0"/>
                        <a:t>GX-3R &amp; GX-3R Pro, GX-6000, Eagle 2</a:t>
                      </a:r>
                    </a:p>
                  </a:txBody>
                  <a:tcPr/>
                </a:tc>
                <a:extLst>
                  <a:ext uri="{0D108BD9-81ED-4DB2-BD59-A6C34878D82A}">
                    <a16:rowId xmlns:a16="http://schemas.microsoft.com/office/drawing/2014/main" val="2024884147"/>
                  </a:ext>
                </a:extLst>
              </a:tr>
            </a:tbl>
          </a:graphicData>
        </a:graphic>
      </p:graphicFrame>
    </p:spTree>
    <p:extLst>
      <p:ext uri="{BB962C8B-B14F-4D97-AF65-F5344CB8AC3E}">
        <p14:creationId xmlns:p14="http://schemas.microsoft.com/office/powerpoint/2010/main" val="918640964"/>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8912" y="2018632"/>
            <a:ext cx="184730" cy="461665"/>
          </a:xfrm>
          <a:prstGeom prst="rect">
            <a:avLst/>
          </a:prstGeom>
          <a:noFill/>
        </p:spPr>
        <p:txBody>
          <a:bodyPr wrap="none" rtlCol="0">
            <a:spAutoFit/>
          </a:bodyPr>
          <a:lstStyle/>
          <a:p>
            <a:endParaRPr lang="en-US" b="0" dirty="0">
              <a:latin typeface="Century Gothic" panose="020B0502020202020204" pitchFamily="34" charset="0"/>
            </a:endParaRPr>
          </a:p>
        </p:txBody>
      </p:sp>
      <p:pic>
        <p:nvPicPr>
          <p:cNvPr id="6" name="Picture 5" descr="Beacon-410A-Angled.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00026" y="1381603"/>
            <a:ext cx="1910656" cy="2101722"/>
          </a:xfrm>
          <a:prstGeom prst="rect">
            <a:avLst/>
          </a:prstGeom>
        </p:spPr>
      </p:pic>
      <p:sp>
        <p:nvSpPr>
          <p:cNvPr id="22" name="TextBox 21"/>
          <p:cNvSpPr txBox="1"/>
          <p:nvPr/>
        </p:nvSpPr>
        <p:spPr>
          <a:xfrm>
            <a:off x="1214428" y="1116447"/>
            <a:ext cx="1081852" cy="523220"/>
          </a:xfrm>
          <a:prstGeom prst="rect">
            <a:avLst/>
          </a:prstGeom>
          <a:noFill/>
        </p:spPr>
        <p:txBody>
          <a:bodyPr wrap="square" rtlCol="0">
            <a:spAutoFit/>
          </a:bodyPr>
          <a:lstStyle/>
          <a:p>
            <a:pPr lvl="0" algn="ctr"/>
            <a:r>
              <a:rPr lang="en-US" altLang="ja-JP" sz="1000" kern="0" dirty="0">
                <a:latin typeface="+mn-lt"/>
              </a:rPr>
              <a:t>Beacon 410A Controller</a:t>
            </a:r>
          </a:p>
          <a:p>
            <a:endParaRPr lang="en-US" sz="800" b="0" dirty="0">
              <a:latin typeface="Century Gothic" panose="020B0502020202020204" pitchFamily="34" charset="0"/>
            </a:endParaRPr>
          </a:p>
        </p:txBody>
      </p:sp>
      <p:pic>
        <p:nvPicPr>
          <p:cNvPr id="4" name="Picture 3" descr="S2_Series.pn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198567" y="2326949"/>
            <a:ext cx="1023536" cy="1787776"/>
          </a:xfrm>
          <a:prstGeom prst="rect">
            <a:avLst/>
          </a:prstGeom>
        </p:spPr>
      </p:pic>
      <p:pic>
        <p:nvPicPr>
          <p:cNvPr id="9" name="Picture 8" descr="M2A.png"/>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947770" y="2326949"/>
            <a:ext cx="1287426" cy="1364392"/>
          </a:xfrm>
          <a:prstGeom prst="rect">
            <a:avLst/>
          </a:prstGeom>
        </p:spPr>
      </p:pic>
      <p:pic>
        <p:nvPicPr>
          <p:cNvPr id="10" name="Picture 9" descr="65-2394RK-CH4-4.png"/>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994359" y="2326949"/>
            <a:ext cx="1197631" cy="2626194"/>
          </a:xfrm>
          <a:prstGeom prst="rect">
            <a:avLst/>
          </a:prstGeom>
        </p:spPr>
      </p:pic>
      <p:pic>
        <p:nvPicPr>
          <p:cNvPr id="11" name="Picture 10" descr="iStock-152146539.png"/>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5738914" y="4770918"/>
            <a:ext cx="1210267" cy="1242541"/>
          </a:xfrm>
          <a:prstGeom prst="rect">
            <a:avLst/>
          </a:prstGeom>
        </p:spPr>
      </p:pic>
      <p:cxnSp>
        <p:nvCxnSpPr>
          <p:cNvPr id="53" name="Straight Connector 52"/>
          <p:cNvCxnSpPr/>
          <p:nvPr/>
        </p:nvCxnSpPr>
        <p:spPr>
          <a:xfrm>
            <a:off x="2183700" y="3383280"/>
            <a:ext cx="0" cy="731445"/>
          </a:xfrm>
          <a:prstGeom prst="line">
            <a:avLst/>
          </a:prstGeom>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56" name="Straight Connector 55"/>
          <p:cNvCxnSpPr/>
          <p:nvPr/>
        </p:nvCxnSpPr>
        <p:spPr>
          <a:xfrm>
            <a:off x="2183700" y="4114725"/>
            <a:ext cx="1014867" cy="0"/>
          </a:xfrm>
          <a:prstGeom prst="line">
            <a:avLst/>
          </a:prstGeom>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58" name="Straight Connector 57"/>
          <p:cNvCxnSpPr/>
          <p:nvPr/>
        </p:nvCxnSpPr>
        <p:spPr>
          <a:xfrm flipV="1">
            <a:off x="3198567" y="1899920"/>
            <a:ext cx="0" cy="2214805"/>
          </a:xfrm>
          <a:prstGeom prst="line">
            <a:avLst/>
          </a:prstGeom>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60" name="Straight Connector 59"/>
          <p:cNvCxnSpPr/>
          <p:nvPr/>
        </p:nvCxnSpPr>
        <p:spPr>
          <a:xfrm>
            <a:off x="3198567" y="1899920"/>
            <a:ext cx="509133" cy="0"/>
          </a:xfrm>
          <a:prstGeom prst="line">
            <a:avLst/>
          </a:prstGeom>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62" name="Straight Connector 61"/>
          <p:cNvCxnSpPr>
            <a:endCxn id="4" idx="0"/>
          </p:cNvCxnSpPr>
          <p:nvPr/>
        </p:nvCxnSpPr>
        <p:spPr>
          <a:xfrm>
            <a:off x="3707700" y="1899920"/>
            <a:ext cx="2635" cy="427029"/>
          </a:xfrm>
          <a:prstGeom prst="line">
            <a:avLst/>
          </a:prstGeom>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66" name="Straight Connector 65"/>
          <p:cNvCxnSpPr/>
          <p:nvPr/>
        </p:nvCxnSpPr>
        <p:spPr>
          <a:xfrm>
            <a:off x="1970340" y="3383280"/>
            <a:ext cx="0" cy="1747520"/>
          </a:xfrm>
          <a:prstGeom prst="line">
            <a:avLst/>
          </a:prstGeom>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68" name="Straight Connector 67"/>
          <p:cNvCxnSpPr/>
          <p:nvPr/>
        </p:nvCxnSpPr>
        <p:spPr>
          <a:xfrm flipV="1">
            <a:off x="1970340" y="5130800"/>
            <a:ext cx="0" cy="1"/>
          </a:xfrm>
          <a:prstGeom prst="line">
            <a:avLst/>
          </a:prstGeom>
        </p:spPr>
        <p:style>
          <a:lnRef idx="2">
            <a:schemeClr val="accent1"/>
          </a:lnRef>
          <a:fillRef idx="0">
            <a:schemeClr val="accent1"/>
          </a:fillRef>
          <a:effectRef idx="1">
            <a:schemeClr val="accent1"/>
          </a:effectRef>
          <a:fontRef idx="minor">
            <a:schemeClr val="tx1"/>
          </a:fontRef>
        </p:style>
      </p:cxnSp>
      <p:cxnSp>
        <p:nvCxnSpPr>
          <p:cNvPr id="71" name="Straight Connector 70"/>
          <p:cNvCxnSpPr/>
          <p:nvPr/>
        </p:nvCxnSpPr>
        <p:spPr>
          <a:xfrm>
            <a:off x="1970340" y="5130801"/>
            <a:ext cx="2661920" cy="0"/>
          </a:xfrm>
          <a:prstGeom prst="line">
            <a:avLst/>
          </a:prstGeom>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73" name="Straight Connector 72"/>
          <p:cNvCxnSpPr/>
          <p:nvPr/>
        </p:nvCxnSpPr>
        <p:spPr>
          <a:xfrm flipV="1">
            <a:off x="4632260" y="1899920"/>
            <a:ext cx="0" cy="3230880"/>
          </a:xfrm>
          <a:prstGeom prst="line">
            <a:avLst/>
          </a:prstGeom>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75" name="Straight Connector 74"/>
          <p:cNvCxnSpPr/>
          <p:nvPr/>
        </p:nvCxnSpPr>
        <p:spPr>
          <a:xfrm>
            <a:off x="4632260" y="1899920"/>
            <a:ext cx="1330960" cy="0"/>
          </a:xfrm>
          <a:prstGeom prst="line">
            <a:avLst/>
          </a:prstGeom>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77" name="Straight Connector 76"/>
          <p:cNvCxnSpPr/>
          <p:nvPr/>
        </p:nvCxnSpPr>
        <p:spPr>
          <a:xfrm>
            <a:off x="5963220" y="1899920"/>
            <a:ext cx="0" cy="427029"/>
          </a:xfrm>
          <a:prstGeom prst="line">
            <a:avLst/>
          </a:prstGeom>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82" name="Straight Connector 81"/>
          <p:cNvCxnSpPr/>
          <p:nvPr/>
        </p:nvCxnSpPr>
        <p:spPr>
          <a:xfrm>
            <a:off x="5963220" y="3574143"/>
            <a:ext cx="0" cy="903440"/>
          </a:xfrm>
          <a:prstGeom prst="line">
            <a:avLst/>
          </a:prstGeom>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84" name="Straight Connector 83"/>
          <p:cNvCxnSpPr/>
          <p:nvPr/>
        </p:nvCxnSpPr>
        <p:spPr>
          <a:xfrm>
            <a:off x="5963220" y="4477583"/>
            <a:ext cx="808083" cy="0"/>
          </a:xfrm>
          <a:prstGeom prst="line">
            <a:avLst/>
          </a:prstGeom>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86" name="Straight Connector 85"/>
          <p:cNvCxnSpPr/>
          <p:nvPr/>
        </p:nvCxnSpPr>
        <p:spPr>
          <a:xfrm flipV="1">
            <a:off x="6771303" y="1899921"/>
            <a:ext cx="0" cy="2577662"/>
          </a:xfrm>
          <a:prstGeom prst="line">
            <a:avLst/>
          </a:prstGeom>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88" name="Straight Connector 87"/>
          <p:cNvCxnSpPr/>
          <p:nvPr/>
        </p:nvCxnSpPr>
        <p:spPr>
          <a:xfrm>
            <a:off x="6771303" y="1899920"/>
            <a:ext cx="816428" cy="0"/>
          </a:xfrm>
          <a:prstGeom prst="line">
            <a:avLst/>
          </a:prstGeom>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90" name="Straight Connector 89"/>
          <p:cNvCxnSpPr>
            <a:endCxn id="10" idx="0"/>
          </p:cNvCxnSpPr>
          <p:nvPr/>
        </p:nvCxnSpPr>
        <p:spPr>
          <a:xfrm>
            <a:off x="7587731" y="1899920"/>
            <a:ext cx="5444" cy="427029"/>
          </a:xfrm>
          <a:prstGeom prst="line">
            <a:avLst/>
          </a:prstGeom>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92" name="Straight Connector 91"/>
          <p:cNvCxnSpPr/>
          <p:nvPr/>
        </p:nvCxnSpPr>
        <p:spPr>
          <a:xfrm>
            <a:off x="1621474" y="3470602"/>
            <a:ext cx="0" cy="2013961"/>
          </a:xfrm>
          <a:prstGeom prst="line">
            <a:avLst/>
          </a:prstGeom>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94" name="Straight Connector 93"/>
          <p:cNvCxnSpPr>
            <a:cxnSpLocks/>
          </p:cNvCxnSpPr>
          <p:nvPr/>
        </p:nvCxnSpPr>
        <p:spPr>
          <a:xfrm>
            <a:off x="1621474" y="5497286"/>
            <a:ext cx="4024972" cy="0"/>
          </a:xfrm>
          <a:prstGeom prst="line">
            <a:avLst/>
          </a:prstGeom>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sp>
        <p:nvSpPr>
          <p:cNvPr id="97" name="TextBox 96"/>
          <p:cNvSpPr txBox="1"/>
          <p:nvPr/>
        </p:nvSpPr>
        <p:spPr>
          <a:xfrm>
            <a:off x="2901717" y="1650520"/>
            <a:ext cx="1081852" cy="369332"/>
          </a:xfrm>
          <a:prstGeom prst="rect">
            <a:avLst/>
          </a:prstGeom>
          <a:noFill/>
        </p:spPr>
        <p:txBody>
          <a:bodyPr wrap="square" rtlCol="0">
            <a:spAutoFit/>
          </a:bodyPr>
          <a:lstStyle/>
          <a:p>
            <a:pPr lvl="0" algn="ctr"/>
            <a:r>
              <a:rPr lang="en-US" altLang="ja-JP" sz="1000" kern="0" dirty="0">
                <a:latin typeface="+mn-lt"/>
              </a:rPr>
              <a:t>S2 Transmitter</a:t>
            </a:r>
          </a:p>
          <a:p>
            <a:endParaRPr lang="en-US" sz="800" b="0" dirty="0">
              <a:latin typeface="Century Gothic" panose="020B0502020202020204" pitchFamily="34" charset="0"/>
            </a:endParaRPr>
          </a:p>
        </p:txBody>
      </p:sp>
      <p:sp>
        <p:nvSpPr>
          <p:cNvPr id="98" name="TextBox 97"/>
          <p:cNvSpPr txBox="1"/>
          <p:nvPr/>
        </p:nvSpPr>
        <p:spPr>
          <a:xfrm>
            <a:off x="4717757" y="1516626"/>
            <a:ext cx="1081852" cy="523220"/>
          </a:xfrm>
          <a:prstGeom prst="rect">
            <a:avLst/>
          </a:prstGeom>
          <a:noFill/>
        </p:spPr>
        <p:txBody>
          <a:bodyPr wrap="square" rtlCol="0">
            <a:spAutoFit/>
          </a:bodyPr>
          <a:lstStyle/>
          <a:p>
            <a:pPr lvl="0" algn="ctr"/>
            <a:r>
              <a:rPr lang="en-US" altLang="ja-JP" sz="1000" kern="0" dirty="0">
                <a:latin typeface="+mn-lt"/>
              </a:rPr>
              <a:t>M2A Transmitter</a:t>
            </a:r>
          </a:p>
          <a:p>
            <a:endParaRPr lang="en-US" sz="800" b="0" dirty="0">
              <a:latin typeface="Century Gothic" panose="020B0502020202020204" pitchFamily="34" charset="0"/>
            </a:endParaRPr>
          </a:p>
        </p:txBody>
      </p:sp>
      <p:sp>
        <p:nvSpPr>
          <p:cNvPr id="99" name="TextBox 98"/>
          <p:cNvSpPr txBox="1"/>
          <p:nvPr/>
        </p:nvSpPr>
        <p:spPr>
          <a:xfrm>
            <a:off x="6312528" y="1481791"/>
            <a:ext cx="1719717" cy="677108"/>
          </a:xfrm>
          <a:prstGeom prst="rect">
            <a:avLst/>
          </a:prstGeom>
          <a:noFill/>
        </p:spPr>
        <p:txBody>
          <a:bodyPr wrap="square" rtlCol="0">
            <a:spAutoFit/>
          </a:bodyPr>
          <a:lstStyle/>
          <a:p>
            <a:pPr lvl="0" algn="ctr"/>
            <a:r>
              <a:rPr lang="en-US" altLang="ja-JP" sz="1000" kern="0" dirty="0">
                <a:latin typeface="+mn-lt"/>
              </a:rPr>
              <a:t>Remote Mount Sensor</a:t>
            </a:r>
          </a:p>
          <a:p>
            <a:pPr lvl="0" algn="ctr"/>
            <a:r>
              <a:rPr lang="en-US" altLang="ja-JP" sz="1000" kern="0" dirty="0"/>
              <a:t>w</a:t>
            </a:r>
            <a:r>
              <a:rPr lang="en-US" altLang="ja-JP" sz="1000" kern="0" dirty="0">
                <a:latin typeface="+mn-lt"/>
              </a:rPr>
              <a:t>ith Cal Cup</a:t>
            </a:r>
          </a:p>
          <a:p>
            <a:pPr lvl="0" algn="ctr"/>
            <a:endParaRPr lang="en-US" altLang="ja-JP" sz="1000" kern="0" dirty="0">
              <a:latin typeface="+mn-lt"/>
            </a:endParaRPr>
          </a:p>
          <a:p>
            <a:endParaRPr lang="en-US" sz="800" b="0" dirty="0">
              <a:latin typeface="Century Gothic" panose="020B0502020202020204" pitchFamily="34" charset="0"/>
            </a:endParaRPr>
          </a:p>
        </p:txBody>
      </p:sp>
      <p:sp>
        <p:nvSpPr>
          <p:cNvPr id="100" name="TextBox 99"/>
          <p:cNvSpPr txBox="1"/>
          <p:nvPr/>
        </p:nvSpPr>
        <p:spPr>
          <a:xfrm>
            <a:off x="1355660" y="5526851"/>
            <a:ext cx="3871446" cy="246221"/>
          </a:xfrm>
          <a:prstGeom prst="rect">
            <a:avLst/>
          </a:prstGeom>
          <a:noFill/>
        </p:spPr>
        <p:txBody>
          <a:bodyPr wrap="square" rtlCol="0">
            <a:spAutoFit/>
          </a:bodyPr>
          <a:lstStyle/>
          <a:p>
            <a:pPr lvl="0" algn="ctr"/>
            <a:r>
              <a:rPr lang="en-US" altLang="ja-JP" sz="1000" b="0" kern="0" dirty="0">
                <a:latin typeface="+mn-lt"/>
              </a:rPr>
              <a:t>Alarm Relays Activate Ventilation / Exhaust System</a:t>
            </a:r>
            <a:endParaRPr lang="en-US" sz="800" b="0" dirty="0">
              <a:latin typeface="Century Gothic" panose="020B0502020202020204" pitchFamily="34" charset="0"/>
            </a:endParaRPr>
          </a:p>
        </p:txBody>
      </p:sp>
      <p:sp>
        <p:nvSpPr>
          <p:cNvPr id="101" name="TextBox 100"/>
          <p:cNvSpPr txBox="1"/>
          <p:nvPr/>
        </p:nvSpPr>
        <p:spPr>
          <a:xfrm>
            <a:off x="7003430" y="4899790"/>
            <a:ext cx="2081087" cy="707886"/>
          </a:xfrm>
          <a:prstGeom prst="rect">
            <a:avLst/>
          </a:prstGeom>
          <a:noFill/>
        </p:spPr>
        <p:txBody>
          <a:bodyPr wrap="square" rtlCol="0">
            <a:spAutoFit/>
          </a:bodyPr>
          <a:lstStyle/>
          <a:p>
            <a:pPr lvl="0" algn="l"/>
            <a:r>
              <a:rPr lang="en-US" altLang="ja-JP" sz="1000" b="0" kern="0" dirty="0">
                <a:latin typeface="+mn-lt"/>
              </a:rPr>
              <a:t>RKI’s diffusion style remote mount detectors allow for easy calibrations in difficult access areas</a:t>
            </a:r>
            <a:endParaRPr lang="en-US" sz="800" b="0" dirty="0">
              <a:latin typeface="Century Gothic" panose="020B0502020202020204" pitchFamily="34" charset="0"/>
            </a:endParaRPr>
          </a:p>
        </p:txBody>
      </p:sp>
      <p:cxnSp>
        <p:nvCxnSpPr>
          <p:cNvPr id="33" name="Straight Connector 32">
            <a:extLst>
              <a:ext uri="{FF2B5EF4-FFF2-40B4-BE49-F238E27FC236}">
                <a16:creationId xmlns:a16="http://schemas.microsoft.com/office/drawing/2014/main" id="{FD9A175E-AA45-CD4E-A53C-92E5E01806FC}"/>
              </a:ext>
            </a:extLst>
          </p:cNvPr>
          <p:cNvCxnSpPr>
            <a:cxnSpLocks/>
          </p:cNvCxnSpPr>
          <p:nvPr/>
        </p:nvCxnSpPr>
        <p:spPr>
          <a:xfrm>
            <a:off x="1355660" y="3470602"/>
            <a:ext cx="0" cy="431547"/>
          </a:xfrm>
          <a:prstGeom prst="line">
            <a:avLst/>
          </a:prstGeom>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pic>
        <p:nvPicPr>
          <p:cNvPr id="8" name="Picture 7">
            <a:extLst>
              <a:ext uri="{FF2B5EF4-FFF2-40B4-BE49-F238E27FC236}">
                <a16:creationId xmlns:a16="http://schemas.microsoft.com/office/drawing/2014/main" id="{3686E5AA-6A77-E549-93DE-FF73F180367D}"/>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524541" y="4298698"/>
            <a:ext cx="970929" cy="1967151"/>
          </a:xfrm>
          <a:prstGeom prst="rect">
            <a:avLst/>
          </a:prstGeom>
        </p:spPr>
      </p:pic>
      <p:sp>
        <p:nvSpPr>
          <p:cNvPr id="39" name="TextBox 38">
            <a:extLst>
              <a:ext uri="{FF2B5EF4-FFF2-40B4-BE49-F238E27FC236}">
                <a16:creationId xmlns:a16="http://schemas.microsoft.com/office/drawing/2014/main" id="{F1A71470-9710-2A4E-80AF-92AEFBCB8BE2}"/>
              </a:ext>
            </a:extLst>
          </p:cNvPr>
          <p:cNvSpPr txBox="1"/>
          <p:nvPr/>
        </p:nvSpPr>
        <p:spPr>
          <a:xfrm>
            <a:off x="178325" y="3534755"/>
            <a:ext cx="1220094" cy="523220"/>
          </a:xfrm>
          <a:prstGeom prst="rect">
            <a:avLst/>
          </a:prstGeom>
          <a:noFill/>
        </p:spPr>
        <p:txBody>
          <a:bodyPr wrap="square" rtlCol="0">
            <a:spAutoFit/>
          </a:bodyPr>
          <a:lstStyle/>
          <a:p>
            <a:pPr lvl="0" algn="ctr"/>
            <a:r>
              <a:rPr lang="en-US" altLang="ja-JP" sz="1000" kern="0" dirty="0">
                <a:latin typeface="+mn-lt"/>
              </a:rPr>
              <a:t>Direct Connect Sensor</a:t>
            </a:r>
          </a:p>
          <a:p>
            <a:endParaRPr lang="en-US" sz="800" b="0" dirty="0">
              <a:latin typeface="Century Gothic" panose="020B0502020202020204" pitchFamily="34" charset="0"/>
            </a:endParaRPr>
          </a:p>
        </p:txBody>
      </p:sp>
      <p:cxnSp>
        <p:nvCxnSpPr>
          <p:cNvPr id="40" name="Straight Connector 39">
            <a:extLst>
              <a:ext uri="{FF2B5EF4-FFF2-40B4-BE49-F238E27FC236}">
                <a16:creationId xmlns:a16="http://schemas.microsoft.com/office/drawing/2014/main" id="{F0CFDF08-E5C7-0841-BEF5-D2BEC1CB190E}"/>
              </a:ext>
            </a:extLst>
          </p:cNvPr>
          <p:cNvCxnSpPr>
            <a:cxnSpLocks/>
          </p:cNvCxnSpPr>
          <p:nvPr/>
        </p:nvCxnSpPr>
        <p:spPr>
          <a:xfrm>
            <a:off x="987065" y="3902149"/>
            <a:ext cx="368595" cy="0"/>
          </a:xfrm>
          <a:prstGeom prst="line">
            <a:avLst/>
          </a:prstGeom>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42" name="Straight Connector 41">
            <a:extLst>
              <a:ext uri="{FF2B5EF4-FFF2-40B4-BE49-F238E27FC236}">
                <a16:creationId xmlns:a16="http://schemas.microsoft.com/office/drawing/2014/main" id="{8798D98B-BE79-CF44-8959-314833534EF8}"/>
              </a:ext>
            </a:extLst>
          </p:cNvPr>
          <p:cNvCxnSpPr>
            <a:cxnSpLocks/>
          </p:cNvCxnSpPr>
          <p:nvPr/>
        </p:nvCxnSpPr>
        <p:spPr>
          <a:xfrm>
            <a:off x="993156" y="3902149"/>
            <a:ext cx="0" cy="431547"/>
          </a:xfrm>
          <a:prstGeom prst="line">
            <a:avLst/>
          </a:prstGeom>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sp>
        <p:nvSpPr>
          <p:cNvPr id="44" name="Title 1">
            <a:extLst>
              <a:ext uri="{FF2B5EF4-FFF2-40B4-BE49-F238E27FC236}">
                <a16:creationId xmlns:a16="http://schemas.microsoft.com/office/drawing/2014/main" id="{D6CF783E-A22B-6447-88EE-B1BCAF78F0CC}"/>
              </a:ext>
            </a:extLst>
          </p:cNvPr>
          <p:cNvSpPr txBox="1">
            <a:spLocks/>
          </p:cNvSpPr>
          <p:nvPr/>
        </p:nvSpPr>
        <p:spPr bwMode="auto">
          <a:xfrm>
            <a:off x="1069975" y="301627"/>
            <a:ext cx="7772400" cy="6762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lvl1pPr algn="ctr" defTabSz="342900" rtl="0" eaLnBrk="1" fontAlgn="base" hangingPunct="1">
              <a:spcBef>
                <a:spcPct val="0"/>
              </a:spcBef>
              <a:spcAft>
                <a:spcPct val="0"/>
              </a:spcAft>
              <a:defRPr sz="3300" kern="1200">
                <a:solidFill>
                  <a:schemeClr val="tx1"/>
                </a:solidFill>
                <a:latin typeface="+mj-lt"/>
                <a:ea typeface="ＭＳ Ｐゴシック" charset="0"/>
                <a:cs typeface="ＭＳ Ｐゴシック" charset="0"/>
              </a:defRPr>
            </a:lvl1pPr>
            <a:lvl2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2pPr>
            <a:lvl3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3pPr>
            <a:lvl4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4pPr>
            <a:lvl5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5pPr>
            <a:lvl6pPr marL="3429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6pPr>
            <a:lvl7pPr marL="6858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7pPr>
            <a:lvl8pPr marL="10287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8pPr>
            <a:lvl9pPr marL="13716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9pPr>
          </a:lstStyle>
          <a:p>
            <a:r>
              <a:rPr kumimoji="0" lang="en-US" b="1" dirty="0"/>
              <a:t>Common Fixed System Components</a:t>
            </a:r>
          </a:p>
        </p:txBody>
      </p:sp>
    </p:spTree>
    <p:extLst>
      <p:ext uri="{BB962C8B-B14F-4D97-AF65-F5344CB8AC3E}">
        <p14:creationId xmlns:p14="http://schemas.microsoft.com/office/powerpoint/2010/main" val="2240678468"/>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33748" y="2018632"/>
            <a:ext cx="184730" cy="461665"/>
          </a:xfrm>
          <a:prstGeom prst="rect">
            <a:avLst/>
          </a:prstGeom>
          <a:noFill/>
        </p:spPr>
        <p:txBody>
          <a:bodyPr wrap="none" rtlCol="0">
            <a:spAutoFit/>
          </a:bodyPr>
          <a:lstStyle/>
          <a:p>
            <a:endParaRPr lang="en-US" b="0" dirty="0">
              <a:latin typeface="Century Gothic" panose="020B0502020202020204" pitchFamily="34" charset="0"/>
            </a:endParaRPr>
          </a:p>
        </p:txBody>
      </p:sp>
      <p:sp>
        <p:nvSpPr>
          <p:cNvPr id="22" name="TextBox 21"/>
          <p:cNvSpPr txBox="1"/>
          <p:nvPr/>
        </p:nvSpPr>
        <p:spPr>
          <a:xfrm>
            <a:off x="1096956" y="2786600"/>
            <a:ext cx="1328078" cy="369332"/>
          </a:xfrm>
          <a:prstGeom prst="rect">
            <a:avLst/>
          </a:prstGeom>
          <a:noFill/>
        </p:spPr>
        <p:txBody>
          <a:bodyPr wrap="square" rtlCol="0">
            <a:spAutoFit/>
          </a:bodyPr>
          <a:lstStyle/>
          <a:p>
            <a:pPr lvl="0" algn="ctr"/>
            <a:r>
              <a:rPr lang="en-US" altLang="ja-JP" sz="1000" kern="0" dirty="0">
                <a:latin typeface="+mn-lt"/>
              </a:rPr>
              <a:t>Direct Connect</a:t>
            </a:r>
          </a:p>
          <a:p>
            <a:pPr algn="ctr"/>
            <a:endParaRPr lang="en-US" sz="800" b="0" dirty="0">
              <a:latin typeface="Century Gothic" panose="020B0502020202020204" pitchFamily="34" charset="0"/>
            </a:endParaRPr>
          </a:p>
        </p:txBody>
      </p:sp>
      <p:pic>
        <p:nvPicPr>
          <p:cNvPr id="3" name="Picture 2" descr="Exp_O2_H2S_CO_directcnct-copy.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250896" y="1017258"/>
            <a:ext cx="986220" cy="1843211"/>
          </a:xfrm>
          <a:prstGeom prst="rect">
            <a:avLst/>
          </a:prstGeom>
        </p:spPr>
      </p:pic>
      <p:pic>
        <p:nvPicPr>
          <p:cNvPr id="5" name="Picture 4" descr="S2_Series.pn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950824" y="925296"/>
            <a:ext cx="1102730" cy="1926102"/>
          </a:xfrm>
          <a:prstGeom prst="rect">
            <a:avLst/>
          </a:prstGeom>
        </p:spPr>
      </p:pic>
      <p:sp>
        <p:nvSpPr>
          <p:cNvPr id="35" name="TextBox 34"/>
          <p:cNvSpPr txBox="1"/>
          <p:nvPr/>
        </p:nvSpPr>
        <p:spPr>
          <a:xfrm>
            <a:off x="3887324" y="2777529"/>
            <a:ext cx="1081852" cy="369332"/>
          </a:xfrm>
          <a:prstGeom prst="rect">
            <a:avLst/>
          </a:prstGeom>
          <a:noFill/>
        </p:spPr>
        <p:txBody>
          <a:bodyPr wrap="square" rtlCol="0">
            <a:spAutoFit/>
          </a:bodyPr>
          <a:lstStyle/>
          <a:p>
            <a:pPr lvl="0"/>
            <a:r>
              <a:rPr lang="en-US" altLang="ja-JP" sz="1000" kern="0" dirty="0">
                <a:latin typeface="+mn-lt"/>
              </a:rPr>
              <a:t>S2 Transmitter</a:t>
            </a:r>
          </a:p>
          <a:p>
            <a:endParaRPr lang="en-US" sz="800" b="0" dirty="0">
              <a:latin typeface="Century Gothic" panose="020B0502020202020204" pitchFamily="34" charset="0"/>
            </a:endParaRPr>
          </a:p>
        </p:txBody>
      </p:sp>
      <p:pic>
        <p:nvPicPr>
          <p:cNvPr id="7" name="Picture 6" descr="M2A-Front-View.png"/>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721338" y="804760"/>
            <a:ext cx="1339686" cy="1942545"/>
          </a:xfrm>
          <a:prstGeom prst="rect">
            <a:avLst/>
          </a:prstGeom>
        </p:spPr>
      </p:pic>
      <p:pic>
        <p:nvPicPr>
          <p:cNvPr id="8" name="Picture 7" descr="35-3001.png"/>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937452" y="3922905"/>
            <a:ext cx="1351865" cy="1662794"/>
          </a:xfrm>
          <a:prstGeom prst="rect">
            <a:avLst/>
          </a:prstGeom>
        </p:spPr>
      </p:pic>
      <p:pic>
        <p:nvPicPr>
          <p:cNvPr id="12" name="Picture 11" descr="SD-1RI-High-res.png"/>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6048656" y="4336019"/>
            <a:ext cx="1311827" cy="1460500"/>
          </a:xfrm>
          <a:prstGeom prst="rect">
            <a:avLst/>
          </a:prstGeom>
        </p:spPr>
      </p:pic>
      <p:graphicFrame>
        <p:nvGraphicFramePr>
          <p:cNvPr id="39" name="Table 38"/>
          <p:cNvGraphicFramePr>
            <a:graphicFrameLocks noGrp="1"/>
          </p:cNvGraphicFramePr>
          <p:nvPr/>
        </p:nvGraphicFramePr>
        <p:xfrm>
          <a:off x="873871" y="3031444"/>
          <a:ext cx="1705103" cy="577427"/>
        </p:xfrm>
        <a:graphic>
          <a:graphicData uri="http://schemas.openxmlformats.org/drawingml/2006/table">
            <a:tbl>
              <a:tblPr firstRow="1" bandRow="1">
                <a:tableStyleId>{69CF1AB2-1976-4502-BF36-3FF5EA218861}</a:tableStyleId>
              </a:tblPr>
              <a:tblGrid>
                <a:gridCol w="1705103">
                  <a:extLst>
                    <a:ext uri="{9D8B030D-6E8A-4147-A177-3AD203B41FA5}">
                      <a16:colId xmlns:a16="http://schemas.microsoft.com/office/drawing/2014/main" val="20000"/>
                    </a:ext>
                  </a:extLst>
                </a:gridCol>
              </a:tblGrid>
              <a:tr h="147852">
                <a:tc>
                  <a:txBody>
                    <a:bodyPr/>
                    <a:lstStyle/>
                    <a:p>
                      <a:r>
                        <a:rPr lang="en-US" sz="800" b="0" dirty="0"/>
                        <a:t>Cost Effective</a:t>
                      </a:r>
                      <a:endParaRPr lang="en-US" sz="800" b="0" baseline="0" dirty="0"/>
                    </a:p>
                  </a:txBody>
                  <a:tcPr marL="48323" marR="48323" marT="24161" marB="24161"/>
                </a:tc>
                <a:extLst>
                  <a:ext uri="{0D108BD9-81ED-4DB2-BD59-A6C34878D82A}">
                    <a16:rowId xmlns:a16="http://schemas.microsoft.com/office/drawing/2014/main" val="10000"/>
                  </a:ext>
                </a:extLst>
              </a:tr>
              <a:tr h="195976">
                <a:tc>
                  <a:txBody>
                    <a:bodyPr/>
                    <a:lstStyle/>
                    <a:p>
                      <a:r>
                        <a:rPr lang="en-US" sz="800" dirty="0"/>
                        <a:t>Water repellent sensor coating</a:t>
                      </a:r>
                      <a:endParaRPr lang="en-US" sz="800" baseline="0" dirty="0"/>
                    </a:p>
                  </a:txBody>
                  <a:tcPr marL="48323" marR="48323" marT="24161" marB="24161"/>
                </a:tc>
                <a:extLst>
                  <a:ext uri="{0D108BD9-81ED-4DB2-BD59-A6C34878D82A}">
                    <a16:rowId xmlns:a16="http://schemas.microsoft.com/office/drawing/2014/main" val="10001"/>
                  </a:ext>
                </a:extLst>
              </a:tr>
              <a:tr h="211209">
                <a:tc>
                  <a:txBody>
                    <a:bodyPr/>
                    <a:lstStyle/>
                    <a:p>
                      <a:r>
                        <a:rPr lang="en-US" sz="800" dirty="0"/>
                        <a:t>Explosion</a:t>
                      </a:r>
                      <a:r>
                        <a:rPr lang="en-US" sz="800" baseline="0" dirty="0"/>
                        <a:t> Proof</a:t>
                      </a:r>
                      <a:endParaRPr lang="en-US" sz="800" dirty="0"/>
                    </a:p>
                  </a:txBody>
                  <a:tcPr marL="48323" marR="48323" marT="24161" marB="24161"/>
                </a:tc>
                <a:extLst>
                  <a:ext uri="{0D108BD9-81ED-4DB2-BD59-A6C34878D82A}">
                    <a16:rowId xmlns:a16="http://schemas.microsoft.com/office/drawing/2014/main" val="10002"/>
                  </a:ext>
                </a:extLst>
              </a:tr>
            </a:tbl>
          </a:graphicData>
        </a:graphic>
      </p:graphicFrame>
      <p:graphicFrame>
        <p:nvGraphicFramePr>
          <p:cNvPr id="40" name="Table 39"/>
          <p:cNvGraphicFramePr>
            <a:graphicFrameLocks noGrp="1"/>
          </p:cNvGraphicFramePr>
          <p:nvPr/>
        </p:nvGraphicFramePr>
        <p:xfrm>
          <a:off x="645545" y="5712465"/>
          <a:ext cx="1989579" cy="577427"/>
        </p:xfrm>
        <a:graphic>
          <a:graphicData uri="http://schemas.openxmlformats.org/drawingml/2006/table">
            <a:tbl>
              <a:tblPr firstRow="1" bandRow="1">
                <a:tableStyleId>{69CF1AB2-1976-4502-BF36-3FF5EA218861}</a:tableStyleId>
              </a:tblPr>
              <a:tblGrid>
                <a:gridCol w="1989579">
                  <a:extLst>
                    <a:ext uri="{9D8B030D-6E8A-4147-A177-3AD203B41FA5}">
                      <a16:colId xmlns:a16="http://schemas.microsoft.com/office/drawing/2014/main" val="20000"/>
                    </a:ext>
                  </a:extLst>
                </a:gridCol>
              </a:tblGrid>
              <a:tr h="147852">
                <a:tc>
                  <a:txBody>
                    <a:bodyPr/>
                    <a:lstStyle/>
                    <a:p>
                      <a:r>
                        <a:rPr lang="en-US" sz="800" b="0" dirty="0"/>
                        <a:t>LEL, O2, H2S, CO CO2, &amp;</a:t>
                      </a:r>
                      <a:r>
                        <a:rPr lang="en-US" sz="800" b="0" baseline="0" dirty="0"/>
                        <a:t> H2 available</a:t>
                      </a:r>
                    </a:p>
                  </a:txBody>
                  <a:tcPr marL="48323" marR="48323" marT="24161" marB="24161"/>
                </a:tc>
                <a:extLst>
                  <a:ext uri="{0D108BD9-81ED-4DB2-BD59-A6C34878D82A}">
                    <a16:rowId xmlns:a16="http://schemas.microsoft.com/office/drawing/2014/main" val="10000"/>
                  </a:ext>
                </a:extLst>
              </a:tr>
              <a:tr h="195976">
                <a:tc>
                  <a:txBody>
                    <a:bodyPr/>
                    <a:lstStyle/>
                    <a:p>
                      <a:r>
                        <a:rPr lang="en-US" sz="800" baseline="0" dirty="0" err="1"/>
                        <a:t>Multigas</a:t>
                      </a:r>
                      <a:r>
                        <a:rPr lang="en-US" sz="800" baseline="0" dirty="0"/>
                        <a:t> versions</a:t>
                      </a:r>
                    </a:p>
                  </a:txBody>
                  <a:tcPr marL="48323" marR="48323" marT="24161" marB="24161"/>
                </a:tc>
                <a:extLst>
                  <a:ext uri="{0D108BD9-81ED-4DB2-BD59-A6C34878D82A}">
                    <a16:rowId xmlns:a16="http://schemas.microsoft.com/office/drawing/2014/main" val="10001"/>
                  </a:ext>
                </a:extLst>
              </a:tr>
              <a:tr h="211209">
                <a:tc>
                  <a:txBody>
                    <a:bodyPr/>
                    <a:lstStyle/>
                    <a:p>
                      <a:r>
                        <a:rPr lang="en-US" sz="800" dirty="0"/>
                        <a:t>Internal</a:t>
                      </a:r>
                      <a:r>
                        <a:rPr lang="en-US" sz="800" baseline="0" dirty="0"/>
                        <a:t> sample pump with 100’ range</a:t>
                      </a:r>
                      <a:endParaRPr lang="en-US" sz="800" dirty="0"/>
                    </a:p>
                  </a:txBody>
                  <a:tcPr marL="48323" marR="48323" marT="24161" marB="24161"/>
                </a:tc>
                <a:extLst>
                  <a:ext uri="{0D108BD9-81ED-4DB2-BD59-A6C34878D82A}">
                    <a16:rowId xmlns:a16="http://schemas.microsoft.com/office/drawing/2014/main" val="10002"/>
                  </a:ext>
                </a:extLst>
              </a:tr>
            </a:tbl>
          </a:graphicData>
        </a:graphic>
      </p:graphicFrame>
      <p:sp>
        <p:nvSpPr>
          <p:cNvPr id="41" name="TextBox 40"/>
          <p:cNvSpPr txBox="1"/>
          <p:nvPr/>
        </p:nvSpPr>
        <p:spPr>
          <a:xfrm>
            <a:off x="802681" y="5483039"/>
            <a:ext cx="1558657" cy="369332"/>
          </a:xfrm>
          <a:prstGeom prst="rect">
            <a:avLst/>
          </a:prstGeom>
          <a:noFill/>
        </p:spPr>
        <p:txBody>
          <a:bodyPr wrap="square" rtlCol="0">
            <a:spAutoFit/>
          </a:bodyPr>
          <a:lstStyle/>
          <a:p>
            <a:pPr lvl="0"/>
            <a:r>
              <a:rPr lang="en-US" altLang="ja-JP" sz="1000" kern="0" dirty="0">
                <a:latin typeface="+mn-lt"/>
              </a:rPr>
              <a:t>35-3001 Sample Draw</a:t>
            </a:r>
          </a:p>
          <a:p>
            <a:endParaRPr lang="en-US" sz="800" b="0" dirty="0">
              <a:latin typeface="Century Gothic" panose="020B0502020202020204" pitchFamily="34" charset="0"/>
            </a:endParaRPr>
          </a:p>
        </p:txBody>
      </p:sp>
      <p:sp>
        <p:nvSpPr>
          <p:cNvPr id="42" name="TextBox 41"/>
          <p:cNvSpPr txBox="1"/>
          <p:nvPr/>
        </p:nvSpPr>
        <p:spPr>
          <a:xfrm>
            <a:off x="7129552" y="2725917"/>
            <a:ext cx="1212455" cy="369332"/>
          </a:xfrm>
          <a:prstGeom prst="rect">
            <a:avLst/>
          </a:prstGeom>
          <a:noFill/>
        </p:spPr>
        <p:txBody>
          <a:bodyPr wrap="square" rtlCol="0">
            <a:spAutoFit/>
          </a:bodyPr>
          <a:lstStyle/>
          <a:p>
            <a:pPr lvl="0"/>
            <a:r>
              <a:rPr lang="en-US" altLang="ja-JP" sz="1000" kern="0" dirty="0">
                <a:latin typeface="+mn-lt"/>
              </a:rPr>
              <a:t>M2A Transmitter</a:t>
            </a:r>
          </a:p>
          <a:p>
            <a:endParaRPr lang="en-US" sz="800" b="0" dirty="0">
              <a:latin typeface="Century Gothic" panose="020B0502020202020204" pitchFamily="34" charset="0"/>
            </a:endParaRPr>
          </a:p>
        </p:txBody>
      </p:sp>
      <p:sp>
        <p:nvSpPr>
          <p:cNvPr id="43" name="TextBox 42"/>
          <p:cNvSpPr txBox="1"/>
          <p:nvPr/>
        </p:nvSpPr>
        <p:spPr>
          <a:xfrm>
            <a:off x="6611852" y="5588254"/>
            <a:ext cx="1558657" cy="369332"/>
          </a:xfrm>
          <a:prstGeom prst="rect">
            <a:avLst/>
          </a:prstGeom>
          <a:noFill/>
        </p:spPr>
        <p:txBody>
          <a:bodyPr wrap="square" rtlCol="0">
            <a:spAutoFit/>
          </a:bodyPr>
          <a:lstStyle/>
          <a:p>
            <a:pPr lvl="0" algn="ctr"/>
            <a:r>
              <a:rPr lang="en-US" altLang="ja-JP" sz="1000" kern="0" dirty="0">
                <a:latin typeface="+mn-lt"/>
              </a:rPr>
              <a:t>SD-1 Series</a:t>
            </a:r>
          </a:p>
          <a:p>
            <a:endParaRPr lang="en-US" sz="800" b="0" dirty="0">
              <a:latin typeface="Century Gothic" panose="020B0502020202020204" pitchFamily="34" charset="0"/>
            </a:endParaRPr>
          </a:p>
        </p:txBody>
      </p:sp>
      <p:graphicFrame>
        <p:nvGraphicFramePr>
          <p:cNvPr id="44" name="Table 43"/>
          <p:cNvGraphicFramePr>
            <a:graphicFrameLocks noGrp="1"/>
          </p:cNvGraphicFramePr>
          <p:nvPr/>
        </p:nvGraphicFramePr>
        <p:xfrm>
          <a:off x="3772218" y="3031444"/>
          <a:ext cx="1498278" cy="577427"/>
        </p:xfrm>
        <a:graphic>
          <a:graphicData uri="http://schemas.openxmlformats.org/drawingml/2006/table">
            <a:tbl>
              <a:tblPr firstRow="1" bandRow="1">
                <a:tableStyleId>{69CF1AB2-1976-4502-BF36-3FF5EA218861}</a:tableStyleId>
              </a:tblPr>
              <a:tblGrid>
                <a:gridCol w="1498278">
                  <a:extLst>
                    <a:ext uri="{9D8B030D-6E8A-4147-A177-3AD203B41FA5}">
                      <a16:colId xmlns:a16="http://schemas.microsoft.com/office/drawing/2014/main" val="20000"/>
                    </a:ext>
                  </a:extLst>
                </a:gridCol>
              </a:tblGrid>
              <a:tr h="147852">
                <a:tc>
                  <a:txBody>
                    <a:bodyPr/>
                    <a:lstStyle/>
                    <a:p>
                      <a:r>
                        <a:rPr lang="en-US" sz="800" b="0" baseline="0" dirty="0"/>
                        <a:t>Transmitters 4-20mA output</a:t>
                      </a:r>
                    </a:p>
                  </a:txBody>
                  <a:tcPr marL="48323" marR="48323" marT="24161" marB="24161"/>
                </a:tc>
                <a:extLst>
                  <a:ext uri="{0D108BD9-81ED-4DB2-BD59-A6C34878D82A}">
                    <a16:rowId xmlns:a16="http://schemas.microsoft.com/office/drawing/2014/main" val="10000"/>
                  </a:ext>
                </a:extLst>
              </a:tr>
              <a:tr h="195976">
                <a:tc>
                  <a:txBody>
                    <a:bodyPr/>
                    <a:lstStyle/>
                    <a:p>
                      <a:r>
                        <a:rPr lang="en-US" sz="800" dirty="0"/>
                        <a:t>Explosion Proof</a:t>
                      </a:r>
                      <a:endParaRPr lang="en-US" sz="800" baseline="0" dirty="0"/>
                    </a:p>
                  </a:txBody>
                  <a:tcPr marL="48323" marR="48323" marT="24161" marB="24161"/>
                </a:tc>
                <a:extLst>
                  <a:ext uri="{0D108BD9-81ED-4DB2-BD59-A6C34878D82A}">
                    <a16:rowId xmlns:a16="http://schemas.microsoft.com/office/drawing/2014/main" val="10001"/>
                  </a:ext>
                </a:extLst>
              </a:tr>
              <a:tr h="211209">
                <a:tc>
                  <a:txBody>
                    <a:bodyPr/>
                    <a:lstStyle/>
                    <a:p>
                      <a:r>
                        <a:rPr lang="en-US" sz="800" dirty="0"/>
                        <a:t>Stainless steel option</a:t>
                      </a:r>
                      <a:r>
                        <a:rPr lang="en-US" sz="800" baseline="0" dirty="0"/>
                        <a:t> </a:t>
                      </a:r>
                      <a:endParaRPr lang="en-US" sz="800" dirty="0"/>
                    </a:p>
                  </a:txBody>
                  <a:tcPr marL="48323" marR="48323" marT="24161" marB="24161"/>
                </a:tc>
                <a:extLst>
                  <a:ext uri="{0D108BD9-81ED-4DB2-BD59-A6C34878D82A}">
                    <a16:rowId xmlns:a16="http://schemas.microsoft.com/office/drawing/2014/main" val="10002"/>
                  </a:ext>
                </a:extLst>
              </a:tr>
            </a:tbl>
          </a:graphicData>
        </a:graphic>
      </p:graphicFrame>
      <p:graphicFrame>
        <p:nvGraphicFramePr>
          <p:cNvPr id="45" name="Table 44"/>
          <p:cNvGraphicFramePr>
            <a:graphicFrameLocks noGrp="1"/>
          </p:cNvGraphicFramePr>
          <p:nvPr/>
        </p:nvGraphicFramePr>
        <p:xfrm>
          <a:off x="6863035" y="2987356"/>
          <a:ext cx="1808660" cy="999845"/>
        </p:xfrm>
        <a:graphic>
          <a:graphicData uri="http://schemas.openxmlformats.org/drawingml/2006/table">
            <a:tbl>
              <a:tblPr firstRow="1" bandRow="1">
                <a:tableStyleId>{69CF1AB2-1976-4502-BF36-3FF5EA218861}</a:tableStyleId>
              </a:tblPr>
              <a:tblGrid>
                <a:gridCol w="1808660">
                  <a:extLst>
                    <a:ext uri="{9D8B030D-6E8A-4147-A177-3AD203B41FA5}">
                      <a16:colId xmlns:a16="http://schemas.microsoft.com/office/drawing/2014/main" val="20000"/>
                    </a:ext>
                  </a:extLst>
                </a:gridCol>
              </a:tblGrid>
              <a:tr h="147852">
                <a:tc>
                  <a:txBody>
                    <a:bodyPr/>
                    <a:lstStyle/>
                    <a:p>
                      <a:r>
                        <a:rPr lang="en-US" sz="800" b="0" baseline="0" dirty="0"/>
                        <a:t>Operates with or without controller</a:t>
                      </a:r>
                    </a:p>
                  </a:txBody>
                  <a:tcPr marL="48323" marR="48323" marT="24161" marB="24161"/>
                </a:tc>
                <a:extLst>
                  <a:ext uri="{0D108BD9-81ED-4DB2-BD59-A6C34878D82A}">
                    <a16:rowId xmlns:a16="http://schemas.microsoft.com/office/drawing/2014/main" val="10000"/>
                  </a:ext>
                </a:extLst>
              </a:tr>
              <a:tr h="195976">
                <a:tc>
                  <a:txBody>
                    <a:bodyPr/>
                    <a:lstStyle/>
                    <a:p>
                      <a:r>
                        <a:rPr lang="en-US" sz="800" dirty="0"/>
                        <a:t>OLED display</a:t>
                      </a:r>
                      <a:endParaRPr lang="en-US" sz="800" baseline="0" dirty="0"/>
                    </a:p>
                  </a:txBody>
                  <a:tcPr marL="48323" marR="48323" marT="24161" marB="24161"/>
                </a:tc>
                <a:extLst>
                  <a:ext uri="{0D108BD9-81ED-4DB2-BD59-A6C34878D82A}">
                    <a16:rowId xmlns:a16="http://schemas.microsoft.com/office/drawing/2014/main" val="10001"/>
                  </a:ext>
                </a:extLst>
              </a:tr>
              <a:tr h="211209">
                <a:tc>
                  <a:txBody>
                    <a:bodyPr/>
                    <a:lstStyle/>
                    <a:p>
                      <a:r>
                        <a:rPr lang="en-US" sz="800" dirty="0"/>
                        <a:t>2 programmable alarm relays</a:t>
                      </a:r>
                    </a:p>
                  </a:txBody>
                  <a:tcPr marL="48323" marR="48323" marT="24161" marB="24161"/>
                </a:tc>
                <a:extLst>
                  <a:ext uri="{0D108BD9-81ED-4DB2-BD59-A6C34878D82A}">
                    <a16:rowId xmlns:a16="http://schemas.microsoft.com/office/drawing/2014/main" val="10002"/>
                  </a:ext>
                </a:extLst>
              </a:tr>
              <a:tr h="211209">
                <a:tc>
                  <a:txBody>
                    <a:bodyPr/>
                    <a:lstStyle/>
                    <a:p>
                      <a:r>
                        <a:rPr lang="en-US" sz="800" dirty="0"/>
                        <a:t>Non intrusive calibration</a:t>
                      </a:r>
                    </a:p>
                  </a:txBody>
                  <a:tcPr marL="48323" marR="48323" marT="24161" marB="24161"/>
                </a:tc>
                <a:extLst>
                  <a:ext uri="{0D108BD9-81ED-4DB2-BD59-A6C34878D82A}">
                    <a16:rowId xmlns:a16="http://schemas.microsoft.com/office/drawing/2014/main" val="10003"/>
                  </a:ext>
                </a:extLst>
              </a:tr>
              <a:tr h="211209">
                <a:tc>
                  <a:txBody>
                    <a:bodyPr/>
                    <a:lstStyle/>
                    <a:p>
                      <a:r>
                        <a:rPr lang="en-US" sz="800" dirty="0"/>
                        <a:t>4-20mA</a:t>
                      </a:r>
                      <a:r>
                        <a:rPr lang="en-US" sz="800" baseline="0" dirty="0"/>
                        <a:t> and Modbus outputs</a:t>
                      </a:r>
                      <a:endParaRPr lang="en-US" sz="800" dirty="0"/>
                    </a:p>
                  </a:txBody>
                  <a:tcPr marL="48323" marR="48323" marT="24161" marB="24161"/>
                </a:tc>
                <a:extLst>
                  <a:ext uri="{0D108BD9-81ED-4DB2-BD59-A6C34878D82A}">
                    <a16:rowId xmlns:a16="http://schemas.microsoft.com/office/drawing/2014/main" val="10004"/>
                  </a:ext>
                </a:extLst>
              </a:tr>
            </a:tbl>
          </a:graphicData>
        </a:graphic>
      </p:graphicFrame>
      <p:graphicFrame>
        <p:nvGraphicFramePr>
          <p:cNvPr id="46" name="Table 45"/>
          <p:cNvGraphicFramePr>
            <a:graphicFrameLocks noGrp="1"/>
          </p:cNvGraphicFramePr>
          <p:nvPr/>
        </p:nvGraphicFramePr>
        <p:xfrm>
          <a:off x="5757519" y="5980443"/>
          <a:ext cx="1847882" cy="658380"/>
        </p:xfrm>
        <a:graphic>
          <a:graphicData uri="http://schemas.openxmlformats.org/drawingml/2006/table">
            <a:tbl>
              <a:tblPr firstRow="1" bandRow="1">
                <a:tableStyleId>{69CF1AB2-1976-4502-BF36-3FF5EA218861}</a:tableStyleId>
              </a:tblPr>
              <a:tblGrid>
                <a:gridCol w="1847882">
                  <a:extLst>
                    <a:ext uri="{9D8B030D-6E8A-4147-A177-3AD203B41FA5}">
                      <a16:colId xmlns:a16="http://schemas.microsoft.com/office/drawing/2014/main" val="20000"/>
                    </a:ext>
                  </a:extLst>
                </a:gridCol>
              </a:tblGrid>
              <a:tr h="147852">
                <a:tc>
                  <a:txBody>
                    <a:bodyPr/>
                    <a:lstStyle/>
                    <a:p>
                      <a:r>
                        <a:rPr lang="en-US" sz="800" b="0" dirty="0"/>
                        <a:t>Explosion proof, IP-65/67</a:t>
                      </a:r>
                      <a:endParaRPr lang="en-US" sz="800" b="0" baseline="0" dirty="0"/>
                    </a:p>
                  </a:txBody>
                  <a:tcPr marL="48323" marR="48323" marT="24161" marB="24161"/>
                </a:tc>
                <a:extLst>
                  <a:ext uri="{0D108BD9-81ED-4DB2-BD59-A6C34878D82A}">
                    <a16:rowId xmlns:a16="http://schemas.microsoft.com/office/drawing/2014/main" val="10000"/>
                  </a:ext>
                </a:extLst>
              </a:tr>
              <a:tr h="195976">
                <a:tc>
                  <a:txBody>
                    <a:bodyPr/>
                    <a:lstStyle/>
                    <a:p>
                      <a:r>
                        <a:rPr lang="en-US" sz="800" baseline="0" dirty="0"/>
                        <a:t>Monitor ppm or % LEL ranges</a:t>
                      </a:r>
                    </a:p>
                  </a:txBody>
                  <a:tcPr marL="48323" marR="48323" marT="24161" marB="24161"/>
                </a:tc>
                <a:extLst>
                  <a:ext uri="{0D108BD9-81ED-4DB2-BD59-A6C34878D82A}">
                    <a16:rowId xmlns:a16="http://schemas.microsoft.com/office/drawing/2014/main" val="10001"/>
                  </a:ext>
                </a:extLst>
              </a:tr>
              <a:tr h="211209">
                <a:tc>
                  <a:txBody>
                    <a:bodyPr/>
                    <a:lstStyle/>
                    <a:p>
                      <a:r>
                        <a:rPr lang="en-US" sz="800" dirty="0"/>
                        <a:t>Available for H2, IPA, CAN, and ETO</a:t>
                      </a:r>
                    </a:p>
                  </a:txBody>
                  <a:tcPr marL="48323" marR="48323" marT="24161" marB="24161"/>
                </a:tc>
                <a:extLst>
                  <a:ext uri="{0D108BD9-81ED-4DB2-BD59-A6C34878D82A}">
                    <a16:rowId xmlns:a16="http://schemas.microsoft.com/office/drawing/2014/main" val="10002"/>
                  </a:ext>
                </a:extLst>
              </a:tr>
            </a:tbl>
          </a:graphicData>
        </a:graphic>
      </p:graphicFrame>
      <p:sp>
        <p:nvSpPr>
          <p:cNvPr id="20" name="TextBox 19"/>
          <p:cNvSpPr txBox="1"/>
          <p:nvPr/>
        </p:nvSpPr>
        <p:spPr>
          <a:xfrm>
            <a:off x="3701805" y="5320782"/>
            <a:ext cx="1558657" cy="369332"/>
          </a:xfrm>
          <a:prstGeom prst="rect">
            <a:avLst/>
          </a:prstGeom>
          <a:noFill/>
        </p:spPr>
        <p:txBody>
          <a:bodyPr wrap="square" rtlCol="0">
            <a:spAutoFit/>
          </a:bodyPr>
          <a:lstStyle/>
          <a:p>
            <a:pPr lvl="0" algn="ctr"/>
            <a:r>
              <a:rPr lang="en-US" altLang="ja-JP" sz="1000" kern="0" dirty="0">
                <a:latin typeface="+mn-lt"/>
              </a:rPr>
              <a:t>GD-70D</a:t>
            </a:r>
          </a:p>
          <a:p>
            <a:endParaRPr lang="en-US" sz="800" b="0" dirty="0">
              <a:latin typeface="Century Gothic" panose="020B0502020202020204" pitchFamily="34" charset="0"/>
            </a:endParaRPr>
          </a:p>
        </p:txBody>
      </p:sp>
      <p:graphicFrame>
        <p:nvGraphicFramePr>
          <p:cNvPr id="21" name="Table 20"/>
          <p:cNvGraphicFramePr>
            <a:graphicFrameLocks noGrp="1"/>
          </p:cNvGraphicFramePr>
          <p:nvPr/>
        </p:nvGraphicFramePr>
        <p:xfrm>
          <a:off x="3515801" y="5550208"/>
          <a:ext cx="1847882" cy="577427"/>
        </p:xfrm>
        <a:graphic>
          <a:graphicData uri="http://schemas.openxmlformats.org/drawingml/2006/table">
            <a:tbl>
              <a:tblPr firstRow="1" bandRow="1">
                <a:tableStyleId>{69CF1AB2-1976-4502-BF36-3FF5EA218861}</a:tableStyleId>
              </a:tblPr>
              <a:tblGrid>
                <a:gridCol w="1847882">
                  <a:extLst>
                    <a:ext uri="{9D8B030D-6E8A-4147-A177-3AD203B41FA5}">
                      <a16:colId xmlns:a16="http://schemas.microsoft.com/office/drawing/2014/main" val="20000"/>
                    </a:ext>
                  </a:extLst>
                </a:gridCol>
              </a:tblGrid>
              <a:tr h="147852">
                <a:tc>
                  <a:txBody>
                    <a:bodyPr/>
                    <a:lstStyle/>
                    <a:p>
                      <a:r>
                        <a:rPr lang="en-US" sz="800" b="0" dirty="0"/>
                        <a:t>Smart Sample Draw</a:t>
                      </a:r>
                      <a:endParaRPr lang="en-US" sz="800" b="0" baseline="0" dirty="0"/>
                    </a:p>
                  </a:txBody>
                  <a:tcPr marL="48323" marR="48323" marT="24161" marB="24161"/>
                </a:tc>
                <a:extLst>
                  <a:ext uri="{0D108BD9-81ED-4DB2-BD59-A6C34878D82A}">
                    <a16:rowId xmlns:a16="http://schemas.microsoft.com/office/drawing/2014/main" val="10000"/>
                  </a:ext>
                </a:extLst>
              </a:tr>
              <a:tr h="195976">
                <a:tc>
                  <a:txBody>
                    <a:bodyPr/>
                    <a:lstStyle/>
                    <a:p>
                      <a:r>
                        <a:rPr lang="en-US" sz="800" baseline="0" dirty="0"/>
                        <a:t>Wide range of plug &amp; play sensors</a:t>
                      </a:r>
                    </a:p>
                  </a:txBody>
                  <a:tcPr marL="48323" marR="48323" marT="24161" marB="24161"/>
                </a:tc>
                <a:extLst>
                  <a:ext uri="{0D108BD9-81ED-4DB2-BD59-A6C34878D82A}">
                    <a16:rowId xmlns:a16="http://schemas.microsoft.com/office/drawing/2014/main" val="10001"/>
                  </a:ext>
                </a:extLst>
              </a:tr>
              <a:tr h="211209">
                <a:tc>
                  <a:txBody>
                    <a:bodyPr/>
                    <a:lstStyle/>
                    <a:p>
                      <a:r>
                        <a:rPr lang="en-US" sz="800" dirty="0"/>
                        <a:t>Large LCD Display</a:t>
                      </a:r>
                    </a:p>
                  </a:txBody>
                  <a:tcPr marL="48323" marR="48323" marT="24161" marB="24161"/>
                </a:tc>
                <a:extLst>
                  <a:ext uri="{0D108BD9-81ED-4DB2-BD59-A6C34878D82A}">
                    <a16:rowId xmlns:a16="http://schemas.microsoft.com/office/drawing/2014/main" val="10002"/>
                  </a:ext>
                </a:extLst>
              </a:tr>
            </a:tbl>
          </a:graphicData>
        </a:graphic>
      </p:graphicFrame>
      <p:pic>
        <p:nvPicPr>
          <p:cNvPr id="4" name="Picture 3" descr="GD-70D-angled-view.png"/>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3945350" y="3896001"/>
            <a:ext cx="1027818" cy="1397336"/>
          </a:xfrm>
          <a:prstGeom prst="rect">
            <a:avLst/>
          </a:prstGeom>
        </p:spPr>
      </p:pic>
      <p:sp>
        <p:nvSpPr>
          <p:cNvPr id="23" name="Title 1">
            <a:extLst>
              <a:ext uri="{FF2B5EF4-FFF2-40B4-BE49-F238E27FC236}">
                <a16:creationId xmlns:a16="http://schemas.microsoft.com/office/drawing/2014/main" id="{667BE4B3-8D42-F843-B5C4-CA1F13C9CE89}"/>
              </a:ext>
            </a:extLst>
          </p:cNvPr>
          <p:cNvSpPr txBox="1">
            <a:spLocks/>
          </p:cNvSpPr>
          <p:nvPr/>
        </p:nvSpPr>
        <p:spPr bwMode="auto">
          <a:xfrm>
            <a:off x="1082976" y="207761"/>
            <a:ext cx="7772400" cy="6762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lvl1pPr algn="ctr" defTabSz="342900" rtl="0" eaLnBrk="1" fontAlgn="base" hangingPunct="1">
              <a:spcBef>
                <a:spcPct val="0"/>
              </a:spcBef>
              <a:spcAft>
                <a:spcPct val="0"/>
              </a:spcAft>
              <a:defRPr sz="3300" kern="1200">
                <a:solidFill>
                  <a:schemeClr val="tx1"/>
                </a:solidFill>
                <a:latin typeface="+mj-lt"/>
                <a:ea typeface="ＭＳ Ｐゴシック" charset="0"/>
                <a:cs typeface="ＭＳ Ｐゴシック" charset="0"/>
              </a:defRPr>
            </a:lvl1pPr>
            <a:lvl2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2pPr>
            <a:lvl3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3pPr>
            <a:lvl4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4pPr>
            <a:lvl5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5pPr>
            <a:lvl6pPr marL="3429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6pPr>
            <a:lvl7pPr marL="6858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7pPr>
            <a:lvl8pPr marL="10287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8pPr>
            <a:lvl9pPr marL="13716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9pPr>
          </a:lstStyle>
          <a:p>
            <a:r>
              <a:rPr kumimoji="0" lang="en-US" b="1" dirty="0"/>
              <a:t>Fixed Sensors and Transmitters</a:t>
            </a:r>
          </a:p>
        </p:txBody>
      </p:sp>
      <p:pic>
        <p:nvPicPr>
          <p:cNvPr id="9" name="Picture 8">
            <a:extLst>
              <a:ext uri="{FF2B5EF4-FFF2-40B4-BE49-F238E27FC236}">
                <a16:creationId xmlns:a16="http://schemas.microsoft.com/office/drawing/2014/main" id="{4B1E2672-540E-7743-885C-7C19E0250604}"/>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7531918" y="4995624"/>
            <a:ext cx="1072745" cy="365070"/>
          </a:xfrm>
          <a:prstGeom prst="rect">
            <a:avLst/>
          </a:prstGeom>
        </p:spPr>
      </p:pic>
    </p:spTree>
    <p:extLst>
      <p:ext uri="{BB962C8B-B14F-4D97-AF65-F5344CB8AC3E}">
        <p14:creationId xmlns:p14="http://schemas.microsoft.com/office/powerpoint/2010/main" val="2942119347"/>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B532B195-27B2-504A-BD7E-DC99295626E1}"/>
              </a:ext>
            </a:extLst>
          </p:cNvPr>
          <p:cNvPicPr>
            <a:picLocks noChangeAspect="1"/>
          </p:cNvPicPr>
          <p:nvPr/>
        </p:nvPicPr>
        <p:blipFill>
          <a:blip r:embed="rId2"/>
          <a:stretch>
            <a:fillRect/>
          </a:stretch>
        </p:blipFill>
        <p:spPr>
          <a:xfrm>
            <a:off x="4861499" y="5185486"/>
            <a:ext cx="1414572" cy="1634805"/>
          </a:xfrm>
          <a:prstGeom prst="rect">
            <a:avLst/>
          </a:prstGeom>
        </p:spPr>
      </p:pic>
      <p:pic>
        <p:nvPicPr>
          <p:cNvPr id="12" name="Picture 11">
            <a:extLst>
              <a:ext uri="{FF2B5EF4-FFF2-40B4-BE49-F238E27FC236}">
                <a16:creationId xmlns:a16="http://schemas.microsoft.com/office/drawing/2014/main" id="{42918B12-15B2-F04F-9F94-728272B1A555}"/>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24592" b="30523"/>
          <a:stretch/>
        </p:blipFill>
        <p:spPr>
          <a:xfrm>
            <a:off x="5543380" y="4083532"/>
            <a:ext cx="2095924" cy="940744"/>
          </a:xfrm>
          <a:prstGeom prst="rect">
            <a:avLst/>
          </a:prstGeom>
        </p:spPr>
      </p:pic>
      <p:pic>
        <p:nvPicPr>
          <p:cNvPr id="14" name="Picture 13">
            <a:extLst>
              <a:ext uri="{FF2B5EF4-FFF2-40B4-BE49-F238E27FC236}">
                <a16:creationId xmlns:a16="http://schemas.microsoft.com/office/drawing/2014/main" id="{234CAA3F-8926-0745-A2B0-548A23EA0A8A}"/>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804074" y="5452502"/>
            <a:ext cx="1630202" cy="821469"/>
          </a:xfrm>
          <a:prstGeom prst="rect">
            <a:avLst/>
          </a:prstGeom>
        </p:spPr>
      </p:pic>
      <p:pic>
        <p:nvPicPr>
          <p:cNvPr id="22" name="Picture 21">
            <a:extLst>
              <a:ext uri="{FF2B5EF4-FFF2-40B4-BE49-F238E27FC236}">
                <a16:creationId xmlns:a16="http://schemas.microsoft.com/office/drawing/2014/main" id="{A6FD1FB7-4BE7-E249-801F-9A12586B9904}"/>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t="29200" b="31226"/>
          <a:stretch/>
        </p:blipFill>
        <p:spPr>
          <a:xfrm>
            <a:off x="308260" y="1437924"/>
            <a:ext cx="1952753" cy="772788"/>
          </a:xfrm>
          <a:prstGeom prst="rect">
            <a:avLst/>
          </a:prstGeom>
        </p:spPr>
      </p:pic>
      <p:pic>
        <p:nvPicPr>
          <p:cNvPr id="29" name="Picture 28">
            <a:extLst>
              <a:ext uri="{FF2B5EF4-FFF2-40B4-BE49-F238E27FC236}">
                <a16:creationId xmlns:a16="http://schemas.microsoft.com/office/drawing/2014/main" id="{957E3E32-EAAE-364A-8DA8-21C3A666270A}"/>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t="20324" b="16149"/>
          <a:stretch/>
        </p:blipFill>
        <p:spPr>
          <a:xfrm>
            <a:off x="6591342" y="6164934"/>
            <a:ext cx="2552658" cy="496420"/>
          </a:xfrm>
          <a:prstGeom prst="rect">
            <a:avLst/>
          </a:prstGeom>
        </p:spPr>
      </p:pic>
      <p:pic>
        <p:nvPicPr>
          <p:cNvPr id="33" name="Picture 32">
            <a:extLst>
              <a:ext uri="{FF2B5EF4-FFF2-40B4-BE49-F238E27FC236}">
                <a16:creationId xmlns:a16="http://schemas.microsoft.com/office/drawing/2014/main" id="{52686C00-AA9C-4F42-AA86-60440AB61892}"/>
              </a:ext>
            </a:extLst>
          </p:cNvPr>
          <p:cNvPicPr>
            <a:picLocks noChangeAspect="1"/>
          </p:cNvPicPr>
          <p:nvPr/>
        </p:nvPicPr>
        <p:blipFill>
          <a:blip r:embed="rId7"/>
          <a:stretch>
            <a:fillRect/>
          </a:stretch>
        </p:blipFill>
        <p:spPr>
          <a:xfrm>
            <a:off x="7723952" y="1052558"/>
            <a:ext cx="1057106" cy="3268599"/>
          </a:xfrm>
          <a:prstGeom prst="rect">
            <a:avLst/>
          </a:prstGeom>
          <a:effectLst>
            <a:outerShdw blurRad="76200" dir="13500000" sy="23000" kx="1200000" algn="br" rotWithShape="0">
              <a:prstClr val="black">
                <a:alpha val="20000"/>
              </a:prstClr>
            </a:outerShdw>
          </a:effectLst>
        </p:spPr>
      </p:pic>
      <p:pic>
        <p:nvPicPr>
          <p:cNvPr id="34" name="Picture 33">
            <a:extLst>
              <a:ext uri="{FF2B5EF4-FFF2-40B4-BE49-F238E27FC236}">
                <a16:creationId xmlns:a16="http://schemas.microsoft.com/office/drawing/2014/main" id="{9D34D732-BB6E-854E-A103-CEEE5C1E5CC2}"/>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4583521" y="1151819"/>
            <a:ext cx="1786529" cy="1706135"/>
          </a:xfrm>
          <a:prstGeom prst="rect">
            <a:avLst/>
          </a:prstGeom>
          <a:effectLst>
            <a:outerShdw blurRad="76200" dir="13500000" sy="23000" kx="1200000" algn="br" rotWithShape="0">
              <a:prstClr val="black">
                <a:alpha val="20000"/>
              </a:prstClr>
            </a:outerShdw>
          </a:effectLst>
        </p:spPr>
      </p:pic>
      <p:pic>
        <p:nvPicPr>
          <p:cNvPr id="36" name="Picture 35">
            <a:extLst>
              <a:ext uri="{FF2B5EF4-FFF2-40B4-BE49-F238E27FC236}">
                <a16:creationId xmlns:a16="http://schemas.microsoft.com/office/drawing/2014/main" id="{ECA421DA-6C8A-274C-9658-86E79FAB3DF1}"/>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1058894" y="2379244"/>
            <a:ext cx="1494333" cy="1773773"/>
          </a:xfrm>
          <a:prstGeom prst="rect">
            <a:avLst/>
          </a:prstGeom>
          <a:effectLst>
            <a:outerShdw blurRad="76200" dir="13500000" sy="23000" kx="1200000" algn="br" rotWithShape="0">
              <a:prstClr val="black">
                <a:alpha val="20000"/>
              </a:prstClr>
            </a:outerShdw>
          </a:effectLst>
        </p:spPr>
      </p:pic>
      <p:pic>
        <p:nvPicPr>
          <p:cNvPr id="9" name="Picture 8">
            <a:extLst>
              <a:ext uri="{FF2B5EF4-FFF2-40B4-BE49-F238E27FC236}">
                <a16:creationId xmlns:a16="http://schemas.microsoft.com/office/drawing/2014/main" id="{D2A7C4ED-42A9-4643-A5A0-8285E64BDB68}"/>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614013" y="5313583"/>
            <a:ext cx="1341248" cy="1341248"/>
          </a:xfrm>
          <a:prstGeom prst="rect">
            <a:avLst/>
          </a:prstGeom>
        </p:spPr>
      </p:pic>
      <p:pic>
        <p:nvPicPr>
          <p:cNvPr id="11" name="Picture 10">
            <a:extLst>
              <a:ext uri="{FF2B5EF4-FFF2-40B4-BE49-F238E27FC236}">
                <a16:creationId xmlns:a16="http://schemas.microsoft.com/office/drawing/2014/main" id="{E854BDD2-4133-1D49-A3EC-81D7BB85E848}"/>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6566326" y="5344390"/>
            <a:ext cx="1813348" cy="540253"/>
          </a:xfrm>
          <a:prstGeom prst="rect">
            <a:avLst/>
          </a:prstGeom>
        </p:spPr>
      </p:pic>
      <p:pic>
        <p:nvPicPr>
          <p:cNvPr id="15" name="Picture 14">
            <a:extLst>
              <a:ext uri="{FF2B5EF4-FFF2-40B4-BE49-F238E27FC236}">
                <a16:creationId xmlns:a16="http://schemas.microsoft.com/office/drawing/2014/main" id="{3CFD7C3C-B7A4-194D-A5E0-67A642D5FDEB}"/>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335854" y="4402327"/>
            <a:ext cx="2126325" cy="619541"/>
          </a:xfrm>
          <a:prstGeom prst="rect">
            <a:avLst/>
          </a:prstGeom>
        </p:spPr>
      </p:pic>
      <p:pic>
        <p:nvPicPr>
          <p:cNvPr id="23" name="Picture 22">
            <a:extLst>
              <a:ext uri="{FF2B5EF4-FFF2-40B4-BE49-F238E27FC236}">
                <a16:creationId xmlns:a16="http://schemas.microsoft.com/office/drawing/2014/main" id="{4D3F1FEB-F65A-0D45-92EE-DEE0BAA895D5}"/>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2653765" y="4180633"/>
            <a:ext cx="2627781" cy="920278"/>
          </a:xfrm>
          <a:prstGeom prst="rect">
            <a:avLst/>
          </a:prstGeom>
        </p:spPr>
      </p:pic>
      <p:pic>
        <p:nvPicPr>
          <p:cNvPr id="10" name="Picture 9">
            <a:extLst>
              <a:ext uri="{FF2B5EF4-FFF2-40B4-BE49-F238E27FC236}">
                <a16:creationId xmlns:a16="http://schemas.microsoft.com/office/drawing/2014/main" id="{8A072EDD-01EA-7C40-8894-22084DB209CD}"/>
              </a:ext>
            </a:extLst>
          </p:cNvPr>
          <p:cNvPicPr>
            <a:picLocks noChangeAspect="1"/>
          </p:cNvPicPr>
          <p:nvPr/>
        </p:nvPicPr>
        <p:blipFill rotWithShape="1">
          <a:blip r:embed="rId14"/>
          <a:srcRect l="9938" t="15376" r="6496" b="12156"/>
          <a:stretch/>
        </p:blipFill>
        <p:spPr>
          <a:xfrm>
            <a:off x="4861499" y="3266130"/>
            <a:ext cx="2133156" cy="739939"/>
          </a:xfrm>
          <a:prstGeom prst="rect">
            <a:avLst/>
          </a:prstGeom>
        </p:spPr>
      </p:pic>
      <p:pic>
        <p:nvPicPr>
          <p:cNvPr id="16" name="Picture 15">
            <a:extLst>
              <a:ext uri="{FF2B5EF4-FFF2-40B4-BE49-F238E27FC236}">
                <a16:creationId xmlns:a16="http://schemas.microsoft.com/office/drawing/2014/main" id="{0AFE43A9-9D77-1844-A66B-7264D1DBC41C}"/>
              </a:ext>
            </a:extLst>
          </p:cNvPr>
          <p:cNvPicPr>
            <a:picLocks noChangeAspect="1"/>
          </p:cNvPicPr>
          <p:nvPr/>
        </p:nvPicPr>
        <p:blipFill>
          <a:blip r:embed="rId15" cstate="screen">
            <a:extLst>
              <a:ext uri="{28A0092B-C50C-407E-A947-70E740481C1C}">
                <a14:useLocalDpi xmlns:a14="http://schemas.microsoft.com/office/drawing/2010/main"/>
              </a:ext>
            </a:extLst>
          </a:blip>
          <a:stretch>
            <a:fillRect/>
          </a:stretch>
        </p:blipFill>
        <p:spPr>
          <a:xfrm>
            <a:off x="7207532" y="210461"/>
            <a:ext cx="1643409" cy="728136"/>
          </a:xfrm>
          <a:prstGeom prst="rect">
            <a:avLst/>
          </a:prstGeom>
        </p:spPr>
      </p:pic>
      <p:pic>
        <p:nvPicPr>
          <p:cNvPr id="17" name="Picture 16">
            <a:extLst>
              <a:ext uri="{FF2B5EF4-FFF2-40B4-BE49-F238E27FC236}">
                <a16:creationId xmlns:a16="http://schemas.microsoft.com/office/drawing/2014/main" id="{3A260253-ADF0-E84E-B851-0F665CD39FE5}"/>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4716089" y="164881"/>
            <a:ext cx="2133155" cy="864063"/>
          </a:xfrm>
          <a:prstGeom prst="rect">
            <a:avLst/>
          </a:prstGeom>
        </p:spPr>
      </p:pic>
      <p:pic>
        <p:nvPicPr>
          <p:cNvPr id="18" name="Picture 2">
            <a:extLst>
              <a:ext uri="{FF2B5EF4-FFF2-40B4-BE49-F238E27FC236}">
                <a16:creationId xmlns:a16="http://schemas.microsoft.com/office/drawing/2014/main" id="{BA5278CA-00FB-B54F-A35E-35AF4FC5136F}"/>
              </a:ext>
            </a:extLst>
          </p:cNvPr>
          <p:cNvPicPr>
            <a:picLocks noChangeAspect="1" noChangeArrowheads="1"/>
          </p:cNvPicPr>
          <p:nvPr/>
        </p:nvPicPr>
        <p:blipFill rotWithShape="1">
          <a:blip r:embed="rId17">
            <a:extLst>
              <a:ext uri="{28A0092B-C50C-407E-A947-70E740481C1C}">
                <a14:useLocalDpi xmlns:a14="http://schemas.microsoft.com/office/drawing/2010/main" val="0"/>
              </a:ext>
            </a:extLst>
          </a:blip>
          <a:srcRect l="7147" t="12885" r="5299" b="10542"/>
          <a:stretch/>
        </p:blipFill>
        <p:spPr bwMode="auto">
          <a:xfrm>
            <a:off x="6446680" y="1006126"/>
            <a:ext cx="1759118" cy="864064"/>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18">
            <a:extLst>
              <a:ext uri="{FF2B5EF4-FFF2-40B4-BE49-F238E27FC236}">
                <a16:creationId xmlns:a16="http://schemas.microsoft.com/office/drawing/2014/main" id="{875D161A-ABDC-E14B-B8F2-AA0F4F8F261D}"/>
              </a:ext>
            </a:extLst>
          </p:cNvPr>
          <p:cNvPicPr>
            <a:picLocks noChangeAspect="1"/>
          </p:cNvPicPr>
          <p:nvPr/>
        </p:nvPicPr>
        <p:blipFill>
          <a:blip r:embed="rId18"/>
          <a:stretch>
            <a:fillRect/>
          </a:stretch>
        </p:blipFill>
        <p:spPr>
          <a:xfrm>
            <a:off x="1721068" y="415808"/>
            <a:ext cx="2364249" cy="853585"/>
          </a:xfrm>
          <a:prstGeom prst="rect">
            <a:avLst/>
          </a:prstGeom>
        </p:spPr>
      </p:pic>
      <p:pic>
        <p:nvPicPr>
          <p:cNvPr id="21" name="Picture 20">
            <a:extLst>
              <a:ext uri="{FF2B5EF4-FFF2-40B4-BE49-F238E27FC236}">
                <a16:creationId xmlns:a16="http://schemas.microsoft.com/office/drawing/2014/main" id="{6C2FC8B4-62A1-6444-90D8-1BC0B228B1B9}"/>
              </a:ext>
            </a:extLst>
          </p:cNvPr>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2653765" y="1580791"/>
            <a:ext cx="1702657" cy="635119"/>
          </a:xfrm>
          <a:prstGeom prst="rect">
            <a:avLst/>
          </a:prstGeom>
        </p:spPr>
      </p:pic>
      <p:pic>
        <p:nvPicPr>
          <p:cNvPr id="2052" name="Picture 4">
            <a:extLst>
              <a:ext uri="{FF2B5EF4-FFF2-40B4-BE49-F238E27FC236}">
                <a16:creationId xmlns:a16="http://schemas.microsoft.com/office/drawing/2014/main" id="{3C97DDA9-4A74-B54A-95C1-131A62FBA5FF}"/>
              </a:ext>
            </a:extLst>
          </p:cNvPr>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3102786" y="2592072"/>
            <a:ext cx="1032778" cy="10948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40702732"/>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44621" y="1600906"/>
            <a:ext cx="7772400" cy="676275"/>
          </a:xfrm>
          <a:effectLst>
            <a:outerShdw blurRad="50800" dist="38100" dir="8100000" algn="tr" rotWithShape="0">
              <a:prstClr val="black">
                <a:alpha val="40000"/>
              </a:prstClr>
            </a:outerShdw>
          </a:effectLst>
        </p:spPr>
        <p:txBody>
          <a:bodyPr>
            <a:normAutofit/>
          </a:bodyPr>
          <a:lstStyle/>
          <a:p>
            <a:r>
              <a:rPr lang="en-US" b="1" dirty="0"/>
              <a:t>Questions?</a:t>
            </a:r>
          </a:p>
        </p:txBody>
      </p:sp>
      <p:pic>
        <p:nvPicPr>
          <p:cNvPr id="5" name="Picture 4" descr="question-mark-guy.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2690869" y="2445630"/>
            <a:ext cx="3426450" cy="2966021"/>
          </a:xfrm>
          <a:prstGeom prst="rect">
            <a:avLst/>
          </a:prstGeom>
        </p:spPr>
      </p:pic>
    </p:spTree>
    <p:extLst>
      <p:ext uri="{BB962C8B-B14F-4D97-AF65-F5344CB8AC3E}">
        <p14:creationId xmlns:p14="http://schemas.microsoft.com/office/powerpoint/2010/main" val="103607897"/>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54C59C1-D99D-2444-B26A-6079B1A181AE}"/>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480386" y="2016323"/>
            <a:ext cx="2183228" cy="2825353"/>
          </a:xfrm>
          <a:prstGeom prst="rect">
            <a:avLst/>
          </a:prstGeom>
        </p:spPr>
      </p:pic>
    </p:spTree>
    <p:extLst>
      <p:ext uri="{BB962C8B-B14F-4D97-AF65-F5344CB8AC3E}">
        <p14:creationId xmlns:p14="http://schemas.microsoft.com/office/powerpoint/2010/main" val="409258671"/>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theme/theme1.xml><?xml version="1.0" encoding="utf-8"?>
<a:theme xmlns:a="http://schemas.openxmlformats.org/drawingml/2006/main" name="Standard Powerpoint">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Summer">
      <a:majorFont>
        <a:latin typeface="Century Gothic"/>
        <a:ea typeface=""/>
        <a:cs typeface=""/>
        <a:font script="Jpan" typeface="ヒラギノ丸ゴ Pro W4"/>
        <a:font script="Hans" typeface="宋体"/>
        <a:font script="Hant" typeface="新細明體"/>
      </a:majorFont>
      <a:minorFont>
        <a:latin typeface="Century Gothic"/>
        <a:ea typeface=""/>
        <a:cs typeface=""/>
        <a:font script="Jpan" typeface="ヒラギノ丸ゴ Pro W4"/>
        <a:font script="Hans" typeface="宋体"/>
        <a:font script="Hant" typeface="新細明體"/>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Gaswatch3 Features and Benefits" id="{A4A2955F-A501-4C4B-A762-8F2BA1E1C628}" vid="{B2F1A490-1324-9843-BD3B-BC09C394E78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Standard Powerpoint</Template>
  <TotalTime>35836</TotalTime>
  <Words>5337</Words>
  <Application>Microsoft Macintosh PowerPoint</Application>
  <PresentationFormat>On-screen Show (4:3)</PresentationFormat>
  <Paragraphs>1003</Paragraphs>
  <Slides>77</Slides>
  <Notes>22</Notes>
  <HiddenSlides>0</HiddenSlides>
  <MMClips>1</MMClips>
  <ScaleCrop>false</ScaleCrop>
  <HeadingPairs>
    <vt:vector size="8" baseType="variant">
      <vt:variant>
        <vt:lpstr>Fonts Used</vt:lpstr>
      </vt:variant>
      <vt:variant>
        <vt:i4>10</vt:i4>
      </vt:variant>
      <vt:variant>
        <vt:lpstr>Theme</vt:lpstr>
      </vt:variant>
      <vt:variant>
        <vt:i4>1</vt:i4>
      </vt:variant>
      <vt:variant>
        <vt:lpstr>Embedded OLE Servers</vt:lpstr>
      </vt:variant>
      <vt:variant>
        <vt:i4>1</vt:i4>
      </vt:variant>
      <vt:variant>
        <vt:lpstr>Slide Titles</vt:lpstr>
      </vt:variant>
      <vt:variant>
        <vt:i4>77</vt:i4>
      </vt:variant>
    </vt:vector>
  </HeadingPairs>
  <TitlesOfParts>
    <vt:vector size="89" baseType="lpstr">
      <vt:lpstr>Arial</vt:lpstr>
      <vt:lpstr>Book Antiqua</vt:lpstr>
      <vt:lpstr>Calibri</vt:lpstr>
      <vt:lpstr>Century Gothic</vt:lpstr>
      <vt:lpstr>Courier New</vt:lpstr>
      <vt:lpstr>inherit</vt:lpstr>
      <vt:lpstr>Roboto Condensed</vt:lpstr>
      <vt:lpstr>Times New Roman</vt:lpstr>
      <vt:lpstr>Verdana</vt:lpstr>
      <vt:lpstr>Wingdings</vt:lpstr>
      <vt:lpstr>Standard Powerpoint</vt:lpstr>
      <vt:lpstr>Document</vt:lpstr>
      <vt:lpstr>PowerPoint Presentation</vt:lpstr>
      <vt:lpstr>Who is RKI?</vt:lpstr>
      <vt:lpstr>PowerPoint Presentation</vt:lpstr>
      <vt:lpstr>Company Culture</vt:lpstr>
      <vt:lpstr>Safety vs Process Control</vt:lpstr>
      <vt:lpstr>Some Gas Detection Basics</vt:lpstr>
      <vt:lpstr>What is a Gas Detector</vt:lpstr>
      <vt:lpstr>Primary Protection</vt:lpstr>
      <vt:lpstr>PowerPoint Presentation</vt:lpstr>
      <vt:lpstr>Applicable Standard</vt:lpstr>
      <vt:lpstr>What is a Confined Space?</vt:lpstr>
      <vt:lpstr>Permit-Required</vt:lpstr>
      <vt:lpstr>Types of Gases/Compounds</vt:lpstr>
      <vt:lpstr>Flammability Monitoring</vt:lpstr>
      <vt:lpstr>Flammability Band</vt:lpstr>
      <vt:lpstr>Combustible Sensor </vt:lpstr>
      <vt:lpstr>Catalytic Bead Sensor</vt:lpstr>
      <vt:lpstr>Catalytic Oxidation</vt:lpstr>
      <vt:lpstr>Understanding LEL </vt:lpstr>
      <vt:lpstr>PowerPoint Presentation</vt:lpstr>
      <vt:lpstr>Combustible Alarm Points </vt:lpstr>
      <vt:lpstr>PowerPoint Presentation</vt:lpstr>
      <vt:lpstr>TWA, PEL, REL TLV</vt:lpstr>
      <vt:lpstr>TWA, STEL, IDLH</vt:lpstr>
      <vt:lpstr>Toxic Sensor Technology </vt:lpstr>
      <vt:lpstr>Photo Ionization Detector</vt:lpstr>
      <vt:lpstr>Partial List of PID Detectable Compounds</vt:lpstr>
      <vt:lpstr>Toxic Monitoring</vt:lpstr>
      <vt:lpstr>Monitoring Toxicity with O2 Sensor</vt:lpstr>
      <vt:lpstr>Examples of some Toxic Gases </vt:lpstr>
      <vt:lpstr>Gas Detection Basics </vt:lpstr>
      <vt:lpstr>Oxygen Monitoring</vt:lpstr>
      <vt:lpstr>Oxygen Monitoring </vt:lpstr>
      <vt:lpstr>Oxygen Alarms</vt:lpstr>
      <vt:lpstr>Calibration vs Bump vs Response check</vt:lpstr>
      <vt:lpstr>Bump versus Calibration</vt:lpstr>
      <vt:lpstr>How often do I have to calibrate?</vt:lpstr>
      <vt:lpstr>Comprehensive Offering</vt:lpstr>
      <vt:lpstr>PowerPoint Presentation</vt:lpstr>
      <vt:lpstr>GX-3R &amp; GX-3R Pro</vt:lpstr>
      <vt:lpstr>Competitor Comparison</vt:lpstr>
      <vt:lpstr>GX-3R</vt:lpstr>
      <vt:lpstr>PowerPoint Presentation</vt:lpstr>
      <vt:lpstr>No-Fee Lone Worker Solution</vt:lpstr>
      <vt:lpstr>Alert Different Team Members  Based on Alarm Type</vt:lpstr>
      <vt:lpstr>PowerPoint Presentation</vt:lpstr>
      <vt:lpstr>Alerts Include Alarm Data and GPS Location</vt:lpstr>
      <vt:lpstr>PowerPoint Presentation</vt:lpstr>
      <vt:lpstr>Sensors The Heart of Every Instrument</vt:lpstr>
      <vt:lpstr>Sensor Options GX-3R and GX-3R Pro</vt:lpstr>
      <vt:lpstr>Attachable Pump and Cal Station</vt:lpstr>
      <vt:lpstr>Stacking Up to the Competition</vt:lpstr>
      <vt:lpstr>Stacking Up to the Competition</vt:lpstr>
      <vt:lpstr>Stacking Up to the Competition</vt:lpstr>
      <vt:lpstr>Single Gas</vt:lpstr>
      <vt:lpstr>Compliance &amp; Confined Space Plus</vt:lpstr>
      <vt:lpstr>4 Gas with Internal Pump</vt:lpstr>
      <vt:lpstr>GX-2012 One Monitor – Four Functions</vt:lpstr>
      <vt:lpstr>Stacking Up to the Competition</vt:lpstr>
      <vt:lpstr>PowerPoint Presentation</vt:lpstr>
      <vt:lpstr>PowerPoint Presentation</vt:lpstr>
      <vt:lpstr>PowerPoint Presentation</vt:lpstr>
      <vt:lpstr>PowerPoint Presentation</vt:lpstr>
      <vt:lpstr>Compliance &amp; Confined Space Plus</vt:lpstr>
      <vt:lpstr>4 Gas with Internal Pump</vt:lpstr>
      <vt:lpstr>PowerPoint Presentation</vt:lpstr>
      <vt:lpstr>PowerPoint Presentation</vt:lpstr>
      <vt:lpstr>SDM-6000 Docking Station</vt:lpstr>
      <vt:lpstr>PID Options – GX-6000</vt:lpstr>
      <vt:lpstr>Stacking Up to the Competition</vt:lpstr>
      <vt:lpstr>Stacking Up to the Competition</vt:lpstr>
      <vt:lpstr>Common Gas Hazards by Industry</vt:lpstr>
      <vt:lpstr>PowerPoint Presentation</vt:lpstr>
      <vt:lpstr>PowerPoint Presentation</vt:lpstr>
      <vt:lpstr>PowerPoint Presentation</vt:lpstr>
      <vt:lpstr>Questions?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Marty Schwartz</cp:lastModifiedBy>
  <cp:revision>144</cp:revision>
  <cp:lastPrinted>2020-03-03T19:45:23Z</cp:lastPrinted>
  <dcterms:created xsi:type="dcterms:W3CDTF">2020-02-07T23:18:37Z</dcterms:created>
  <dcterms:modified xsi:type="dcterms:W3CDTF">2024-04-18T21:30:46Z</dcterms:modified>
</cp:coreProperties>
</file>