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46" r:id="rId1"/>
  </p:sldMasterIdLst>
  <p:handoutMasterIdLst>
    <p:handoutMasterId r:id="rId11"/>
  </p:handoutMasterIdLst>
  <p:sldIdLst>
    <p:sldId id="267" r:id="rId2"/>
    <p:sldId id="263" r:id="rId3"/>
    <p:sldId id="264" r:id="rId4"/>
    <p:sldId id="265" r:id="rId5"/>
    <p:sldId id="268" r:id="rId6"/>
    <p:sldId id="260" r:id="rId7"/>
    <p:sldId id="261" r:id="rId8"/>
    <p:sldId id="262" r:id="rId9"/>
    <p:sldId id="266" r:id="rId10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40" d="100"/>
          <a:sy n="140" d="100"/>
        </p:scale>
        <p:origin x="-1280" y="-112"/>
      </p:cViewPr>
      <p:guideLst>
        <p:guide orient="horz" pos="185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70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158" r:id="rId12"/>
    <p:sldLayoutId id="2147484159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8497"/>
            <a:ext cx="7772400" cy="1470025"/>
          </a:xfrm>
        </p:spPr>
        <p:txBody>
          <a:bodyPr/>
          <a:lstStyle/>
          <a:p>
            <a:r>
              <a:rPr lang="en-US" dirty="0" smtClean="0"/>
              <a:t>Promotions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" name="Picture 4" descr="Howard Supply Construction Tabletop POS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837" y="1714501"/>
            <a:ext cx="5380325" cy="46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74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Promotions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1105" y="1535230"/>
            <a:ext cx="57563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latin typeface="+mn-lt"/>
              </a:rPr>
              <a:t>Traditional Promotional Efforts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Competitive trade-ins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Quantity discounts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POS Material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Marketing Coop Funds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Market Specific Literature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Local Training &amp; Product demo’s</a:t>
            </a:r>
          </a:p>
          <a:p>
            <a:pPr marL="342900" indent="-342900" algn="l">
              <a:buFont typeface="Arial"/>
              <a:buChar char="•"/>
            </a:pPr>
            <a:endParaRPr lang="en-US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778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896" y="244158"/>
            <a:ext cx="7775784" cy="1339850"/>
          </a:xfrm>
        </p:spPr>
        <p:txBody>
          <a:bodyPr>
            <a:normAutofit/>
          </a:bodyPr>
          <a:lstStyle/>
          <a:p>
            <a:r>
              <a:rPr lang="en-US" dirty="0" smtClean="0"/>
              <a:t>Marketing Coop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849120"/>
            <a:ext cx="7345363" cy="421640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RKI offers 1% of RKI purchases as coop funds to distributors.</a:t>
            </a:r>
          </a:p>
          <a:p>
            <a:r>
              <a:rPr lang="en-US" dirty="0" smtClean="0"/>
              <a:t>For example, if a distributor purchases $100,000, RKI offer $1,000 of coop funds.</a:t>
            </a:r>
          </a:p>
          <a:p>
            <a:r>
              <a:rPr lang="en-US" dirty="0" smtClean="0"/>
              <a:t>Coop funds can be used for</a:t>
            </a:r>
          </a:p>
          <a:p>
            <a:pPr lvl="1"/>
            <a:r>
              <a:rPr lang="en-US" dirty="0" smtClean="0"/>
              <a:t>Trade shows expenses</a:t>
            </a:r>
          </a:p>
          <a:p>
            <a:pPr lvl="1"/>
            <a:r>
              <a:rPr lang="en-US" dirty="0" smtClean="0"/>
              <a:t>Demo equipment</a:t>
            </a:r>
          </a:p>
          <a:p>
            <a:pPr lvl="1"/>
            <a:r>
              <a:rPr lang="en-US" dirty="0" smtClean="0"/>
              <a:t>Purchase of Instruments for Rental</a:t>
            </a:r>
          </a:p>
          <a:p>
            <a:pPr lvl="1"/>
            <a:r>
              <a:rPr lang="en-US" dirty="0" smtClean="0"/>
              <a:t>Training Classes</a:t>
            </a:r>
          </a:p>
          <a:p>
            <a:pPr lvl="1"/>
            <a:r>
              <a:rPr lang="en-US" dirty="0" smtClean="0"/>
              <a:t>RKI branded merchandise</a:t>
            </a:r>
          </a:p>
          <a:p>
            <a:pPr lvl="1"/>
            <a:r>
              <a:rPr lang="en-US" dirty="0" smtClean="0"/>
              <a:t>Print Brochures &amp; Catalogues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96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Specific Brochures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6146800" cy="4525963"/>
          </a:xfrm>
        </p:spPr>
        <p:txBody>
          <a:bodyPr/>
          <a:lstStyle/>
          <a:p>
            <a:r>
              <a:rPr lang="en-US" sz="2800" dirty="0" smtClean="0"/>
              <a:t>Natural Gas</a:t>
            </a:r>
          </a:p>
          <a:p>
            <a:r>
              <a:rPr lang="en-US" sz="2800" dirty="0" smtClean="0"/>
              <a:t>Construction</a:t>
            </a:r>
          </a:p>
          <a:p>
            <a:r>
              <a:rPr lang="en-US" sz="2800" dirty="0" smtClean="0"/>
              <a:t>Brewery </a:t>
            </a:r>
            <a:r>
              <a:rPr lang="en-US" sz="2800" dirty="0" smtClean="0"/>
              <a:t>CO2</a:t>
            </a:r>
          </a:p>
          <a:p>
            <a:r>
              <a:rPr lang="en-US" sz="2800" dirty="0" smtClean="0"/>
              <a:t>Fire </a:t>
            </a:r>
            <a:r>
              <a:rPr lang="en-US" sz="2800" dirty="0"/>
              <a:t>&amp; </a:t>
            </a:r>
            <a:r>
              <a:rPr lang="en-US" sz="2800" dirty="0" smtClean="0"/>
              <a:t>Hazmat</a:t>
            </a:r>
            <a:endParaRPr lang="en-US" sz="2800" dirty="0"/>
          </a:p>
          <a:p>
            <a:r>
              <a:rPr lang="en-US" sz="2800" dirty="0" smtClean="0"/>
              <a:t>Hospital Nitrogen Storage Monitoring</a:t>
            </a:r>
          </a:p>
          <a:p>
            <a:r>
              <a:rPr lang="en-US" sz="2800" dirty="0" smtClean="0"/>
              <a:t>Marijuana Grow Houses/Cannabis Oil Producers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" name="Picture 4" descr="Fire Brochure 2017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007" y="1944120"/>
            <a:ext cx="1288666" cy="163285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Brewery Flyer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4864" y="3931685"/>
            <a:ext cx="1223242" cy="158301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Construction Brochure.p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007" y="3898220"/>
            <a:ext cx="1274960" cy="164994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GX-2012 Natural Gas Brochur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571" y="1927036"/>
            <a:ext cx="1274535" cy="166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05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Promotional Brainstorming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7167" y="1569251"/>
            <a:ext cx="66897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latin typeface="+mn-lt"/>
              </a:rPr>
              <a:t>Open to new ideas and concepts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Free calibration days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Try before you buy </a:t>
            </a:r>
            <a:r>
              <a:rPr lang="mr-IN" b="0" dirty="0" smtClean="0">
                <a:latin typeface="+mn-lt"/>
              </a:rPr>
              <a:t>–</a:t>
            </a:r>
            <a:r>
              <a:rPr lang="en-US" b="0" dirty="0" smtClean="0">
                <a:latin typeface="+mn-lt"/>
              </a:rPr>
              <a:t> demo instruments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Rental Business </a:t>
            </a:r>
            <a:r>
              <a:rPr lang="mr-IN" b="0" dirty="0" smtClean="0">
                <a:latin typeface="+mn-lt"/>
              </a:rPr>
              <a:t>–</a:t>
            </a:r>
            <a:r>
              <a:rPr lang="en-US" b="0" dirty="0" smtClean="0">
                <a:latin typeface="+mn-lt"/>
              </a:rPr>
              <a:t> GX-6000 &amp; GX-2009 are ideal rental products</a:t>
            </a: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latin typeface="+mn-lt"/>
              </a:rPr>
              <a:t>Offer Fixed Systems</a:t>
            </a:r>
          </a:p>
          <a:p>
            <a:pPr marL="342900" indent="-342900" algn="l">
              <a:buFont typeface="Arial"/>
              <a:buChar char="•"/>
            </a:pPr>
            <a:endParaRPr lang="en-US" b="0" dirty="0" smtClean="0">
              <a:latin typeface="+mn-lt"/>
            </a:endParaRPr>
          </a:p>
          <a:p>
            <a:pPr marL="342900" indent="-342900" algn="l">
              <a:buFont typeface="Arial"/>
              <a:buChar char="•"/>
            </a:pPr>
            <a:endParaRPr lang="en-US" b="0" dirty="0" smtClean="0">
              <a:latin typeface="+mn-lt"/>
            </a:endParaRPr>
          </a:p>
          <a:p>
            <a:pPr marL="342900" indent="-342900" algn="l">
              <a:buFont typeface="Arial"/>
              <a:buChar char="•"/>
            </a:pPr>
            <a:endParaRPr lang="en-US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7598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rtable-solution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1155771"/>
            <a:ext cx="4296257" cy="26619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02000" y="6027003"/>
            <a:ext cx="265545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fixed-solution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788" y="3848054"/>
            <a:ext cx="4956848" cy="30099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Portable &amp; Fixed 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159224" y="2060848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Model GX-6000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2996952"/>
            <a:ext cx="5875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6 gas, sample draw with smart PID, IR &amp; super toxics</a:t>
            </a:r>
            <a:endParaRPr lang="en-US" dirty="0">
              <a:latin typeface="+mn-lt"/>
            </a:endParaRPr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1220" y="260648"/>
            <a:ext cx="3362054" cy="6624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55778" y="1124744"/>
            <a:ext cx="6790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Maximum Flexibility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56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X-6000_fro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6368" y="462876"/>
            <a:ext cx="1773935" cy="5723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3468" y="2192164"/>
            <a:ext cx="20882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+mn-lt"/>
              </a:rPr>
              <a:t>5 operating modes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Normal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Leak check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Inert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Bar hole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Snap Log</a:t>
            </a:r>
            <a:endParaRPr lang="en-US" sz="1200" b="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908720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+mn-lt"/>
              </a:rPr>
              <a:t>Monitor up to 6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H2S, CO, O2, LEL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2 smart sensor slots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PID for </a:t>
            </a:r>
            <a:r>
              <a:rPr lang="en-US" sz="1200" b="0" dirty="0" smtClean="0">
                <a:latin typeface="+mn-lt"/>
              </a:rPr>
              <a:t>VOC’s (10.0, 10.6 &amp; 11.7 </a:t>
            </a:r>
            <a:r>
              <a:rPr lang="en-US" sz="1200" b="0" dirty="0" err="1" smtClean="0">
                <a:latin typeface="+mn-lt"/>
              </a:rPr>
              <a:t>eV</a:t>
            </a:r>
            <a:r>
              <a:rPr lang="en-US" sz="1200" b="0" dirty="0" smtClean="0">
                <a:latin typeface="+mn-lt"/>
              </a:rPr>
              <a:t>)</a:t>
            </a:r>
            <a:endParaRPr lang="en-US" sz="1200" b="0" dirty="0">
              <a:latin typeface="+mn-lt"/>
            </a:endParaRP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IR for CH4, HC, &amp; CO2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EC for NH3, Cl2, HCN, NO2, &amp; SO2</a:t>
            </a:r>
            <a:endParaRPr lang="en-US" sz="1200" b="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717032"/>
            <a:ext cx="31683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+mn-lt"/>
              </a:rPr>
              <a:t>PID library of more than 600 VOC’s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50 ppm / 6,000 ppm ranges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Easily choose a target VOC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User defined VOC list of 30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Recently used VOC list last 8</a:t>
            </a:r>
            <a:endParaRPr lang="en-US" sz="1200" b="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5013176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+mn-lt"/>
              </a:rPr>
              <a:t>LEL Protection mode</a:t>
            </a:r>
          </a:p>
          <a:p>
            <a:pPr algn="l"/>
            <a:r>
              <a:rPr lang="en-US" sz="1200" b="0" dirty="0" smtClean="0">
                <a:latin typeface="+mn-lt"/>
              </a:rPr>
              <a:t>Shields LEL sensor from damaging VOC exposure</a:t>
            </a:r>
            <a:endParaRPr lang="en-US" sz="1200" b="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1052736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+mn-lt"/>
              </a:rPr>
              <a:t>LCD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Auto flip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Peak bar graphs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Adjustable auto backlight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Customize order of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Single gas view with large font &amp; auto sequence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5157192"/>
            <a:ext cx="28083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+mn-lt"/>
              </a:rPr>
              <a:t>Internal Sample Pump</a:t>
            </a:r>
          </a:p>
          <a:p>
            <a:pPr algn="l"/>
            <a:r>
              <a:rPr lang="en-US" sz="1200" b="0" dirty="0" smtClean="0">
                <a:latin typeface="+mn-lt"/>
              </a:rPr>
              <a:t>50’ sampling range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33008" y="2852936"/>
            <a:ext cx="32038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latin typeface="+mn-lt"/>
              </a:rPr>
              <a:t>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2 adjustable gas alarms per channel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Man Down alarm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4 alarm LED’s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Audible and vibration 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Trouble alarms for low flow, sensor connection, low battery, circuit error, &amp; calibration</a:t>
            </a:r>
          </a:p>
          <a:p>
            <a:pPr marL="171450" indent="-171450" algn="l">
              <a:buFont typeface="Arial"/>
              <a:buChar char="•"/>
            </a:pPr>
            <a:endParaRPr lang="en-US" sz="1200" b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56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05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6804</TotalTime>
  <Words>332</Words>
  <Application>Microsoft Macintosh PowerPoint</Application>
  <PresentationFormat>Letter Paper (8.5x11 in)</PresentationFormat>
  <Paragraphs>75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Theme</vt:lpstr>
      <vt:lpstr>Promotions</vt:lpstr>
      <vt:lpstr>Traditional Promotions</vt:lpstr>
      <vt:lpstr>Marketing Coop Program</vt:lpstr>
      <vt:lpstr>Market Specific Brochures</vt:lpstr>
      <vt:lpstr>Promotional Brainstorming</vt:lpstr>
      <vt:lpstr>Portable &amp; Fixed Products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Microsoft Office User</cp:lastModifiedBy>
  <cp:revision>16</cp:revision>
  <cp:lastPrinted>2016-03-05T01:54:24Z</cp:lastPrinted>
  <dcterms:created xsi:type="dcterms:W3CDTF">2016-03-05T01:42:45Z</dcterms:created>
  <dcterms:modified xsi:type="dcterms:W3CDTF">2018-09-29T01:13:54Z</dcterms:modified>
</cp:coreProperties>
</file>