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notesMasterIdLst>
    <p:notesMasterId r:id="rId9"/>
  </p:notesMasterIdLst>
  <p:sldIdLst>
    <p:sldId id="266" r:id="rId2"/>
    <p:sldId id="262" r:id="rId3"/>
    <p:sldId id="256" r:id="rId4"/>
    <p:sldId id="263" r:id="rId5"/>
    <p:sldId id="264" r:id="rId6"/>
    <p:sldId id="257" r:id="rId7"/>
    <p:sldId id="265" r:id="rId8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140" d="100"/>
          <a:sy n="140" d="100"/>
        </p:scale>
        <p:origin x="-1280" y="-112"/>
      </p:cViewPr>
      <p:guideLst>
        <p:guide orient="horz" pos="2160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A5DA07-0A5B-4946-AA67-49C2D455F8DA}" type="datetimeFigureOut">
              <a:rPr lang="en-US" smtClean="0"/>
              <a:t>9/26/18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0D71B-EC73-994F-BAEB-FE3EF6D0B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29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E0D71B-EC73-994F-BAEB-FE3EF6D0B28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150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E0D71B-EC73-994F-BAEB-FE3EF6D0B28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150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130426"/>
            <a:ext cx="8022771" cy="1470025"/>
          </a:xfrm>
        </p:spPr>
        <p:txBody>
          <a:bodyPr/>
          <a:lstStyle/>
          <a:p>
            <a:r>
              <a:rPr lang="en-US" dirty="0" smtClean="0"/>
              <a:t>Key Markets for Gas Monitors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Who to call and where to go.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870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To Call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Looking for the person in charge of the following:</a:t>
            </a:r>
          </a:p>
          <a:p>
            <a:pPr lvl="1"/>
            <a:r>
              <a:rPr lang="en-US" sz="2000" dirty="0" smtClean="0"/>
              <a:t>PPE (personal protective equipment)</a:t>
            </a:r>
          </a:p>
          <a:p>
            <a:pPr lvl="1"/>
            <a:r>
              <a:rPr lang="en-US" sz="2000" dirty="0" smtClean="0"/>
              <a:t>HSE or EHS (Health, Safety, &amp; Environment or Environmental, Health, &amp; Safety)</a:t>
            </a:r>
          </a:p>
          <a:p>
            <a:pPr lvl="1"/>
            <a:r>
              <a:rPr lang="en-US" sz="2000" dirty="0" smtClean="0"/>
              <a:t>Industrial Hygiene</a:t>
            </a:r>
          </a:p>
          <a:p>
            <a:pPr lvl="1"/>
            <a:r>
              <a:rPr lang="en-US" sz="2000" dirty="0" smtClean="0"/>
              <a:t>Safety </a:t>
            </a:r>
          </a:p>
          <a:p>
            <a:pPr lvl="1"/>
            <a:r>
              <a:rPr lang="en-US" sz="2000" dirty="0" smtClean="0"/>
              <a:t>Instrumentation shop</a:t>
            </a:r>
          </a:p>
          <a:p>
            <a:pPr lvl="1"/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610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Call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Oil &amp; Gas Production </a:t>
            </a:r>
            <a:r>
              <a:rPr lang="en-US" sz="2400" dirty="0" smtClean="0"/>
              <a:t>(downstream operations)</a:t>
            </a:r>
            <a:endParaRPr lang="en-US" sz="2400" dirty="0" smtClean="0"/>
          </a:p>
          <a:p>
            <a:pPr lvl="1"/>
            <a:r>
              <a:rPr lang="en-US" sz="2000" dirty="0" smtClean="0"/>
              <a:t>Gases encountered:  </a:t>
            </a:r>
          </a:p>
          <a:p>
            <a:pPr lvl="2"/>
            <a:r>
              <a:rPr lang="en-US" sz="1600" dirty="0" smtClean="0"/>
              <a:t>Combustibles</a:t>
            </a:r>
          </a:p>
          <a:p>
            <a:pPr lvl="2"/>
            <a:r>
              <a:rPr lang="en-US" sz="1600" dirty="0" smtClean="0"/>
              <a:t>O2 deficiency</a:t>
            </a:r>
          </a:p>
          <a:p>
            <a:pPr lvl="2"/>
            <a:r>
              <a:rPr lang="en-US" sz="1600" dirty="0" smtClean="0"/>
              <a:t>H2S, CO</a:t>
            </a:r>
          </a:p>
          <a:p>
            <a:pPr lvl="2"/>
            <a:r>
              <a:rPr lang="en-US" sz="1600" dirty="0" smtClean="0"/>
              <a:t>SO2, HCN, NH3</a:t>
            </a:r>
            <a:endParaRPr lang="en-US" sz="1600" dirty="0"/>
          </a:p>
          <a:p>
            <a:pPr lvl="1"/>
            <a:r>
              <a:rPr lang="en-US" sz="2000" dirty="0" smtClean="0"/>
              <a:t>RKI Products</a:t>
            </a:r>
          </a:p>
          <a:p>
            <a:pPr lvl="2"/>
            <a:r>
              <a:rPr lang="en-US" sz="1600" dirty="0" smtClean="0"/>
              <a:t>GX</a:t>
            </a:r>
            <a:r>
              <a:rPr lang="en-US" sz="1600" dirty="0" smtClean="0"/>
              <a:t>-2009 </a:t>
            </a:r>
            <a:r>
              <a:rPr lang="en-US" sz="1600" dirty="0" smtClean="0"/>
              <a:t>advantages:  </a:t>
            </a:r>
          </a:p>
          <a:p>
            <a:pPr lvl="3"/>
            <a:r>
              <a:rPr lang="en-US" sz="1200" dirty="0"/>
              <a:t>S</a:t>
            </a:r>
            <a:r>
              <a:rPr lang="en-US" sz="1200" dirty="0" smtClean="0"/>
              <a:t>mallest &amp; lightest available. Ideal for workers wearing monitors for entire shifts</a:t>
            </a:r>
          </a:p>
          <a:p>
            <a:pPr lvl="3"/>
            <a:r>
              <a:rPr lang="en-US" sz="1200" dirty="0" smtClean="0"/>
              <a:t>Proven reliability</a:t>
            </a:r>
            <a:endParaRPr lang="en-US" sz="1200" dirty="0" smtClean="0"/>
          </a:p>
          <a:p>
            <a:pPr lvl="3"/>
            <a:r>
              <a:rPr lang="en-US" sz="1200" dirty="0" smtClean="0"/>
              <a:t>Available</a:t>
            </a:r>
            <a:endParaRPr lang="en-US" sz="1200" dirty="0" smtClean="0"/>
          </a:p>
          <a:p>
            <a:pPr lvl="2"/>
            <a:r>
              <a:rPr lang="en-US" sz="1600" dirty="0" smtClean="0"/>
              <a:t>GX-6000 advantages:</a:t>
            </a:r>
          </a:p>
          <a:p>
            <a:pPr lvl="3"/>
            <a:r>
              <a:rPr lang="en-US" sz="1200" dirty="0" smtClean="0"/>
              <a:t>6 Gas channels</a:t>
            </a:r>
          </a:p>
          <a:p>
            <a:pPr lvl="3"/>
            <a:r>
              <a:rPr lang="en-US" sz="1200" dirty="0" smtClean="0"/>
              <a:t>5 operating modes</a:t>
            </a:r>
          </a:p>
          <a:p>
            <a:pPr lvl="3"/>
            <a:r>
              <a:rPr lang="en-US" sz="1200" dirty="0" smtClean="0"/>
              <a:t>Benzene specific PID</a:t>
            </a:r>
          </a:p>
          <a:p>
            <a:pPr lvl="3"/>
            <a:r>
              <a:rPr lang="en-US" sz="1200" dirty="0" smtClean="0"/>
              <a:t>Smart sensors</a:t>
            </a:r>
            <a:endParaRPr lang="en-US" sz="1200" dirty="0" smtClean="0"/>
          </a:p>
          <a:p>
            <a:endParaRPr 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5" name="Picture 4" descr="vector-industries-refiner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9" y="2110014"/>
            <a:ext cx="1645557" cy="1645557"/>
          </a:xfrm>
          <a:prstGeom prst="rect">
            <a:avLst/>
          </a:prstGeom>
        </p:spPr>
      </p:pic>
      <p:pic>
        <p:nvPicPr>
          <p:cNvPr id="6" name="Picture 5" descr="GX-200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75" y="3991882"/>
            <a:ext cx="524686" cy="501650"/>
          </a:xfrm>
          <a:prstGeom prst="rect">
            <a:avLst/>
          </a:prstGeom>
        </p:spPr>
      </p:pic>
      <p:pic>
        <p:nvPicPr>
          <p:cNvPr id="9" name="Picture 8" descr="GX-6000-Front-smal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17" y="4590143"/>
            <a:ext cx="537028" cy="134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39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Energy – Power Utilities</a:t>
            </a:r>
            <a:endParaRPr lang="en-US" sz="2400" dirty="0"/>
          </a:p>
          <a:p>
            <a:pPr lvl="1"/>
            <a:r>
              <a:rPr lang="en-US" sz="2000" dirty="0" smtClean="0"/>
              <a:t>Gases Encountered</a:t>
            </a:r>
          </a:p>
          <a:p>
            <a:pPr lvl="2"/>
            <a:r>
              <a:rPr lang="en-US" sz="1600" dirty="0"/>
              <a:t>Combustibles</a:t>
            </a:r>
          </a:p>
          <a:p>
            <a:pPr lvl="2"/>
            <a:r>
              <a:rPr lang="en-US" sz="1600" dirty="0"/>
              <a:t>O2 deficiency</a:t>
            </a:r>
          </a:p>
          <a:p>
            <a:pPr lvl="2"/>
            <a:r>
              <a:rPr lang="en-US" sz="1600" dirty="0"/>
              <a:t>H2S, </a:t>
            </a:r>
            <a:r>
              <a:rPr lang="en-US" sz="1600" dirty="0" smtClean="0"/>
              <a:t>CO</a:t>
            </a:r>
            <a:endParaRPr lang="en-US" sz="1600" dirty="0"/>
          </a:p>
          <a:p>
            <a:pPr lvl="1"/>
            <a:r>
              <a:rPr lang="en-US" sz="2000" dirty="0"/>
              <a:t>RKI Products</a:t>
            </a:r>
          </a:p>
          <a:p>
            <a:pPr lvl="2"/>
            <a:r>
              <a:rPr lang="en-US" sz="1600" dirty="0"/>
              <a:t>GX-2009 advantages:  </a:t>
            </a:r>
          </a:p>
          <a:p>
            <a:pPr lvl="3"/>
            <a:r>
              <a:rPr lang="en-US" sz="1200" dirty="0"/>
              <a:t>Smallest &amp; lightest available. Ideal for workers wearing monitors for entire shifts</a:t>
            </a:r>
          </a:p>
          <a:p>
            <a:pPr lvl="3"/>
            <a:r>
              <a:rPr lang="en-US" sz="1200" dirty="0"/>
              <a:t>Proven reliability</a:t>
            </a:r>
          </a:p>
          <a:p>
            <a:pPr lvl="3"/>
            <a:r>
              <a:rPr lang="en-US" sz="1200" dirty="0"/>
              <a:t>Available</a:t>
            </a:r>
          </a:p>
          <a:p>
            <a:pPr lvl="2"/>
            <a:r>
              <a:rPr lang="en-US" sz="1600" dirty="0"/>
              <a:t>GX</a:t>
            </a:r>
            <a:r>
              <a:rPr lang="en-US" sz="1600" dirty="0" smtClean="0"/>
              <a:t>-2012 advantages</a:t>
            </a:r>
            <a:r>
              <a:rPr lang="en-US" sz="1600" dirty="0"/>
              <a:t>:</a:t>
            </a:r>
          </a:p>
          <a:p>
            <a:pPr lvl="3"/>
            <a:r>
              <a:rPr lang="en-US" sz="1200" dirty="0" smtClean="0"/>
              <a:t>Internal sample pump</a:t>
            </a:r>
            <a:endParaRPr lang="en-US" sz="1200" dirty="0"/>
          </a:p>
          <a:p>
            <a:pPr lvl="3"/>
            <a:r>
              <a:rPr lang="en-US" sz="1200" dirty="0" smtClean="0"/>
              <a:t>3 </a:t>
            </a:r>
            <a:r>
              <a:rPr lang="en-US" sz="1200" dirty="0"/>
              <a:t>operating </a:t>
            </a:r>
            <a:r>
              <a:rPr lang="en-US" sz="1200" dirty="0" smtClean="0"/>
              <a:t>modes:  Normal, leak check, and bar hole sampling</a:t>
            </a:r>
            <a:endParaRPr lang="en-US" sz="1200" dirty="0"/>
          </a:p>
          <a:p>
            <a:pPr lvl="3"/>
            <a:r>
              <a:rPr lang="en-US" sz="1200" dirty="0" smtClean="0"/>
              <a:t>Uses the same sensors as GX-2009</a:t>
            </a:r>
            <a:endParaRPr lang="en-US" sz="1200" dirty="0"/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www.rkiinstruments.com</a:t>
            </a:r>
            <a:endParaRPr lang="en-US" dirty="0"/>
          </a:p>
        </p:txBody>
      </p:sp>
      <p:pic>
        <p:nvPicPr>
          <p:cNvPr id="6" name="Picture 5" descr="151913-2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00" y="1115785"/>
            <a:ext cx="2540000" cy="2540000"/>
          </a:xfrm>
          <a:prstGeom prst="rect">
            <a:avLst/>
          </a:prstGeom>
        </p:spPr>
      </p:pic>
      <p:pic>
        <p:nvPicPr>
          <p:cNvPr id="7" name="Picture 6" descr="GX-20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75" y="3655785"/>
            <a:ext cx="524686" cy="501650"/>
          </a:xfrm>
          <a:prstGeom prst="rect">
            <a:avLst/>
          </a:prstGeom>
        </p:spPr>
      </p:pic>
      <p:pic>
        <p:nvPicPr>
          <p:cNvPr id="9" name="Picture 8" descr="GX-2012-Normal-Mode-Scree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75" y="4203661"/>
            <a:ext cx="600529" cy="132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043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6700157" cy="4525963"/>
          </a:xfrm>
        </p:spPr>
        <p:txBody>
          <a:bodyPr/>
          <a:lstStyle/>
          <a:p>
            <a:r>
              <a:rPr lang="en-US" sz="2400" dirty="0" smtClean="0"/>
              <a:t>Construction</a:t>
            </a:r>
          </a:p>
          <a:p>
            <a:pPr lvl="1"/>
            <a:r>
              <a:rPr lang="en-US" sz="2000" dirty="0" smtClean="0"/>
              <a:t>OSHA </a:t>
            </a:r>
            <a:r>
              <a:rPr lang="en-US" sz="2000" dirty="0"/>
              <a:t>CFR </a:t>
            </a:r>
            <a:r>
              <a:rPr lang="en-US" sz="2000" dirty="0" smtClean="0"/>
              <a:t>1926 </a:t>
            </a:r>
            <a:r>
              <a:rPr lang="mr-IN" sz="2000" dirty="0" smtClean="0"/>
              <a:t>–</a:t>
            </a:r>
            <a:r>
              <a:rPr lang="en-US" sz="2000" dirty="0" smtClean="0"/>
              <a:t> Confined Spaces</a:t>
            </a:r>
          </a:p>
          <a:p>
            <a:pPr marL="457200" lvl="1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in Construction</a:t>
            </a:r>
            <a:endParaRPr lang="en-US" sz="2000" dirty="0"/>
          </a:p>
          <a:p>
            <a:pPr lvl="1"/>
            <a:r>
              <a:rPr lang="en-US" sz="2000" dirty="0" smtClean="0"/>
              <a:t>Gases Encountered</a:t>
            </a:r>
          </a:p>
          <a:p>
            <a:pPr lvl="2"/>
            <a:r>
              <a:rPr lang="en-US" sz="1600" dirty="0"/>
              <a:t>Combustibles</a:t>
            </a:r>
          </a:p>
          <a:p>
            <a:pPr lvl="2"/>
            <a:r>
              <a:rPr lang="en-US" sz="1600" dirty="0"/>
              <a:t>O2 deficiency</a:t>
            </a:r>
          </a:p>
          <a:p>
            <a:pPr lvl="2"/>
            <a:r>
              <a:rPr lang="en-US" sz="1600" dirty="0"/>
              <a:t>H2S, </a:t>
            </a:r>
            <a:r>
              <a:rPr lang="en-US" sz="1600" dirty="0" smtClean="0"/>
              <a:t>CO</a:t>
            </a:r>
            <a:endParaRPr lang="en-US" sz="1600" dirty="0"/>
          </a:p>
          <a:p>
            <a:pPr lvl="1"/>
            <a:r>
              <a:rPr lang="en-US" sz="2000" dirty="0"/>
              <a:t>RKI Products</a:t>
            </a:r>
          </a:p>
          <a:p>
            <a:pPr lvl="2"/>
            <a:r>
              <a:rPr lang="en-US" sz="1600" dirty="0"/>
              <a:t>GX-2009 advantages:  </a:t>
            </a:r>
          </a:p>
          <a:p>
            <a:pPr lvl="3"/>
            <a:r>
              <a:rPr lang="en-US" sz="1200" dirty="0" smtClean="0"/>
              <a:t>Very popular with Trench Construction companies</a:t>
            </a:r>
          </a:p>
          <a:p>
            <a:pPr lvl="3"/>
            <a:r>
              <a:rPr lang="en-US" sz="1200" dirty="0"/>
              <a:t>Smallest &amp; lightest available. Ideal for workers wearing monitors for entire shifts</a:t>
            </a:r>
          </a:p>
          <a:p>
            <a:pPr lvl="2"/>
            <a:r>
              <a:rPr lang="en-US" sz="1600" dirty="0" smtClean="0"/>
              <a:t>GX-6000 advantages</a:t>
            </a:r>
            <a:r>
              <a:rPr lang="en-US" sz="1600" dirty="0"/>
              <a:t>:</a:t>
            </a:r>
          </a:p>
          <a:p>
            <a:pPr lvl="3"/>
            <a:r>
              <a:rPr lang="en-US" sz="1200" dirty="0" smtClean="0"/>
              <a:t>Internal sample pump for pre-entry sampling</a:t>
            </a:r>
          </a:p>
          <a:p>
            <a:pPr lvl="3"/>
            <a:r>
              <a:rPr lang="en-US" sz="1200" dirty="0" smtClean="0"/>
              <a:t>PID sensors for VOC monitoring</a:t>
            </a:r>
            <a:endParaRPr lang="en-US" sz="1200" dirty="0"/>
          </a:p>
          <a:p>
            <a:pPr lvl="3"/>
            <a:r>
              <a:rPr lang="en-US" sz="1200" dirty="0" smtClean="0"/>
              <a:t>6 </a:t>
            </a:r>
            <a:r>
              <a:rPr lang="en-US" sz="1200" dirty="0"/>
              <a:t>operating </a:t>
            </a:r>
            <a:r>
              <a:rPr lang="en-US" sz="1200" dirty="0" smtClean="0"/>
              <a:t>modes:  Normal, leak check, and bar hole sampling</a:t>
            </a:r>
            <a:endParaRPr lang="en-US" sz="1200" dirty="0"/>
          </a:p>
          <a:p>
            <a:pPr lvl="3"/>
            <a:r>
              <a:rPr lang="en-US" sz="1200" dirty="0" smtClean="0"/>
              <a:t>Uses the same sensors as GX-2009</a:t>
            </a:r>
            <a:endParaRPr lang="en-US" sz="1200" dirty="0"/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www.rkiinstruments.com</a:t>
            </a:r>
            <a:endParaRPr lang="en-US" dirty="0"/>
          </a:p>
        </p:txBody>
      </p:sp>
      <p:pic>
        <p:nvPicPr>
          <p:cNvPr id="5" name="Picture 4" descr="trench-construc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199" y="1104900"/>
            <a:ext cx="3887787" cy="1943894"/>
          </a:xfrm>
          <a:prstGeom prst="rect">
            <a:avLst/>
          </a:prstGeom>
        </p:spPr>
      </p:pic>
      <p:pic>
        <p:nvPicPr>
          <p:cNvPr id="7" name="Picture 6" descr="GX-20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75" y="4418239"/>
            <a:ext cx="524686" cy="501650"/>
          </a:xfrm>
          <a:prstGeom prst="rect">
            <a:avLst/>
          </a:prstGeom>
        </p:spPr>
      </p:pic>
      <p:pic>
        <p:nvPicPr>
          <p:cNvPr id="10" name="Picture 9" descr="GX-6000-Front-sma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17" y="5004708"/>
            <a:ext cx="537028" cy="134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991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035800" cy="4822371"/>
          </a:xfrm>
        </p:spPr>
        <p:txBody>
          <a:bodyPr/>
          <a:lstStyle/>
          <a:p>
            <a:r>
              <a:rPr lang="en-US" sz="2400" dirty="0" smtClean="0"/>
              <a:t>Water </a:t>
            </a:r>
            <a:r>
              <a:rPr lang="en-US" sz="2400" dirty="0"/>
              <a:t>&amp; Waste Water</a:t>
            </a:r>
          </a:p>
          <a:p>
            <a:pPr lvl="1"/>
            <a:r>
              <a:rPr lang="en-US" sz="2000" dirty="0" smtClean="0"/>
              <a:t>Gases Encountered</a:t>
            </a:r>
          </a:p>
          <a:p>
            <a:pPr lvl="2"/>
            <a:r>
              <a:rPr lang="en-US" sz="1600" dirty="0"/>
              <a:t>Combustibles</a:t>
            </a:r>
          </a:p>
          <a:p>
            <a:pPr lvl="2"/>
            <a:r>
              <a:rPr lang="en-US" sz="1600" dirty="0"/>
              <a:t>O2 deficiency</a:t>
            </a:r>
          </a:p>
          <a:p>
            <a:pPr lvl="2"/>
            <a:r>
              <a:rPr lang="en-US" sz="1600" dirty="0"/>
              <a:t>H2S, CO</a:t>
            </a:r>
          </a:p>
          <a:p>
            <a:pPr lvl="2"/>
            <a:r>
              <a:rPr lang="en-US" sz="1600" dirty="0" smtClean="0"/>
              <a:t>Ammonia, Chlorine, Ozone, Sulfur Dioxide, &amp; VOC’s</a:t>
            </a:r>
            <a:endParaRPr lang="en-US" sz="1200" dirty="0"/>
          </a:p>
          <a:p>
            <a:pPr lvl="1"/>
            <a:r>
              <a:rPr lang="en-US" sz="2000" dirty="0"/>
              <a:t>RKI Products</a:t>
            </a:r>
          </a:p>
          <a:p>
            <a:pPr lvl="2"/>
            <a:r>
              <a:rPr lang="en-US" sz="1600" dirty="0"/>
              <a:t>GX-2009 advantages:  </a:t>
            </a:r>
          </a:p>
          <a:p>
            <a:pPr lvl="3"/>
            <a:r>
              <a:rPr lang="en-US" sz="1200" dirty="0"/>
              <a:t>Smallest &amp; lightest available. Ideal for workers wearing monitors for entire shifts</a:t>
            </a:r>
          </a:p>
          <a:p>
            <a:pPr lvl="3"/>
            <a:r>
              <a:rPr lang="en-US" sz="1200" dirty="0"/>
              <a:t>Proven reliability</a:t>
            </a:r>
          </a:p>
          <a:p>
            <a:pPr lvl="3"/>
            <a:r>
              <a:rPr lang="en-US" sz="1200" dirty="0"/>
              <a:t>Available</a:t>
            </a:r>
          </a:p>
          <a:p>
            <a:pPr lvl="2"/>
            <a:r>
              <a:rPr lang="en-US" sz="1600" dirty="0"/>
              <a:t>GX-6000 advantages:</a:t>
            </a:r>
          </a:p>
          <a:p>
            <a:pPr lvl="3"/>
            <a:r>
              <a:rPr lang="en-US" sz="1200" dirty="0"/>
              <a:t>6 Gas channels</a:t>
            </a:r>
          </a:p>
          <a:p>
            <a:pPr lvl="3"/>
            <a:r>
              <a:rPr lang="en-US" sz="1200" dirty="0"/>
              <a:t>5 operating modes</a:t>
            </a:r>
          </a:p>
          <a:p>
            <a:pPr lvl="3"/>
            <a:r>
              <a:rPr lang="en-US" sz="1200" dirty="0"/>
              <a:t>Benzene specific PID</a:t>
            </a:r>
          </a:p>
          <a:p>
            <a:pPr lvl="3"/>
            <a:r>
              <a:rPr lang="en-US" sz="1200" dirty="0" smtClean="0"/>
              <a:t>2 Smart sensor slots to monitor NH3, Cl2, SO2, &amp; VOC’s</a:t>
            </a:r>
            <a:endParaRPr lang="en-US" sz="1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www.rkiinstruments.com</a:t>
            </a:r>
            <a:endParaRPr lang="en-US" dirty="0"/>
          </a:p>
        </p:txBody>
      </p:sp>
      <p:pic>
        <p:nvPicPr>
          <p:cNvPr id="7" name="Picture 6" descr="wastewater-clipart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358" y="1387929"/>
            <a:ext cx="2313214" cy="2313214"/>
          </a:xfrm>
          <a:prstGeom prst="rect">
            <a:avLst/>
          </a:prstGeom>
        </p:spPr>
      </p:pic>
      <p:pic>
        <p:nvPicPr>
          <p:cNvPr id="9" name="Picture 8" descr="GX-20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59" y="4019097"/>
            <a:ext cx="524686" cy="501650"/>
          </a:xfrm>
          <a:prstGeom prst="rect">
            <a:avLst/>
          </a:prstGeom>
        </p:spPr>
      </p:pic>
      <p:pic>
        <p:nvPicPr>
          <p:cNvPr id="10" name="Picture 9" descr="GX-6000-Front-sma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59" y="4783592"/>
            <a:ext cx="537028" cy="134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98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36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3088</TotalTime>
  <Words>358</Words>
  <Application>Microsoft Macintosh PowerPoint</Application>
  <PresentationFormat>Letter Paper (8.5x11 in)</PresentationFormat>
  <Paragraphs>84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Default Theme</vt:lpstr>
      <vt:lpstr>Key Markets for Gas Monitors</vt:lpstr>
      <vt:lpstr>Who To Call</vt:lpstr>
      <vt:lpstr>Where to Call</vt:lpstr>
      <vt:lpstr>Where to Call</vt:lpstr>
      <vt:lpstr>Where to Call</vt:lpstr>
      <vt:lpstr>Where to Call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Markets &amp; Challenges</dc:title>
  <dc:creator>Mike Johnson</dc:creator>
  <cp:lastModifiedBy>Microsoft Office User</cp:lastModifiedBy>
  <cp:revision>40</cp:revision>
  <dcterms:created xsi:type="dcterms:W3CDTF">2015-09-16T00:43:20Z</dcterms:created>
  <dcterms:modified xsi:type="dcterms:W3CDTF">2018-09-29T00:58:03Z</dcterms:modified>
</cp:coreProperties>
</file>