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tif" ContentType="image/tif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heme/themeOverride1.xml" ContentType="application/vnd.openxmlformats-officedocument.themeOverride+xml"/>
  <Override PartName="/ppt/charts/chart5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4146" r:id="rId1"/>
  </p:sldMasterIdLst>
  <p:handoutMasterIdLst>
    <p:handoutMasterId r:id="rId13"/>
  </p:handoutMasterIdLst>
  <p:sldIdLst>
    <p:sldId id="273" r:id="rId2"/>
    <p:sldId id="274" r:id="rId3"/>
    <p:sldId id="275" r:id="rId4"/>
    <p:sldId id="276" r:id="rId5"/>
    <p:sldId id="266" r:id="rId6"/>
    <p:sldId id="267" r:id="rId7"/>
    <p:sldId id="268" r:id="rId8"/>
    <p:sldId id="270" r:id="rId9"/>
    <p:sldId id="269" r:id="rId10"/>
    <p:sldId id="272" r:id="rId11"/>
    <p:sldId id="277" r:id="rId12"/>
  </p:sldIdLst>
  <p:sldSz cx="9144000" cy="6858000" type="letter"/>
  <p:notesSz cx="6858000" cy="9144000"/>
  <p:defaultTextStyle>
    <a:defPPr>
      <a:defRPr lang="en-US"/>
    </a:defPPr>
    <a:lvl1pPr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 showGuides="1">
      <p:cViewPr>
        <p:scale>
          <a:sx n="76" d="100"/>
          <a:sy n="76" d="100"/>
        </p:scale>
        <p:origin x="-3392" y="-1496"/>
      </p:cViewPr>
      <p:guideLst>
        <p:guide orient="horz" pos="1861"/>
        <p:guide pos="290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handoutMaster" Target="handoutMasters/handout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jpg"/><Relationship Id="rId2" Type="http://schemas.openxmlformats.org/officeDocument/2006/relationships/oleObject" Target="Macintosh%20HD:Users:mikejohnson:Documents:Employees:Bob%20Pellissier:Company%20Meetings:company%20Totals%202018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jpg"/><Relationship Id="rId2" Type="http://schemas.openxmlformats.org/officeDocument/2006/relationships/oleObject" Target="Macintosh%20HD:Users:mikejohnson:Documents:Employees:Bob%20Pellissier:Company%20Meetings:company%20Totals%202018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mikejohnson:Documents:Employees:Bob%20Pellissier:Company%20Meetings:company%20Totals%202018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image" Target="../media/image14.jpg"/><Relationship Id="rId3" Type="http://schemas.openxmlformats.org/officeDocument/2006/relationships/oleObject" Target="Macintosh%20HD:Users:mikejohnson:Documents:Employees:Bob%20Pellissier:Company%20Meetings:company%20Totals%202018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oleObject" Target="Macintosh%20HD:Users:mikejohnson:Documents:Employees:Bob%20Pellissier:Company%20Meetings:company%20Totals%202018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20"/>
    </mc:Choice>
    <mc:Fallback>
      <c:style val="20"/>
    </mc:Fallback>
  </mc:AlternateContent>
  <c:chart>
    <c:title>
      <c:tx>
        <c:rich>
          <a:bodyPr/>
          <a:lstStyle/>
          <a:p>
            <a:pPr>
              <a:defRPr sz="240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defRPr>
            </a:pPr>
            <a:r>
              <a:rPr lang="en-US" sz="24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RKI Annual Sales</a:t>
            </a:r>
          </a:p>
        </c:rich>
      </c:tx>
      <c:layout/>
      <c:overlay val="0"/>
      <c:spPr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c:spPr>
          <c:marker>
            <c:symbol val="circle"/>
            <c:size val="10"/>
            <c:spPr>
              <a:solidFill>
                <a:srgbClr val="3366FF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marker>
          <c:dPt>
            <c:idx val="18"/>
            <c:bubble3D val="0"/>
          </c:dPt>
          <c:dPt>
            <c:idx val="19"/>
            <c:bubble3D val="0"/>
          </c:dPt>
          <c:dLbls>
            <c:dLbl>
              <c:idx val="22"/>
              <c:layout>
                <c:manualLayout>
                  <c:x val="-0.0553319919517103"/>
                  <c:y val="-0.034662045060658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3"/>
              <c:layout>
                <c:manualLayout>
                  <c:x val="-0.0314386317907445"/>
                  <c:y val="0.034662045060658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'Annual Sales Line Chart (2018)'!$B$1:$Z$1</c:f>
              <c:numCache>
                <c:formatCode>General</c:formatCode>
                <c:ptCount val="25"/>
                <c:pt idx="0">
                  <c:v>1994.0</c:v>
                </c:pt>
                <c:pt idx="1">
                  <c:v>1995.0</c:v>
                </c:pt>
                <c:pt idx="2">
                  <c:v>1996.0</c:v>
                </c:pt>
                <c:pt idx="3">
                  <c:v>1997.0</c:v>
                </c:pt>
                <c:pt idx="4">
                  <c:v>1998.0</c:v>
                </c:pt>
                <c:pt idx="5">
                  <c:v>1999.0</c:v>
                </c:pt>
                <c:pt idx="6">
                  <c:v>2000.0</c:v>
                </c:pt>
                <c:pt idx="7">
                  <c:v>2001.0</c:v>
                </c:pt>
                <c:pt idx="8">
                  <c:v>2002.0</c:v>
                </c:pt>
                <c:pt idx="9">
                  <c:v>2003.0</c:v>
                </c:pt>
                <c:pt idx="10">
                  <c:v>2004.0</c:v>
                </c:pt>
                <c:pt idx="11">
                  <c:v>2005.0</c:v>
                </c:pt>
                <c:pt idx="12">
                  <c:v>2006.0</c:v>
                </c:pt>
                <c:pt idx="13">
                  <c:v>2007.0</c:v>
                </c:pt>
                <c:pt idx="14">
                  <c:v>2008.0</c:v>
                </c:pt>
                <c:pt idx="15">
                  <c:v>2009.0</c:v>
                </c:pt>
                <c:pt idx="16">
                  <c:v>2010.0</c:v>
                </c:pt>
                <c:pt idx="17">
                  <c:v>2011.0</c:v>
                </c:pt>
                <c:pt idx="18">
                  <c:v>2012.0</c:v>
                </c:pt>
                <c:pt idx="19">
                  <c:v>2013.0</c:v>
                </c:pt>
                <c:pt idx="20">
                  <c:v>2014.0</c:v>
                </c:pt>
                <c:pt idx="21">
                  <c:v>2015.0</c:v>
                </c:pt>
                <c:pt idx="22">
                  <c:v>2016.0</c:v>
                </c:pt>
                <c:pt idx="23">
                  <c:v>2017.0</c:v>
                </c:pt>
                <c:pt idx="24">
                  <c:v>2018.0</c:v>
                </c:pt>
              </c:numCache>
            </c:numRef>
          </c:cat>
          <c:val>
            <c:numRef>
              <c:f>'Annual Sales Line Chart (2018)'!$B$2:$Z$2</c:f>
              <c:numCache>
                <c:formatCode>_(* #,##0_);_(* \(#,##0\);_(* "-"??_);_(@_)</c:formatCode>
                <c:ptCount val="25"/>
                <c:pt idx="0">
                  <c:v>807037.0</c:v>
                </c:pt>
                <c:pt idx="1">
                  <c:v>3.378203E6</c:v>
                </c:pt>
                <c:pt idx="2">
                  <c:v>5.048573E6</c:v>
                </c:pt>
                <c:pt idx="3">
                  <c:v>5.937312E6</c:v>
                </c:pt>
                <c:pt idx="4">
                  <c:v>6.341895E6</c:v>
                </c:pt>
                <c:pt idx="5">
                  <c:v>5.679207E6</c:v>
                </c:pt>
                <c:pt idx="6">
                  <c:v>7.918165E6</c:v>
                </c:pt>
                <c:pt idx="7">
                  <c:v>8.56358E6</c:v>
                </c:pt>
                <c:pt idx="8">
                  <c:v>9.219543E6</c:v>
                </c:pt>
                <c:pt idx="9">
                  <c:v>9.438852E6</c:v>
                </c:pt>
                <c:pt idx="10">
                  <c:v>1.2444916E7</c:v>
                </c:pt>
                <c:pt idx="11">
                  <c:v>1.2640484E7</c:v>
                </c:pt>
                <c:pt idx="12">
                  <c:v>1.5911236E7</c:v>
                </c:pt>
                <c:pt idx="13">
                  <c:v>1.754877E7</c:v>
                </c:pt>
                <c:pt idx="14">
                  <c:v>1.9905495E7</c:v>
                </c:pt>
                <c:pt idx="15">
                  <c:v>1.800026E7</c:v>
                </c:pt>
                <c:pt idx="16" formatCode="#,##0">
                  <c:v>2.3890185E7</c:v>
                </c:pt>
                <c:pt idx="17" formatCode="#,##0">
                  <c:v>2.76139E7</c:v>
                </c:pt>
                <c:pt idx="18">
                  <c:v>2.9328899E7</c:v>
                </c:pt>
                <c:pt idx="19">
                  <c:v>3.3164535E7</c:v>
                </c:pt>
                <c:pt idx="20">
                  <c:v>3.5281888E7</c:v>
                </c:pt>
                <c:pt idx="21">
                  <c:v>3.3647978E7</c:v>
                </c:pt>
                <c:pt idx="22">
                  <c:v>3.3716914E7</c:v>
                </c:pt>
                <c:pt idx="23">
                  <c:v>3.3242824E7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80113256"/>
        <c:axId val="1789399272"/>
      </c:lineChart>
      <c:catAx>
        <c:axId val="1880113256"/>
        <c:scaling>
          <c:orientation val="minMax"/>
        </c:scaling>
        <c:delete val="0"/>
        <c:axPos val="b"/>
        <c:minorGridlines/>
        <c:numFmt formatCode="General" sourceLinked="1"/>
        <c:majorTickMark val="out"/>
        <c:minorTickMark val="none"/>
        <c:tickLblPos val="nextTo"/>
        <c:crossAx val="1789399272"/>
        <c:crosses val="autoZero"/>
        <c:auto val="1"/>
        <c:lblAlgn val="ctr"/>
        <c:lblOffset val="100"/>
        <c:noMultiLvlLbl val="0"/>
      </c:catAx>
      <c:valAx>
        <c:axId val="1789399272"/>
        <c:scaling>
          <c:orientation val="minMax"/>
          <c:max val="4.0E7"/>
        </c:scaling>
        <c:delete val="0"/>
        <c:axPos val="l"/>
        <c:majorGridlines/>
        <c:numFmt formatCode="_(* #,##0_);_(* \(#,##0\);_(* &quot;-&quot;??_);_(@_)" sourceLinked="1"/>
        <c:majorTickMark val="out"/>
        <c:minorTickMark val="none"/>
        <c:tickLblPos val="nextTo"/>
        <c:txPr>
          <a:bodyPr/>
          <a:lstStyle/>
          <a:p>
            <a:pPr>
              <a:defRPr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defRPr>
            </a:pPr>
            <a:endParaRPr lang="en-US"/>
          </a:p>
        </c:txPr>
        <c:crossAx val="1880113256"/>
        <c:crosses val="autoZero"/>
        <c:crossBetween val="between"/>
      </c:valAx>
      <c:spPr>
        <a:blipFill rotWithShape="1">
          <a:blip xmlns:r="http://schemas.openxmlformats.org/officeDocument/2006/relationships" r:embed="rId1">
            <a:alphaModFix amt="8000"/>
          </a:blip>
          <a:stretch>
            <a:fillRect/>
          </a:stretch>
        </a:blipFill>
        <a:ln w="25400">
          <a:noFill/>
        </a:ln>
      </c:spPr>
    </c:plotArea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20"/>
    </mc:Choice>
    <mc:Fallback>
      <c:style val="20"/>
    </mc:Fallback>
  </mc:AlternateContent>
  <c:chart>
    <c:title>
      <c:tx>
        <c:rich>
          <a:bodyPr/>
          <a:lstStyle/>
          <a:p>
            <a:pPr>
              <a:defRPr sz="240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defRPr>
            </a:pPr>
            <a:r>
              <a:rPr lang="en-US" sz="24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RKI</a:t>
            </a:r>
            <a:r>
              <a:rPr lang="en-US" sz="2400" baseline="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 2018 </a:t>
            </a:r>
            <a:r>
              <a:rPr lang="en-US" sz="2400" baseline="0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Target 9% Growth</a:t>
            </a:r>
            <a:endParaRPr lang="en-US" sz="2400" dirty="0"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c:rich>
      </c:tx>
      <c:layout/>
      <c:overlay val="0"/>
      <c:spPr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c:spPr>
          <c:marker>
            <c:symbol val="circle"/>
            <c:size val="10"/>
            <c:spPr>
              <a:solidFill>
                <a:srgbClr val="3366FF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marker>
          <c:dPt>
            <c:idx val="18"/>
            <c:bubble3D val="0"/>
          </c:dPt>
          <c:dPt>
            <c:idx val="19"/>
            <c:bubble3D val="0"/>
          </c:dPt>
          <c:dLbls>
            <c:dLbl>
              <c:idx val="22"/>
              <c:layout>
                <c:manualLayout>
                  <c:x val="-0.0553319919517103"/>
                  <c:y val="-0.034662045060658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3"/>
              <c:layout>
                <c:manualLayout>
                  <c:x val="-0.0314386317907445"/>
                  <c:y val="0.034662045060658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'Annual Sales Chart (2018w tar) '!$B$1:$Z$1</c:f>
              <c:numCache>
                <c:formatCode>General</c:formatCode>
                <c:ptCount val="25"/>
                <c:pt idx="0">
                  <c:v>1994.0</c:v>
                </c:pt>
                <c:pt idx="1">
                  <c:v>1995.0</c:v>
                </c:pt>
                <c:pt idx="2">
                  <c:v>1996.0</c:v>
                </c:pt>
                <c:pt idx="3">
                  <c:v>1997.0</c:v>
                </c:pt>
                <c:pt idx="4">
                  <c:v>1998.0</c:v>
                </c:pt>
                <c:pt idx="5">
                  <c:v>1999.0</c:v>
                </c:pt>
                <c:pt idx="6">
                  <c:v>2000.0</c:v>
                </c:pt>
                <c:pt idx="7">
                  <c:v>2001.0</c:v>
                </c:pt>
                <c:pt idx="8">
                  <c:v>2002.0</c:v>
                </c:pt>
                <c:pt idx="9">
                  <c:v>2003.0</c:v>
                </c:pt>
                <c:pt idx="10">
                  <c:v>2004.0</c:v>
                </c:pt>
                <c:pt idx="11">
                  <c:v>2005.0</c:v>
                </c:pt>
                <c:pt idx="12">
                  <c:v>2006.0</c:v>
                </c:pt>
                <c:pt idx="13">
                  <c:v>2007.0</c:v>
                </c:pt>
                <c:pt idx="14">
                  <c:v>2008.0</c:v>
                </c:pt>
                <c:pt idx="15">
                  <c:v>2009.0</c:v>
                </c:pt>
                <c:pt idx="16">
                  <c:v>2010.0</c:v>
                </c:pt>
                <c:pt idx="17">
                  <c:v>2011.0</c:v>
                </c:pt>
                <c:pt idx="18">
                  <c:v>2012.0</c:v>
                </c:pt>
                <c:pt idx="19">
                  <c:v>2013.0</c:v>
                </c:pt>
                <c:pt idx="20">
                  <c:v>2014.0</c:v>
                </c:pt>
                <c:pt idx="21">
                  <c:v>2015.0</c:v>
                </c:pt>
                <c:pt idx="22">
                  <c:v>2016.0</c:v>
                </c:pt>
                <c:pt idx="23">
                  <c:v>2017.0</c:v>
                </c:pt>
                <c:pt idx="24">
                  <c:v>2018.0</c:v>
                </c:pt>
              </c:numCache>
            </c:numRef>
          </c:cat>
          <c:val>
            <c:numRef>
              <c:f>'Annual Sales Chart (2018w tar) '!$B$2:$Z$2</c:f>
              <c:numCache>
                <c:formatCode>_(* #,##0_);_(* \(#,##0\);_(* "-"??_);_(@_)</c:formatCode>
                <c:ptCount val="25"/>
                <c:pt idx="0">
                  <c:v>807037.0</c:v>
                </c:pt>
                <c:pt idx="1">
                  <c:v>3.378203E6</c:v>
                </c:pt>
                <c:pt idx="2">
                  <c:v>5.048573E6</c:v>
                </c:pt>
                <c:pt idx="3">
                  <c:v>5.937312E6</c:v>
                </c:pt>
                <c:pt idx="4">
                  <c:v>6.341895E6</c:v>
                </c:pt>
                <c:pt idx="5">
                  <c:v>5.679207E6</c:v>
                </c:pt>
                <c:pt idx="6">
                  <c:v>7.918165E6</c:v>
                </c:pt>
                <c:pt idx="7">
                  <c:v>8.56358E6</c:v>
                </c:pt>
                <c:pt idx="8">
                  <c:v>9.219543E6</c:v>
                </c:pt>
                <c:pt idx="9">
                  <c:v>9.438852E6</c:v>
                </c:pt>
                <c:pt idx="10">
                  <c:v>1.2444916E7</c:v>
                </c:pt>
                <c:pt idx="11">
                  <c:v>1.2640484E7</c:v>
                </c:pt>
                <c:pt idx="12">
                  <c:v>1.5911236E7</c:v>
                </c:pt>
                <c:pt idx="13">
                  <c:v>1.754877E7</c:v>
                </c:pt>
                <c:pt idx="14">
                  <c:v>1.9905495E7</c:v>
                </c:pt>
                <c:pt idx="15">
                  <c:v>1.800026E7</c:v>
                </c:pt>
                <c:pt idx="16" formatCode="#,##0">
                  <c:v>2.3890185E7</c:v>
                </c:pt>
                <c:pt idx="17" formatCode="#,##0">
                  <c:v>2.76139E7</c:v>
                </c:pt>
                <c:pt idx="18">
                  <c:v>2.9328899E7</c:v>
                </c:pt>
                <c:pt idx="19">
                  <c:v>3.3164535E7</c:v>
                </c:pt>
                <c:pt idx="20">
                  <c:v>3.5281888E7</c:v>
                </c:pt>
                <c:pt idx="21">
                  <c:v>3.3647978E7</c:v>
                </c:pt>
                <c:pt idx="22">
                  <c:v>3.3716914E7</c:v>
                </c:pt>
                <c:pt idx="23">
                  <c:v>3.3242824E7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90060808"/>
        <c:axId val="1789242056"/>
      </c:lineChart>
      <c:catAx>
        <c:axId val="1790060808"/>
        <c:scaling>
          <c:orientation val="minMax"/>
        </c:scaling>
        <c:delete val="0"/>
        <c:axPos val="b"/>
        <c:minorGridlines/>
        <c:numFmt formatCode="General" sourceLinked="1"/>
        <c:majorTickMark val="out"/>
        <c:minorTickMark val="none"/>
        <c:tickLblPos val="nextTo"/>
        <c:crossAx val="1789242056"/>
        <c:crosses val="autoZero"/>
        <c:auto val="1"/>
        <c:lblAlgn val="ctr"/>
        <c:lblOffset val="100"/>
        <c:noMultiLvlLbl val="0"/>
      </c:catAx>
      <c:valAx>
        <c:axId val="1789242056"/>
        <c:scaling>
          <c:orientation val="minMax"/>
          <c:max val="4.0E7"/>
        </c:scaling>
        <c:delete val="0"/>
        <c:axPos val="l"/>
        <c:majorGridlines/>
        <c:numFmt formatCode="_(* #,##0_);_(* \(#,##0\);_(* &quot;-&quot;??_);_(@_)" sourceLinked="1"/>
        <c:majorTickMark val="out"/>
        <c:minorTickMark val="none"/>
        <c:tickLblPos val="nextTo"/>
        <c:txPr>
          <a:bodyPr/>
          <a:lstStyle/>
          <a:p>
            <a:pPr>
              <a:defRPr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defRPr>
            </a:pPr>
            <a:endParaRPr lang="en-US"/>
          </a:p>
        </c:txPr>
        <c:crossAx val="1790060808"/>
        <c:crosses val="autoZero"/>
        <c:crossBetween val="between"/>
      </c:valAx>
      <c:spPr>
        <a:blipFill rotWithShape="1">
          <a:blip xmlns:r="http://schemas.openxmlformats.org/officeDocument/2006/relationships" r:embed="rId1">
            <a:alphaModFix amt="8000"/>
          </a:blip>
          <a:stretch>
            <a:fillRect/>
          </a:stretch>
        </a:blipFill>
        <a:ln w="25400">
          <a:noFill/>
        </a:ln>
      </c:spPr>
    </c:plotArea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250463785303232"/>
          <c:y val="0.0607476635514019"/>
          <c:w val="0.927643795356844"/>
          <c:h val="0.878504672897196"/>
        </c:manualLayout>
      </c:layout>
      <c:lineChart>
        <c:grouping val="standard"/>
        <c:varyColors val="0"/>
        <c:ser>
          <c:idx val="0"/>
          <c:order val="0"/>
          <c:spPr>
            <a:ln>
              <a:solidFill>
                <a:srgbClr val="FF0000"/>
              </a:solidFill>
            </a:ln>
          </c:spPr>
          <c:marker>
            <c:symbol val="circle"/>
            <c:size val="11"/>
            <c:spPr>
              <a:solidFill>
                <a:srgbClr val="008000"/>
              </a:solidFill>
              <a:ln w="22225">
                <a:solidFill>
                  <a:srgbClr val="FF0000"/>
                </a:solidFill>
              </a:ln>
            </c:spPr>
          </c:marker>
          <c:dLbls>
            <c:dLbl>
              <c:idx val="0"/>
              <c:layout>
                <c:manualLayout>
                  <c:x val="-0.111441416675808"/>
                  <c:y val="0.27467985909656"/>
                </c:manualLayout>
              </c:layout>
              <c:spPr/>
              <c:txPr>
                <a:bodyPr/>
                <a:lstStyle/>
                <a:p>
                  <a:pPr>
                    <a:defRPr b="1" i="0"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'Annual Sales Chart (2018w tar) '!$Q$14</c:f>
              <c:numCache>
                <c:formatCode>_(* #,##0_);_(* \(#,##0\);_(* "-"??_);_(@_)</c:formatCode>
                <c:ptCount val="1"/>
                <c:pt idx="0">
                  <c:v>3.613E7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64967928"/>
        <c:axId val="-2098668968"/>
      </c:lineChart>
      <c:catAx>
        <c:axId val="2064967928"/>
        <c:scaling>
          <c:orientation val="minMax"/>
        </c:scaling>
        <c:delete val="1"/>
        <c:axPos val="b"/>
        <c:majorTickMark val="out"/>
        <c:minorTickMark val="none"/>
        <c:tickLblPos val="nextTo"/>
        <c:crossAx val="-2098668968"/>
        <c:crosses val="autoZero"/>
        <c:auto val="1"/>
        <c:lblAlgn val="ctr"/>
        <c:lblOffset val="100"/>
        <c:noMultiLvlLbl val="0"/>
      </c:catAx>
      <c:valAx>
        <c:axId val="-2098668968"/>
        <c:scaling>
          <c:orientation val="minMax"/>
        </c:scaling>
        <c:delete val="1"/>
        <c:axPos val="l"/>
        <c:numFmt formatCode="_(* #,##0_);_(* \(#,##0\);_(* &quot;-&quot;??_);_(@_)" sourceLinked="1"/>
        <c:majorTickMark val="out"/>
        <c:minorTickMark val="none"/>
        <c:tickLblPos val="nextTo"/>
        <c:crossAx val="2064967928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20"/>
    </mc:Choice>
    <mc:Fallback>
      <c:style val="20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40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defRPr>
            </a:pPr>
            <a:r>
              <a:rPr lang="en-US" sz="24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RKI</a:t>
            </a:r>
            <a:r>
              <a:rPr lang="en-US" sz="2400" baseline="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 2018 </a:t>
            </a:r>
            <a:r>
              <a:rPr lang="en-US" sz="2400" baseline="0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Annualized Sales</a:t>
            </a:r>
            <a:endParaRPr lang="en-US" sz="2400" dirty="0"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c:rich>
      </c:tx>
      <c:layout/>
      <c:overlay val="0"/>
      <c:spPr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c:spPr>
          <c:marker>
            <c:symbol val="circle"/>
            <c:size val="10"/>
            <c:spPr>
              <a:solidFill>
                <a:srgbClr val="3366FF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marker>
          <c:dPt>
            <c:idx val="18"/>
            <c:bubble3D val="0"/>
          </c:dPt>
          <c:dPt>
            <c:idx val="19"/>
            <c:bubble3D val="0"/>
          </c:dPt>
          <c:dLbls>
            <c:dLbl>
              <c:idx val="22"/>
              <c:layout>
                <c:manualLayout>
                  <c:x val="-0.0553319919517103"/>
                  <c:y val="-0.034662045060658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3"/>
              <c:layout>
                <c:manualLayout>
                  <c:x val="-0.0314386317907445"/>
                  <c:y val="0.034662045060658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'Annual Sales Chart (2018w tar) '!$B$1:$Z$1</c:f>
              <c:numCache>
                <c:formatCode>General</c:formatCode>
                <c:ptCount val="25"/>
                <c:pt idx="0">
                  <c:v>1994.0</c:v>
                </c:pt>
                <c:pt idx="1">
                  <c:v>1995.0</c:v>
                </c:pt>
                <c:pt idx="2">
                  <c:v>1996.0</c:v>
                </c:pt>
                <c:pt idx="3">
                  <c:v>1997.0</c:v>
                </c:pt>
                <c:pt idx="4">
                  <c:v>1998.0</c:v>
                </c:pt>
                <c:pt idx="5">
                  <c:v>1999.0</c:v>
                </c:pt>
                <c:pt idx="6">
                  <c:v>2000.0</c:v>
                </c:pt>
                <c:pt idx="7">
                  <c:v>2001.0</c:v>
                </c:pt>
                <c:pt idx="8">
                  <c:v>2002.0</c:v>
                </c:pt>
                <c:pt idx="9">
                  <c:v>2003.0</c:v>
                </c:pt>
                <c:pt idx="10">
                  <c:v>2004.0</c:v>
                </c:pt>
                <c:pt idx="11">
                  <c:v>2005.0</c:v>
                </c:pt>
                <c:pt idx="12">
                  <c:v>2006.0</c:v>
                </c:pt>
                <c:pt idx="13">
                  <c:v>2007.0</c:v>
                </c:pt>
                <c:pt idx="14">
                  <c:v>2008.0</c:v>
                </c:pt>
                <c:pt idx="15">
                  <c:v>2009.0</c:v>
                </c:pt>
                <c:pt idx="16">
                  <c:v>2010.0</c:v>
                </c:pt>
                <c:pt idx="17">
                  <c:v>2011.0</c:v>
                </c:pt>
                <c:pt idx="18">
                  <c:v>2012.0</c:v>
                </c:pt>
                <c:pt idx="19">
                  <c:v>2013.0</c:v>
                </c:pt>
                <c:pt idx="20">
                  <c:v>2014.0</c:v>
                </c:pt>
                <c:pt idx="21">
                  <c:v>2015.0</c:v>
                </c:pt>
                <c:pt idx="22">
                  <c:v>2016.0</c:v>
                </c:pt>
                <c:pt idx="23">
                  <c:v>2017.0</c:v>
                </c:pt>
                <c:pt idx="24">
                  <c:v>2018.0</c:v>
                </c:pt>
              </c:numCache>
            </c:numRef>
          </c:cat>
          <c:val>
            <c:numRef>
              <c:f>'Annual Sales Chart (2018w tar) '!$B$2:$Z$2</c:f>
              <c:numCache>
                <c:formatCode>_(* #,##0_);_(* \(#,##0\);_(* "-"??_);_(@_)</c:formatCode>
                <c:ptCount val="25"/>
                <c:pt idx="0">
                  <c:v>807037.0</c:v>
                </c:pt>
                <c:pt idx="1">
                  <c:v>3.378203E6</c:v>
                </c:pt>
                <c:pt idx="2">
                  <c:v>5.048573E6</c:v>
                </c:pt>
                <c:pt idx="3">
                  <c:v>5.937312E6</c:v>
                </c:pt>
                <c:pt idx="4">
                  <c:v>6.341895E6</c:v>
                </c:pt>
                <c:pt idx="5">
                  <c:v>5.679207E6</c:v>
                </c:pt>
                <c:pt idx="6">
                  <c:v>7.918165E6</c:v>
                </c:pt>
                <c:pt idx="7">
                  <c:v>8.56358E6</c:v>
                </c:pt>
                <c:pt idx="8">
                  <c:v>9.219543E6</c:v>
                </c:pt>
                <c:pt idx="9">
                  <c:v>9.438852E6</c:v>
                </c:pt>
                <c:pt idx="10">
                  <c:v>1.2444916E7</c:v>
                </c:pt>
                <c:pt idx="11">
                  <c:v>1.2640484E7</c:v>
                </c:pt>
                <c:pt idx="12">
                  <c:v>1.5911236E7</c:v>
                </c:pt>
                <c:pt idx="13">
                  <c:v>1.754877E7</c:v>
                </c:pt>
                <c:pt idx="14">
                  <c:v>1.9905495E7</c:v>
                </c:pt>
                <c:pt idx="15">
                  <c:v>1.800026E7</c:v>
                </c:pt>
                <c:pt idx="16" formatCode="#,##0">
                  <c:v>2.3890185E7</c:v>
                </c:pt>
                <c:pt idx="17" formatCode="#,##0">
                  <c:v>2.76139E7</c:v>
                </c:pt>
                <c:pt idx="18">
                  <c:v>2.9328899E7</c:v>
                </c:pt>
                <c:pt idx="19">
                  <c:v>3.3164535E7</c:v>
                </c:pt>
                <c:pt idx="20">
                  <c:v>3.5281888E7</c:v>
                </c:pt>
                <c:pt idx="21">
                  <c:v>3.3647978E7</c:v>
                </c:pt>
                <c:pt idx="22">
                  <c:v>3.3716914E7</c:v>
                </c:pt>
                <c:pt idx="23">
                  <c:v>3.3242824E7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64977624"/>
        <c:axId val="1790033512"/>
      </c:lineChart>
      <c:catAx>
        <c:axId val="2064977624"/>
        <c:scaling>
          <c:orientation val="minMax"/>
        </c:scaling>
        <c:delete val="0"/>
        <c:axPos val="b"/>
        <c:minorGridlines/>
        <c:numFmt formatCode="General" sourceLinked="1"/>
        <c:majorTickMark val="out"/>
        <c:minorTickMark val="none"/>
        <c:tickLblPos val="nextTo"/>
        <c:crossAx val="1790033512"/>
        <c:crosses val="autoZero"/>
        <c:auto val="1"/>
        <c:lblAlgn val="ctr"/>
        <c:lblOffset val="100"/>
        <c:noMultiLvlLbl val="0"/>
      </c:catAx>
      <c:valAx>
        <c:axId val="1790033512"/>
        <c:scaling>
          <c:orientation val="minMax"/>
          <c:max val="4.0E7"/>
        </c:scaling>
        <c:delete val="0"/>
        <c:axPos val="l"/>
        <c:majorGridlines/>
        <c:numFmt formatCode="_(* #,##0_);_(* \(#,##0\);_(* &quot;-&quot;??_);_(@_)" sourceLinked="1"/>
        <c:majorTickMark val="out"/>
        <c:minorTickMark val="none"/>
        <c:tickLblPos val="nextTo"/>
        <c:txPr>
          <a:bodyPr/>
          <a:lstStyle/>
          <a:p>
            <a:pPr>
              <a:defRPr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defRPr>
            </a:pPr>
            <a:endParaRPr lang="en-US"/>
          </a:p>
        </c:txPr>
        <c:crossAx val="2064977624"/>
        <c:crosses val="autoZero"/>
        <c:crossBetween val="between"/>
      </c:valAx>
      <c:spPr>
        <a:blipFill rotWithShape="1">
          <a:blip xmlns:r="http://schemas.openxmlformats.org/officeDocument/2006/relationships" r:embed="rId2">
            <a:alphaModFix amt="8000"/>
          </a:blip>
          <a:stretch>
            <a:fillRect/>
          </a:stretch>
        </a:blipFill>
        <a:ln w="25400">
          <a:noFill/>
        </a:ln>
      </c:spPr>
    </c:plotArea>
    <c:plotVisOnly val="1"/>
    <c:dispBlanksAs val="gap"/>
    <c:showDLblsOverMax val="0"/>
  </c:chart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0250463785303232"/>
          <c:y val="0.0607476635514019"/>
          <c:w val="0.927643795356844"/>
          <c:h val="0.878504672897196"/>
        </c:manualLayout>
      </c:layout>
      <c:lineChart>
        <c:grouping val="standard"/>
        <c:varyColors val="0"/>
        <c:ser>
          <c:idx val="0"/>
          <c:order val="0"/>
          <c:spPr>
            <a:ln>
              <a:solidFill>
                <a:srgbClr val="FF0000"/>
              </a:solidFill>
            </a:ln>
          </c:spPr>
          <c:marker>
            <c:symbol val="circle"/>
            <c:size val="11"/>
            <c:spPr>
              <a:solidFill>
                <a:srgbClr val="008000"/>
              </a:solidFill>
              <a:ln w="22225">
                <a:solidFill>
                  <a:srgbClr val="FF0000"/>
                </a:solidFill>
              </a:ln>
            </c:spPr>
          </c:marker>
          <c:dLbls>
            <c:dLbl>
              <c:idx val="0"/>
              <c:layout>
                <c:manualLayout>
                  <c:x val="-0.111441416675808"/>
                  <c:y val="0.27467985909656"/>
                </c:manualLayout>
              </c:layout>
              <c:tx>
                <c:rich>
                  <a:bodyPr/>
                  <a:lstStyle/>
                  <a:p>
                    <a:pPr>
                      <a:defRPr b="1" i="0"/>
                    </a:pPr>
                    <a:r>
                      <a:rPr lang="en-US" dirty="0"/>
                      <a:t> </a:t>
                    </a:r>
                    <a:r>
                      <a:rPr lang="en-US" dirty="0" smtClean="0"/>
                      <a:t>36,278,312 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'Annual Sales Chart (2018w tar) '!$Q$14</c:f>
              <c:numCache>
                <c:formatCode>_(* #,##0_);_(* \(#,##0\);_(* "-"??_);_(@_)</c:formatCode>
                <c:ptCount val="1"/>
                <c:pt idx="0">
                  <c:v>3.613E7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89311400"/>
        <c:axId val="1788938904"/>
      </c:lineChart>
      <c:catAx>
        <c:axId val="1789311400"/>
        <c:scaling>
          <c:orientation val="minMax"/>
        </c:scaling>
        <c:delete val="1"/>
        <c:axPos val="b"/>
        <c:majorTickMark val="out"/>
        <c:minorTickMark val="none"/>
        <c:tickLblPos val="nextTo"/>
        <c:crossAx val="1788938904"/>
        <c:crosses val="autoZero"/>
        <c:auto val="1"/>
        <c:lblAlgn val="ctr"/>
        <c:lblOffset val="100"/>
        <c:noMultiLvlLbl val="0"/>
      </c:catAx>
      <c:valAx>
        <c:axId val="1788938904"/>
        <c:scaling>
          <c:orientation val="minMax"/>
        </c:scaling>
        <c:delete val="1"/>
        <c:axPos val="l"/>
        <c:numFmt formatCode="_(* #,##0_);_(* \(#,##0\);_(* &quot;-&quot;??_);_(@_)" sourceLinked="1"/>
        <c:majorTickMark val="out"/>
        <c:minorTickMark val="none"/>
        <c:tickLblPos val="nextTo"/>
        <c:crossAx val="1789311400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1704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BE178-276B-704A-9F3D-36D395C3857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736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192B6-4315-8D43-B3B5-75E87927B6C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172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42941-8EC1-394D-B187-CF45B73EC36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210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578D8-4EAA-8944-A463-DAD69E4AE25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328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65764-BD7F-464C-B47D-16D748C6597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74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C9AB6-0B62-3D47-A860-0487A95F781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05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6FA5C-BBCD-A241-929E-09379EB25A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839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D88841-75D7-9A44-BF52-928F27CD38B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948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C3CEA-2E8F-2A48-A633-28F1B0FF3DF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937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75D50-7285-1E4D-ADB4-9BB68C9EFC4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154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3E043-6B5E-6346-BE0B-8C642EEEA6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311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chart</a:t>
            </a:r>
            <a:endParaRPr lang="en-US" noProof="0" dirty="0" smtClean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76402D-C015-8345-ABA0-BF33C2E3989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9780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138D9-54D0-0E49-826D-DEE6E81494B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261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69975" y="301625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43141AE-6D6C-2849-A814-A0674F8D485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9144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47" r:id="rId1"/>
    <p:sldLayoutId id="2147484148" r:id="rId2"/>
    <p:sldLayoutId id="2147484149" r:id="rId3"/>
    <p:sldLayoutId id="2147484150" r:id="rId4"/>
    <p:sldLayoutId id="2147484151" r:id="rId5"/>
    <p:sldLayoutId id="2147484152" r:id="rId6"/>
    <p:sldLayoutId id="2147484153" r:id="rId7"/>
    <p:sldLayoutId id="2147484154" r:id="rId8"/>
    <p:sldLayoutId id="2147484155" r:id="rId9"/>
    <p:sldLayoutId id="2147484156" r:id="rId10"/>
    <p:sldLayoutId id="2147484157" r:id="rId11"/>
    <p:sldLayoutId id="2147484158" r:id="rId12"/>
    <p:sldLayoutId id="2147484159" r:id="rId13"/>
  </p:sldLayoutIdLst>
  <p:hf sldNum="0"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t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Relationship Id="rId3" Type="http://schemas.openxmlformats.org/officeDocument/2006/relationships/chart" Target="../charts/char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rusted partners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160" y="1402541"/>
            <a:ext cx="4641680" cy="991192"/>
          </a:xfrm>
          <a:prstGeom prst="rect">
            <a:avLst/>
          </a:prstGeom>
        </p:spPr>
      </p:pic>
      <p:pic>
        <p:nvPicPr>
          <p:cNvPr id="6" name="Picture 5" descr="normal-operation-with-backligh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420" y="3675957"/>
            <a:ext cx="1673609" cy="1477239"/>
          </a:xfrm>
          <a:prstGeom prst="rect">
            <a:avLst/>
          </a:prstGeom>
        </p:spPr>
      </p:pic>
      <p:pic>
        <p:nvPicPr>
          <p:cNvPr id="7" name="Picture 6" descr="GX-6000-Front-View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010" y="2555881"/>
            <a:ext cx="1486956" cy="3717390"/>
          </a:xfrm>
          <a:prstGeom prst="rect">
            <a:avLst/>
          </a:prstGeom>
        </p:spPr>
      </p:pic>
      <p:pic>
        <p:nvPicPr>
          <p:cNvPr id="8" name="Picture 7" descr="Beacon-410_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8959" y="2981820"/>
            <a:ext cx="2373881" cy="2865513"/>
          </a:xfrm>
          <a:prstGeom prst="rect">
            <a:avLst/>
          </a:prstGeom>
        </p:spPr>
      </p:pic>
      <p:pic>
        <p:nvPicPr>
          <p:cNvPr id="9" name="Picture 8" descr="M2A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8937" y="3131131"/>
            <a:ext cx="1770270" cy="2566891"/>
          </a:xfrm>
          <a:prstGeom prst="rect">
            <a:avLst/>
          </a:prstGeom>
        </p:spPr>
      </p:pic>
      <p:pic>
        <p:nvPicPr>
          <p:cNvPr id="10" name="Picture 9" descr="RKI_Web_Logo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60" y="243405"/>
            <a:ext cx="1075005" cy="1159136"/>
          </a:xfrm>
          <a:prstGeom prst="rect">
            <a:avLst/>
          </a:prstGeom>
        </p:spPr>
      </p:pic>
      <p:pic>
        <p:nvPicPr>
          <p:cNvPr id="2" name="Picture 1" descr="rootlogo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8937" y="-1"/>
            <a:ext cx="2103812" cy="1402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742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Distributor Partnership Program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Stocking distributor: provide immediate </a:t>
            </a:r>
            <a:r>
              <a:rPr lang="en-US" sz="1800" dirty="0" smtClean="0"/>
              <a:t>delivery</a:t>
            </a:r>
          </a:p>
          <a:p>
            <a:pPr lvl="1"/>
            <a:r>
              <a:rPr lang="en-US" sz="1400" b="1" dirty="0" smtClean="0">
                <a:solidFill>
                  <a:srgbClr val="008000"/>
                </a:solidFill>
              </a:rPr>
              <a:t>Increased </a:t>
            </a:r>
            <a:r>
              <a:rPr lang="en-US" sz="1400" b="1" dirty="0">
                <a:solidFill>
                  <a:srgbClr val="008000"/>
                </a:solidFill>
              </a:rPr>
              <a:t>sales</a:t>
            </a:r>
          </a:p>
          <a:p>
            <a:r>
              <a:rPr lang="en-US" sz="1800" dirty="0"/>
              <a:t>Service Center: provide immediate local instrument service, calibration and repair </a:t>
            </a:r>
            <a:r>
              <a:rPr lang="en-US" sz="1800" dirty="0" smtClean="0"/>
              <a:t>parts.</a:t>
            </a:r>
          </a:p>
          <a:p>
            <a:pPr lvl="1"/>
            <a:r>
              <a:rPr lang="en-US" sz="1400" b="1" dirty="0" smtClean="0">
                <a:solidFill>
                  <a:srgbClr val="008000"/>
                </a:solidFill>
              </a:rPr>
              <a:t>Increased </a:t>
            </a:r>
            <a:r>
              <a:rPr lang="en-US" sz="1400" b="1" dirty="0">
                <a:solidFill>
                  <a:srgbClr val="008000"/>
                </a:solidFill>
              </a:rPr>
              <a:t>profits</a:t>
            </a:r>
          </a:p>
          <a:p>
            <a:r>
              <a:rPr lang="en-US" sz="1800" dirty="0"/>
              <a:t>Regional RKI Representative provide ongoing partner service center/distributor product </a:t>
            </a:r>
            <a:r>
              <a:rPr lang="en-US" sz="1800" dirty="0" smtClean="0"/>
              <a:t>training.</a:t>
            </a:r>
          </a:p>
          <a:p>
            <a:pPr lvl="1"/>
            <a:r>
              <a:rPr lang="en-US" sz="1400" b="1" dirty="0" smtClean="0">
                <a:solidFill>
                  <a:srgbClr val="008000"/>
                </a:solidFill>
              </a:rPr>
              <a:t>Increased </a:t>
            </a:r>
            <a:r>
              <a:rPr lang="en-US" sz="1400" b="1" dirty="0">
                <a:solidFill>
                  <a:srgbClr val="008000"/>
                </a:solidFill>
              </a:rPr>
              <a:t>confidence  </a:t>
            </a:r>
          </a:p>
          <a:p>
            <a:r>
              <a:rPr lang="en-US" sz="1800" dirty="0"/>
              <a:t>RKI business culture is unlike any other gas detection manufacture in the industry. We provide the highest quality product, immediate and exceptional customer service and technical support (USA)</a:t>
            </a:r>
            <a:r>
              <a:rPr lang="en-US" sz="1800" dirty="0" smtClean="0"/>
              <a:t>.</a:t>
            </a:r>
          </a:p>
          <a:p>
            <a:pPr lvl="1"/>
            <a:r>
              <a:rPr lang="en-US" sz="1400" b="1" dirty="0" smtClean="0">
                <a:solidFill>
                  <a:srgbClr val="008000"/>
                </a:solidFill>
              </a:rPr>
              <a:t>Increased </a:t>
            </a:r>
            <a:r>
              <a:rPr lang="en-US" sz="1400" b="1" dirty="0">
                <a:solidFill>
                  <a:srgbClr val="008000"/>
                </a:solidFill>
              </a:rPr>
              <a:t>reliability  </a:t>
            </a:r>
          </a:p>
          <a:p>
            <a:r>
              <a:rPr lang="en-US" sz="1800" dirty="0"/>
              <a:t>RKI believes in working with partner distributors to develop their markets by provide you with orders (not sales leads) from area end-</a:t>
            </a:r>
            <a:r>
              <a:rPr lang="en-US" sz="1800" dirty="0" smtClean="0"/>
              <a:t>users.</a:t>
            </a:r>
          </a:p>
          <a:p>
            <a:pPr lvl="1"/>
            <a:r>
              <a:rPr lang="en-US" sz="1400" b="1" dirty="0" smtClean="0">
                <a:solidFill>
                  <a:srgbClr val="008000"/>
                </a:solidFill>
              </a:rPr>
              <a:t>Increased </a:t>
            </a:r>
            <a:r>
              <a:rPr lang="en-US" sz="1400" b="1" dirty="0">
                <a:solidFill>
                  <a:srgbClr val="008000"/>
                </a:solidFill>
              </a:rPr>
              <a:t>team loyalty and trust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8941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US-states-Seperate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124744"/>
            <a:ext cx="7324615" cy="5067878"/>
          </a:xfrm>
          <a:prstGeom prst="rect">
            <a:avLst/>
          </a:prstGeom>
        </p:spPr>
      </p:pic>
      <p:sp>
        <p:nvSpPr>
          <p:cNvPr id="8" name="正方形/長方形 7"/>
          <p:cNvSpPr/>
          <p:nvPr/>
        </p:nvSpPr>
        <p:spPr>
          <a:xfrm>
            <a:off x="2123728" y="116632"/>
            <a:ext cx="56166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altLang="ja-JP" sz="4800" b="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ヒラギノ丸ゴ Pro W4"/>
                <a:cs typeface="Arial" panose="020B0604020202020204" pitchFamily="34" charset="0"/>
              </a:rPr>
              <a:t>RKI Regional Reps</a:t>
            </a:r>
            <a:endParaRPr kumimoji="1" lang="ja-JP" altLang="en-US" sz="4800" b="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ヒラギノ丸ゴ Pro W4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75856" y="1628800"/>
            <a:ext cx="1728192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1050" dirty="0" smtClean="0">
                <a:solidFill>
                  <a:srgbClr val="8064A2">
                    <a:lumMod val="75000"/>
                  </a:srgbClr>
                </a:solidFill>
                <a:latin typeface="Century Gothic"/>
                <a:ea typeface="+mn-ea"/>
                <a:cs typeface="+mn-cs"/>
              </a:rPr>
              <a:t>CENTRAL &amp; MICHIGAN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900" b="0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Dave McEndarffer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800" b="0" i="1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Cell: (913) 634-0396</a:t>
            </a:r>
            <a:endParaRPr kumimoji="1" lang="en-US" sz="800" b="0" i="1" dirty="0">
              <a:solidFill>
                <a:prstClr val="black"/>
              </a:solidFill>
              <a:latin typeface="Century Gothic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3528" y="1754813"/>
            <a:ext cx="1224136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1050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NORTH WEST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900" b="0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John Foster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800" b="0" i="1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Cell: (509) 299-6777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kumimoji="1" lang="en-US" sz="800" b="0" i="1" dirty="0">
              <a:solidFill>
                <a:prstClr val="black"/>
              </a:solidFill>
              <a:latin typeface="Century Gothic"/>
              <a:ea typeface="+mn-ea"/>
              <a:cs typeface="+mn-cs"/>
            </a:endParaRP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900" b="0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Todd Rosencrans</a:t>
            </a:r>
            <a:endParaRPr kumimoji="1" lang="en-US" sz="900" b="0" dirty="0">
              <a:solidFill>
                <a:prstClr val="black"/>
              </a:solidFill>
              <a:latin typeface="Century Gothic"/>
              <a:ea typeface="+mn-ea"/>
              <a:cs typeface="+mn-cs"/>
            </a:endParaRP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800" b="0" i="1" dirty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Cell: (509) 299-6777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kumimoji="1" lang="en-US" sz="800" b="0" i="1" dirty="0">
              <a:solidFill>
                <a:prstClr val="black"/>
              </a:solidFill>
              <a:latin typeface="Century Gothic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496" y="3201506"/>
            <a:ext cx="14401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1050" dirty="0" smtClean="0">
                <a:solidFill>
                  <a:srgbClr val="F50000"/>
                </a:solidFill>
                <a:latin typeface="Century Gothic"/>
                <a:ea typeface="+mn-ea"/>
                <a:cs typeface="+mn-cs"/>
              </a:rPr>
              <a:t>N. CALIFORNIA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900" b="0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Ramey Packer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800" b="0" i="1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Cell: (510) 285-7506</a:t>
            </a:r>
            <a:endParaRPr kumimoji="1" lang="en-US" sz="800" b="0" i="1" dirty="0">
              <a:solidFill>
                <a:prstClr val="black"/>
              </a:solidFill>
              <a:latin typeface="Century Gothic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9512" y="4047455"/>
            <a:ext cx="14401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1050" dirty="0" smtClean="0">
                <a:solidFill>
                  <a:srgbClr val="FF9966"/>
                </a:solidFill>
                <a:latin typeface="Century Gothic"/>
                <a:ea typeface="+mn-ea"/>
                <a:cs typeface="+mn-cs"/>
              </a:rPr>
              <a:t>SOUTH WEST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900" b="0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Tammy Girton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800" b="0" i="1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Cell: (949) 397-5040</a:t>
            </a:r>
            <a:endParaRPr kumimoji="1" lang="en-US" sz="800" b="0" i="1" dirty="0">
              <a:solidFill>
                <a:prstClr val="black"/>
              </a:solidFill>
              <a:latin typeface="Century Gothic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5576" y="5141510"/>
            <a:ext cx="1440160" cy="1915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1050" dirty="0" smtClean="0">
                <a:solidFill>
                  <a:srgbClr val="9BBB59">
                    <a:lumMod val="75000"/>
                  </a:srgbClr>
                </a:solidFill>
                <a:latin typeface="Century Gothic"/>
                <a:ea typeface="+mn-ea"/>
                <a:cs typeface="+mn-cs"/>
              </a:rPr>
              <a:t>ROCKY MOUNTAIN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900" b="0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Glenn H. Yamada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800" b="0" i="1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Cell: (303) 489-1145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kumimoji="1" lang="en-US" sz="800" b="0" i="1" dirty="0">
              <a:solidFill>
                <a:prstClr val="black"/>
              </a:solidFill>
              <a:latin typeface="Century Gothic"/>
              <a:ea typeface="+mn-ea"/>
              <a:cs typeface="+mn-cs"/>
            </a:endParaRP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900" b="0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Riley Dellalucia</a:t>
            </a:r>
            <a:endParaRPr kumimoji="1" lang="en-US" sz="900" b="0" dirty="0">
              <a:solidFill>
                <a:prstClr val="black"/>
              </a:solidFill>
              <a:latin typeface="Century Gothic"/>
              <a:ea typeface="+mn-ea"/>
              <a:cs typeface="+mn-cs"/>
            </a:endParaRP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800" b="0" i="1" dirty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Cell: </a:t>
            </a:r>
            <a:r>
              <a:rPr kumimoji="1" lang="en-US" sz="800" b="0" i="1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(385) 405-4585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kumimoji="1" lang="en-US" sz="800" b="0" i="1" dirty="0">
              <a:solidFill>
                <a:prstClr val="black"/>
              </a:solidFill>
              <a:latin typeface="Century Gothic"/>
              <a:ea typeface="+mn-ea"/>
              <a:cs typeface="+mn-cs"/>
            </a:endParaRP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900" b="0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Marc Malezija</a:t>
            </a:r>
            <a:endParaRPr kumimoji="1" lang="en-US" sz="900" b="0" dirty="0">
              <a:solidFill>
                <a:prstClr val="black"/>
              </a:solidFill>
              <a:latin typeface="Century Gothic"/>
              <a:ea typeface="+mn-ea"/>
              <a:cs typeface="+mn-cs"/>
            </a:endParaRP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800" b="0" i="1" dirty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Cell: </a:t>
            </a:r>
            <a:r>
              <a:rPr kumimoji="1" lang="en-US" sz="800" b="0" i="1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(303) 726-9989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kumimoji="1" lang="en-US" sz="800" b="0" i="1" dirty="0">
              <a:solidFill>
                <a:prstClr val="black"/>
              </a:solidFill>
              <a:latin typeface="Century Gothic"/>
              <a:ea typeface="+mn-ea"/>
              <a:cs typeface="+mn-cs"/>
            </a:endParaRP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900" b="0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Joseph M. </a:t>
            </a:r>
            <a:r>
              <a:rPr kumimoji="1" lang="en-US" sz="900" b="0" dirty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Malezija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800" b="0" i="1" dirty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Cell: (303) </a:t>
            </a:r>
            <a:r>
              <a:rPr kumimoji="1" lang="en-US" sz="800" b="0" i="1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489-3249</a:t>
            </a:r>
            <a:endParaRPr kumimoji="1" lang="en-US" sz="800" b="0" i="1" dirty="0">
              <a:solidFill>
                <a:prstClr val="black"/>
              </a:solidFill>
              <a:latin typeface="Century Gothic"/>
              <a:ea typeface="+mn-ea"/>
              <a:cs typeface="+mn-cs"/>
            </a:endParaRP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kumimoji="1" lang="en-US" sz="800" b="0" i="1" dirty="0">
              <a:solidFill>
                <a:prstClr val="black"/>
              </a:solidFill>
              <a:latin typeface="Century Gothic"/>
              <a:ea typeface="+mn-ea"/>
              <a:cs typeface="+mn-cs"/>
            </a:endParaRP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kumimoji="1" lang="en-US" sz="800" b="0" i="1" dirty="0">
              <a:solidFill>
                <a:prstClr val="black"/>
              </a:solidFill>
              <a:latin typeface="Century Gothic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16016" y="6093296"/>
            <a:ext cx="14401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1050" dirty="0" smtClean="0">
                <a:solidFill>
                  <a:srgbClr val="008000"/>
                </a:solidFill>
                <a:latin typeface="Century Gothic"/>
                <a:ea typeface="+mn-ea"/>
                <a:cs typeface="+mn-cs"/>
              </a:rPr>
              <a:t>SOUTH CENTRAL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900" b="0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James Emmons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800" b="0" i="1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Cell: (214) 980-4002</a:t>
            </a:r>
            <a:endParaRPr kumimoji="1" lang="en-US" sz="800" b="0" i="1" dirty="0">
              <a:solidFill>
                <a:prstClr val="black"/>
              </a:solidFill>
              <a:latin typeface="Century Gothic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87824" y="6093296"/>
            <a:ext cx="14401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1050" dirty="0" smtClean="0">
                <a:solidFill>
                  <a:srgbClr val="DCDD32"/>
                </a:solidFill>
                <a:latin typeface="Century Gothic"/>
                <a:ea typeface="+mn-ea"/>
                <a:cs typeface="+mn-cs"/>
              </a:rPr>
              <a:t>GULF COAST</a:t>
            </a:r>
            <a:endParaRPr kumimoji="1" lang="en-US" sz="1050" dirty="0">
              <a:solidFill>
                <a:srgbClr val="DCDD32"/>
              </a:solidFill>
              <a:latin typeface="Century Gothic"/>
              <a:ea typeface="+mn-ea"/>
              <a:cs typeface="+mn-cs"/>
            </a:endParaRP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900" b="0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Darrell Pinckard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800" b="0" i="1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Cell: (713) 732-0513</a:t>
            </a:r>
            <a:endParaRPr kumimoji="1" lang="en-US" sz="800" b="0" i="1" dirty="0">
              <a:solidFill>
                <a:prstClr val="black"/>
              </a:solidFill>
              <a:latin typeface="Century Gothic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08104" y="1628800"/>
            <a:ext cx="180020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1050" dirty="0" smtClean="0">
                <a:solidFill>
                  <a:srgbClr val="3366FF"/>
                </a:solidFill>
                <a:latin typeface="Century Gothic"/>
                <a:ea typeface="+mn-ea"/>
                <a:cs typeface="+mn-cs"/>
              </a:rPr>
              <a:t>CENTRAL GREAT LAKES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900" b="0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John Maslowski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800" b="0" i="1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Cell: (262) 271-8956</a:t>
            </a:r>
            <a:endParaRPr kumimoji="1" lang="en-US" sz="800" b="0" i="1" dirty="0">
              <a:solidFill>
                <a:prstClr val="black"/>
              </a:solidFill>
              <a:latin typeface="Century Gothic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236296" y="5589240"/>
            <a:ext cx="14401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105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entury Gothic"/>
                <a:ea typeface="+mn-ea"/>
                <a:cs typeface="+mn-cs"/>
              </a:rPr>
              <a:t>SOUTH EAST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900" b="0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Todd Sauls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800" b="0" i="1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Cell: (770) 654-7443</a:t>
            </a:r>
            <a:endParaRPr kumimoji="1" lang="en-US" sz="800" b="0" i="1" dirty="0">
              <a:solidFill>
                <a:prstClr val="black"/>
              </a:solidFill>
              <a:latin typeface="Century Gothic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668344" y="4293096"/>
            <a:ext cx="14401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1050" dirty="0" smtClean="0">
                <a:solidFill>
                  <a:srgbClr val="000090"/>
                </a:solidFill>
                <a:latin typeface="Century Gothic"/>
                <a:ea typeface="+mn-ea"/>
                <a:cs typeface="+mn-cs"/>
              </a:rPr>
              <a:t>MID ATLANTIC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900" b="0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Don Brauninger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800" b="0" i="1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Cell: (571) 278-0478</a:t>
            </a:r>
            <a:endParaRPr kumimoji="1" lang="en-US" sz="800" b="0" i="1" dirty="0">
              <a:solidFill>
                <a:prstClr val="black"/>
              </a:solidFill>
              <a:latin typeface="Century Gothic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668344" y="3356992"/>
            <a:ext cx="14401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1050" dirty="0" smtClean="0">
                <a:solidFill>
                  <a:srgbClr val="CAE048"/>
                </a:solidFill>
                <a:latin typeface="Century Gothic"/>
                <a:ea typeface="+mn-ea"/>
                <a:cs typeface="+mn-cs"/>
              </a:rPr>
              <a:t>TRI-STATE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900" b="0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Nino </a:t>
            </a:r>
            <a:r>
              <a:rPr kumimoji="1" lang="en-US" sz="900" b="0" dirty="0" err="1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Misiti</a:t>
            </a:r>
            <a:endParaRPr kumimoji="1" lang="en-US" sz="900" b="0" dirty="0" smtClean="0">
              <a:solidFill>
                <a:prstClr val="black"/>
              </a:solidFill>
              <a:latin typeface="Century Gothic"/>
              <a:ea typeface="+mn-ea"/>
              <a:cs typeface="+mn-cs"/>
            </a:endParaRP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800" b="0" i="1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Cell: (610) 216-0393</a:t>
            </a:r>
            <a:endParaRPr kumimoji="1" lang="en-US" sz="800" b="0" i="1" dirty="0">
              <a:solidFill>
                <a:prstClr val="black"/>
              </a:solidFill>
              <a:latin typeface="Century Gothic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956376" y="1772816"/>
            <a:ext cx="14401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1050" dirty="0" smtClean="0">
                <a:solidFill>
                  <a:srgbClr val="DD77AC"/>
                </a:solidFill>
                <a:latin typeface="Century Gothic"/>
                <a:ea typeface="+mn-ea"/>
                <a:cs typeface="+mn-cs"/>
              </a:rPr>
              <a:t>NEW ENGLAND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900" b="0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Bob Carroll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sz="800" b="0" i="1" dirty="0" smtClean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Cell: (716) 725-3112</a:t>
            </a:r>
            <a:endParaRPr kumimoji="1" lang="en-US" sz="800" b="0" i="1" dirty="0">
              <a:solidFill>
                <a:prstClr val="black"/>
              </a:solidFill>
              <a:latin typeface="Century Gothic"/>
              <a:ea typeface="+mn-ea"/>
              <a:cs typeface="+mn-cs"/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1403648" y="2276872"/>
            <a:ext cx="36004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1115616" y="3356992"/>
            <a:ext cx="36004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115616" y="4221088"/>
            <a:ext cx="504056" cy="0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2123728" y="4941168"/>
            <a:ext cx="936104" cy="288032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3419872" y="5589240"/>
            <a:ext cx="504056" cy="504056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 flipV="1">
            <a:off x="4788024" y="5229200"/>
            <a:ext cx="432048" cy="864096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H="1" flipV="1">
            <a:off x="6732240" y="4941168"/>
            <a:ext cx="936104" cy="648072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H="1" flipV="1">
            <a:off x="7164288" y="4005064"/>
            <a:ext cx="576064" cy="360040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7380312" y="3356992"/>
            <a:ext cx="360040" cy="144016"/>
          </a:xfrm>
          <a:prstGeom prst="line">
            <a:avLst/>
          </a:prstGeom>
          <a:ln>
            <a:solidFill>
              <a:srgbClr val="CAE0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V="1">
            <a:off x="7812360" y="2132856"/>
            <a:ext cx="216024" cy="216024"/>
          </a:xfrm>
          <a:prstGeom prst="line">
            <a:avLst/>
          </a:prstGeom>
          <a:ln>
            <a:solidFill>
              <a:srgbClr val="DD77A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flipH="1" flipV="1">
            <a:off x="6084168" y="2132856"/>
            <a:ext cx="72008" cy="1008112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flipH="1" flipV="1">
            <a:off x="3923928" y="2132856"/>
            <a:ext cx="144016" cy="216024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1006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grpSp>
        <p:nvGrpSpPr>
          <p:cNvPr id="17" name="Group 16"/>
          <p:cNvGrpSpPr/>
          <p:nvPr/>
        </p:nvGrpSpPr>
        <p:grpSpPr>
          <a:xfrm>
            <a:off x="179459" y="2093172"/>
            <a:ext cx="2146629" cy="2517465"/>
            <a:chOff x="179459" y="2093172"/>
            <a:chExt cx="2146629" cy="2517465"/>
          </a:xfrm>
        </p:grpSpPr>
        <p:pic>
          <p:nvPicPr>
            <p:cNvPr id="5" name="Picture 4" descr="Icons_customer_service.png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8577" y="2093172"/>
              <a:ext cx="1868392" cy="1934647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179459" y="4241305"/>
              <a:ext cx="21466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b="0" dirty="0" smtClean="0">
                  <a:latin typeface="+mn-lt"/>
                </a:rPr>
                <a:t>Customer Service</a:t>
              </a:r>
              <a:endParaRPr lang="en-US" sz="1800" b="0" dirty="0">
                <a:latin typeface="+mn-lt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2414444" y="2205181"/>
            <a:ext cx="2123861" cy="2405456"/>
            <a:chOff x="2337474" y="2205181"/>
            <a:chExt cx="2123861" cy="2405456"/>
          </a:xfrm>
        </p:grpSpPr>
        <p:pic>
          <p:nvPicPr>
            <p:cNvPr id="7" name="Picture 6" descr="Technical_Support-512.pn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47290" y="2205181"/>
              <a:ext cx="1904229" cy="1904229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2337474" y="4241305"/>
              <a:ext cx="21238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b="0" dirty="0" smtClean="0">
                  <a:latin typeface="+mn-lt"/>
                </a:rPr>
                <a:t>Technical Service</a:t>
              </a:r>
              <a:endParaRPr lang="en-US" sz="1800" b="0" dirty="0">
                <a:latin typeface="+mn-lt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4071695" y="2093172"/>
            <a:ext cx="3209637" cy="2517465"/>
            <a:chOff x="3979331" y="2093172"/>
            <a:chExt cx="3209637" cy="2517465"/>
          </a:xfrm>
        </p:grpSpPr>
        <p:pic>
          <p:nvPicPr>
            <p:cNvPr id="8" name="Picture 7" descr="Noun_48949_-_Delivery.svg.png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79331" y="2093172"/>
              <a:ext cx="3209637" cy="2294891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4798474" y="4241305"/>
              <a:ext cx="15713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b="0" dirty="0" smtClean="0">
                  <a:latin typeface="+mn-lt"/>
                </a:rPr>
                <a:t>Fast Delivery</a:t>
              </a:r>
              <a:endParaRPr lang="en-US" sz="1800" b="0" dirty="0">
                <a:latin typeface="+mn-lt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6846454" y="2205181"/>
            <a:ext cx="2297546" cy="2405456"/>
            <a:chOff x="6846454" y="2205181"/>
            <a:chExt cx="2297546" cy="2405456"/>
          </a:xfrm>
        </p:grpSpPr>
        <p:pic>
          <p:nvPicPr>
            <p:cNvPr id="11" name="Picture 10" descr="quality-leads-over-quantity-300x300.jpg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46454" y="2205181"/>
              <a:ext cx="2297546" cy="2297546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7505350" y="4241305"/>
              <a:ext cx="9797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b="0" dirty="0" smtClean="0">
                  <a:latin typeface="+mn-lt"/>
                </a:rPr>
                <a:t>Quality</a:t>
              </a:r>
              <a:endParaRPr lang="en-US" sz="1800" b="0" dirty="0">
                <a:latin typeface="+mn-lt"/>
              </a:endParaRPr>
            </a:p>
          </p:txBody>
        </p:sp>
      </p:grpSp>
      <p:sp>
        <p:nvSpPr>
          <p:cNvPr id="22" name="Rectangle 2"/>
          <p:cNvSpPr txBox="1">
            <a:spLocks noChangeArrowheads="1"/>
          </p:cNvSpPr>
          <p:nvPr/>
        </p:nvSpPr>
        <p:spPr bwMode="auto">
          <a:xfrm>
            <a:off x="685800" y="301625"/>
            <a:ext cx="7772400" cy="676275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b="1" dirty="0" smtClean="0">
                <a:latin typeface="+mn-lt"/>
              </a:rPr>
              <a:t>Company Culture</a:t>
            </a:r>
            <a:endParaRPr lang="en-US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14697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Growth Plan for RKI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2018 - 2019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9867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8087329"/>
              </p:ext>
            </p:extLst>
          </p:nvPr>
        </p:nvGraphicFramePr>
        <p:xfrm>
          <a:off x="1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875965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5020324"/>
              </p:ext>
            </p:extLst>
          </p:nvPr>
        </p:nvGraphicFramePr>
        <p:xfrm>
          <a:off x="1" y="29383"/>
          <a:ext cx="9144000" cy="68286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8561439"/>
              </p:ext>
            </p:extLst>
          </p:nvPr>
        </p:nvGraphicFramePr>
        <p:xfrm>
          <a:off x="6580826" y="1211871"/>
          <a:ext cx="4576204" cy="5785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813278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7707881"/>
              </p:ext>
            </p:extLst>
          </p:nvPr>
        </p:nvGraphicFramePr>
        <p:xfrm>
          <a:off x="1" y="29383"/>
          <a:ext cx="9144000" cy="68286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0552600"/>
              </p:ext>
            </p:extLst>
          </p:nvPr>
        </p:nvGraphicFramePr>
        <p:xfrm>
          <a:off x="6580826" y="1118321"/>
          <a:ext cx="4576204" cy="672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022033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069974" y="301625"/>
            <a:ext cx="7972135" cy="676275"/>
          </a:xfrm>
        </p:spPr>
        <p:txBody>
          <a:bodyPr/>
          <a:lstStyle/>
          <a:p>
            <a:r>
              <a:rPr lang="en-US" sz="4000" dirty="0" smtClean="0"/>
              <a:t>Howard Supply Shipments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pic>
        <p:nvPicPr>
          <p:cNvPr id="4" name="Picture 3" descr="root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311" y="5533290"/>
            <a:ext cx="1782277" cy="118818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2660" y="2103957"/>
            <a:ext cx="72199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tabLst>
                <a:tab pos="4113213" algn="l"/>
              </a:tabLst>
            </a:pPr>
            <a:r>
              <a:rPr lang="en-US" dirty="0" smtClean="0">
                <a:latin typeface="+mn-lt"/>
              </a:rPr>
              <a:t>2017 Shipments	$28,832</a:t>
            </a:r>
          </a:p>
          <a:p>
            <a:pPr algn="l">
              <a:tabLst>
                <a:tab pos="852488" algn="l"/>
                <a:tab pos="4113213" algn="l"/>
              </a:tabLst>
            </a:pPr>
            <a:r>
              <a:rPr lang="en-US" dirty="0">
                <a:latin typeface="+mn-lt"/>
              </a:rPr>
              <a:t>	</a:t>
            </a:r>
            <a:r>
              <a:rPr lang="en-US" b="0" dirty="0" smtClean="0">
                <a:latin typeface="+mn-lt"/>
              </a:rPr>
              <a:t>GX-2009   57 units	HS-03   23 units</a:t>
            </a:r>
            <a:endParaRPr lang="en-US" b="0" dirty="0"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2659" y="3288758"/>
            <a:ext cx="8186673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tabLst>
                <a:tab pos="4113213" algn="l"/>
              </a:tabLst>
            </a:pPr>
            <a:r>
              <a:rPr lang="en-US" dirty="0" smtClean="0">
                <a:latin typeface="+mn-lt"/>
              </a:rPr>
              <a:t>2018 Shipments	$63,503 </a:t>
            </a:r>
            <a:r>
              <a:rPr lang="en-US" dirty="0" err="1" smtClean="0">
                <a:latin typeface="+mn-lt"/>
              </a:rPr>
              <a:t>Ytd</a:t>
            </a:r>
            <a:r>
              <a:rPr lang="en-US" dirty="0" smtClean="0">
                <a:latin typeface="+mn-lt"/>
              </a:rPr>
              <a:t> </a:t>
            </a:r>
            <a:r>
              <a:rPr lang="en-US" b="0" dirty="0" smtClean="0">
                <a:latin typeface="+mn-lt"/>
              </a:rPr>
              <a:t>(as of 9/28)</a:t>
            </a:r>
            <a:endParaRPr lang="en-US" dirty="0" smtClean="0">
              <a:latin typeface="+mn-lt"/>
            </a:endParaRPr>
          </a:p>
          <a:p>
            <a:pPr algn="l">
              <a:tabLst>
                <a:tab pos="4113213" algn="l"/>
              </a:tabLst>
            </a:pPr>
            <a:r>
              <a:rPr lang="en-US" dirty="0" smtClean="0">
                <a:latin typeface="+mn-lt"/>
              </a:rPr>
              <a:t>        </a:t>
            </a:r>
            <a:r>
              <a:rPr lang="en-US" b="0" dirty="0" smtClean="0">
                <a:latin typeface="+mn-lt"/>
              </a:rPr>
              <a:t>GX-2009    209 units</a:t>
            </a:r>
            <a:r>
              <a:rPr lang="en-US" dirty="0">
                <a:latin typeface="+mn-lt"/>
              </a:rPr>
              <a:t>	</a:t>
            </a:r>
            <a:r>
              <a:rPr lang="en-US" dirty="0" smtClean="0">
                <a:latin typeface="+mn-lt"/>
              </a:rPr>
              <a:t>$84,670 Annualized</a:t>
            </a:r>
          </a:p>
          <a:p>
            <a:pPr algn="l">
              <a:tabLst>
                <a:tab pos="4113213" algn="l"/>
              </a:tabLst>
            </a:pPr>
            <a:r>
              <a:rPr lang="en-US" dirty="0">
                <a:latin typeface="+mn-lt"/>
              </a:rPr>
              <a:t>	</a:t>
            </a:r>
            <a:r>
              <a:rPr lang="en-US" dirty="0" smtClean="0">
                <a:latin typeface="+mn-lt"/>
              </a:rPr>
              <a:t>294% increase</a:t>
            </a:r>
            <a:endParaRPr lang="en-US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2660" y="4729165"/>
            <a:ext cx="72199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tabLst>
                <a:tab pos="4113213" algn="l"/>
              </a:tabLst>
            </a:pPr>
            <a:r>
              <a:rPr lang="en-US" dirty="0" smtClean="0">
                <a:latin typeface="+mn-lt"/>
              </a:rPr>
              <a:t>2019 Growth Target	294% increase</a:t>
            </a:r>
          </a:p>
          <a:p>
            <a:pPr algn="l">
              <a:tabLst>
                <a:tab pos="4113213" algn="l"/>
              </a:tabLst>
            </a:pPr>
            <a:r>
              <a:rPr lang="en-US" dirty="0" smtClean="0">
                <a:latin typeface="+mn-lt"/>
              </a:rPr>
              <a:t>       </a:t>
            </a:r>
            <a:r>
              <a:rPr lang="en-US" b="0" dirty="0" smtClean="0">
                <a:latin typeface="+mn-lt"/>
              </a:rPr>
              <a:t>GX-2009   628 units</a:t>
            </a:r>
            <a:r>
              <a:rPr lang="en-US" dirty="0">
                <a:latin typeface="+mn-lt"/>
              </a:rPr>
              <a:t>	</a:t>
            </a:r>
            <a:r>
              <a:rPr lang="en-US" dirty="0" smtClean="0">
                <a:latin typeface="+mn-lt"/>
              </a:rPr>
              <a:t>$248,647</a:t>
            </a:r>
          </a:p>
        </p:txBody>
      </p:sp>
    </p:spTree>
    <p:extLst>
      <p:ext uri="{BB962C8B-B14F-4D97-AF65-F5344CB8AC3E}">
        <p14:creationId xmlns:p14="http://schemas.microsoft.com/office/powerpoint/2010/main" val="2395808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pic>
        <p:nvPicPr>
          <p:cNvPr id="3" name="Picture 2" descr="Top 10 Templat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-116984"/>
            <a:ext cx="5486400" cy="7102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9464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8249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Summer">
    <a:majorFont>
      <a:latin typeface="Century Gothic"/>
      <a:ea typeface=""/>
      <a:cs typeface=""/>
      <a:font script="Jpan" typeface="ヒラギノ丸ゴ Pro W4"/>
      <a:font script="Hans" typeface="宋体"/>
      <a:font script="Hant" typeface="新細明體"/>
    </a:majorFont>
    <a:minorFont>
      <a:latin typeface="Century Gothic"/>
      <a:ea typeface=""/>
      <a:cs typeface=""/>
      <a:font script="Jpan" typeface="ヒラギノ丸ゴ Pro W4"/>
      <a:font script="Hans" typeface="宋体"/>
      <a:font script="Hant" typeface="新細明體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Summer">
    <a:majorFont>
      <a:latin typeface="Century Gothic"/>
      <a:ea typeface=""/>
      <a:cs typeface=""/>
      <a:font script="Jpan" typeface="ヒラギノ丸ゴ Pro W4"/>
      <a:font script="Hans" typeface="宋体"/>
      <a:font script="Hant" typeface="新細明體"/>
    </a:majorFont>
    <a:minorFont>
      <a:latin typeface="Century Gothic"/>
      <a:ea typeface=""/>
      <a:cs typeface=""/>
      <a:font script="Jpan" typeface="ヒラギノ丸ゴ Pro W4"/>
      <a:font script="Hans" typeface="宋体"/>
      <a:font script="Hant" typeface="新細明體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7011</TotalTime>
  <Words>368</Words>
  <Application>Microsoft Macintosh PowerPoint</Application>
  <PresentationFormat>Letter Paper (8.5x11 in)</PresentationFormat>
  <Paragraphs>94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Default Theme</vt:lpstr>
      <vt:lpstr>PowerPoint Presentation</vt:lpstr>
      <vt:lpstr>Distributor Partnership Program</vt:lpstr>
      <vt:lpstr>PowerPoint Presentation</vt:lpstr>
      <vt:lpstr>PowerPoint Presentation</vt:lpstr>
      <vt:lpstr>Growth Plan for RKI</vt:lpstr>
      <vt:lpstr>PowerPoint Presentation</vt:lpstr>
      <vt:lpstr>PowerPoint Presentation</vt:lpstr>
      <vt:lpstr>PowerPoint Presentation</vt:lpstr>
      <vt:lpstr>Howard Supply Shipments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Mike Johnson</dc:creator>
  <cp:lastModifiedBy>Microsoft Office User</cp:lastModifiedBy>
  <cp:revision>21</cp:revision>
  <cp:lastPrinted>2016-03-05T01:54:24Z</cp:lastPrinted>
  <dcterms:created xsi:type="dcterms:W3CDTF">2016-03-05T01:42:45Z</dcterms:created>
  <dcterms:modified xsi:type="dcterms:W3CDTF">2018-09-29T00:57:57Z</dcterms:modified>
</cp:coreProperties>
</file>