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53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57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66" r:id="rId35"/>
    <p:sldId id="267" r:id="rId36"/>
    <p:sldId id="268" r:id="rId37"/>
    <p:sldId id="269" r:id="rId38"/>
    <p:sldId id="270" r:id="rId39"/>
    <p:sldId id="271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 showGuides="1">
      <p:cViewPr varScale="1">
        <p:scale>
          <a:sx n="135" d="100"/>
          <a:sy n="135" d="100"/>
        </p:scale>
        <p:origin x="-18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3BACC-7178-DE45-AEF1-DD56EBCC44C5}" type="datetimeFigureOut">
              <a:rPr lang="en-US" smtClean="0"/>
              <a:t>3/10/16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69107-7959-854E-B92F-A49C375F1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5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0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CAD60BD-4C47-5848-A525-60EB6EE89C6C}" type="slidenum">
              <a:rPr lang="en-US" b="0">
                <a:latin typeface="Times" charset="0"/>
              </a:rPr>
              <a:pPr/>
              <a:t>6</a:t>
            </a:fld>
            <a:endParaRPr lang="en-US" b="0">
              <a:latin typeface="Times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D17D0E-D811-A94A-B19E-7568391DEE3F}" type="slidenum">
              <a:rPr lang="en-US" b="0">
                <a:latin typeface="Times" charset="0"/>
              </a:rPr>
              <a:pPr/>
              <a:t>7</a:t>
            </a:fld>
            <a:endParaRPr lang="en-US" b="0">
              <a:latin typeface="Times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E4ACFB-D5A4-254B-BF76-DBD08BD1D46A}" type="slidenum">
              <a:rPr lang="en-US" b="0">
                <a:latin typeface="Times" charset="0"/>
              </a:rPr>
              <a:pPr/>
              <a:t>8</a:t>
            </a:fld>
            <a:endParaRPr lang="en-US" b="0">
              <a:latin typeface="Times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8DB847D-AC5E-074C-8FFF-8806ECF250FF}" type="slidenum">
              <a:rPr lang="en-US" b="0">
                <a:latin typeface="Times" charset="0"/>
              </a:rPr>
              <a:pPr/>
              <a:t>9</a:t>
            </a:fld>
            <a:endParaRPr lang="en-US" b="0">
              <a:latin typeface="Times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F5CB634-836C-7D42-B763-244F86CACE04}" type="slidenum">
              <a:rPr lang="en-US" b="0">
                <a:latin typeface="Times" charset="0"/>
              </a:rPr>
              <a:pPr/>
              <a:t>10</a:t>
            </a:fld>
            <a:endParaRPr lang="en-US" b="0">
              <a:latin typeface="Times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BD1B4F-6B96-4D48-ABC5-B530BB799537}" type="slidenum">
              <a:rPr lang="en-US" b="0">
                <a:latin typeface="Times" charset="0"/>
              </a:rPr>
              <a:pPr/>
              <a:t>11</a:t>
            </a:fld>
            <a:endParaRPr lang="en-US" b="0">
              <a:latin typeface="Times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671A54-57EA-FF4A-A248-E421C26C56D4}" type="slidenum">
              <a:rPr lang="en-US" b="0">
                <a:latin typeface="Times" charset="0"/>
              </a:rPr>
              <a:pPr/>
              <a:t>12</a:t>
            </a:fld>
            <a:endParaRPr lang="en-US" b="0">
              <a:latin typeface="Times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3226A47-39AD-FD4F-9649-62F13EC96F86}" type="slidenum">
              <a:rPr lang="en-US" b="0">
                <a:latin typeface="Times" charset="0"/>
              </a:rPr>
              <a:pPr/>
              <a:t>13</a:t>
            </a:fld>
            <a:endParaRPr lang="en-US" b="0">
              <a:latin typeface="Times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8E17B13-3715-2D46-8257-3909205E0A94}" type="slidenum">
              <a:rPr lang="en-US" b="0">
                <a:latin typeface="Times" charset="0"/>
              </a:rPr>
              <a:pPr/>
              <a:t>14</a:t>
            </a:fld>
            <a:endParaRPr lang="en-US" b="0">
              <a:latin typeface="Times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9D5F733-02E9-7B48-9E7B-F1F508245714}" type="slidenum">
              <a:rPr lang="en-US" b="0">
                <a:latin typeface="Times" charset="0"/>
              </a:rPr>
              <a:pPr/>
              <a:t>15</a:t>
            </a:fld>
            <a:endParaRPr lang="en-US" b="0">
              <a:latin typeface="Times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984F5A0-D32C-E54B-BF9E-84EB23B7AF0A}" type="slidenum">
              <a:rPr lang="en-US" b="0">
                <a:latin typeface="Times" charset="0"/>
              </a:rPr>
              <a:pPr/>
              <a:t>16</a:t>
            </a:fld>
            <a:endParaRPr lang="en-US" b="0">
              <a:latin typeface="Times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5D4244-9A9F-B247-97BB-2AC9D32FAAD5}" type="slidenum">
              <a:rPr lang="en-US" b="0">
                <a:latin typeface="Times" charset="0"/>
              </a:rPr>
              <a:pPr/>
              <a:t>17</a:t>
            </a:fld>
            <a:endParaRPr lang="en-US" b="0">
              <a:latin typeface="Times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07F9A1B-77B5-1D4F-985D-052DC1D77319}" type="slidenum">
              <a:rPr lang="en-US" b="0">
                <a:latin typeface="Times" charset="0"/>
              </a:rPr>
              <a:pPr/>
              <a:t>18</a:t>
            </a:fld>
            <a:endParaRPr lang="en-US" b="0">
              <a:latin typeface="Times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AEC1B95-391A-A548-B053-FFB328C146DD}" type="slidenum">
              <a:rPr lang="en-US" b="0">
                <a:latin typeface="Times" charset="0"/>
              </a:rPr>
              <a:pPr/>
              <a:t>19</a:t>
            </a:fld>
            <a:endParaRPr lang="en-US" b="0">
              <a:latin typeface="Times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3CA2357-58E6-1642-B551-5066E7F81AC1}" type="slidenum">
              <a:rPr lang="en-US" b="0">
                <a:latin typeface="Times" charset="0"/>
              </a:rPr>
              <a:pPr/>
              <a:t>20</a:t>
            </a:fld>
            <a:endParaRPr lang="en-US" b="0">
              <a:latin typeface="Times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F096A8-B32D-1C47-A498-1D3C4454D51C}" type="slidenum">
              <a:rPr lang="en-US" b="0">
                <a:latin typeface="Times" charset="0"/>
              </a:rPr>
              <a:pPr/>
              <a:t>21</a:t>
            </a:fld>
            <a:endParaRPr lang="en-US" b="0">
              <a:latin typeface="Times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B0E7E4-3890-2D41-8E59-BBFE07EF14C0}" type="slidenum">
              <a:rPr lang="en-US" b="0">
                <a:latin typeface="Times" charset="0"/>
              </a:rPr>
              <a:pPr/>
              <a:t>22</a:t>
            </a:fld>
            <a:endParaRPr lang="en-US" b="0">
              <a:latin typeface="Times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9909BB5-F1E6-114E-917A-446CCF44578E}" type="slidenum">
              <a:rPr lang="en-US" b="0">
                <a:latin typeface="Times" charset="0"/>
              </a:rPr>
              <a:pPr/>
              <a:t>23</a:t>
            </a:fld>
            <a:endParaRPr lang="en-US" b="0">
              <a:latin typeface="Times" charset="0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2ABEFB1-449B-2E43-84BD-0F54F65970D4}" type="slidenum">
              <a:rPr lang="en-US" b="0">
                <a:latin typeface="Times" charset="0"/>
              </a:rPr>
              <a:pPr/>
              <a:t>24</a:t>
            </a:fld>
            <a:endParaRPr lang="en-US" b="0">
              <a:latin typeface="Times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433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3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Relationship Id="rId3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png"/><Relationship Id="rId3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4" Type="http://schemas.openxmlformats.org/officeDocument/2006/relationships/image" Target="../media/image61.emf"/><Relationship Id="rId5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image" Target="../media/image79.png"/><Relationship Id="rId9" Type="http://schemas.openxmlformats.org/officeDocument/2006/relationships/image" Target="../media/image80.png"/><Relationship Id="rId10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4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8153400" cy="2286000"/>
          </a:xfrm>
        </p:spPr>
        <p:txBody>
          <a:bodyPr/>
          <a:lstStyle/>
          <a:p>
            <a:r>
              <a:rPr lang="en-US" sz="2800" b="0">
                <a:latin typeface="Arial Black" charset="0"/>
              </a:rPr>
              <a:t>World Leader In Gas Detection </a:t>
            </a:r>
            <a:br>
              <a:rPr lang="en-US" sz="2800" b="0">
                <a:latin typeface="Arial Black" charset="0"/>
              </a:rPr>
            </a:br>
            <a:r>
              <a:rPr lang="en-US" sz="2800" b="0">
                <a:latin typeface="Arial Black" charset="0"/>
              </a:rPr>
              <a:t>and </a:t>
            </a:r>
            <a:br>
              <a:rPr lang="en-US" sz="2800" b="0">
                <a:latin typeface="Arial Black" charset="0"/>
              </a:rPr>
            </a:br>
            <a:r>
              <a:rPr lang="en-US" sz="2800" b="0">
                <a:latin typeface="Arial Black" charset="0"/>
              </a:rPr>
              <a:t>Sensor Technology</a:t>
            </a:r>
            <a:br>
              <a:rPr lang="en-US" sz="2800" b="0">
                <a:latin typeface="Arial Black" charset="0"/>
              </a:rPr>
            </a:br>
            <a:endParaRPr lang="en-US" sz="2800"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81923" name="Picture 7" descr="gx2012-glov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00" y="1981200"/>
            <a:ext cx="20161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4" name="Picture 8" descr="Eagle2_Image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5800" y="36576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9" descr="GX200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117">
            <a:off x="4281488" y="2787650"/>
            <a:ext cx="1587500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10" descr="Beacon410_s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9600" y="4114800"/>
            <a:ext cx="206375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11" descr="M2-New-Housing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8800" y="2133600"/>
            <a:ext cx="20097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54241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ＭＳ Ｐゴシック" charset="0"/>
              </a:rPr>
              <a:t>Company Background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3276600"/>
          </a:xfrm>
        </p:spPr>
        <p:txBody>
          <a:bodyPr/>
          <a:lstStyle/>
          <a:p>
            <a:pPr eaLnBrk="1" hangingPunct="1"/>
            <a:r>
              <a:rPr lang="en-US" sz="2600">
                <a:latin typeface="Arial" charset="0"/>
                <a:cs typeface="ＭＳ Ｐゴシック" charset="0"/>
              </a:rPr>
              <a:t>Founded in 1994</a:t>
            </a:r>
          </a:p>
          <a:p>
            <a:pPr eaLnBrk="1" hangingPunct="1"/>
            <a:r>
              <a:rPr lang="en-US" sz="2800">
                <a:latin typeface="Arial" charset="0"/>
                <a:cs typeface="ＭＳ Ｐゴシック" charset="0"/>
              </a:rPr>
              <a:t>Partnered with Riken Keiki</a:t>
            </a:r>
          </a:p>
          <a:p>
            <a:pPr lvl="1" eaLnBrk="1" hangingPunct="1"/>
            <a:r>
              <a:rPr lang="en-US" sz="2400">
                <a:latin typeface="Arial" charset="0"/>
              </a:rPr>
              <a:t>Leader In Gas Detection &amp; Sensor Technology for over 75 years</a:t>
            </a:r>
          </a:p>
          <a:p>
            <a:pPr eaLnBrk="1" hangingPunct="1"/>
            <a:r>
              <a:rPr lang="en-US" sz="2800">
                <a:latin typeface="Arial" charset="0"/>
                <a:cs typeface="ＭＳ Ｐゴシック" charset="0"/>
              </a:rPr>
              <a:t>California Corporation</a:t>
            </a:r>
          </a:p>
          <a:p>
            <a:pPr eaLnBrk="1" hangingPunct="1"/>
            <a:r>
              <a:rPr lang="en-US" sz="2800">
                <a:latin typeface="Arial" charset="0"/>
                <a:cs typeface="ＭＳ Ｐゴシック" charset="0"/>
              </a:rPr>
              <a:t>Average employee gas detection experience is 12 years</a:t>
            </a:r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900">
                <a:latin typeface="Tahoma" charset="0"/>
              </a:rPr>
              <a:t>www.rkiinstruments.com</a:t>
            </a:r>
          </a:p>
        </p:txBody>
      </p:sp>
      <p:pic>
        <p:nvPicPr>
          <p:cNvPr id="17412" name="Picture 5" descr="RKIbuil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4800600"/>
            <a:ext cx="44831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22728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cs typeface="ＭＳ Ｐゴシック" charset="0"/>
              </a:rPr>
              <a:t>65 Years of Milestones</a:t>
            </a:r>
          </a:p>
        </p:txBody>
      </p:sp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900">
                <a:latin typeface="Tahoma" charset="0"/>
              </a:rPr>
              <a:t>www.rkiinstruments.com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152400" y="3352800"/>
            <a:ext cx="883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0" y="2743200"/>
            <a:ext cx="1295400" cy="1492250"/>
            <a:chOff x="0" y="1728"/>
            <a:chExt cx="816" cy="940"/>
          </a:xfrm>
        </p:grpSpPr>
        <p:sp>
          <p:nvSpPr>
            <p:cNvPr id="19484" name="Rectangle 5"/>
            <p:cNvSpPr>
              <a:spLocks noChangeArrowheads="1"/>
            </p:cNvSpPr>
            <p:nvPr/>
          </p:nvSpPr>
          <p:spPr bwMode="auto">
            <a:xfrm>
              <a:off x="158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1938</a:t>
              </a:r>
            </a:p>
          </p:txBody>
        </p:sp>
        <p:sp>
          <p:nvSpPr>
            <p:cNvPr id="19485" name="Rectangle 6"/>
            <p:cNvSpPr>
              <a:spLocks noChangeArrowheads="1"/>
            </p:cNvSpPr>
            <p:nvPr/>
          </p:nvSpPr>
          <p:spPr bwMode="auto">
            <a:xfrm>
              <a:off x="0" y="2208"/>
              <a:ext cx="816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Times New Roman" charset="0"/>
                </a:rPr>
                <a:t>Worlds first combustible interferometer</a:t>
              </a:r>
            </a:p>
          </p:txBody>
        </p:sp>
      </p:grpSp>
      <p:grpSp>
        <p:nvGrpSpPr>
          <p:cNvPr id="19461" name="Group 7"/>
          <p:cNvGrpSpPr>
            <a:grpSpLocks/>
          </p:cNvGrpSpPr>
          <p:nvPr/>
        </p:nvGrpSpPr>
        <p:grpSpPr bwMode="auto">
          <a:xfrm>
            <a:off x="1195388" y="2755900"/>
            <a:ext cx="1484312" cy="1704975"/>
            <a:chOff x="649" y="1736"/>
            <a:chExt cx="935" cy="1074"/>
          </a:xfrm>
        </p:grpSpPr>
        <p:sp>
          <p:nvSpPr>
            <p:cNvPr id="19482" name="Rectangle 8"/>
            <p:cNvSpPr>
              <a:spLocks noChangeArrowheads="1"/>
            </p:cNvSpPr>
            <p:nvPr/>
          </p:nvSpPr>
          <p:spPr bwMode="auto">
            <a:xfrm>
              <a:off x="867" y="1736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1969</a:t>
              </a:r>
            </a:p>
          </p:txBody>
        </p:sp>
        <p:sp>
          <p:nvSpPr>
            <p:cNvPr id="19483" name="Rectangle 9"/>
            <p:cNvSpPr>
              <a:spLocks noChangeArrowheads="1"/>
            </p:cNvSpPr>
            <p:nvPr/>
          </p:nvSpPr>
          <p:spPr bwMode="auto">
            <a:xfrm>
              <a:off x="649" y="2216"/>
              <a:ext cx="935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Times New Roman" charset="0"/>
                </a:rPr>
                <a:t>World</a:t>
              </a:r>
              <a:r>
                <a:rPr lang="ja-JP" altLang="en-US">
                  <a:latin typeface="Times New Roman" charset="0"/>
                </a:rPr>
                <a:t>’</a:t>
              </a:r>
              <a:r>
                <a:rPr lang="en-US" altLang="ja-JP">
                  <a:latin typeface="Times New Roman" charset="0"/>
                </a:rPr>
                <a:t>s first</a:t>
              </a:r>
            </a:p>
            <a:p>
              <a:r>
                <a:rPr lang="en-US">
                  <a:latin typeface="Times New Roman" charset="0"/>
                </a:rPr>
                <a:t>2 gas monitor</a:t>
              </a:r>
            </a:p>
            <a:p>
              <a:r>
                <a:rPr lang="en-US">
                  <a:latin typeface="Times New Roman" charset="0"/>
                </a:rPr>
                <a:t>LEL, O2</a:t>
              </a:r>
            </a:p>
            <a:p>
              <a:r>
                <a:rPr lang="en-US">
                  <a:latin typeface="Times New Roman" charset="0"/>
                </a:rPr>
                <a:t>GX-3</a:t>
              </a:r>
            </a:p>
          </p:txBody>
        </p:sp>
      </p:grpSp>
      <p:grpSp>
        <p:nvGrpSpPr>
          <p:cNvPr id="19462" name="Group 10"/>
          <p:cNvGrpSpPr>
            <a:grpSpLocks/>
          </p:cNvGrpSpPr>
          <p:nvPr/>
        </p:nvGrpSpPr>
        <p:grpSpPr bwMode="auto">
          <a:xfrm>
            <a:off x="2578100" y="2743200"/>
            <a:ext cx="1484313" cy="1704975"/>
            <a:chOff x="1372" y="1728"/>
            <a:chExt cx="935" cy="1074"/>
          </a:xfrm>
        </p:grpSpPr>
        <p:sp>
          <p:nvSpPr>
            <p:cNvPr id="19480" name="Rectangle 11"/>
            <p:cNvSpPr>
              <a:spLocks noChangeArrowheads="1"/>
            </p:cNvSpPr>
            <p:nvPr/>
          </p:nvSpPr>
          <p:spPr bwMode="auto">
            <a:xfrm>
              <a:off x="1590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1978</a:t>
              </a:r>
            </a:p>
          </p:txBody>
        </p:sp>
        <p:sp>
          <p:nvSpPr>
            <p:cNvPr id="19481" name="Rectangle 12"/>
            <p:cNvSpPr>
              <a:spLocks noChangeArrowheads="1"/>
            </p:cNvSpPr>
            <p:nvPr/>
          </p:nvSpPr>
          <p:spPr bwMode="auto">
            <a:xfrm>
              <a:off x="1372" y="2208"/>
              <a:ext cx="935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Times New Roman" charset="0"/>
                </a:rPr>
                <a:t>World</a:t>
              </a:r>
              <a:r>
                <a:rPr lang="ja-JP" altLang="en-US">
                  <a:latin typeface="Times New Roman" charset="0"/>
                </a:rPr>
                <a:t>’</a:t>
              </a:r>
              <a:r>
                <a:rPr lang="en-US" altLang="ja-JP">
                  <a:latin typeface="Times New Roman" charset="0"/>
                </a:rPr>
                <a:t>s first</a:t>
              </a:r>
            </a:p>
            <a:p>
              <a:r>
                <a:rPr lang="en-US">
                  <a:latin typeface="Times New Roman" charset="0"/>
                </a:rPr>
                <a:t>3 gas monitor</a:t>
              </a:r>
            </a:p>
            <a:p>
              <a:r>
                <a:rPr lang="en-US">
                  <a:latin typeface="Times New Roman" charset="0"/>
                </a:rPr>
                <a:t>LEL, O2, CO</a:t>
              </a:r>
            </a:p>
            <a:p>
              <a:r>
                <a:rPr lang="en-US">
                  <a:latin typeface="Times New Roman" charset="0"/>
                </a:rPr>
                <a:t>Model 1641</a:t>
              </a:r>
            </a:p>
          </p:txBody>
        </p:sp>
      </p:grpSp>
      <p:grpSp>
        <p:nvGrpSpPr>
          <p:cNvPr id="19463" name="Group 13"/>
          <p:cNvGrpSpPr>
            <a:grpSpLocks/>
          </p:cNvGrpSpPr>
          <p:nvPr/>
        </p:nvGrpSpPr>
        <p:grpSpPr bwMode="auto">
          <a:xfrm>
            <a:off x="3960813" y="2743200"/>
            <a:ext cx="1371600" cy="1492250"/>
            <a:chOff x="2140" y="1728"/>
            <a:chExt cx="864" cy="940"/>
          </a:xfrm>
        </p:grpSpPr>
        <p:sp>
          <p:nvSpPr>
            <p:cNvPr id="19478" name="Rectangle 14"/>
            <p:cNvSpPr>
              <a:spLocks noChangeArrowheads="1"/>
            </p:cNvSpPr>
            <p:nvPr/>
          </p:nvSpPr>
          <p:spPr bwMode="auto">
            <a:xfrm>
              <a:off x="2322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1980</a:t>
              </a:r>
            </a:p>
          </p:txBody>
        </p:sp>
        <p:sp>
          <p:nvSpPr>
            <p:cNvPr id="19479" name="Rectangle 15"/>
            <p:cNvSpPr>
              <a:spLocks noChangeArrowheads="1"/>
            </p:cNvSpPr>
            <p:nvPr/>
          </p:nvSpPr>
          <p:spPr bwMode="auto">
            <a:xfrm>
              <a:off x="2140" y="2208"/>
              <a:ext cx="86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Times New Roman" charset="0"/>
                </a:rPr>
                <a:t>Pocket size single gas</a:t>
              </a:r>
            </a:p>
            <a:p>
              <a:r>
                <a:rPr lang="en-US">
                  <a:latin typeface="Times New Roman" charset="0"/>
                </a:rPr>
                <a:t>OX/CO/HS-80</a:t>
              </a:r>
            </a:p>
          </p:txBody>
        </p:sp>
      </p:grpSp>
      <p:grpSp>
        <p:nvGrpSpPr>
          <p:cNvPr id="19464" name="Group 16"/>
          <p:cNvGrpSpPr>
            <a:grpSpLocks/>
          </p:cNvGrpSpPr>
          <p:nvPr/>
        </p:nvGrpSpPr>
        <p:grpSpPr bwMode="auto">
          <a:xfrm>
            <a:off x="5232400" y="2743200"/>
            <a:ext cx="1371600" cy="1704975"/>
            <a:chOff x="2832" y="1728"/>
            <a:chExt cx="864" cy="1074"/>
          </a:xfrm>
        </p:grpSpPr>
        <p:sp>
          <p:nvSpPr>
            <p:cNvPr id="19476" name="Rectangle 17"/>
            <p:cNvSpPr>
              <a:spLocks noChangeArrowheads="1"/>
            </p:cNvSpPr>
            <p:nvPr/>
          </p:nvSpPr>
          <p:spPr bwMode="auto">
            <a:xfrm>
              <a:off x="3014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1982</a:t>
              </a:r>
            </a:p>
          </p:txBody>
        </p:sp>
        <p:sp>
          <p:nvSpPr>
            <p:cNvPr id="19477" name="Rectangle 18"/>
            <p:cNvSpPr>
              <a:spLocks noChangeArrowheads="1"/>
            </p:cNvSpPr>
            <p:nvPr/>
          </p:nvSpPr>
          <p:spPr bwMode="auto">
            <a:xfrm>
              <a:off x="2832" y="2208"/>
              <a:ext cx="864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Times New Roman" charset="0"/>
                </a:rPr>
                <a:t>World</a:t>
              </a:r>
              <a:r>
                <a:rPr lang="ja-JP" altLang="en-US">
                  <a:latin typeface="Times New Roman" charset="0"/>
                </a:rPr>
                <a:t>’</a:t>
              </a:r>
              <a:r>
                <a:rPr lang="en-US" altLang="ja-JP">
                  <a:latin typeface="Times New Roman" charset="0"/>
                </a:rPr>
                <a:t>s first belt worn </a:t>
              </a:r>
            </a:p>
            <a:p>
              <a:r>
                <a:rPr lang="en-US">
                  <a:latin typeface="Times New Roman" charset="0"/>
                </a:rPr>
                <a:t>3-gas</a:t>
              </a:r>
            </a:p>
            <a:p>
              <a:r>
                <a:rPr lang="en-US">
                  <a:latin typeface="Times New Roman" charset="0"/>
                </a:rPr>
                <a:t>GX-82</a:t>
              </a:r>
            </a:p>
          </p:txBody>
        </p:sp>
      </p:grpSp>
      <p:grpSp>
        <p:nvGrpSpPr>
          <p:cNvPr id="19465" name="Group 19"/>
          <p:cNvGrpSpPr>
            <a:grpSpLocks/>
          </p:cNvGrpSpPr>
          <p:nvPr/>
        </p:nvGrpSpPr>
        <p:grpSpPr bwMode="auto">
          <a:xfrm>
            <a:off x="6502400" y="2743200"/>
            <a:ext cx="1371600" cy="1492250"/>
            <a:chOff x="3456" y="1728"/>
            <a:chExt cx="864" cy="940"/>
          </a:xfrm>
        </p:grpSpPr>
        <p:sp>
          <p:nvSpPr>
            <p:cNvPr id="19474" name="Rectangle 20"/>
            <p:cNvSpPr>
              <a:spLocks noChangeArrowheads="1"/>
            </p:cNvSpPr>
            <p:nvPr/>
          </p:nvSpPr>
          <p:spPr bwMode="auto">
            <a:xfrm>
              <a:off x="3638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1983</a:t>
              </a:r>
            </a:p>
          </p:txBody>
        </p:sp>
        <p:sp>
          <p:nvSpPr>
            <p:cNvPr id="19475" name="Rectangle 21"/>
            <p:cNvSpPr>
              <a:spLocks noChangeArrowheads="1"/>
            </p:cNvSpPr>
            <p:nvPr/>
          </p:nvSpPr>
          <p:spPr bwMode="auto">
            <a:xfrm>
              <a:off x="3456" y="2208"/>
              <a:ext cx="86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Times New Roman" charset="0"/>
                </a:rPr>
                <a:t>Portable IR</a:t>
              </a:r>
            </a:p>
            <a:p>
              <a:r>
                <a:rPr lang="en-US">
                  <a:latin typeface="Times New Roman" charset="0"/>
                </a:rPr>
                <a:t>for CO2</a:t>
              </a:r>
            </a:p>
            <a:p>
              <a:r>
                <a:rPr lang="en-US">
                  <a:latin typeface="Times New Roman" charset="0"/>
                </a:rPr>
                <a:t>RI-411</a:t>
              </a:r>
            </a:p>
          </p:txBody>
        </p:sp>
      </p:grpSp>
      <p:grpSp>
        <p:nvGrpSpPr>
          <p:cNvPr id="19466" name="Group 22"/>
          <p:cNvGrpSpPr>
            <a:grpSpLocks/>
          </p:cNvGrpSpPr>
          <p:nvPr/>
        </p:nvGrpSpPr>
        <p:grpSpPr bwMode="auto">
          <a:xfrm>
            <a:off x="7772400" y="2743200"/>
            <a:ext cx="1295400" cy="1587500"/>
            <a:chOff x="4151" y="1728"/>
            <a:chExt cx="816" cy="1000"/>
          </a:xfrm>
        </p:grpSpPr>
        <p:sp>
          <p:nvSpPr>
            <p:cNvPr id="19472" name="Rectangle 23"/>
            <p:cNvSpPr>
              <a:spLocks noChangeArrowheads="1"/>
            </p:cNvSpPr>
            <p:nvPr/>
          </p:nvSpPr>
          <p:spPr bwMode="auto">
            <a:xfrm>
              <a:off x="4309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1984</a:t>
              </a:r>
            </a:p>
          </p:txBody>
        </p:sp>
        <p:sp>
          <p:nvSpPr>
            <p:cNvPr id="19473" name="Rectangle 24"/>
            <p:cNvSpPr>
              <a:spLocks noChangeArrowheads="1"/>
            </p:cNvSpPr>
            <p:nvPr/>
          </p:nvSpPr>
          <p:spPr bwMode="auto">
            <a:xfrm>
              <a:off x="4151" y="2208"/>
              <a:ext cx="816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Portable IR for Freons</a:t>
              </a:r>
            </a:p>
            <a:p>
              <a:r>
                <a:rPr lang="en-US" sz="1600">
                  <a:latin typeface="Times New Roman" charset="0"/>
                </a:rPr>
                <a:t>RI-413</a:t>
              </a:r>
            </a:p>
          </p:txBody>
        </p:sp>
      </p:grpSp>
      <p:pic>
        <p:nvPicPr>
          <p:cNvPr id="19467" name="Picture 25" descr="1stinterferom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4800600"/>
            <a:ext cx="9080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26" descr="ri41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9575" y="4724400"/>
            <a:ext cx="1371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27" descr="gx82extnd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4800600"/>
            <a:ext cx="20256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Picture 28" descr="R-4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4819650"/>
            <a:ext cx="12541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1" name="Picture 29" descr="GX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4648200"/>
            <a:ext cx="172085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0454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cs typeface="ＭＳ Ｐゴシック" charset="0"/>
              </a:rPr>
              <a:t>Milestones</a:t>
            </a:r>
          </a:p>
        </p:txBody>
      </p:sp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900">
                <a:latin typeface="Tahoma" charset="0"/>
              </a:rPr>
              <a:t>www.rkiinstruments.com</a:t>
            </a: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152400" y="3352800"/>
            <a:ext cx="883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76200" y="2755900"/>
            <a:ext cx="1484313" cy="1831975"/>
            <a:chOff x="48" y="1736"/>
            <a:chExt cx="935" cy="1154"/>
          </a:xfrm>
        </p:grpSpPr>
        <p:sp>
          <p:nvSpPr>
            <p:cNvPr id="21534" name="Rectangle 5"/>
            <p:cNvSpPr>
              <a:spLocks noChangeArrowheads="1"/>
            </p:cNvSpPr>
            <p:nvPr/>
          </p:nvSpPr>
          <p:spPr bwMode="auto">
            <a:xfrm>
              <a:off x="266" y="1736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1986</a:t>
              </a:r>
            </a:p>
          </p:txBody>
        </p:sp>
        <p:sp>
          <p:nvSpPr>
            <p:cNvPr id="21535" name="Rectangle 6"/>
            <p:cNvSpPr>
              <a:spLocks noChangeArrowheads="1"/>
            </p:cNvSpPr>
            <p:nvPr/>
          </p:nvSpPr>
          <p:spPr bwMode="auto">
            <a:xfrm>
              <a:off x="48" y="2216"/>
              <a:ext cx="935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World</a:t>
              </a:r>
              <a:r>
                <a:rPr lang="ja-JP" altLang="en-US" sz="1600">
                  <a:latin typeface="Times New Roman" charset="0"/>
                </a:rPr>
                <a:t>’</a:t>
              </a:r>
              <a:r>
                <a:rPr lang="en-US" altLang="ja-JP" sz="1600">
                  <a:latin typeface="Times New Roman" charset="0"/>
                </a:rPr>
                <a:t>s first</a:t>
              </a:r>
            </a:p>
            <a:p>
              <a:r>
                <a:rPr lang="en-US" sz="1600">
                  <a:latin typeface="Times New Roman" charset="0"/>
                </a:rPr>
                <a:t>belt worn 4 gas monitor </a:t>
              </a:r>
            </a:p>
            <a:p>
              <a:r>
                <a:rPr lang="en-US" sz="1600">
                  <a:latin typeface="Times New Roman" charset="0"/>
                </a:rPr>
                <a:t>GX-86</a:t>
              </a:r>
            </a:p>
          </p:txBody>
        </p:sp>
      </p:grpSp>
      <p:grpSp>
        <p:nvGrpSpPr>
          <p:cNvPr id="21509" name="Group 7"/>
          <p:cNvGrpSpPr>
            <a:grpSpLocks/>
          </p:cNvGrpSpPr>
          <p:nvPr/>
        </p:nvGrpSpPr>
        <p:grpSpPr bwMode="auto">
          <a:xfrm>
            <a:off x="1379538" y="2743200"/>
            <a:ext cx="1484312" cy="1587500"/>
            <a:chOff x="841" y="1728"/>
            <a:chExt cx="935" cy="1000"/>
          </a:xfrm>
        </p:grpSpPr>
        <p:sp>
          <p:nvSpPr>
            <p:cNvPr id="21532" name="Rectangle 8"/>
            <p:cNvSpPr>
              <a:spLocks noChangeArrowheads="1"/>
            </p:cNvSpPr>
            <p:nvPr/>
          </p:nvSpPr>
          <p:spPr bwMode="auto">
            <a:xfrm>
              <a:off x="1059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1990</a:t>
              </a:r>
            </a:p>
          </p:txBody>
        </p:sp>
        <p:sp>
          <p:nvSpPr>
            <p:cNvPr id="21533" name="Rectangle 9"/>
            <p:cNvSpPr>
              <a:spLocks noChangeArrowheads="1"/>
            </p:cNvSpPr>
            <p:nvPr/>
          </p:nvSpPr>
          <p:spPr bwMode="auto">
            <a:xfrm>
              <a:off x="841" y="2208"/>
              <a:ext cx="935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Portable</a:t>
              </a:r>
            </a:p>
            <a:p>
              <a:r>
                <a:rPr lang="en-US" sz="1600">
                  <a:latin typeface="Times New Roman" charset="0"/>
                </a:rPr>
                <a:t>super toxic</a:t>
              </a:r>
            </a:p>
            <a:p>
              <a:r>
                <a:rPr lang="en-US" sz="1600">
                  <a:latin typeface="Times New Roman" charset="0"/>
                </a:rPr>
                <a:t>SC-90</a:t>
              </a:r>
            </a:p>
          </p:txBody>
        </p:sp>
      </p:grpSp>
      <p:grpSp>
        <p:nvGrpSpPr>
          <p:cNvPr id="21510" name="Group 10"/>
          <p:cNvGrpSpPr>
            <a:grpSpLocks/>
          </p:cNvGrpSpPr>
          <p:nvPr/>
        </p:nvGrpSpPr>
        <p:grpSpPr bwMode="auto">
          <a:xfrm>
            <a:off x="2682875" y="2743200"/>
            <a:ext cx="1484313" cy="2076450"/>
            <a:chOff x="1632" y="1728"/>
            <a:chExt cx="935" cy="1308"/>
          </a:xfrm>
        </p:grpSpPr>
        <p:sp>
          <p:nvSpPr>
            <p:cNvPr id="21530" name="Rectangle 11"/>
            <p:cNvSpPr>
              <a:spLocks noChangeArrowheads="1"/>
            </p:cNvSpPr>
            <p:nvPr/>
          </p:nvSpPr>
          <p:spPr bwMode="auto">
            <a:xfrm>
              <a:off x="1850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1994</a:t>
              </a:r>
            </a:p>
          </p:txBody>
        </p:sp>
        <p:sp>
          <p:nvSpPr>
            <p:cNvPr id="21531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35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Portable 4 gas with datalogging </a:t>
              </a:r>
            </a:p>
            <a:p>
              <a:r>
                <a:rPr lang="en-US" sz="1600">
                  <a:latin typeface="Times New Roman" charset="0"/>
                </a:rPr>
                <a:t>&amp; autocal</a:t>
              </a:r>
            </a:p>
            <a:p>
              <a:r>
                <a:rPr lang="en-US" sz="1600">
                  <a:latin typeface="Times New Roman" charset="0"/>
                </a:rPr>
                <a:t>GX-94</a:t>
              </a:r>
            </a:p>
          </p:txBody>
        </p:sp>
      </p:grpSp>
      <p:grpSp>
        <p:nvGrpSpPr>
          <p:cNvPr id="21511" name="Group 13"/>
          <p:cNvGrpSpPr>
            <a:grpSpLocks/>
          </p:cNvGrpSpPr>
          <p:nvPr/>
        </p:nvGrpSpPr>
        <p:grpSpPr bwMode="auto">
          <a:xfrm>
            <a:off x="3986213" y="2743200"/>
            <a:ext cx="1371600" cy="1587500"/>
            <a:chOff x="2448" y="1728"/>
            <a:chExt cx="864" cy="1000"/>
          </a:xfrm>
        </p:grpSpPr>
        <p:sp>
          <p:nvSpPr>
            <p:cNvPr id="21528" name="Rectangle 14"/>
            <p:cNvSpPr>
              <a:spLocks noChangeArrowheads="1"/>
            </p:cNvSpPr>
            <p:nvPr/>
          </p:nvSpPr>
          <p:spPr bwMode="auto">
            <a:xfrm>
              <a:off x="2630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1995</a:t>
              </a:r>
            </a:p>
          </p:txBody>
        </p:sp>
        <p:sp>
          <p:nvSpPr>
            <p:cNvPr id="21529" name="Rectangle 15"/>
            <p:cNvSpPr>
              <a:spLocks noChangeArrowheads="1"/>
            </p:cNvSpPr>
            <p:nvPr/>
          </p:nvSpPr>
          <p:spPr bwMode="auto">
            <a:xfrm>
              <a:off x="2448" y="2208"/>
              <a:ext cx="864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World</a:t>
              </a:r>
              <a:r>
                <a:rPr lang="ja-JP" altLang="en-US" sz="1600">
                  <a:latin typeface="Times New Roman" charset="0"/>
                </a:rPr>
                <a:t>’</a:t>
              </a:r>
              <a:r>
                <a:rPr lang="en-US" altLang="ja-JP" sz="1600">
                  <a:latin typeface="Times New Roman" charset="0"/>
                </a:rPr>
                <a:t>s first</a:t>
              </a:r>
            </a:p>
            <a:p>
              <a:r>
                <a:rPr lang="en-US" sz="1600">
                  <a:latin typeface="Times New Roman" charset="0"/>
                </a:rPr>
                <a:t>6 gas portable</a:t>
              </a:r>
            </a:p>
            <a:p>
              <a:r>
                <a:rPr lang="en-US" sz="1600">
                  <a:latin typeface="Times New Roman" charset="0"/>
                </a:rPr>
                <a:t>EAGLE</a:t>
              </a:r>
            </a:p>
          </p:txBody>
        </p:sp>
      </p:grpSp>
      <p:grpSp>
        <p:nvGrpSpPr>
          <p:cNvPr id="21512" name="Group 16"/>
          <p:cNvGrpSpPr>
            <a:grpSpLocks/>
          </p:cNvGrpSpPr>
          <p:nvPr/>
        </p:nvGrpSpPr>
        <p:grpSpPr bwMode="auto">
          <a:xfrm>
            <a:off x="5176838" y="2743200"/>
            <a:ext cx="1371600" cy="1587500"/>
            <a:chOff x="3312" y="1728"/>
            <a:chExt cx="864" cy="1000"/>
          </a:xfrm>
        </p:grpSpPr>
        <p:sp>
          <p:nvSpPr>
            <p:cNvPr id="21526" name="Rectangle 17"/>
            <p:cNvSpPr>
              <a:spLocks noChangeArrowheads="1"/>
            </p:cNvSpPr>
            <p:nvPr/>
          </p:nvSpPr>
          <p:spPr bwMode="auto">
            <a:xfrm>
              <a:off x="3494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1997</a:t>
              </a:r>
            </a:p>
          </p:txBody>
        </p:sp>
        <p:sp>
          <p:nvSpPr>
            <p:cNvPr id="21527" name="Rectangle 18"/>
            <p:cNvSpPr>
              <a:spLocks noChangeArrowheads="1"/>
            </p:cNvSpPr>
            <p:nvPr/>
          </p:nvSpPr>
          <p:spPr bwMode="auto">
            <a:xfrm>
              <a:off x="3312" y="2208"/>
              <a:ext cx="864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World</a:t>
              </a:r>
              <a:r>
                <a:rPr lang="ja-JP" altLang="en-US" sz="1600">
                  <a:latin typeface="Times New Roman" charset="0"/>
                </a:rPr>
                <a:t>’</a:t>
              </a:r>
              <a:r>
                <a:rPr lang="en-US" altLang="ja-JP" sz="1600">
                  <a:latin typeface="Times New Roman" charset="0"/>
                </a:rPr>
                <a:t>s first wrist worn</a:t>
              </a:r>
            </a:p>
            <a:p>
              <a:r>
                <a:rPr lang="en-US" sz="1600">
                  <a:latin typeface="Times New Roman" charset="0"/>
                </a:rPr>
                <a:t>GasWatch</a:t>
              </a:r>
            </a:p>
          </p:txBody>
        </p:sp>
      </p:grpSp>
      <p:grpSp>
        <p:nvGrpSpPr>
          <p:cNvPr id="21513" name="Group 19"/>
          <p:cNvGrpSpPr>
            <a:grpSpLocks/>
          </p:cNvGrpSpPr>
          <p:nvPr/>
        </p:nvGrpSpPr>
        <p:grpSpPr bwMode="auto">
          <a:xfrm>
            <a:off x="6367463" y="2743200"/>
            <a:ext cx="1371600" cy="1831975"/>
            <a:chOff x="4080" y="1728"/>
            <a:chExt cx="864" cy="1154"/>
          </a:xfrm>
        </p:grpSpPr>
        <p:sp>
          <p:nvSpPr>
            <p:cNvPr id="21524" name="Rectangle 20"/>
            <p:cNvSpPr>
              <a:spLocks noChangeArrowheads="1"/>
            </p:cNvSpPr>
            <p:nvPr/>
          </p:nvSpPr>
          <p:spPr bwMode="auto">
            <a:xfrm>
              <a:off x="4262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2001</a:t>
              </a:r>
            </a:p>
          </p:txBody>
        </p:sp>
        <p:sp>
          <p:nvSpPr>
            <p:cNvPr id="21525" name="Rectangle 21"/>
            <p:cNvSpPr>
              <a:spLocks noChangeArrowheads="1"/>
            </p:cNvSpPr>
            <p:nvPr/>
          </p:nvSpPr>
          <p:spPr bwMode="auto">
            <a:xfrm>
              <a:off x="4080" y="2208"/>
              <a:ext cx="864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World</a:t>
              </a:r>
              <a:r>
                <a:rPr lang="ja-JP" altLang="en-US" sz="1600">
                  <a:latin typeface="Times New Roman" charset="0"/>
                </a:rPr>
                <a:t>’</a:t>
              </a:r>
              <a:r>
                <a:rPr lang="en-US" altLang="ja-JP" sz="1600">
                  <a:latin typeface="Times New Roman" charset="0"/>
                </a:rPr>
                <a:t>s smallest </a:t>
              </a:r>
            </a:p>
            <a:p>
              <a:r>
                <a:rPr lang="en-US" sz="1600">
                  <a:latin typeface="Times New Roman" charset="0"/>
                </a:rPr>
                <a:t>4 gas</a:t>
              </a:r>
            </a:p>
            <a:p>
              <a:r>
                <a:rPr lang="en-US" sz="1600">
                  <a:latin typeface="Times New Roman" charset="0"/>
                </a:rPr>
                <a:t>GX-2001</a:t>
              </a:r>
            </a:p>
          </p:txBody>
        </p:sp>
      </p:grpSp>
      <p:grpSp>
        <p:nvGrpSpPr>
          <p:cNvPr id="21514" name="Group 22"/>
          <p:cNvGrpSpPr>
            <a:grpSpLocks/>
          </p:cNvGrpSpPr>
          <p:nvPr/>
        </p:nvGrpSpPr>
        <p:grpSpPr bwMode="auto">
          <a:xfrm>
            <a:off x="7558088" y="2743200"/>
            <a:ext cx="1484312" cy="1492250"/>
            <a:chOff x="4761" y="1728"/>
            <a:chExt cx="935" cy="940"/>
          </a:xfrm>
        </p:grpSpPr>
        <p:sp>
          <p:nvSpPr>
            <p:cNvPr id="21522" name="Rectangle 23"/>
            <p:cNvSpPr>
              <a:spLocks noChangeArrowheads="1"/>
            </p:cNvSpPr>
            <p:nvPr/>
          </p:nvSpPr>
          <p:spPr bwMode="auto">
            <a:xfrm>
              <a:off x="4979" y="172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charset="0"/>
                </a:rPr>
                <a:t>2003</a:t>
              </a:r>
            </a:p>
          </p:txBody>
        </p:sp>
        <p:sp>
          <p:nvSpPr>
            <p:cNvPr id="21523" name="Rectangle 24"/>
            <p:cNvSpPr>
              <a:spLocks noChangeArrowheads="1"/>
            </p:cNvSpPr>
            <p:nvPr/>
          </p:nvSpPr>
          <p:spPr bwMode="auto">
            <a:xfrm>
              <a:off x="4761" y="2208"/>
              <a:ext cx="935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Times New Roman" charset="0"/>
                </a:rPr>
                <a:t>Smallest tri-mode</a:t>
              </a:r>
            </a:p>
            <a:p>
              <a:r>
                <a:rPr lang="en-US">
                  <a:latin typeface="Times New Roman" charset="0"/>
                </a:rPr>
                <a:t>portable</a:t>
              </a:r>
            </a:p>
            <a:p>
              <a:r>
                <a:rPr lang="en-US">
                  <a:latin typeface="Times New Roman" charset="0"/>
                </a:rPr>
                <a:t>GX-2003</a:t>
              </a:r>
            </a:p>
          </p:txBody>
        </p:sp>
      </p:grpSp>
      <p:pic>
        <p:nvPicPr>
          <p:cNvPr id="21515" name="Picture 25" descr="Eaglemi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3488" y="4721225"/>
            <a:ext cx="1649412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26" descr="GW2m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938" y="5056188"/>
            <a:ext cx="11207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27" descr="gx2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5750" y="4881563"/>
            <a:ext cx="1165225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28" descr="gx200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4648200"/>
            <a:ext cx="1165225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9" name="Picture 29" descr="gx9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6675" y="5038725"/>
            <a:ext cx="1120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0" name="Picture 30" descr="300,4x4,lyr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4992688"/>
            <a:ext cx="11652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1" name="Picture 31" descr="SC-9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7463" y="4873625"/>
            <a:ext cx="127317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29952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altLang="ja-JP">
                <a:latin typeface="Arial" charset="0"/>
                <a:cs typeface="ＭＳ Ｐゴシック" charset="0"/>
              </a:rPr>
              <a:t>Sensors</a:t>
            </a:r>
          </a:p>
        </p:txBody>
      </p:sp>
      <p:sp>
        <p:nvSpPr>
          <p:cNvPr id="23554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4114800"/>
          </a:xfrm>
        </p:spPr>
        <p:txBody>
          <a:bodyPr/>
          <a:lstStyle/>
          <a:p>
            <a:pPr eaLnBrk="1" hangingPunct="1"/>
            <a:r>
              <a:rPr lang="en-US" altLang="ja-JP" sz="2800">
                <a:latin typeface="Arial" charset="0"/>
                <a:cs typeface="ＭＳ Ｐゴシック" charset="0"/>
              </a:rPr>
              <a:t>Manufactured not purchased</a:t>
            </a:r>
          </a:p>
          <a:p>
            <a:pPr eaLnBrk="1" hangingPunct="1"/>
            <a:r>
              <a:rPr lang="en-US" altLang="ja-JP" sz="2800">
                <a:latin typeface="Arial" charset="0"/>
                <a:cs typeface="ＭＳ Ｐゴシック" charset="0"/>
              </a:rPr>
              <a:t>Enormous sensor manufacturing capacity</a:t>
            </a:r>
          </a:p>
          <a:p>
            <a:pPr eaLnBrk="1" hangingPunct="1"/>
            <a:r>
              <a:rPr lang="en-US" altLang="ja-JP" sz="2800">
                <a:latin typeface="Arial" charset="0"/>
                <a:cs typeface="ＭＳ Ｐゴシック" charset="0"/>
              </a:rPr>
              <a:t>Over 500,000 sensors produced each year</a:t>
            </a:r>
          </a:p>
          <a:p>
            <a:pPr eaLnBrk="1" hangingPunct="1"/>
            <a:r>
              <a:rPr lang="en-US" altLang="ja-JP" sz="2800">
                <a:latin typeface="Arial" charset="0"/>
                <a:cs typeface="ＭＳ Ｐゴシック" charset="0"/>
              </a:rPr>
              <a:t>Large testing capacity</a:t>
            </a:r>
          </a:p>
          <a:p>
            <a:pPr eaLnBrk="1" hangingPunct="1"/>
            <a:r>
              <a:rPr lang="en-US" altLang="ja-JP" sz="2800">
                <a:latin typeface="Arial" charset="0"/>
                <a:cs typeface="ＭＳ Ｐゴシック" charset="0"/>
              </a:rPr>
              <a:t>Aged and tested for 1 to 3 months</a:t>
            </a:r>
          </a:p>
          <a:p>
            <a:pPr eaLnBrk="1" hangingPunct="1"/>
            <a:r>
              <a:rPr lang="en-US" altLang="ja-JP" sz="2800">
                <a:latin typeface="Arial" charset="0"/>
                <a:cs typeface="ＭＳ Ｐゴシック" charset="0"/>
              </a:rPr>
              <a:t>ISO 9001:2000 &amp; 14001 (Riken Keiki), ISO 9001:2000 (RKI)</a:t>
            </a:r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900">
                <a:latin typeface="Tahoma" charset="0"/>
              </a:rPr>
              <a:t>www.rkiinstruments.com</a:t>
            </a:r>
          </a:p>
        </p:txBody>
      </p:sp>
      <p:pic>
        <p:nvPicPr>
          <p:cNvPr id="23556" name="Picture 9" descr="group-clipped-p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47244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49189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7620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The GX-2009</a:t>
            </a:r>
            <a:endParaRPr lang="en-US">
              <a:solidFill>
                <a:srgbClr val="F5FF9B"/>
              </a:solidFill>
              <a:latin typeface="Arial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410200"/>
            <a:ext cx="6400800" cy="914400"/>
          </a:xfrm>
        </p:spPr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>
                <a:latin typeface="Arial" charset="0"/>
              </a:rPr>
              <a:t>Evolution In Gas Detection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17412" name="Picture 4" descr="GX2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5975" y="3027363"/>
            <a:ext cx="23622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12192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i="1">
                <a:solidFill>
                  <a:schemeClr val="tx2"/>
                </a:solidFill>
              </a:rPr>
              <a:t>INTRODUCING</a:t>
            </a:r>
          </a:p>
        </p:txBody>
      </p:sp>
    </p:spTree>
    <p:extLst>
      <p:ext uri="{BB962C8B-B14F-4D97-AF65-F5344CB8AC3E}">
        <p14:creationId xmlns:p14="http://schemas.microsoft.com/office/powerpoint/2010/main" val="1002185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19458" name="Picture 2" descr="GX2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56435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447925" y="1676400"/>
            <a:ext cx="4419600" cy="1752600"/>
            <a:chOff x="2880" y="1056"/>
            <a:chExt cx="2784" cy="1104"/>
          </a:xfrm>
        </p:grpSpPr>
        <p:sp>
          <p:nvSpPr>
            <p:cNvPr id="19463" name="Rectangle 9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All gas readings displayed</a:t>
              </a:r>
            </a:p>
          </p:txBody>
        </p:sp>
        <p:sp>
          <p:nvSpPr>
            <p:cNvPr id="19464" name="Line 16"/>
            <p:cNvSpPr>
              <a:spLocks noChangeShapeType="1"/>
            </p:cNvSpPr>
            <p:nvPr/>
          </p:nvSpPr>
          <p:spPr bwMode="auto">
            <a:xfrm flipH="1">
              <a:off x="4512" y="1248"/>
              <a:ext cx="144" cy="9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1" name="Rectangle 12"/>
          <p:cNvSpPr>
            <a:spLocks noChangeArrowheads="1"/>
          </p:cNvSpPr>
          <p:nvPr/>
        </p:nvSpPr>
        <p:spPr bwMode="auto">
          <a:xfrm>
            <a:off x="6178550" y="636588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9462" name="Rectangle 1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42668102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1506" name="Picture 2" descr="GX2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9"/>
          <p:cNvSpPr>
            <a:spLocks noChangeArrowheads="1"/>
          </p:cNvSpPr>
          <p:nvPr/>
        </p:nvSpPr>
        <p:spPr bwMode="auto">
          <a:xfrm>
            <a:off x="56451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447925" y="1676400"/>
            <a:ext cx="4419600" cy="1981200"/>
            <a:chOff x="2880" y="1056"/>
            <a:chExt cx="2784" cy="1248"/>
          </a:xfrm>
        </p:grpSpPr>
        <p:sp>
          <p:nvSpPr>
            <p:cNvPr id="21510" name="Rectangle 10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3 Large visual alarms on 3 sides</a:t>
              </a:r>
            </a:p>
          </p:txBody>
        </p:sp>
        <p:grpSp>
          <p:nvGrpSpPr>
            <p:cNvPr id="21511" name="Group 14"/>
            <p:cNvGrpSpPr>
              <a:grpSpLocks/>
            </p:cNvGrpSpPr>
            <p:nvPr/>
          </p:nvGrpSpPr>
          <p:grpSpPr bwMode="auto">
            <a:xfrm>
              <a:off x="3594" y="1248"/>
              <a:ext cx="1152" cy="1056"/>
              <a:chOff x="3600" y="1008"/>
              <a:chExt cx="1152" cy="960"/>
            </a:xfrm>
          </p:grpSpPr>
          <p:sp>
            <p:nvSpPr>
              <p:cNvPr id="21512" name="Line 11"/>
              <p:cNvSpPr>
                <a:spLocks noChangeShapeType="1"/>
              </p:cNvSpPr>
              <p:nvPr/>
            </p:nvSpPr>
            <p:spPr bwMode="auto">
              <a:xfrm flipH="1">
                <a:off x="3600" y="1008"/>
                <a:ext cx="384" cy="96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3" name="Line 12"/>
              <p:cNvSpPr>
                <a:spLocks noChangeShapeType="1"/>
              </p:cNvSpPr>
              <p:nvPr/>
            </p:nvSpPr>
            <p:spPr bwMode="auto">
              <a:xfrm>
                <a:off x="3984" y="1008"/>
                <a:ext cx="96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4" name="Line 13"/>
              <p:cNvSpPr>
                <a:spLocks noChangeShapeType="1"/>
              </p:cNvSpPr>
              <p:nvPr/>
            </p:nvSpPr>
            <p:spPr bwMode="auto">
              <a:xfrm>
                <a:off x="3984" y="1008"/>
                <a:ext cx="768" cy="8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1509" name="Rectangle 15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37822378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3554" name="Picture 2" descr="GX2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475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5641975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14600" y="1676400"/>
            <a:ext cx="4419600" cy="2590800"/>
            <a:chOff x="2880" y="1056"/>
            <a:chExt cx="2784" cy="1632"/>
          </a:xfrm>
        </p:grpSpPr>
        <p:sp>
          <p:nvSpPr>
            <p:cNvPr id="23558" name="Rectangle 9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2 audible alarms ports, 95 dB </a:t>
              </a:r>
            </a:p>
          </p:txBody>
        </p:sp>
        <p:sp>
          <p:nvSpPr>
            <p:cNvPr id="23559" name="Line 10"/>
            <p:cNvSpPr>
              <a:spLocks noChangeShapeType="1"/>
            </p:cNvSpPr>
            <p:nvPr/>
          </p:nvSpPr>
          <p:spPr bwMode="auto">
            <a:xfrm flipH="1">
              <a:off x="4320" y="1248"/>
              <a:ext cx="96" cy="14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0" name="Line 12"/>
            <p:cNvSpPr>
              <a:spLocks noChangeShapeType="1"/>
            </p:cNvSpPr>
            <p:nvPr/>
          </p:nvSpPr>
          <p:spPr bwMode="auto">
            <a:xfrm flipH="1">
              <a:off x="4176" y="1248"/>
              <a:ext cx="24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7" name="Rectangle 1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2335127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5602" name="Picture 2" descr="GX2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563721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524125" y="1676400"/>
            <a:ext cx="4419600" cy="2514600"/>
            <a:chOff x="2880" y="1056"/>
            <a:chExt cx="2784" cy="1584"/>
          </a:xfrm>
        </p:grpSpPr>
        <p:sp>
          <p:nvSpPr>
            <p:cNvPr id="25606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2 glove friendly buttons</a:t>
              </a:r>
            </a:p>
          </p:txBody>
        </p:sp>
        <p:grpSp>
          <p:nvGrpSpPr>
            <p:cNvPr id="25607" name="Group 11"/>
            <p:cNvGrpSpPr>
              <a:grpSpLocks/>
            </p:cNvGrpSpPr>
            <p:nvPr/>
          </p:nvGrpSpPr>
          <p:grpSpPr bwMode="auto">
            <a:xfrm>
              <a:off x="3888" y="1248"/>
              <a:ext cx="672" cy="1392"/>
              <a:chOff x="3888" y="1248"/>
              <a:chExt cx="672" cy="1392"/>
            </a:xfrm>
          </p:grpSpPr>
          <p:sp>
            <p:nvSpPr>
              <p:cNvPr id="25608" name="Line 9"/>
              <p:cNvSpPr>
                <a:spLocks noChangeShapeType="1"/>
              </p:cNvSpPr>
              <p:nvPr/>
            </p:nvSpPr>
            <p:spPr bwMode="auto">
              <a:xfrm>
                <a:off x="4416" y="1248"/>
                <a:ext cx="144" cy="13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09" name="Line 10"/>
              <p:cNvSpPr>
                <a:spLocks noChangeShapeType="1"/>
              </p:cNvSpPr>
              <p:nvPr/>
            </p:nvSpPr>
            <p:spPr bwMode="auto">
              <a:xfrm flipH="1">
                <a:off x="3888" y="1248"/>
                <a:ext cx="528" cy="13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5605" name="Rectangle 16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52261689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7650" name="Picture 2" descr="GX2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564673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41991" name="Rectangle 8"/>
          <p:cNvSpPr>
            <a:spLocks noChangeArrowheads="1"/>
          </p:cNvSpPr>
          <p:nvPr/>
        </p:nvSpPr>
        <p:spPr bwMode="auto">
          <a:xfrm>
            <a:off x="2447925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/>
              <a:t>Dust and water </a:t>
            </a:r>
            <a:r>
              <a:rPr lang="en-US" sz="1600" i="1"/>
              <a:t>proof</a:t>
            </a:r>
            <a:r>
              <a:rPr lang="en-US" sz="1600"/>
              <a:t>, IP 67 rating</a:t>
            </a:r>
          </a:p>
        </p:txBody>
      </p:sp>
      <p:sp>
        <p:nvSpPr>
          <p:cNvPr id="27653" name="Rectangle 16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12278456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565943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381000" y="1676400"/>
            <a:ext cx="4419600" cy="731838"/>
            <a:chOff x="240" y="1056"/>
            <a:chExt cx="2784" cy="461"/>
          </a:xfrm>
        </p:grpSpPr>
        <p:sp>
          <p:nvSpPr>
            <p:cNvPr id="29709" name="Rectangle 8"/>
            <p:cNvSpPr>
              <a:spLocks noChangeArrowheads="1"/>
            </p:cNvSpPr>
            <p:nvPr/>
          </p:nvSpPr>
          <p:spPr bwMode="auto">
            <a:xfrm>
              <a:off x="24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Dust Rating - IP 67</a:t>
              </a:r>
            </a:p>
          </p:txBody>
        </p:sp>
        <p:sp>
          <p:nvSpPr>
            <p:cNvPr id="29710" name="Oval 12"/>
            <p:cNvSpPr>
              <a:spLocks noChangeArrowheads="1"/>
            </p:cNvSpPr>
            <p:nvPr/>
          </p:nvSpPr>
          <p:spPr bwMode="auto">
            <a:xfrm>
              <a:off x="2044" y="1056"/>
              <a:ext cx="96" cy="24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422" y="1344"/>
              <a:ext cx="245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Subjected to talc dust vacuum chamber for 8 hours</a:t>
              </a:r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105400" y="1827213"/>
            <a:ext cx="3200400" cy="2135187"/>
            <a:chOff x="3216" y="1151"/>
            <a:chExt cx="2016" cy="1345"/>
          </a:xfrm>
        </p:grpSpPr>
        <p:pic>
          <p:nvPicPr>
            <p:cNvPr id="29707" name="Picture 23" descr="dust-test-befor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1151"/>
              <a:ext cx="2016" cy="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3264" y="1247"/>
              <a:ext cx="630" cy="250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kumimoji="1" lang="en-US" altLang="ja-JP" sz="2000" b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before</a:t>
              </a:r>
              <a:endParaRPr kumimoji="1" lang="ja-JP" altLang="en-US" sz="2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charset="0"/>
              </a:endParaRP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500063" y="4114800"/>
            <a:ext cx="7805737" cy="2135188"/>
            <a:chOff x="315" y="2592"/>
            <a:chExt cx="4917" cy="1345"/>
          </a:xfrm>
        </p:grpSpPr>
        <p:pic>
          <p:nvPicPr>
            <p:cNvPr id="29703" name="Picture 24" descr="dust-test-after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2592"/>
              <a:ext cx="2016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4" name="Picture 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2655"/>
              <a:ext cx="1565" cy="1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テキスト ボックス 19"/>
            <p:cNvSpPr txBox="1"/>
            <p:nvPr/>
          </p:nvSpPr>
          <p:spPr>
            <a:xfrm>
              <a:off x="3264" y="2640"/>
              <a:ext cx="630" cy="250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kumimoji="1" lang="en-US" altLang="ja-JP" sz="2000" b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after</a:t>
              </a:r>
              <a:endParaRPr kumimoji="1" lang="ja-JP" altLang="en-US" sz="2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charset="0"/>
              </a:endParaRPr>
            </a:p>
          </p:txBody>
        </p:sp>
        <p:cxnSp>
          <p:nvCxnSpPr>
            <p:cNvPr id="12" name="直線矢印コネクタ 11"/>
            <p:cNvCxnSpPr/>
            <p:nvPr/>
          </p:nvCxnSpPr>
          <p:spPr>
            <a:xfrm rot="10800000">
              <a:off x="1935" y="3285"/>
              <a:ext cx="1170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07395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56578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31747" name="Rectangle 8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sp>
        <p:nvSpPr>
          <p:cNvPr id="31748" name="Rectangle 17"/>
          <p:cNvSpPr>
            <a:spLocks noChangeArrowheads="1"/>
          </p:cNvSpPr>
          <p:nvPr/>
        </p:nvSpPr>
        <p:spPr bwMode="auto">
          <a:xfrm>
            <a:off x="3263900" y="1676400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3116263" y="1714500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4052" name="Rectangle 8"/>
          <p:cNvSpPr>
            <a:spLocks noChangeArrowheads="1"/>
          </p:cNvSpPr>
          <p:nvPr/>
        </p:nvSpPr>
        <p:spPr bwMode="auto">
          <a:xfrm>
            <a:off x="152400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/>
              <a:t>Water Proof Rating - IP 67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0" y="1676400"/>
            <a:ext cx="4572000" cy="914400"/>
            <a:chOff x="0" y="1056"/>
            <a:chExt cx="2880" cy="576"/>
          </a:xfrm>
        </p:grpSpPr>
        <p:sp>
          <p:nvSpPr>
            <p:cNvPr id="31761" name="Rectangle 19"/>
            <p:cNvSpPr>
              <a:spLocks noChangeArrowheads="1"/>
            </p:cNvSpPr>
            <p:nvPr/>
          </p:nvSpPr>
          <p:spPr bwMode="auto">
            <a:xfrm>
              <a:off x="0" y="1344"/>
              <a:ext cx="28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Submerged in 1 meter of water</a:t>
              </a:r>
            </a:p>
            <a:p>
              <a:pPr algn="ctr"/>
              <a:r>
                <a:rPr lang="en-US"/>
                <a:t>for 30 minutes</a:t>
              </a:r>
            </a:p>
          </p:txBody>
        </p:sp>
        <p:sp>
          <p:nvSpPr>
            <p:cNvPr id="31762" name="Oval 21"/>
            <p:cNvSpPr>
              <a:spLocks noChangeArrowheads="1"/>
            </p:cNvSpPr>
            <p:nvPr/>
          </p:nvSpPr>
          <p:spPr bwMode="auto">
            <a:xfrm>
              <a:off x="2192" y="1056"/>
              <a:ext cx="96" cy="24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1143000" y="1857375"/>
            <a:ext cx="7688263" cy="4357688"/>
            <a:chOff x="720" y="1170"/>
            <a:chExt cx="4843" cy="2745"/>
          </a:xfrm>
        </p:grpSpPr>
        <p:pic>
          <p:nvPicPr>
            <p:cNvPr id="31753" name="図 6" descr="IPX7試験装置（社内）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1170"/>
              <a:ext cx="2059" cy="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4" name="図 4" descr="IPX7試験中（社内）2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340"/>
              <a:ext cx="1930" cy="1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1755" name="直線矢印コネクタ 17"/>
            <p:cNvCxnSpPr>
              <a:cxnSpLocks noChangeShapeType="1"/>
              <a:stCxn id="31759" idx="2"/>
            </p:cNvCxnSpPr>
            <p:nvPr/>
          </p:nvCxnSpPr>
          <p:spPr bwMode="auto">
            <a:xfrm flipH="1" flipV="1">
              <a:off x="1980" y="3150"/>
              <a:ext cx="2388" cy="42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6" name="直線コネクタ 12"/>
            <p:cNvCxnSpPr>
              <a:cxnSpLocks noChangeShapeType="1"/>
            </p:cNvCxnSpPr>
            <p:nvPr/>
          </p:nvCxnSpPr>
          <p:spPr bwMode="auto">
            <a:xfrm>
              <a:off x="4674" y="1484"/>
              <a:ext cx="76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7" name="直線矢印コネクタ 14"/>
            <p:cNvCxnSpPr>
              <a:cxnSpLocks noChangeShapeType="1"/>
            </p:cNvCxnSpPr>
            <p:nvPr/>
          </p:nvCxnSpPr>
          <p:spPr bwMode="auto">
            <a:xfrm rot="5400000">
              <a:off x="4495" y="2339"/>
              <a:ext cx="1710" cy="1"/>
            </a:xfrm>
            <a:prstGeom prst="straightConnector1">
              <a:avLst/>
            </a:prstGeom>
            <a:noFill/>
            <a:ln w="19050">
              <a:solidFill>
                <a:schemeClr val="bg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8" name="テキスト ボックス 15"/>
            <p:cNvSpPr txBox="1">
              <a:spLocks noChangeArrowheads="1"/>
            </p:cNvSpPr>
            <p:nvPr/>
          </p:nvSpPr>
          <p:spPr bwMode="auto">
            <a:xfrm>
              <a:off x="5034" y="2107"/>
              <a:ext cx="4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kumimoji="1" lang="ja-JP" altLang="en-US" sz="1800">
                  <a:solidFill>
                    <a:schemeClr val="bg1"/>
                  </a:solidFill>
                  <a:latin typeface="Calibri" charset="0"/>
                </a:rPr>
                <a:t>１ｍ</a:t>
              </a:r>
            </a:p>
          </p:txBody>
        </p:sp>
        <p:sp>
          <p:nvSpPr>
            <p:cNvPr id="31759" name="Oval 22"/>
            <p:cNvSpPr>
              <a:spLocks noChangeArrowheads="1"/>
            </p:cNvSpPr>
            <p:nvPr/>
          </p:nvSpPr>
          <p:spPr bwMode="auto">
            <a:xfrm>
              <a:off x="4368" y="3072"/>
              <a:ext cx="288" cy="24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1760" name="直線コネクタ 12"/>
            <p:cNvCxnSpPr>
              <a:cxnSpLocks noChangeShapeType="1"/>
            </p:cNvCxnSpPr>
            <p:nvPr/>
          </p:nvCxnSpPr>
          <p:spPr bwMode="auto">
            <a:xfrm>
              <a:off x="4674" y="3216"/>
              <a:ext cx="76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4941040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566578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152400" y="1676400"/>
            <a:ext cx="883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Increased data logging capacity</a:t>
            </a:r>
            <a:endParaRPr lang="en-US"/>
          </a:p>
        </p:txBody>
      </p:sp>
      <p:graphicFrame>
        <p:nvGraphicFramePr>
          <p:cNvPr id="25636" name="Group 36"/>
          <p:cNvGraphicFramePr>
            <a:graphicFrameLocks noGrp="1"/>
          </p:cNvGraphicFramePr>
          <p:nvPr/>
        </p:nvGraphicFramePr>
        <p:xfrm>
          <a:off x="609600" y="4648200"/>
          <a:ext cx="7924800" cy="1270022"/>
        </p:xfrm>
        <a:graphic>
          <a:graphicData uri="http://schemas.openxmlformats.org/drawingml/2006/table">
            <a:tbl>
              <a:tblPr/>
              <a:tblGrid>
                <a:gridCol w="1476375"/>
                <a:gridCol w="2797175"/>
                <a:gridCol w="1670050"/>
                <a:gridCol w="1981200"/>
              </a:tblGrid>
              <a:tr h="38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Alarm trend every 5 sec.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Interval trend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Cal. history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0"/>
                          <a:cs typeface="ヒラギノ角ゴ Pro W3" charset="0"/>
                        </a:rPr>
                        <a:t>ＧＸ－２００１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Before &amp; after 15min.1event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0"/>
                          <a:cs typeface="ヒラギノ角ゴ Pro W3" charset="0"/>
                        </a:rPr>
                        <a:t>　</a:t>
                      </a: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480 sessions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Last calibration record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</a:tr>
              <a:tr h="5180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0"/>
                          <a:cs typeface="ヒラギノ角ゴ Pro W3" charset="0"/>
                        </a:rPr>
                        <a:t>ＧＸ－２００９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</a:rPr>
                        <a:t>Before &amp; after </a:t>
                      </a: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</a:rPr>
                        <a:t>30min.8 events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3,600 sessions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Last 100 calibration records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</a:tr>
            </a:tbl>
          </a:graphicData>
        </a:graphic>
      </p:graphicFrame>
      <p:sp>
        <p:nvSpPr>
          <p:cNvPr id="33818" name="Rectangle 3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pic>
        <p:nvPicPr>
          <p:cNvPr id="33819" name="Picture 37" descr="datalogging-screen-table-view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1575" y="2057400"/>
            <a:ext cx="42608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59739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565943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35843" name="Rectangle 8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752600" y="1676400"/>
            <a:ext cx="4419600" cy="4370388"/>
            <a:chOff x="2880" y="1056"/>
            <a:chExt cx="2784" cy="2753"/>
          </a:xfrm>
        </p:grpSpPr>
        <p:pic>
          <p:nvPicPr>
            <p:cNvPr id="35845" name="Picture 2" descr="GX200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2448"/>
              <a:ext cx="1488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6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Only  a USB / IR adaptor  required for</a:t>
              </a:r>
            </a:p>
            <a:p>
              <a:pPr algn="ctr"/>
              <a:r>
                <a:rPr lang="en-US" sz="1600"/>
                <a:t>data downloading </a:t>
              </a:r>
            </a:p>
          </p:txBody>
        </p:sp>
        <p:pic>
          <p:nvPicPr>
            <p:cNvPr id="35847" name="Picture 10" descr="_47-5027RK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1622"/>
              <a:ext cx="1440" cy="1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057156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56578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37891" name="Rectangle 7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362200" y="1676400"/>
            <a:ext cx="4549775" cy="4483100"/>
            <a:chOff x="2880" y="1056"/>
            <a:chExt cx="2866" cy="2824"/>
          </a:xfrm>
        </p:grpSpPr>
        <p:sp>
          <p:nvSpPr>
            <p:cNvPr id="37893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Operates for 20 hours on  </a:t>
              </a:r>
            </a:p>
            <a:p>
              <a:pPr algn="ctr"/>
              <a:r>
                <a:rPr lang="en-US" sz="1600"/>
                <a:t>NiMH batteries</a:t>
              </a:r>
            </a:p>
          </p:txBody>
        </p:sp>
        <p:pic>
          <p:nvPicPr>
            <p:cNvPr id="37894" name="Picture 11" descr="angle-charg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248"/>
              <a:ext cx="2866" cy="2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7702781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66578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39939" name="Rectangle 6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362200" y="1676400"/>
            <a:ext cx="4572000" cy="4073525"/>
            <a:chOff x="2880" y="1056"/>
            <a:chExt cx="2880" cy="2566"/>
          </a:xfrm>
        </p:grpSpPr>
        <p:sp>
          <p:nvSpPr>
            <p:cNvPr id="39941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Modular gang charging, up to 5 cradles for one power source</a:t>
              </a:r>
            </a:p>
          </p:txBody>
        </p:sp>
        <p:pic>
          <p:nvPicPr>
            <p:cNvPr id="39942" name="Picture 9" descr="dual-chargi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462"/>
              <a:ext cx="2880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939788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56562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981200" y="1676400"/>
            <a:ext cx="4419600" cy="3532188"/>
            <a:chOff x="2880" y="1056"/>
            <a:chExt cx="2784" cy="2225"/>
          </a:xfrm>
        </p:grpSpPr>
        <p:pic>
          <p:nvPicPr>
            <p:cNvPr id="41989" name="Picture 2" descr="GX200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1920"/>
              <a:ext cx="1488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990" name="Group 15"/>
            <p:cNvGrpSpPr>
              <a:grpSpLocks/>
            </p:cNvGrpSpPr>
            <p:nvPr/>
          </p:nvGrpSpPr>
          <p:grpSpPr bwMode="auto">
            <a:xfrm>
              <a:off x="2880" y="1056"/>
              <a:ext cx="2784" cy="952"/>
              <a:chOff x="2880" y="1056"/>
              <a:chExt cx="2784" cy="952"/>
            </a:xfrm>
          </p:grpSpPr>
          <p:sp>
            <p:nvSpPr>
              <p:cNvPr id="41991" name="Rectangle 8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27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/>
                  <a:t>Impact resistant over-mold body</a:t>
                </a:r>
              </a:p>
            </p:txBody>
          </p:sp>
          <p:cxnSp>
            <p:nvCxnSpPr>
              <p:cNvPr id="41992" name="Straight Arrow Connector 25"/>
              <p:cNvCxnSpPr>
                <a:cxnSpLocks noChangeShapeType="1"/>
                <a:stCxn id="41991" idx="2"/>
              </p:cNvCxnSpPr>
              <p:nvPr/>
            </p:nvCxnSpPr>
            <p:spPr bwMode="auto">
              <a:xfrm flipH="1">
                <a:off x="4120" y="1268"/>
                <a:ext cx="152" cy="74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41988" name="Rectangle 1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1091890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44034" name="Picture 2" descr="GX2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564991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676525" y="1676400"/>
            <a:ext cx="4419600" cy="3429000"/>
            <a:chOff x="4572000" y="1676400"/>
            <a:chExt cx="4419600" cy="3429000"/>
          </a:xfrm>
        </p:grpSpPr>
        <p:sp>
          <p:nvSpPr>
            <p:cNvPr id="44038" name="Rectangle 8"/>
            <p:cNvSpPr>
              <a:spLocks noChangeArrowheads="1"/>
            </p:cNvSpPr>
            <p:nvPr/>
          </p:nvSpPr>
          <p:spPr bwMode="auto">
            <a:xfrm>
              <a:off x="4572000" y="1676400"/>
              <a:ext cx="4419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2.75</a:t>
              </a:r>
              <a:r>
                <a:rPr lang="ja-JP" altLang="en-US" sz="1600"/>
                <a:t>”</a:t>
              </a:r>
              <a:r>
                <a:rPr lang="en-US" altLang="ja-JP" sz="1600"/>
                <a:t> H x 2.95</a:t>
              </a:r>
              <a:r>
                <a:rPr lang="ja-JP" altLang="en-US" sz="1600"/>
                <a:t>”</a:t>
              </a:r>
              <a:r>
                <a:rPr lang="en-US" altLang="ja-JP" sz="1600"/>
                <a:t> W x .98</a:t>
              </a:r>
              <a:r>
                <a:rPr lang="ja-JP" altLang="en-US" sz="1600"/>
                <a:t>”</a:t>
              </a:r>
              <a:r>
                <a:rPr lang="en-US" altLang="ja-JP" sz="1600"/>
                <a:t> D, 4.6 oz</a:t>
              </a:r>
              <a:endParaRPr lang="en-US" sz="1600"/>
            </a:p>
          </p:txBody>
        </p:sp>
        <p:sp>
          <p:nvSpPr>
            <p:cNvPr id="44039" name="Line 17"/>
            <p:cNvSpPr>
              <a:spLocks noChangeShapeType="1"/>
            </p:cNvSpPr>
            <p:nvPr/>
          </p:nvSpPr>
          <p:spPr bwMode="auto">
            <a:xfrm flipH="1">
              <a:off x="4953000" y="31623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0" name="Line 18"/>
            <p:cNvSpPr>
              <a:spLocks noChangeShapeType="1"/>
            </p:cNvSpPr>
            <p:nvPr/>
          </p:nvSpPr>
          <p:spPr bwMode="auto">
            <a:xfrm flipH="1">
              <a:off x="49530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1" name="Line 19"/>
            <p:cNvSpPr>
              <a:spLocks noChangeShapeType="1"/>
            </p:cNvSpPr>
            <p:nvPr/>
          </p:nvSpPr>
          <p:spPr bwMode="auto">
            <a:xfrm>
              <a:off x="5334000" y="3200400"/>
              <a:ext cx="0" cy="1905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2" name="Text Box 20"/>
            <p:cNvSpPr txBox="1">
              <a:spLocks noChangeArrowheads="1"/>
            </p:cNvSpPr>
            <p:nvPr/>
          </p:nvSpPr>
          <p:spPr bwMode="auto">
            <a:xfrm>
              <a:off x="4802188" y="4038600"/>
              <a:ext cx="471487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2.7</a:t>
              </a:r>
              <a:r>
                <a:rPr lang="ja-JP" altLang="en-US"/>
                <a:t>”</a:t>
              </a:r>
              <a:endParaRPr lang="en-US"/>
            </a:p>
          </p:txBody>
        </p:sp>
      </p:grpSp>
      <p:sp>
        <p:nvSpPr>
          <p:cNvPr id="44037" name="Rectangle 1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36201342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565150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362200" y="1676400"/>
            <a:ext cx="4419600" cy="3375025"/>
            <a:chOff x="2880" y="1056"/>
            <a:chExt cx="2784" cy="2126"/>
          </a:xfrm>
        </p:grpSpPr>
        <p:sp>
          <p:nvSpPr>
            <p:cNvPr id="46085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2.75</a:t>
              </a:r>
              <a:r>
                <a:rPr lang="ja-JP" altLang="en-US" sz="1600"/>
                <a:t>”</a:t>
              </a:r>
              <a:r>
                <a:rPr lang="en-US" altLang="ja-JP" sz="1600"/>
                <a:t> H x 2.95</a:t>
              </a:r>
              <a:r>
                <a:rPr lang="ja-JP" altLang="en-US" sz="1600"/>
                <a:t>”</a:t>
              </a:r>
              <a:r>
                <a:rPr lang="en-US" altLang="ja-JP" sz="1600"/>
                <a:t> W x .98</a:t>
              </a:r>
              <a:r>
                <a:rPr lang="ja-JP" altLang="en-US" sz="1600"/>
                <a:t>”</a:t>
              </a:r>
              <a:r>
                <a:rPr lang="en-US" altLang="ja-JP" sz="1600"/>
                <a:t> D, 4.6 oz</a:t>
              </a:r>
              <a:endParaRPr lang="en-US" sz="1600"/>
            </a:p>
          </p:txBody>
        </p:sp>
        <p:sp>
          <p:nvSpPr>
            <p:cNvPr id="46086" name="Line 17"/>
            <p:cNvSpPr>
              <a:spLocks noChangeShapeType="1"/>
            </p:cNvSpPr>
            <p:nvPr/>
          </p:nvSpPr>
          <p:spPr bwMode="auto">
            <a:xfrm flipH="1">
              <a:off x="3120" y="2016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7" name="Line 18"/>
            <p:cNvSpPr>
              <a:spLocks noChangeShapeType="1"/>
            </p:cNvSpPr>
            <p:nvPr/>
          </p:nvSpPr>
          <p:spPr bwMode="auto">
            <a:xfrm flipH="1">
              <a:off x="3120" y="2496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8" name="Line 19"/>
            <p:cNvSpPr>
              <a:spLocks noChangeShapeType="1"/>
            </p:cNvSpPr>
            <p:nvPr/>
          </p:nvSpPr>
          <p:spPr bwMode="auto">
            <a:xfrm>
              <a:off x="3360" y="204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9" name="Text Box 20"/>
            <p:cNvSpPr txBox="1">
              <a:spLocks noChangeArrowheads="1"/>
            </p:cNvSpPr>
            <p:nvPr/>
          </p:nvSpPr>
          <p:spPr bwMode="auto">
            <a:xfrm>
              <a:off x="3122" y="2208"/>
              <a:ext cx="21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1</a:t>
              </a:r>
              <a:r>
                <a:rPr lang="ja-JP" altLang="en-US"/>
                <a:t>”</a:t>
              </a:r>
              <a:endParaRPr lang="en-US"/>
            </a:p>
          </p:txBody>
        </p:sp>
        <p:pic>
          <p:nvPicPr>
            <p:cNvPr id="46090" name="Picture 19" descr="gx-2009-side-angle-view.gi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1872"/>
              <a:ext cx="1968" cy="1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4" name="Rectangle 16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13549912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48130" name="Rectangle 4"/>
          <p:cNvSpPr>
            <a:spLocks noChangeArrowheads="1"/>
          </p:cNvSpPr>
          <p:nvPr/>
        </p:nvSpPr>
        <p:spPr bwMode="auto">
          <a:xfrm>
            <a:off x="5648325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362200" y="1676400"/>
            <a:ext cx="4419600" cy="3998913"/>
            <a:chOff x="2880" y="1056"/>
            <a:chExt cx="2784" cy="2519"/>
          </a:xfrm>
        </p:grpSpPr>
        <p:sp>
          <p:nvSpPr>
            <p:cNvPr id="48133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Low profile alligator, 360° rotation</a:t>
              </a:r>
            </a:p>
          </p:txBody>
        </p:sp>
        <p:sp>
          <p:nvSpPr>
            <p:cNvPr id="48134" name="Line 10"/>
            <p:cNvSpPr>
              <a:spLocks noChangeShapeType="1"/>
            </p:cNvSpPr>
            <p:nvPr/>
          </p:nvSpPr>
          <p:spPr bwMode="auto">
            <a:xfrm>
              <a:off x="4416" y="1248"/>
              <a:ext cx="96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8135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536"/>
              <a:ext cx="1770" cy="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132" name="Rectangle 10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32486345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56435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50179" name="Text Box 6"/>
          <p:cNvSpPr txBox="1">
            <a:spLocks noChangeArrowheads="1"/>
          </p:cNvSpPr>
          <p:nvPr/>
        </p:nvSpPr>
        <p:spPr bwMode="auto">
          <a:xfrm>
            <a:off x="152400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Replacement sensors</a:t>
            </a:r>
            <a:endParaRPr lang="en-US" sz="2000"/>
          </a:p>
        </p:txBody>
      </p:sp>
      <p:pic>
        <p:nvPicPr>
          <p:cNvPr id="50180" name="Picture 19" descr="gx-2009-side-angle-view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31242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6" descr="group-clipped-ppt.g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4800" y="2209800"/>
            <a:ext cx="29972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572000" y="1676400"/>
            <a:ext cx="4419600" cy="1895475"/>
            <a:chOff x="2880" y="1056"/>
            <a:chExt cx="2784" cy="1194"/>
          </a:xfrm>
        </p:grpSpPr>
        <p:sp>
          <p:nvSpPr>
            <p:cNvPr id="50184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/>
                <a:t>…and calibration cup</a:t>
              </a:r>
            </a:p>
          </p:txBody>
        </p:sp>
        <p:pic>
          <p:nvPicPr>
            <p:cNvPr id="50185" name="Picture 17" descr="cal-cupgx0001.gi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200"/>
              <a:ext cx="1776" cy="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183" name="Rectangle 10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190301860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56451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52227" name="Text Box 6"/>
          <p:cNvSpPr txBox="1">
            <a:spLocks noChangeArrowheads="1"/>
          </p:cNvSpPr>
          <p:nvPr/>
        </p:nvSpPr>
        <p:spPr bwMode="auto">
          <a:xfrm>
            <a:off x="1066800" y="1339850"/>
            <a:ext cx="7543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Compatible with the RP-2009 attachable sample drawing pump</a:t>
            </a:r>
            <a:endParaRPr lang="en-US" sz="2000"/>
          </a:p>
        </p:txBody>
      </p:sp>
      <p:sp>
        <p:nvSpPr>
          <p:cNvPr id="52228" name="Rectangle 10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pic>
        <p:nvPicPr>
          <p:cNvPr id="52229" name="Picture 1" descr="RP-2009-Pump-2hig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288" y="1663700"/>
            <a:ext cx="7337425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27609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56562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54275" name="Text Box 6"/>
          <p:cNvSpPr txBox="1">
            <a:spLocks noChangeArrowheads="1"/>
          </p:cNvSpPr>
          <p:nvPr/>
        </p:nvSpPr>
        <p:spPr bwMode="auto">
          <a:xfrm>
            <a:off x="152400" y="1676400"/>
            <a:ext cx="883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Air-tight IR data portal</a:t>
            </a:r>
            <a:endParaRPr lang="en-US"/>
          </a:p>
        </p:txBody>
      </p:sp>
      <p:pic>
        <p:nvPicPr>
          <p:cNvPr id="54276" name="Picture 18" descr="GX-2009-IR-port-view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35814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Rectangle 29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i="1">
                <a:solidFill>
                  <a:schemeClr val="accent2"/>
                </a:solidFill>
              </a:rPr>
              <a:t>GX-2009</a:t>
            </a:r>
          </a:p>
        </p:txBody>
      </p:sp>
      <p:sp>
        <p:nvSpPr>
          <p:cNvPr id="54278" name="Line 32"/>
          <p:cNvSpPr>
            <a:spLocks noChangeShapeType="1"/>
          </p:cNvSpPr>
          <p:nvPr/>
        </p:nvSpPr>
        <p:spPr bwMode="auto">
          <a:xfrm>
            <a:off x="4343400" y="1981200"/>
            <a:ext cx="3048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072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3"/>
          <p:cNvSpPr>
            <a:spLocks noGrp="1"/>
          </p:cNvSpPr>
          <p:nvPr>
            <p:ph type="ctrTitle"/>
          </p:nvPr>
        </p:nvSpPr>
        <p:spPr>
          <a:xfrm>
            <a:off x="515938" y="2528888"/>
            <a:ext cx="5232400" cy="1577975"/>
          </a:xfrm>
        </p:spPr>
        <p:txBody>
          <a:bodyPr/>
          <a:lstStyle/>
          <a:p>
            <a:pPr algn="r"/>
            <a:r>
              <a:rPr lang="en-US">
                <a:latin typeface="Century Gothic" charset="0"/>
              </a:rPr>
              <a:t>GX-2012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1201738" y="4284663"/>
            <a:ext cx="4470400" cy="1752600"/>
          </a:xfrm>
        </p:spPr>
        <p:txBody>
          <a:bodyPr/>
          <a:lstStyle/>
          <a:p>
            <a:pPr algn="r">
              <a:defRPr/>
            </a:pPr>
            <a:r>
              <a:rPr lang="en-US" dirty="0" smtClean="0"/>
              <a:t>Confined Space Sample Draw Monitor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30724" name="Picture 8" descr="GX-2012-backligh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8150" y="685800"/>
            <a:ext cx="2540000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332828"/>
      </p:ext>
    </p:extLst>
  </p:cSld>
  <p:clrMapOvr>
    <a:masterClrMapping/>
  </p:clrMapOvr>
  <p:transition xmlns:p14="http://schemas.microsoft.com/office/powerpoint/2010/main">
    <p:zoom dir="in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Content Placeholder 24" descr="GX-2012-backlight.pn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0919" r="-150919"/>
          <a:stretch>
            <a:fillRect/>
          </a:stretch>
        </p:blipFill>
        <p:spPr/>
      </p:pic>
      <p:sp>
        <p:nvSpPr>
          <p:cNvPr id="31746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 charset="0"/>
              </a:rPr>
              <a:t>GX-2012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49F3E-6B14-4342-8415-E9434DDAD12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294063" y="4264025"/>
            <a:ext cx="9144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0" name="TextBox 15"/>
          <p:cNvSpPr txBox="1">
            <a:spLocks noChangeArrowheads="1"/>
          </p:cNvSpPr>
          <p:nvPr/>
        </p:nvSpPr>
        <p:spPr bwMode="auto">
          <a:xfrm>
            <a:off x="2647950" y="4308475"/>
            <a:ext cx="649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LCD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4953000" y="5530850"/>
            <a:ext cx="1143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2" name="TextBox 18"/>
          <p:cNvSpPr txBox="1">
            <a:spLocks noChangeArrowheads="1"/>
          </p:cNvSpPr>
          <p:nvPr/>
        </p:nvSpPr>
        <p:spPr bwMode="auto">
          <a:xfrm>
            <a:off x="6096000" y="5345113"/>
            <a:ext cx="658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IrDA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rot="10800000">
            <a:off x="4694238" y="1955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5392738" y="1779588"/>
            <a:ext cx="1936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Tapered Nozzle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0800000" flipV="1">
            <a:off x="4884738" y="2732088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6" name="TextBox 26"/>
          <p:cNvSpPr txBox="1">
            <a:spLocks noChangeArrowheads="1"/>
          </p:cNvSpPr>
          <p:nvPr/>
        </p:nvSpPr>
        <p:spPr bwMode="auto">
          <a:xfrm>
            <a:off x="5549900" y="2528888"/>
            <a:ext cx="1812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Alarm Lamp 1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167063" y="2957513"/>
            <a:ext cx="914400" cy="577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8" name="TextBox 31"/>
          <p:cNvSpPr txBox="1">
            <a:spLocks noChangeArrowheads="1"/>
          </p:cNvSpPr>
          <p:nvPr/>
        </p:nvSpPr>
        <p:spPr bwMode="auto">
          <a:xfrm>
            <a:off x="1536700" y="2352675"/>
            <a:ext cx="24177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Buzzer </a:t>
            </a:r>
            <a:br>
              <a:rPr lang="en-US" sz="1800">
                <a:latin typeface="Century Gothic" charset="0"/>
                <a:cs typeface="Century Gothic" charset="0"/>
              </a:rPr>
            </a:br>
            <a:r>
              <a:rPr lang="en-US" sz="1800">
                <a:latin typeface="Century Gothic" charset="0"/>
                <a:cs typeface="Century Gothic" charset="0"/>
              </a:rPr>
              <a:t>(more than 95dB)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rot="5400000" flipH="1" flipV="1">
            <a:off x="3363913" y="4619625"/>
            <a:ext cx="57785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60" name="TextBox 34"/>
          <p:cNvSpPr txBox="1">
            <a:spLocks noChangeArrowheads="1"/>
          </p:cNvSpPr>
          <p:nvPr/>
        </p:nvSpPr>
        <p:spPr bwMode="auto">
          <a:xfrm>
            <a:off x="1828800" y="5175250"/>
            <a:ext cx="1812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Alarm Lamp 2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5080000" y="4418013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62" name="TextBox 40"/>
          <p:cNvSpPr txBox="1">
            <a:spLocks noChangeArrowheads="1"/>
          </p:cNvSpPr>
          <p:nvPr/>
        </p:nvSpPr>
        <p:spPr bwMode="auto">
          <a:xfrm>
            <a:off x="5665788" y="4235450"/>
            <a:ext cx="181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Alarm Lamp 3</a:t>
            </a:r>
          </a:p>
        </p:txBody>
      </p:sp>
    </p:spTree>
    <p:extLst>
      <p:ext uri="{BB962C8B-B14F-4D97-AF65-F5344CB8AC3E}">
        <p14:creationId xmlns:p14="http://schemas.microsoft.com/office/powerpoint/2010/main" val="145807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dirty="0" smtClean="0"/>
              <a:t>GX-2012 Features</a:t>
            </a:r>
            <a:endParaRPr lang="en-US" sz="4800" dirty="0"/>
          </a:p>
        </p:txBody>
      </p:sp>
      <p:sp>
        <p:nvSpPr>
          <p:cNvPr id="6" name="Vertical Tex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35399"/>
          </a:xfrm>
          <a:extLst/>
        </p:spPr>
        <p:txBody>
          <a:bodyPr numCol="2">
            <a:noAutofit/>
          </a:bodyPr>
          <a:lstStyle/>
          <a:p>
            <a:pPr>
              <a:buFont typeface="Arial"/>
              <a:buChar char="•"/>
              <a:defRPr/>
            </a:pPr>
            <a:r>
              <a:rPr lang="en-US" sz="1500" dirty="0" smtClean="0"/>
              <a:t>Monitors </a:t>
            </a:r>
            <a:r>
              <a:rPr lang="en-US" sz="1500" dirty="0" err="1" smtClean="0"/>
              <a:t>Lel</a:t>
            </a:r>
            <a:r>
              <a:rPr lang="en-US" sz="1500" dirty="0" smtClean="0"/>
              <a:t>, And % Volume Methane, Oxygen, Carbon Monoxide And Hydrogen Sulfide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0-100% Volume Methane Optional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Auto-ranging Display Of % By Volume And % </a:t>
            </a:r>
            <a:r>
              <a:rPr lang="en-US" sz="1500" dirty="0" err="1" smtClean="0"/>
              <a:t>Lel</a:t>
            </a:r>
            <a:endParaRPr lang="en-US" sz="1500" dirty="0" smtClean="0"/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Internal Sample Drawing Pump </a:t>
            </a:r>
            <a:br>
              <a:rPr lang="en-US" sz="1500" dirty="0" smtClean="0"/>
            </a:br>
            <a:r>
              <a:rPr lang="en-US" sz="1500" dirty="0" smtClean="0"/>
              <a:t>With Up To 50 Foot Range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Vibration, Visual, And Audible Alarms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Automatic Backlight During Alarms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Calibration Reminder With Lock </a:t>
            </a:r>
            <a:br>
              <a:rPr lang="en-US" sz="1500" dirty="0" smtClean="0"/>
            </a:br>
            <a:r>
              <a:rPr lang="en-US" sz="1500" dirty="0" smtClean="0"/>
              <a:t>Out Option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Lithium Or Alkaline Power Source (Interchangeable)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Quick Charge (Fully Charged In 90 Minutes)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Glove Friendly Large Buttons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Alarm Latching Or Non-latching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High Impact Protective Rubber Over Molding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Up To 600 Hours Of Data Logging With Alarm Trends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Auto Calibration Or Single Calibration</a:t>
            </a:r>
          </a:p>
          <a:p>
            <a:pPr>
              <a:buFont typeface="Arial"/>
              <a:buChar char="•"/>
              <a:defRPr/>
            </a:pPr>
            <a:r>
              <a:rPr lang="en-US" sz="1500" dirty="0" err="1" smtClean="0"/>
              <a:t>Twa</a:t>
            </a:r>
            <a:r>
              <a:rPr lang="en-US" sz="1500" dirty="0" smtClean="0"/>
              <a:t> And </a:t>
            </a:r>
            <a:r>
              <a:rPr lang="en-US" sz="1500" dirty="0" err="1" smtClean="0"/>
              <a:t>Stel</a:t>
            </a:r>
            <a:r>
              <a:rPr lang="en-US" sz="1500" dirty="0" smtClean="0"/>
              <a:t> Readings With Lunch-break Mode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Intrinsically Safe, </a:t>
            </a:r>
            <a:r>
              <a:rPr lang="en-US" sz="1500" dirty="0" err="1" smtClean="0"/>
              <a:t>Csa</a:t>
            </a:r>
            <a:r>
              <a:rPr lang="en-US" sz="1500" dirty="0" smtClean="0"/>
              <a:t>, C/Us Classified, </a:t>
            </a:r>
            <a:r>
              <a:rPr lang="en-US" sz="1500" dirty="0" err="1" smtClean="0"/>
              <a:t>Atex</a:t>
            </a:r>
            <a:r>
              <a:rPr lang="en-US" sz="1500" dirty="0" smtClean="0"/>
              <a:t>/IECEX Approval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IP-66 Water And Dust Resistant</a:t>
            </a:r>
          </a:p>
          <a:p>
            <a:pPr>
              <a:buFont typeface="Arial"/>
              <a:buChar char="•"/>
              <a:defRPr/>
            </a:pPr>
            <a:r>
              <a:rPr lang="en-US" sz="1500" dirty="0" smtClean="0"/>
              <a:t>2 Year Warranty</a:t>
            </a:r>
          </a:p>
          <a:p>
            <a:pPr>
              <a:buFont typeface="Arial"/>
              <a:buChar char="•"/>
              <a:defRPr/>
            </a:pPr>
            <a:endParaRPr lang="en-US" sz="1500" dirty="0" smtClean="0"/>
          </a:p>
          <a:p>
            <a:pPr>
              <a:defRPr/>
            </a:pPr>
            <a:endParaRPr lang="en-US" sz="15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2E132F-38C3-7045-BD94-E712C508017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765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2"/>
          <p:cNvSpPr txBox="1">
            <a:spLocks noChangeArrowheads="1"/>
          </p:cNvSpPr>
          <p:nvPr/>
        </p:nvSpPr>
        <p:spPr bwMode="auto">
          <a:xfrm>
            <a:off x="4775200" y="32337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85850" y="1471613"/>
          <a:ext cx="7086599" cy="4473574"/>
        </p:xfrm>
        <a:graphic>
          <a:graphicData uri="http://schemas.openxmlformats.org/drawingml/2006/table">
            <a:tbl>
              <a:tblPr/>
              <a:tblGrid>
                <a:gridCol w="1205965"/>
                <a:gridCol w="1467050"/>
                <a:gridCol w="994610"/>
                <a:gridCol w="1243263"/>
                <a:gridCol w="1081639"/>
                <a:gridCol w="1094072"/>
              </a:tblGrid>
              <a:tr h="29542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Verdana"/>
                        </a:rPr>
                        <a:t>GX-2012 Model</a:t>
                      </a:r>
                    </a:p>
                  </a:txBody>
                  <a:tcPr marL="10695" marR="10695" marT="106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8646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Gas Detected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Combustible Gases (Methane as Standard)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% Volume Methane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Oxygen (O2)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Hydrogen Sulfide (H2S)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Carbon Monoxide (CO)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Detection Principle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Catalytic Combustion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Thermal Conductivity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Galvanic Cell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 smtClean="0">
                          <a:latin typeface="Verdana"/>
                        </a:rPr>
                        <a:t>Electrochemical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Cell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3221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Detection Range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0-100% LEL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0-100% Vol.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0-40% Vol.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 smtClean="0">
                          <a:latin typeface="Verdana"/>
                        </a:rPr>
                        <a:t>0-100 ppm</a:t>
                      </a:r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 smtClean="0">
                          <a:latin typeface="Verdana"/>
                        </a:rPr>
                        <a:t> 0-500 ppm</a:t>
                      </a:r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Accuracy Statement (whichever is greater)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± 5% of reading or ± 2% LEL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± 5% of reading or ± 2% of full scale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±0.5% O2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± 5% of reading or ± 2ppm H2S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± 5% of reading or ± 5ppm CO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154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Sampling Method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Internal sample pump, flow rate monimal 0.5 LPM, includes hydrophobic filter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085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Display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Digital LCD with 7 segments, auto backlight during alarm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26952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Preset Alarms (User Adjustable)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latin typeface="Verdana"/>
                        </a:rPr>
                        <a:t>1st Alarm 10% LEL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2nd Alarm 50% LEL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Over Alarm 100% LEL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latin typeface="Verdana"/>
                        </a:rPr>
                        <a:t>N/A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latin typeface="Verdana"/>
                        </a:rPr>
                        <a:t>1st Alarm 19.5%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2nd Alarm 23.5%     Over Alarm 40.0% 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latin typeface="Verdana"/>
                        </a:rPr>
                        <a:t>1st 10ppm  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2nd 30ppm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TWA 10ppm       STEL 15ppm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Over 100ppm 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latin typeface="Verdana"/>
                        </a:rPr>
                        <a:t>1st 25ppm  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2nd 50ppm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TWA 25ppm       STEL 200ppm    Over 500ppm 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01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Alarm Types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latin typeface="Verdana"/>
                        </a:rPr>
                        <a:t>Gas Alarms: 1st and 2nd (user adjustable), STEL, TWA and Over                                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                    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Trouble Alarms: Sensor connection, low battery, low flow, circuit trouble and calibration error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695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latin typeface="Verdana"/>
                        </a:rPr>
                        <a:t>Alarm Methods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latin typeface="Verdana"/>
                        </a:rPr>
                        <a:t>Gas Alarms: Flashing lights, two tone buzzer, and vibration                                                  </a:t>
                      </a:r>
                      <a:r>
                        <a:rPr lang="en-US" sz="800" b="0" i="0" u="none" strike="noStrike" dirty="0" smtClean="0">
                          <a:latin typeface="Verdana"/>
                        </a:rPr>
                        <a:t>                     </a:t>
                      </a:r>
                      <a:r>
                        <a:rPr lang="en-US" sz="800" b="0" i="0" u="none" strike="noStrike" dirty="0">
                          <a:latin typeface="Verdana"/>
                        </a:rPr>
                        <a:t>Trouble Alarms: Flashing lights, trouble displayed, intermittent buzzer, and vibration</a:t>
                      </a:r>
                    </a:p>
                  </a:txBody>
                  <a:tcPr marL="10695" marR="10695" marT="106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85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 charset="0"/>
              </a:rPr>
              <a:t>Specifications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32AB10-8647-C545-AF89-BDC266D9C47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02462"/>
      </p:ext>
    </p:extLst>
  </p:cSld>
  <p:clrMapOvr>
    <a:masterClrMapping/>
  </p:clrMapOvr>
  <p:transition xmlns:p14="http://schemas.microsoft.com/office/powerpoint/2010/main">
    <p:split dir="in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 charset="0"/>
              </a:rPr>
              <a:t>Alarm Types and Indications</a:t>
            </a:r>
          </a:p>
        </p:txBody>
      </p:sp>
      <p:pic>
        <p:nvPicPr>
          <p:cNvPr id="55298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199" r="-38199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E72F8-4DC8-7141-8609-559381D21A5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5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Batteries</a:t>
            </a:r>
          </a:p>
        </p:txBody>
      </p:sp>
      <p:pic>
        <p:nvPicPr>
          <p:cNvPr id="88066" name="Picture Placeholder 4" descr="battery1 copy.jpg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4038600" cy="4525963"/>
          </a:xfrm>
        </p:spPr>
      </p:pic>
      <p:sp>
        <p:nvSpPr>
          <p:cNvPr id="88067" name="Tex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en-US" sz="2000">
                <a:latin typeface="Century Gothic" charset="0"/>
              </a:rPr>
              <a:t>Turn off the GX-2012</a:t>
            </a:r>
          </a:p>
          <a:p>
            <a:r>
              <a:rPr lang="en-US" sz="2000">
                <a:latin typeface="Century Gothic" charset="0"/>
              </a:rPr>
              <a:t>Push the latch on the bottom of the GX-2012 toward the front of the instrument to release the battery pack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5D4453-3F74-564C-9300-0B981A84C65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1265238" y="4503738"/>
            <a:ext cx="5334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071" name="TextBox 7"/>
          <p:cNvSpPr txBox="1">
            <a:spLocks noChangeArrowheads="1"/>
          </p:cNvSpPr>
          <p:nvPr/>
        </p:nvSpPr>
        <p:spPr bwMode="auto">
          <a:xfrm>
            <a:off x="1798638" y="4319588"/>
            <a:ext cx="700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121290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Batteries</a:t>
            </a:r>
          </a:p>
        </p:txBody>
      </p:sp>
      <p:pic>
        <p:nvPicPr>
          <p:cNvPr id="89090" name="Picture Placeholder 4" descr="pack for alkaline clipped.psd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43" r="-18343"/>
          <a:stretch>
            <a:fillRect/>
          </a:stretch>
        </p:blipFill>
        <p:spPr>
          <a:xfrm>
            <a:off x="490538" y="1516063"/>
            <a:ext cx="4494212" cy="2319337"/>
          </a:xfrm>
        </p:spPr>
      </p:pic>
      <p:sp>
        <p:nvSpPr>
          <p:cNvPr id="89091" name="Tex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en-US" sz="2000">
                <a:solidFill>
                  <a:srgbClr val="000000"/>
                </a:solidFill>
                <a:latin typeface="Century Gothic" charset="0"/>
              </a:rPr>
              <a:t>Slide the battery pack away from the instrument</a:t>
            </a:r>
          </a:p>
          <a:p>
            <a:r>
              <a:rPr lang="en-US" sz="2000">
                <a:solidFill>
                  <a:srgbClr val="000000"/>
                </a:solidFill>
                <a:latin typeface="Century Gothic" charset="0"/>
              </a:rPr>
              <a:t>Insert a new battery pack</a:t>
            </a:r>
          </a:p>
          <a:p>
            <a:pPr lvl="1">
              <a:buFont typeface="Arial" charset="0"/>
              <a:buChar char="•"/>
            </a:pPr>
            <a:r>
              <a:rPr lang="en-US" sz="1800">
                <a:solidFill>
                  <a:srgbClr val="000000"/>
                </a:solidFill>
                <a:latin typeface="Century Gothic" charset="0"/>
              </a:rPr>
              <a:t>Push the battery pack into the instrument until you hear a click.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A4D3D-D33F-C140-88B1-E360FCE5CB5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89094" name="Picture 5" descr="pack for lion clipped.psd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188" y="3827463"/>
            <a:ext cx="3427412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5" name="TextBox 6"/>
          <p:cNvSpPr txBox="1">
            <a:spLocks noChangeArrowheads="1"/>
          </p:cNvSpPr>
          <p:nvPr/>
        </p:nvSpPr>
        <p:spPr bwMode="auto">
          <a:xfrm>
            <a:off x="1025525" y="1590675"/>
            <a:ext cx="160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Alkaline Battery Pack</a:t>
            </a:r>
          </a:p>
        </p:txBody>
      </p:sp>
      <p:sp>
        <p:nvSpPr>
          <p:cNvPr id="89096" name="TextBox 7"/>
          <p:cNvSpPr txBox="1">
            <a:spLocks noChangeArrowheads="1"/>
          </p:cNvSpPr>
          <p:nvPr/>
        </p:nvSpPr>
        <p:spPr bwMode="auto">
          <a:xfrm>
            <a:off x="1033463" y="4214813"/>
            <a:ext cx="160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Li-Ion Battery Pack</a:t>
            </a:r>
          </a:p>
        </p:txBody>
      </p:sp>
    </p:spTree>
    <p:extLst>
      <p:ext uri="{BB962C8B-B14F-4D97-AF65-F5344CB8AC3E}">
        <p14:creationId xmlns:p14="http://schemas.microsoft.com/office/powerpoint/2010/main" val="158762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Sensors</a:t>
            </a:r>
          </a:p>
        </p:txBody>
      </p:sp>
      <p:pic>
        <p:nvPicPr>
          <p:cNvPr id="90114" name="Picture Placeholder 4" descr="backside.psd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9863" y="1716088"/>
            <a:ext cx="2235200" cy="4041775"/>
          </a:xfrm>
        </p:spPr>
      </p:pic>
      <p:sp>
        <p:nvSpPr>
          <p:cNvPr id="90115" name="Tex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en-US" sz="2000">
                <a:latin typeface="Century Gothic" charset="0"/>
              </a:rPr>
              <a:t>Use a screwdriver to remove the three screws holding the flow chamber</a:t>
            </a:r>
          </a:p>
          <a:p>
            <a:r>
              <a:rPr lang="en-US" sz="2000">
                <a:latin typeface="Century Gothic" charset="0"/>
              </a:rPr>
              <a:t>Grab the exhaust tube and pull it gently away from the unit to slide the flow chamber out of the unit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DA673-9735-5446-B8A2-0624DD0B426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76400" y="1846263"/>
            <a:ext cx="957263" cy="904875"/>
          </a:xfrm>
          <a:prstGeom prst="straightConnector1">
            <a:avLst/>
          </a:prstGeom>
          <a:ln>
            <a:solidFill>
              <a:schemeClr val="accent1">
                <a:alpha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531938" y="3802063"/>
            <a:ext cx="457200" cy="304800"/>
          </a:xfrm>
          <a:prstGeom prst="straightConnector1">
            <a:avLst/>
          </a:prstGeom>
          <a:ln>
            <a:solidFill>
              <a:schemeClr val="accent1">
                <a:alpha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>
            <a:off x="3124200" y="3802063"/>
            <a:ext cx="381000" cy="304800"/>
          </a:xfrm>
          <a:prstGeom prst="straightConnector1">
            <a:avLst/>
          </a:prstGeom>
          <a:ln>
            <a:solidFill>
              <a:schemeClr val="accent1">
                <a:alpha val="51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Scrubber Filters</a:t>
            </a:r>
          </a:p>
        </p:txBody>
      </p:sp>
      <p:sp>
        <p:nvSpPr>
          <p:cNvPr id="91138" name="Subtitle 5"/>
          <p:cNvSpPr>
            <a:spLocks noGrp="1"/>
          </p:cNvSpPr>
          <p:nvPr>
            <p:ph idx="1"/>
          </p:nvPr>
        </p:nvSpPr>
        <p:spPr>
          <a:xfrm>
            <a:off x="754063" y="5384800"/>
            <a:ext cx="7932737" cy="741363"/>
          </a:xfrm>
        </p:spPr>
        <p:txBody>
          <a:bodyPr/>
          <a:lstStyle/>
          <a:p>
            <a:r>
              <a:rPr lang="en-US" sz="2000">
                <a:latin typeface="Century Gothic" charset="0"/>
              </a:rPr>
              <a:t>Place the charcoal filter over the CO sensor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91140" name="Picture Placeholder 8" descr="IMG_3758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514" r="-54514"/>
          <a:stretch>
            <a:fillRect/>
          </a:stretch>
        </p:blipFill>
        <p:spPr>
          <a:xfrm>
            <a:off x="-617538" y="1079500"/>
            <a:ext cx="5543551" cy="4144963"/>
          </a:xfrm>
        </p:spPr>
      </p:pic>
      <p:pic>
        <p:nvPicPr>
          <p:cNvPr id="91141" name="Picture Placeholder 9" descr="IMG_375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7087" r="-77087"/>
          <a:stretch>
            <a:fillRect/>
          </a:stretch>
        </p:blipFill>
        <p:spPr>
          <a:xfrm>
            <a:off x="1993900" y="1104900"/>
            <a:ext cx="5541963" cy="4143375"/>
          </a:xfrm>
        </p:spPr>
      </p:pic>
      <p:pic>
        <p:nvPicPr>
          <p:cNvPr id="91142" name="Picture 10" descr="IMG_376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3400" y="1087438"/>
            <a:ext cx="2354263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37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Scrubber Filters</a:t>
            </a:r>
          </a:p>
        </p:txBody>
      </p:sp>
      <p:sp>
        <p:nvSpPr>
          <p:cNvPr id="92162" name="Subtitle 2"/>
          <p:cNvSpPr>
            <a:spLocks noGrp="1"/>
          </p:cNvSpPr>
          <p:nvPr>
            <p:ph idx="1"/>
          </p:nvPr>
        </p:nvSpPr>
        <p:spPr>
          <a:xfrm>
            <a:off x="754063" y="5341938"/>
            <a:ext cx="7932737" cy="914400"/>
          </a:xfrm>
        </p:spPr>
        <p:txBody>
          <a:bodyPr/>
          <a:lstStyle/>
          <a:p>
            <a:r>
              <a:rPr lang="en-US" sz="2000">
                <a:latin typeface="Century Gothic" charset="0"/>
              </a:rPr>
              <a:t>Place the H2S Scrubber over the LEL sensor</a:t>
            </a:r>
          </a:p>
          <a:p>
            <a:endParaRPr lang="en-US" sz="2000">
              <a:latin typeface="Century Gothic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92164" name="Picture Placeholder 10" descr="IMG_3761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005" r="-52005"/>
          <a:stretch>
            <a:fillRect/>
          </a:stretch>
        </p:blipFill>
        <p:spPr>
          <a:xfrm>
            <a:off x="482600" y="1130300"/>
            <a:ext cx="5580063" cy="4033838"/>
          </a:xfrm>
        </p:spPr>
      </p:pic>
      <p:pic>
        <p:nvPicPr>
          <p:cNvPr id="92165" name="Picture Placeholder 11" descr="IMG_3762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555" r="-71555"/>
          <a:stretch>
            <a:fillRect/>
          </a:stretch>
        </p:blipFill>
        <p:spPr>
          <a:xfrm>
            <a:off x="3217863" y="1074738"/>
            <a:ext cx="5486400" cy="4100512"/>
          </a:xfrm>
        </p:spPr>
      </p:pic>
    </p:spTree>
    <p:extLst>
      <p:ext uri="{BB962C8B-B14F-4D97-AF65-F5344CB8AC3E}">
        <p14:creationId xmlns:p14="http://schemas.microsoft.com/office/powerpoint/2010/main" val="345216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Sensors</a:t>
            </a:r>
          </a:p>
        </p:txBody>
      </p:sp>
      <p:pic>
        <p:nvPicPr>
          <p:cNvPr id="93186" name="Picture Placeholder 6" descr="IMG_3792.jpg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4038600" cy="4525963"/>
          </a:xfrm>
        </p:spPr>
      </p:pic>
      <p:sp>
        <p:nvSpPr>
          <p:cNvPr id="93187" name="Tex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en-US" sz="2000">
                <a:latin typeface="Century Gothic" charset="0"/>
              </a:rPr>
              <a:t>Gently pull the tab of the sensor gasket to remove it. Be sure not to lose any of the scrubber filters that are currently installed. Note: the sensors will be exposed.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A6AE3F-33D2-424C-9992-242E3D11D1DA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287463" y="3040063"/>
            <a:ext cx="1227137" cy="1006475"/>
          </a:xfrm>
          <a:prstGeom prst="straightConnector1">
            <a:avLst/>
          </a:prstGeom>
          <a:ln>
            <a:solidFill>
              <a:srgbClr val="FFFF00">
                <a:alpha val="50000"/>
              </a:srgb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191" name="TextBox 7"/>
          <p:cNvSpPr txBox="1">
            <a:spLocks noChangeArrowheads="1"/>
          </p:cNvSpPr>
          <p:nvPr/>
        </p:nvSpPr>
        <p:spPr bwMode="auto">
          <a:xfrm>
            <a:off x="617538" y="3930650"/>
            <a:ext cx="741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>
                <a:latin typeface="Century Gothic" charset="0"/>
                <a:cs typeface="Century Gothic" charset="0"/>
              </a:rPr>
              <a:t> Tab</a:t>
            </a:r>
          </a:p>
        </p:txBody>
      </p:sp>
      <p:cxnSp>
        <p:nvCxnSpPr>
          <p:cNvPr id="16" name="Elbow Connector 15"/>
          <p:cNvCxnSpPr/>
          <p:nvPr/>
        </p:nvCxnSpPr>
        <p:spPr>
          <a:xfrm rot="10800000">
            <a:off x="3055938" y="2954338"/>
            <a:ext cx="812800" cy="195262"/>
          </a:xfrm>
          <a:prstGeom prst="bentConnector3">
            <a:avLst>
              <a:gd name="adj1" fmla="val 50000"/>
            </a:avLst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rot="10800000" flipV="1">
            <a:off x="3073400" y="3446463"/>
            <a:ext cx="769938" cy="0"/>
          </a:xfrm>
          <a:prstGeom prst="bentConnector3">
            <a:avLst>
              <a:gd name="adj1" fmla="val 50000"/>
            </a:avLst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194" name="TextBox 18"/>
          <p:cNvSpPr txBox="1">
            <a:spLocks noChangeArrowheads="1"/>
          </p:cNvSpPr>
          <p:nvPr/>
        </p:nvSpPr>
        <p:spPr bwMode="auto">
          <a:xfrm>
            <a:off x="3843338" y="2963863"/>
            <a:ext cx="1295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entury Gothic" charset="0"/>
                <a:cs typeface="Century Gothic" charset="0"/>
              </a:rPr>
              <a:t>Sensor Filters</a:t>
            </a:r>
          </a:p>
        </p:txBody>
      </p:sp>
    </p:spTree>
    <p:extLst>
      <p:ext uri="{BB962C8B-B14F-4D97-AF65-F5344CB8AC3E}">
        <p14:creationId xmlns:p14="http://schemas.microsoft.com/office/powerpoint/2010/main" val="34371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Sensors</a:t>
            </a:r>
          </a:p>
        </p:txBody>
      </p:sp>
      <p:pic>
        <p:nvPicPr>
          <p:cNvPr id="94210" name="Picture Placeholder 4" descr="IMG_3791.jpg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4038600" cy="4525963"/>
          </a:xfrm>
        </p:spPr>
      </p:pic>
      <p:sp>
        <p:nvSpPr>
          <p:cNvPr id="94211" name="Tex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en-US" sz="2000">
                <a:latin typeface="Century Gothic" charset="0"/>
              </a:rPr>
              <a:t>Remove the sensors from their sockets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538A4-4AE1-D240-9486-C2571F1CCE3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3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Sensors</a:t>
            </a:r>
          </a:p>
        </p:txBody>
      </p:sp>
      <p:sp>
        <p:nvSpPr>
          <p:cNvPr id="95234" name="Subtitle 6"/>
          <p:cNvSpPr>
            <a:spLocks noGrp="1"/>
          </p:cNvSpPr>
          <p:nvPr>
            <p:ph idx="1"/>
          </p:nvPr>
        </p:nvSpPr>
        <p:spPr>
          <a:xfrm>
            <a:off x="754063" y="4935538"/>
            <a:ext cx="7932737" cy="1190625"/>
          </a:xfrm>
        </p:spPr>
        <p:txBody>
          <a:bodyPr/>
          <a:lstStyle/>
          <a:p>
            <a:r>
              <a:rPr lang="en-US" sz="2000">
                <a:latin typeface="Century Gothic" charset="0"/>
              </a:rPr>
              <a:t>Carefully insert the replacement sensor in the correct key color coded socket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95236" name="Picture 30" descr="IMG_378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5538" y="2227263"/>
            <a:ext cx="1854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Box 36"/>
          <p:cNvSpPr txBox="1">
            <a:spLocks noChangeArrowheads="1"/>
          </p:cNvSpPr>
          <p:nvPr/>
        </p:nvSpPr>
        <p:spPr bwMode="auto">
          <a:xfrm>
            <a:off x="4030663" y="1857375"/>
            <a:ext cx="3708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latin typeface="Century Gothic" charset="0"/>
                <a:cs typeface="Century Gothic" charset="0"/>
              </a:rPr>
              <a:t>GX-2012 Sensors </a:t>
            </a:r>
          </a:p>
        </p:txBody>
      </p:sp>
      <p:sp>
        <p:nvSpPr>
          <p:cNvPr id="95238" name="Rectangle 46"/>
          <p:cNvSpPr>
            <a:spLocks noChangeArrowheads="1"/>
          </p:cNvSpPr>
          <p:nvPr/>
        </p:nvSpPr>
        <p:spPr bwMode="auto">
          <a:xfrm>
            <a:off x="4021138" y="2489200"/>
            <a:ext cx="101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>
                <a:latin typeface="Century Gothic" charset="0"/>
                <a:cs typeface="Century Gothic" charset="0"/>
              </a:rPr>
              <a:t>%Volume</a:t>
            </a:r>
          </a:p>
          <a:p>
            <a:r>
              <a:rPr lang="en-US" sz="1200">
                <a:latin typeface="Century Gothic" charset="0"/>
                <a:cs typeface="Century Gothic" charset="0"/>
              </a:rPr>
              <a:t>Methane</a:t>
            </a:r>
          </a:p>
          <a:p>
            <a:r>
              <a:rPr lang="en-US" sz="1200">
                <a:latin typeface="Century Gothic" charset="0"/>
                <a:cs typeface="Century Gothic" charset="0"/>
              </a:rPr>
              <a:t>Thermal Conductivity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970463" y="2649538"/>
            <a:ext cx="498475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240" name="TextBox 51"/>
          <p:cNvSpPr txBox="1">
            <a:spLocks noChangeArrowheads="1"/>
          </p:cNvSpPr>
          <p:nvPr/>
        </p:nvSpPr>
        <p:spPr bwMode="auto">
          <a:xfrm>
            <a:off x="6688138" y="2468563"/>
            <a:ext cx="866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>
                <a:latin typeface="Century Gothic" charset="0"/>
                <a:cs typeface="Century Gothic" charset="0"/>
              </a:rPr>
              <a:t>%LEL</a:t>
            </a:r>
          </a:p>
          <a:p>
            <a:pPr algn="ctr" eaLnBrk="1" hangingPunct="1"/>
            <a:r>
              <a:rPr lang="en-US" sz="1200">
                <a:latin typeface="Century Gothic" charset="0"/>
                <a:cs typeface="Century Gothic" charset="0"/>
              </a:rPr>
              <a:t>Catalytic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 rot="10800000">
            <a:off x="6307138" y="2684463"/>
            <a:ext cx="4143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242" name="TextBox 53"/>
          <p:cNvSpPr txBox="1">
            <a:spLocks noChangeArrowheads="1"/>
          </p:cNvSpPr>
          <p:nvPr/>
        </p:nvSpPr>
        <p:spPr bwMode="auto">
          <a:xfrm>
            <a:off x="6789738" y="2971800"/>
            <a:ext cx="771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latin typeface="Century Gothic" charset="0"/>
                <a:cs typeface="Century Gothic" charset="0"/>
              </a:rPr>
              <a:t>Oxygen</a:t>
            </a:r>
          </a:p>
        </p:txBody>
      </p:sp>
      <p:cxnSp>
        <p:nvCxnSpPr>
          <p:cNvPr id="55" name="Straight Arrow Connector 54"/>
          <p:cNvCxnSpPr>
            <a:stCxn id="95242" idx="1"/>
          </p:cNvCxnSpPr>
          <p:nvPr/>
        </p:nvCxnSpPr>
        <p:spPr>
          <a:xfrm rot="10800000" flipV="1">
            <a:off x="6507163" y="3109913"/>
            <a:ext cx="2825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244" name="Rectangle 56"/>
          <p:cNvSpPr>
            <a:spLocks noChangeArrowheads="1"/>
          </p:cNvSpPr>
          <p:nvPr/>
        </p:nvSpPr>
        <p:spPr bwMode="auto">
          <a:xfrm>
            <a:off x="6265863" y="3621088"/>
            <a:ext cx="1549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>
                <a:latin typeface="Century Gothic" charset="0"/>
                <a:cs typeface="Century Gothic" charset="0"/>
              </a:rPr>
              <a:t>Carbon Monoxide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 flipV="1">
            <a:off x="5994400" y="3259138"/>
            <a:ext cx="373063" cy="441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246" name="TextBox 59"/>
          <p:cNvSpPr txBox="1">
            <a:spLocks noChangeArrowheads="1"/>
          </p:cNvSpPr>
          <p:nvPr/>
        </p:nvSpPr>
        <p:spPr bwMode="auto">
          <a:xfrm>
            <a:off x="4889500" y="3597275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>
                <a:latin typeface="Century Gothic" charset="0"/>
                <a:cs typeface="Century Gothic" charset="0"/>
              </a:rPr>
              <a:t>Hydrogen Sulfide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5402263" y="3276600"/>
            <a:ext cx="39687" cy="3476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5248" name="Picture Placeholder 4" descr="IMG_379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624" r="-62624"/>
          <a:stretch>
            <a:fillRect/>
          </a:stretch>
        </p:blipFill>
        <p:spPr bwMode="auto">
          <a:xfrm>
            <a:off x="-68263" y="1100138"/>
            <a:ext cx="5051426" cy="377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00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Sensors</a:t>
            </a:r>
          </a:p>
        </p:txBody>
      </p:sp>
      <p:pic>
        <p:nvPicPr>
          <p:cNvPr id="96259" name="Content Placeholder 8" descr="IMG_3757.jpg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4038600" cy="4525963"/>
          </a:xfrm>
        </p:spPr>
      </p:pic>
      <p:sp>
        <p:nvSpPr>
          <p:cNvPr id="96260" name="Text Placeholder 7"/>
          <p:cNvSpPr>
            <a:spLocks noGrp="1"/>
          </p:cNvSpPr>
          <p:nvPr>
            <p:ph sz="half" idx="2"/>
          </p:nvPr>
        </p:nvSpPr>
        <p:spPr>
          <a:xfrm>
            <a:off x="3943350" y="1600200"/>
            <a:ext cx="4743450" cy="4525963"/>
          </a:xfrm>
        </p:spPr>
        <p:txBody>
          <a:bodyPr/>
          <a:lstStyle/>
          <a:p>
            <a:r>
              <a:rPr lang="en-US" sz="1800">
                <a:latin typeface="Century Gothic" charset="0"/>
              </a:rPr>
              <a:t>Place the sensor gasket and filters back into the chamber ensuring that it seals with the sensors and the edge of the chamber</a:t>
            </a:r>
          </a:p>
          <a:p>
            <a:r>
              <a:rPr lang="en-US" sz="1800">
                <a:latin typeface="Century Gothic" charset="0"/>
              </a:rPr>
              <a:t>Ensure that the sensor filters are in place</a:t>
            </a:r>
          </a:p>
          <a:p>
            <a:r>
              <a:rPr lang="en-US" sz="1800">
                <a:latin typeface="Century Gothic" charset="0"/>
              </a:rPr>
              <a:t>Place the flow chamber in position over the sensor area and press it into the case until it is flush with the back of the case</a:t>
            </a:r>
          </a:p>
          <a:p>
            <a:r>
              <a:rPr lang="en-US" sz="1800">
                <a:latin typeface="Century Gothic" charset="0"/>
              </a:rPr>
              <a:t>Place the sensor gasket and filters back into the chamber ensuring that it seals with the sensors and the edge of the chamber.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322C6-6513-F94D-A6FF-BFBC99E771E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2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entury Gothic" charset="0"/>
              </a:rPr>
              <a:t>Replacing the Sensors</a:t>
            </a:r>
          </a:p>
        </p:txBody>
      </p:sp>
      <p:pic>
        <p:nvPicPr>
          <p:cNvPr id="97282" name="Picture Placeholder 8" descr="IMG_3764.jpg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4338" y="1481138"/>
            <a:ext cx="3886200" cy="4525962"/>
          </a:xfrm>
        </p:spPr>
      </p:pic>
      <p:sp>
        <p:nvSpPr>
          <p:cNvPr id="97283" name="Text Placeholder 7"/>
          <p:cNvSpPr>
            <a:spLocks noGrp="1"/>
          </p:cNvSpPr>
          <p:nvPr>
            <p:ph sz="half" idx="2"/>
          </p:nvPr>
        </p:nvSpPr>
        <p:spPr>
          <a:xfrm>
            <a:off x="3954463" y="1600200"/>
            <a:ext cx="4724400" cy="4525963"/>
          </a:xfrm>
        </p:spPr>
        <p:txBody>
          <a:bodyPr/>
          <a:lstStyle/>
          <a:p>
            <a:r>
              <a:rPr lang="en-US" sz="2400">
                <a:latin typeface="Century Gothic" charset="0"/>
              </a:rPr>
              <a:t>Place the flow chamber in position over the sensor area and press it into the case until it is flush with the back of the case.</a:t>
            </a:r>
          </a:p>
          <a:p>
            <a:r>
              <a:rPr lang="en-US" sz="2400">
                <a:latin typeface="Century Gothic" charset="0"/>
              </a:rPr>
              <a:t>Tighten the top screw of the flow chamber completely.</a:t>
            </a:r>
          </a:p>
          <a:p>
            <a:r>
              <a:rPr lang="en-US" sz="2400">
                <a:latin typeface="Century Gothic" charset="0"/>
              </a:rPr>
              <a:t>Place the belt clip into position and tighten the three screws retaining it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FB065-A0AF-8B46-A587-72F2EB05FB1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6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152411" y="1844824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Introducing</a:t>
            </a:r>
          </a:p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GX-6000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8515" y="407707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 gas, sample draw with PID &amp; super toxics</a:t>
            </a:r>
            <a:endParaRPr lang="en-US" dirty="0"/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48"/>
            <a:ext cx="3480435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83768" y="1240135"/>
            <a:ext cx="637588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Have Choices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2094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3635896" y="1052736"/>
            <a:ext cx="5040560" cy="208823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Monitor up to 6 gases</a:t>
            </a:r>
            <a:endParaRPr kumimoji="0" lang="en-US" altLang="ja-JP" b="0" kern="0" dirty="0" smtClean="0">
              <a:latin typeface="+mn-lt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4 standard micro-sensors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2 smart sensor slots for  PID, IR, &amp; Super toxics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Library of over 600 VOC’s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3635896" y="3284984"/>
            <a:ext cx="5040560" cy="648072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solidFill>
                  <a:srgbClr val="000000"/>
                </a:solidFill>
                <a:latin typeface="+mn-lt"/>
              </a:rPr>
              <a:t>Internal Sample Pump</a:t>
            </a:r>
            <a:endParaRPr kumimoji="0" lang="en-US" altLang="ja-JP" sz="2000" b="0" kern="0" dirty="0" smtClean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Features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Rounded Rectangle 7"/>
          <p:cNvSpPr/>
          <p:nvPr/>
        </p:nvSpPr>
        <p:spPr bwMode="auto">
          <a:xfrm>
            <a:off x="3635896" y="4149080"/>
            <a:ext cx="5040560" cy="2095744"/>
          </a:xfrm>
          <a:prstGeom prst="roundRect">
            <a:avLst>
              <a:gd name="adj" fmla="val 723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New Features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Man-down alarm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LED flashlight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Panic alarm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Auto display rotation 180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</p:txBody>
      </p:sp>
      <p:pic>
        <p:nvPicPr>
          <p:cNvPr id="3" name="Picture 2" descr="GX-6000_front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8888" y="333375"/>
            <a:ext cx="1916112" cy="618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24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7"/>
          <p:cNvSpPr/>
          <p:nvPr/>
        </p:nvSpPr>
        <p:spPr bwMode="auto">
          <a:xfrm>
            <a:off x="3639312" y="4005064"/>
            <a:ext cx="5112568" cy="504056"/>
          </a:xfrm>
          <a:prstGeom prst="roundRect">
            <a:avLst>
              <a:gd name="adj" fmla="val 1570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>
                <a:latin typeface="+mn-lt"/>
              </a:rPr>
              <a:t>IP 67 </a:t>
            </a:r>
          </a:p>
        </p:txBody>
      </p:sp>
      <p:sp>
        <p:nvSpPr>
          <p:cNvPr id="9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Features</a:t>
            </a:r>
          </a:p>
        </p:txBody>
      </p:sp>
      <p:pic>
        <p:nvPicPr>
          <p:cNvPr id="7" name="Picture 6" descr="GX-6000_front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9228" y="332656"/>
            <a:ext cx="1916112" cy="618172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 bwMode="auto">
          <a:xfrm>
            <a:off x="3635896" y="1556792"/>
            <a:ext cx="5040560" cy="216024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New Features</a:t>
            </a:r>
            <a:endParaRPr kumimoji="0" lang="en-US" altLang="ja-JP" b="0" kern="0" dirty="0" smtClean="0">
              <a:latin typeface="+mn-lt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>
                <a:latin typeface="+mn-lt"/>
              </a:rPr>
              <a:t>Lightweight &amp; Ergonomic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>
                <a:latin typeface="+mn-lt"/>
              </a:rPr>
              <a:t>High impact rubber </a:t>
            </a:r>
            <a:r>
              <a:rPr kumimoji="0" lang="en-US" altLang="ja-JP" b="0" kern="0" dirty="0" smtClean="0">
                <a:latin typeface="+mn-lt"/>
              </a:rPr>
              <a:t>boot</a:t>
            </a:r>
            <a:endParaRPr kumimoji="0" lang="en-US" altLang="ja-JP" b="0" kern="0" dirty="0">
              <a:latin typeface="+mn-lt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>
                <a:latin typeface="+mn-lt"/>
              </a:rPr>
              <a:t>Ergonomic design fits comfortable in </a:t>
            </a:r>
            <a:r>
              <a:rPr kumimoji="0" lang="en-US" altLang="ja-JP" b="0" kern="0" dirty="0" smtClean="0">
                <a:latin typeface="+mn-lt"/>
              </a:rPr>
              <a:t>hand</a:t>
            </a:r>
            <a:endParaRPr kumimoji="0" lang="en-US" altLang="ja-JP" b="0" kern="0" dirty="0">
              <a:latin typeface="+mn-lt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635896" y="4869160"/>
            <a:ext cx="5040560" cy="144016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Operating Hours	</a:t>
            </a:r>
            <a:endParaRPr kumimoji="0" lang="en-US" altLang="ja-JP" b="0" kern="0" dirty="0" smtClean="0">
              <a:latin typeface="+mn-lt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Rechargeable – 14 hours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>
                <a:latin typeface="+mn-lt"/>
              </a:rPr>
              <a:t>Alkaline – 8 hours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726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図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618" y="1832319"/>
            <a:ext cx="1584176" cy="41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図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6993" y="1832319"/>
            <a:ext cx="1279443" cy="417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7"/>
          <p:cNvSpPr/>
          <p:nvPr/>
        </p:nvSpPr>
        <p:spPr bwMode="auto">
          <a:xfrm>
            <a:off x="4283968" y="1484784"/>
            <a:ext cx="4392488" cy="151216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Dimensions</a:t>
            </a:r>
            <a:r>
              <a:rPr kumimoji="0" lang="en-US" altLang="ja-JP" b="0" kern="0" dirty="0" smtClean="0">
                <a:latin typeface="+mn-lt"/>
              </a:rPr>
              <a:t>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7.87” (H) x 2.67” (W) x 2.04” (D)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GX-2012 </a:t>
            </a:r>
            <a:r>
              <a:rPr kumimoji="0" lang="en-US" altLang="ja-JP" sz="2000" b="0" kern="0" dirty="0">
                <a:latin typeface="+mn-lt"/>
              </a:rPr>
              <a:t> </a:t>
            </a:r>
            <a:r>
              <a:rPr kumimoji="0" lang="en-US" altLang="ja-JP" sz="2000" b="0" kern="0" dirty="0" smtClean="0">
                <a:latin typeface="+mn-lt"/>
              </a:rPr>
              <a:t>= 6.81” x 2.79” x 1.69”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4283968" y="3356992"/>
            <a:ext cx="4392488" cy="1440160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solidFill>
                  <a:srgbClr val="000000"/>
                </a:solidFill>
                <a:latin typeface="+mn-lt"/>
              </a:rPr>
              <a:t>Weight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Approx.</a:t>
            </a:r>
            <a:r>
              <a:rPr kumimoji="0" lang="en-US" altLang="ja-JP" sz="2000" b="0" kern="0" dirty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400g / 14.1 ounce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GX-2012 : 360g / 12.7 ounce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544627" y="6237312"/>
            <a:ext cx="151216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3635896" y="2312500"/>
            <a:ext cx="0" cy="3564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2276993" y="6237312"/>
            <a:ext cx="12794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882007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2.67”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23016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2.04”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02239" y="3910220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7.87”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Compact &amp; lightweight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26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9" grpId="0"/>
      <p:bldP spid="22" grpId="0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図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591351"/>
            <a:ext cx="1296144" cy="34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図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59993" y="1739810"/>
            <a:ext cx="2898819" cy="2936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円/楕円 1"/>
          <p:cNvSpPr/>
          <p:nvPr/>
        </p:nvSpPr>
        <p:spPr>
          <a:xfrm>
            <a:off x="755576" y="4437112"/>
            <a:ext cx="1080120" cy="11521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778736" y="1640421"/>
            <a:ext cx="3010464" cy="2930505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835696" y="4053545"/>
            <a:ext cx="1224136" cy="648072"/>
          </a:xfrm>
          <a:prstGeom prst="line">
            <a:avLst/>
          </a:prstGeom>
          <a:ln w="381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/>
          <p:cNvSpPr/>
          <p:nvPr/>
        </p:nvSpPr>
        <p:spPr bwMode="auto">
          <a:xfrm>
            <a:off x="5940152" y="1700808"/>
            <a:ext cx="2796907" cy="180020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Glove friendly buttons can be operated with one hand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3" name="Rounded Rectangle 7"/>
          <p:cNvSpPr/>
          <p:nvPr/>
        </p:nvSpPr>
        <p:spPr bwMode="auto">
          <a:xfrm>
            <a:off x="2859993" y="4798572"/>
            <a:ext cx="5816463" cy="194279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Functionality of each button is very similar to other RKI gas detectors (like GX-2012)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New functions are easily identifiable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dirty="0" smtClean="0">
                <a:latin typeface="+mn-lt"/>
              </a:rPr>
              <a:t>LED light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Panic</a:t>
            </a:r>
            <a:r>
              <a:rPr kumimoji="0" lang="en-US" altLang="ja-JP" sz="18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alarm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baseline="0" dirty="0" smtClean="0">
                <a:latin typeface="+mn-lt"/>
              </a:rPr>
              <a:t>Auto </a:t>
            </a:r>
            <a:r>
              <a:rPr kumimoji="0" lang="en-US" altLang="ja-JP" sz="1800" b="0" kern="0" dirty="0" smtClean="0">
                <a:latin typeface="+mn-lt"/>
              </a:rPr>
              <a:t>d</a:t>
            </a:r>
            <a:r>
              <a:rPr kumimoji="0" lang="en-US" altLang="ja-JP" sz="1800" b="0" kern="0" baseline="0" dirty="0" smtClean="0">
                <a:latin typeface="+mn-lt"/>
              </a:rPr>
              <a:t>isplay</a:t>
            </a:r>
            <a:r>
              <a:rPr kumimoji="0" lang="en-US" altLang="ja-JP" sz="1800" b="0" kern="0" dirty="0" smtClean="0">
                <a:latin typeface="+mn-lt"/>
              </a:rPr>
              <a:t> rotation</a:t>
            </a:r>
            <a:endParaRPr kumimoji="0" lang="en-GB" altLang="ja-JP" sz="18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5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Control Panel</a:t>
            </a:r>
          </a:p>
        </p:txBody>
      </p:sp>
    </p:spTree>
    <p:extLst>
      <p:ext uri="{BB962C8B-B14F-4D97-AF65-F5344CB8AC3E}">
        <p14:creationId xmlns:p14="http://schemas.microsoft.com/office/powerpoint/2010/main" val="2364682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2778736" y="1542015"/>
            <a:ext cx="6284282" cy="30391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図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591351"/>
            <a:ext cx="1296144" cy="34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円/楕円 1"/>
          <p:cNvSpPr/>
          <p:nvPr/>
        </p:nvSpPr>
        <p:spPr>
          <a:xfrm>
            <a:off x="738071" y="3579795"/>
            <a:ext cx="1080120" cy="11521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627654" y="3209409"/>
            <a:ext cx="1052552" cy="500042"/>
          </a:xfrm>
          <a:prstGeom prst="line">
            <a:avLst/>
          </a:prstGeom>
          <a:ln w="381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55631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>
                <a:latin typeface="+mn-lt"/>
              </a:rPr>
              <a:t>F</a:t>
            </a:r>
            <a:r>
              <a:rPr kumimoji="0" lang="en-US" altLang="ja-JP" sz="2000" b="0" kern="0" dirty="0" smtClean="0">
                <a:latin typeface="+mn-lt"/>
              </a:rPr>
              <a:t>ull dot-matrix user-friendly LCD.  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One of 9 languages can be selected by software.</a:t>
            </a:r>
          </a:p>
          <a:p>
            <a:pPr lvl="1" indent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English, Germany, Italian, French, Portuguese, Spanish, Japanese, Korean, Russian  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226" y="2027182"/>
            <a:ext cx="1816863" cy="236445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360" y="2027182"/>
            <a:ext cx="1816863" cy="2364454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985226" y="1599933"/>
            <a:ext cx="2788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Display Examples</a:t>
            </a:r>
            <a:endParaRPr kumimoji="1" lang="ja-JP" altLang="en-US" sz="2400" b="1" dirty="0"/>
          </a:p>
        </p:txBody>
      </p:sp>
      <p:pic>
        <p:nvPicPr>
          <p:cNvPr id="16" name="図 15" descr="C:\Users\2318\Pictures\00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7828" y="2039978"/>
            <a:ext cx="1816863" cy="2351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図 19" descr="C:\Users\2318\Pictures\0007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9538"/>
          <a:stretch/>
        </p:blipFill>
        <p:spPr bwMode="auto">
          <a:xfrm>
            <a:off x="7095360" y="2039978"/>
            <a:ext cx="1816863" cy="24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図 20" descr="C:\Users\2318\Pictures\0007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9538"/>
          <a:stretch/>
        </p:blipFill>
        <p:spPr bwMode="auto">
          <a:xfrm>
            <a:off x="2985225" y="2039978"/>
            <a:ext cx="1816863" cy="24602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</a:t>
            </a:r>
          </a:p>
        </p:txBody>
      </p:sp>
    </p:spTree>
    <p:extLst>
      <p:ext uri="{BB962C8B-B14F-4D97-AF65-F5344CB8AC3E}">
        <p14:creationId xmlns:p14="http://schemas.microsoft.com/office/powerpoint/2010/main" val="47281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13" grpId="0" animBg="1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1701800"/>
            <a:ext cx="2349500" cy="298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1705744"/>
            <a:ext cx="2336800" cy="2984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987824" y="1701800"/>
            <a:ext cx="2349500" cy="2984500"/>
          </a:xfrm>
          <a:prstGeom prst="rect">
            <a:avLst/>
          </a:prstGeom>
        </p:spPr>
      </p:pic>
      <p:pic>
        <p:nvPicPr>
          <p:cNvPr id="2050" name="図 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591351"/>
            <a:ext cx="1296144" cy="34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円/楕円 1"/>
          <p:cNvSpPr/>
          <p:nvPr/>
        </p:nvSpPr>
        <p:spPr>
          <a:xfrm>
            <a:off x="738071" y="3579795"/>
            <a:ext cx="1080120" cy="11521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>
            <a:endCxn id="19" idx="3"/>
          </p:cNvCxnSpPr>
          <p:nvPr/>
        </p:nvCxnSpPr>
        <p:spPr>
          <a:xfrm flipV="1">
            <a:off x="1627654" y="3194050"/>
            <a:ext cx="1360170" cy="515401"/>
          </a:xfrm>
          <a:prstGeom prst="line">
            <a:avLst/>
          </a:prstGeom>
          <a:ln w="381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55631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Multi-gas view displays all 6 channels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Single gas view shows one</a:t>
            </a:r>
            <a:r>
              <a:rPr kumimoji="0" lang="en-US" altLang="ja-JP" sz="20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channel in large scale with auto scrolling for each channel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noProof="0" dirty="0" smtClean="0">
                <a:latin typeface="+mn-lt"/>
              </a:rPr>
              <a:t>Auto </a:t>
            </a:r>
            <a:r>
              <a:rPr kumimoji="0" lang="en-US" altLang="ja-JP" sz="2000" b="0" kern="0" dirty="0" smtClean="0">
                <a:latin typeface="+mn-lt"/>
              </a:rPr>
              <a:t>rotation when instrument upside down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 Options</a:t>
            </a:r>
          </a:p>
        </p:txBody>
      </p:sp>
    </p:spTree>
    <p:extLst>
      <p:ext uri="{BB962C8B-B14F-4D97-AF65-F5344CB8AC3E}">
        <p14:creationId xmlns:p14="http://schemas.microsoft.com/office/powerpoint/2010/main" val="3426135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7"/>
          <p:cNvSpPr/>
          <p:nvPr/>
        </p:nvSpPr>
        <p:spPr bwMode="auto">
          <a:xfrm>
            <a:off x="3849115" y="3464854"/>
            <a:ext cx="4893847" cy="1443479"/>
          </a:xfrm>
          <a:prstGeom prst="roundRect">
            <a:avLst>
              <a:gd name="adj" fmla="val 2011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Smart sensors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PID …..PIS-00x (White)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ES …..ESS-03xx (Grey)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IR …..DES-3311-x (Black)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7" name="図 6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208" y="1507206"/>
            <a:ext cx="2433137" cy="2194483"/>
          </a:xfrm>
          <a:prstGeom prst="rect">
            <a:avLst/>
          </a:prstGeom>
        </p:spPr>
      </p:pic>
      <p:pic>
        <p:nvPicPr>
          <p:cNvPr id="8" name="図 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3764076"/>
            <a:ext cx="2736304" cy="2778525"/>
          </a:xfrm>
          <a:prstGeom prst="rect">
            <a:avLst/>
          </a:prstGeom>
        </p:spPr>
      </p:pic>
      <p:pic>
        <p:nvPicPr>
          <p:cNvPr id="3074" name="図 1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3429000"/>
            <a:ext cx="2160821" cy="105264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Rounded Rectangle 7"/>
          <p:cNvSpPr/>
          <p:nvPr/>
        </p:nvSpPr>
        <p:spPr bwMode="auto">
          <a:xfrm>
            <a:off x="3851920" y="5157192"/>
            <a:ext cx="4893847" cy="1258533"/>
          </a:xfrm>
          <a:prstGeom prst="roundRect">
            <a:avLst>
              <a:gd name="adj" fmla="val 426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>
                <a:latin typeface="Calibri"/>
              </a:rPr>
              <a:t>*Any </a:t>
            </a:r>
            <a:r>
              <a:rPr kumimoji="0" lang="en-US" altLang="ja-JP" sz="2000" b="0" kern="0" dirty="0" smtClean="0">
                <a:latin typeface="Calibri"/>
              </a:rPr>
              <a:t>two “smart” sensors can </a:t>
            </a:r>
            <a:r>
              <a:rPr kumimoji="0" lang="en-US" altLang="ja-JP" sz="2000" b="0" kern="0" dirty="0">
                <a:latin typeface="Calibri"/>
              </a:rPr>
              <a:t>be </a:t>
            </a:r>
            <a:r>
              <a:rPr kumimoji="0" lang="en-US" altLang="ja-JP" sz="2000" b="0" kern="0" dirty="0" smtClean="0">
                <a:latin typeface="Calibri"/>
              </a:rPr>
              <a:t>combined in GX-6000, as long as </a:t>
            </a:r>
            <a:r>
              <a:rPr kumimoji="0" lang="en-US" altLang="ja-JP" sz="2000" b="0" kern="0" dirty="0">
                <a:latin typeface="Calibri"/>
              </a:rPr>
              <a:t>PID </a:t>
            </a:r>
            <a:r>
              <a:rPr kumimoji="0" lang="en-US" altLang="ja-JP" sz="2000" b="0" kern="0" dirty="0" smtClean="0">
                <a:latin typeface="Calibri"/>
              </a:rPr>
              <a:t>sensor is located in the first position of gas through path</a:t>
            </a:r>
            <a:r>
              <a:rPr kumimoji="0" lang="en-US" altLang="ja-JP" sz="2000" b="0" kern="0" dirty="0">
                <a:latin typeface="Calibri"/>
              </a:rPr>
              <a:t>.</a:t>
            </a:r>
            <a:endParaRPr kumimoji="0" lang="en-US" altLang="ja-JP" b="0" kern="0" dirty="0" smtClean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0" name="Rounded Rectangle 7"/>
          <p:cNvSpPr/>
          <p:nvPr/>
        </p:nvSpPr>
        <p:spPr bwMode="auto">
          <a:xfrm>
            <a:off x="3851920" y="1340768"/>
            <a:ext cx="4893847" cy="1875228"/>
          </a:xfrm>
          <a:prstGeom prst="roundRect">
            <a:avLst>
              <a:gd name="adj" fmla="val 2011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Standard 4 gas</a:t>
            </a:r>
            <a:r>
              <a:rPr kumimoji="0" lang="ja-JP" altLang="en-US" kern="0" dirty="0">
                <a:latin typeface="+mn-lt"/>
              </a:rPr>
              <a:t> </a:t>
            </a:r>
            <a:r>
              <a:rPr kumimoji="0" lang="en-US" altLang="ja-JP" kern="0" dirty="0" smtClean="0">
                <a:latin typeface="+mn-lt"/>
              </a:rPr>
              <a:t>sensors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CH4 or HC …..NC-6264A    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O2 …..OS-BM2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H2S ..…ES-1827i                  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CO …..ES-1821</a:t>
            </a:r>
          </a:p>
        </p:txBody>
      </p:sp>
      <p:pic>
        <p:nvPicPr>
          <p:cNvPr id="12" name="図 11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7510" y="1884814"/>
            <a:ext cx="578232" cy="599996"/>
          </a:xfrm>
          <a:prstGeom prst="rect">
            <a:avLst/>
          </a:prstGeom>
        </p:spPr>
      </p:pic>
      <p:pic>
        <p:nvPicPr>
          <p:cNvPr id="13" name="図 12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558" r="-10257"/>
          <a:stretch/>
        </p:blipFill>
        <p:spPr>
          <a:xfrm>
            <a:off x="7307510" y="2406232"/>
            <a:ext cx="578232" cy="355835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7812361" y="2425758"/>
            <a:ext cx="73382" cy="336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Sensors</a:t>
            </a:r>
          </a:p>
        </p:txBody>
      </p:sp>
    </p:spTree>
    <p:extLst>
      <p:ext uri="{BB962C8B-B14F-4D97-AF65-F5344CB8AC3E}">
        <p14:creationId xmlns:p14="http://schemas.microsoft.com/office/powerpoint/2010/main" val="15162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図 1"/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8299" y="1771231"/>
            <a:ext cx="652143" cy="99950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Rounded Rectangle 7"/>
          <p:cNvSpPr/>
          <p:nvPr/>
        </p:nvSpPr>
        <p:spPr bwMode="auto">
          <a:xfrm>
            <a:off x="1691680" y="1268760"/>
            <a:ext cx="7056784" cy="1224136"/>
          </a:xfrm>
          <a:prstGeom prst="roundRect">
            <a:avLst>
              <a:gd name="adj" fmla="val 717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PID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Library of </a:t>
            </a:r>
            <a:r>
              <a:rPr kumimoji="0" lang="en-US" altLang="ja-JP" sz="2000" b="0" kern="0" dirty="0">
                <a:latin typeface="+mn-lt"/>
              </a:rPr>
              <a:t>o</a:t>
            </a:r>
            <a:r>
              <a:rPr kumimoji="0" lang="en-US" altLang="ja-JP" sz="2000" b="0" kern="0" dirty="0" smtClean="0">
                <a:latin typeface="+mn-lt"/>
              </a:rPr>
              <a:t>ver 600 target gases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err="1" smtClean="0">
                <a:latin typeface="+mn-lt"/>
              </a:rPr>
              <a:t>Iso</a:t>
            </a:r>
            <a:r>
              <a:rPr kumimoji="0" lang="en-US" altLang="ja-JP" sz="2000" b="0" kern="0" dirty="0" smtClean="0">
                <a:latin typeface="+mn-lt"/>
              </a:rPr>
              <a:t>-Butylene (C4H8) will be a standard calibration gas. </a:t>
            </a:r>
          </a:p>
        </p:txBody>
      </p:sp>
      <p:pic>
        <p:nvPicPr>
          <p:cNvPr id="14" name="図 1"/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8299" y="3017610"/>
            <a:ext cx="720080" cy="105264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5" name="図 1"/>
          <p:cNvPicPr>
            <a:picLocks noChangeAspect="1" noChangeArrowheads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8326" y="4685153"/>
            <a:ext cx="792087" cy="116109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Gases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6381328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kern="0" dirty="0"/>
              <a:t>*New sensors will be considered after development of above sensors.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91680" y="2708920"/>
            <a:ext cx="7051282" cy="1728192"/>
            <a:chOff x="1691680" y="2708920"/>
            <a:chExt cx="7051282" cy="1728192"/>
          </a:xfrm>
        </p:grpSpPr>
        <p:sp>
          <p:nvSpPr>
            <p:cNvPr id="11" name="Rounded Rectangle 7"/>
            <p:cNvSpPr/>
            <p:nvPr/>
          </p:nvSpPr>
          <p:spPr bwMode="auto">
            <a:xfrm>
              <a:off x="1691680" y="3068960"/>
              <a:ext cx="7051282" cy="1368152"/>
            </a:xfrm>
            <a:prstGeom prst="roundRect">
              <a:avLst>
                <a:gd name="adj" fmla="val 4847"/>
              </a:avLst>
            </a:prstGeom>
            <a:solidFill>
              <a:schemeClr val="bg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numCol="2"/>
            <a:lstStyle>
              <a:lvl1pPr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SO2 0-6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NO2 0-9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HCN 0-15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NH3 0-75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NH3 0-400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Cl2 0-3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Cl2 0-10 ppm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691680" y="2708920"/>
              <a:ext cx="6840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1" kern="0" dirty="0" smtClean="0"/>
                <a:t>EC  </a:t>
              </a:r>
              <a:r>
                <a:rPr kumimoji="0" lang="en-US" altLang="ja-JP" kern="0" dirty="0"/>
                <a:t>(in order of development) 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91680" y="4509120"/>
            <a:ext cx="7051282" cy="1728192"/>
            <a:chOff x="1763688" y="4653136"/>
            <a:chExt cx="7051282" cy="1728192"/>
          </a:xfrm>
        </p:grpSpPr>
        <p:sp>
          <p:nvSpPr>
            <p:cNvPr id="18" name="Rounded Rectangle 7"/>
            <p:cNvSpPr/>
            <p:nvPr/>
          </p:nvSpPr>
          <p:spPr bwMode="auto">
            <a:xfrm>
              <a:off x="1763688" y="5013176"/>
              <a:ext cx="7051282" cy="1368152"/>
            </a:xfrm>
            <a:prstGeom prst="roundRect">
              <a:avLst>
                <a:gd name="adj" fmla="val 4847"/>
              </a:avLst>
            </a:prstGeom>
            <a:solidFill>
              <a:schemeClr val="bg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numCol="2"/>
            <a:lstStyle>
              <a:lvl1pPr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CO2 0-5% vol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HC 0-100% LEL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HC 0-30% vol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CH4 0-100% LEL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CH4 0-100% vol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CO2 0-5000 ppm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CO2 0-10000 ppm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63688" y="4653136"/>
              <a:ext cx="6840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1" kern="0" dirty="0" smtClean="0"/>
                <a:t>IR</a:t>
              </a:r>
              <a:r>
                <a:rPr kumimoji="0" lang="en-US" altLang="ja-JP" kern="0" dirty="0" smtClean="0"/>
                <a:t> </a:t>
              </a:r>
              <a:endParaRPr kumimoji="0" lang="en-US" altLang="ja-JP" kern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29316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2192220" y="3449968"/>
            <a:ext cx="6479391" cy="293136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Rechargeable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BUL-6000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14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Battery charger BC-6000 </a:t>
            </a:r>
          </a:p>
        </p:txBody>
      </p:sp>
      <p:sp>
        <p:nvSpPr>
          <p:cNvPr id="7" name="Rounded Rectangle 7"/>
          <p:cNvSpPr/>
          <p:nvPr/>
        </p:nvSpPr>
        <p:spPr bwMode="auto">
          <a:xfrm>
            <a:off x="2192220" y="1756674"/>
            <a:ext cx="6479391" cy="1516207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Alkaline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BUD-6000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AA size battery x 3 pieces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8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</p:txBody>
      </p:sp>
      <p:pic>
        <p:nvPicPr>
          <p:cNvPr id="9" name="図 8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3651774"/>
            <a:ext cx="1042199" cy="997363"/>
          </a:xfrm>
          <a:prstGeom prst="rect">
            <a:avLst/>
          </a:prstGeom>
        </p:spPr>
      </p:pic>
      <p:pic>
        <p:nvPicPr>
          <p:cNvPr id="10" name="図 9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2758" y="1982948"/>
            <a:ext cx="1076908" cy="1070509"/>
          </a:xfrm>
          <a:prstGeom prst="rect">
            <a:avLst/>
          </a:prstGeom>
        </p:spPr>
      </p:pic>
      <p:pic>
        <p:nvPicPr>
          <p:cNvPr id="12" name="図 11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6058" y="3651774"/>
            <a:ext cx="1169577" cy="9973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6058" y="4761517"/>
            <a:ext cx="1169577" cy="939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6789" y="1982948"/>
            <a:ext cx="867659" cy="1070509"/>
          </a:xfrm>
          <a:prstGeom prst="rect">
            <a:avLst/>
          </a:prstGeom>
        </p:spPr>
      </p:pic>
      <p:pic>
        <p:nvPicPr>
          <p:cNvPr id="15" name="図 14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520" y="1974188"/>
            <a:ext cx="994082" cy="1079269"/>
          </a:xfrm>
          <a:prstGeom prst="rect">
            <a:avLst/>
          </a:prstGeom>
        </p:spPr>
      </p:pic>
      <p:pic>
        <p:nvPicPr>
          <p:cNvPr id="1026" name="図 1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5112696"/>
            <a:ext cx="1342975" cy="98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図 4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0936" y="5112696"/>
            <a:ext cx="2144542" cy="9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Power Supply</a:t>
            </a:r>
          </a:p>
        </p:txBody>
      </p:sp>
      <p:pic>
        <p:nvPicPr>
          <p:cNvPr id="21" name="Picture 20" descr="GX-6000_front.jpg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919" y="1701800"/>
            <a:ext cx="1469937" cy="47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8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2843807" y="1738605"/>
            <a:ext cx="5976665" cy="2482483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j-lt"/>
              </a:rPr>
              <a:t>Available in 2015 </a:t>
            </a:r>
            <a:r>
              <a:rPr kumimoji="0" lang="ja-JP" altLang="en-US" kern="0" dirty="0" smtClean="0">
                <a:latin typeface="+mj-lt"/>
              </a:rPr>
              <a:t> </a:t>
            </a:r>
            <a:endParaRPr kumimoji="0" lang="en-US" altLang="ja-JP" kern="0" dirty="0" smtClean="0">
              <a:latin typeface="+mj-lt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New </a:t>
            </a:r>
            <a:r>
              <a:rPr kumimoji="0" lang="en-US" altLang="ja-JP" sz="2000" b="0" kern="0" dirty="0">
                <a:latin typeface="+mn-lt"/>
              </a:rPr>
              <a:t>docking station can </a:t>
            </a:r>
            <a:r>
              <a:rPr kumimoji="0" lang="en-US" altLang="ja-JP" sz="2000" b="0" kern="0" dirty="0" smtClean="0">
                <a:latin typeface="+mn-lt"/>
              </a:rPr>
              <a:t>be connected to single PC (up </a:t>
            </a:r>
            <a:r>
              <a:rPr kumimoji="0" lang="en-US" altLang="ja-JP" sz="2000" b="0" kern="0" dirty="0">
                <a:latin typeface="+mn-lt"/>
              </a:rPr>
              <a:t>to 10 </a:t>
            </a:r>
            <a:r>
              <a:rPr kumimoji="0" lang="en-US" altLang="ja-JP" sz="2000" b="0" kern="0" dirty="0" smtClean="0">
                <a:latin typeface="+mn-lt"/>
              </a:rPr>
              <a:t>units). </a:t>
            </a:r>
          </a:p>
        </p:txBody>
      </p:sp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  <p:pic>
        <p:nvPicPr>
          <p:cNvPr id="2" name="Picture 1" descr="sdm-600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2957756" cy="524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47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/>
          <p:cNvSpPr/>
          <p:nvPr/>
        </p:nvSpPr>
        <p:spPr bwMode="auto">
          <a:xfrm>
            <a:off x="2192220" y="1756675"/>
            <a:ext cx="6628252" cy="952245"/>
          </a:xfrm>
          <a:prstGeom prst="roundRect">
            <a:avLst>
              <a:gd name="adj" fmla="val 723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1</a:t>
            </a:r>
            <a:r>
              <a:rPr kumimoji="0" lang="en-US" altLang="ja-JP" sz="2000" b="0" kern="0" baseline="30000" dirty="0" smtClean="0">
                <a:latin typeface="+mn-lt"/>
              </a:rPr>
              <a:t>st</a:t>
            </a:r>
            <a:r>
              <a:rPr kumimoji="0" lang="en-US" altLang="ja-JP" sz="2000" b="0" kern="0" dirty="0" smtClean="0">
                <a:latin typeface="+mn-lt"/>
              </a:rPr>
              <a:t>  quarter of 2015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ATEX &amp; </a:t>
            </a:r>
            <a:r>
              <a:rPr kumimoji="0" lang="en-US" altLang="ja-JP" sz="2000" b="0" kern="0" dirty="0" err="1" smtClean="0">
                <a:latin typeface="+mn-lt"/>
              </a:rPr>
              <a:t>IECEx</a:t>
            </a:r>
            <a:r>
              <a:rPr kumimoji="0" lang="en-US" altLang="ja-JP" sz="2000" b="0" kern="0" dirty="0" smtClean="0">
                <a:latin typeface="+mn-lt"/>
              </a:rPr>
              <a:t> is expected to be approved.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</p:txBody>
      </p:sp>
      <p:sp>
        <p:nvSpPr>
          <p:cNvPr id="9" name="Rounded Rectangle 7"/>
          <p:cNvSpPr/>
          <p:nvPr/>
        </p:nvSpPr>
        <p:spPr bwMode="auto">
          <a:xfrm>
            <a:off x="2195736" y="3020571"/>
            <a:ext cx="6626305" cy="1032882"/>
          </a:xfrm>
          <a:prstGeom prst="roundRect">
            <a:avLst>
              <a:gd name="adj" fmla="val 723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2</a:t>
            </a:r>
            <a:r>
              <a:rPr kumimoji="0" lang="en-US" altLang="ja-JP" sz="2000" b="0" kern="0" baseline="30000" dirty="0" smtClean="0">
                <a:latin typeface="+mn-lt"/>
              </a:rPr>
              <a:t>nd</a:t>
            </a:r>
            <a:r>
              <a:rPr kumimoji="0" lang="en-US" altLang="ja-JP" sz="2000" b="0" kern="0" dirty="0" smtClean="0">
                <a:latin typeface="+mn-lt"/>
              </a:rPr>
              <a:t>  quarter of 2015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>
                <a:latin typeface="+mn-lt"/>
              </a:rPr>
              <a:t>T</a:t>
            </a:r>
            <a:r>
              <a:rPr kumimoji="0" lang="en-US" altLang="ja-JP" sz="2000" b="0" kern="0" dirty="0" smtClean="0">
                <a:latin typeface="+mn-lt"/>
              </a:rPr>
              <a:t>he first production lot will be ready for supply. </a:t>
            </a:r>
            <a:endParaRPr kumimoji="0" lang="en-US" altLang="ja-JP" b="0" kern="0" dirty="0" smtClean="0">
              <a:latin typeface="+mn-lt"/>
            </a:endParaRPr>
          </a:p>
        </p:txBody>
      </p:sp>
      <p:sp>
        <p:nvSpPr>
          <p:cNvPr id="10" name="Rounded Rectangle 7"/>
          <p:cNvSpPr/>
          <p:nvPr/>
        </p:nvSpPr>
        <p:spPr bwMode="auto">
          <a:xfrm>
            <a:off x="2195736" y="4365104"/>
            <a:ext cx="6626305" cy="1008112"/>
          </a:xfrm>
          <a:prstGeom prst="roundRect">
            <a:avLst>
              <a:gd name="adj" fmla="val 723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2</a:t>
            </a:r>
            <a:r>
              <a:rPr kumimoji="0" lang="en-US" altLang="ja-JP" sz="2000" b="0" kern="0" baseline="30000" dirty="0" smtClean="0">
                <a:latin typeface="+mn-lt"/>
              </a:rPr>
              <a:t>nd</a:t>
            </a:r>
            <a:r>
              <a:rPr kumimoji="0" lang="en-US" altLang="ja-JP" sz="2000" b="0" kern="0" dirty="0" smtClean="0">
                <a:latin typeface="+mn-lt"/>
              </a:rPr>
              <a:t> ~ 3</a:t>
            </a:r>
            <a:r>
              <a:rPr kumimoji="0" lang="en-US" altLang="ja-JP" sz="2000" b="0" kern="0" baseline="30000" dirty="0" smtClean="0">
                <a:latin typeface="+mn-lt"/>
              </a:rPr>
              <a:t>rd</a:t>
            </a:r>
            <a:r>
              <a:rPr kumimoji="0" lang="en-US" altLang="ja-JP" sz="2000" b="0" kern="0" dirty="0" smtClean="0">
                <a:latin typeface="+mn-lt"/>
              </a:rPr>
              <a:t> quarter of 2015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>
                <a:latin typeface="+mn-lt"/>
              </a:rPr>
              <a:t>T</a:t>
            </a:r>
            <a:r>
              <a:rPr kumimoji="0" lang="en-US" altLang="ja-JP" sz="2000" b="0" kern="0" dirty="0" smtClean="0">
                <a:latin typeface="+mn-lt"/>
              </a:rPr>
              <a:t>he second production lot will be ready for supply. 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Development Schedule</a:t>
            </a:r>
          </a:p>
        </p:txBody>
      </p:sp>
      <p:pic>
        <p:nvPicPr>
          <p:cNvPr id="11" name="Picture 10" descr="GX-6000_front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919" y="1701800"/>
            <a:ext cx="1469937" cy="47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67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101</TotalTime>
  <Words>1806</Words>
  <Application>Microsoft Macintosh PowerPoint</Application>
  <PresentationFormat>Letter Paper (8.5x11 in)</PresentationFormat>
  <Paragraphs>436</Paragraphs>
  <Slides>51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Default Theme</vt:lpstr>
      <vt:lpstr>World Leader In Gas Detection  and  Sensor Technology </vt:lpstr>
      <vt:lpstr>Company Background</vt:lpstr>
      <vt:lpstr>65 Years of Milestones</vt:lpstr>
      <vt:lpstr>Milestones</vt:lpstr>
      <vt:lpstr>Sensors</vt:lpstr>
      <vt:lpstr>The GX-2009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GX-2012</vt:lpstr>
      <vt:lpstr>GX-2012</vt:lpstr>
      <vt:lpstr>GX-2012 Features</vt:lpstr>
      <vt:lpstr>Specifications</vt:lpstr>
      <vt:lpstr>Alarm Types and Indications</vt:lpstr>
      <vt:lpstr>Replacing the Batteries</vt:lpstr>
      <vt:lpstr>Replacing the Batteries</vt:lpstr>
      <vt:lpstr>Replacing the Sensors</vt:lpstr>
      <vt:lpstr>Replacing the Scrubber Filters</vt:lpstr>
      <vt:lpstr>Replacing the Scrubber Filters</vt:lpstr>
      <vt:lpstr>Replacing the Sensors</vt:lpstr>
      <vt:lpstr>Replacing the Sensors</vt:lpstr>
      <vt:lpstr>Replacing the Sensors</vt:lpstr>
      <vt:lpstr>Replacing the Sensors</vt:lpstr>
      <vt:lpstr>Replacing the Sensors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GX-2012</dc:title>
  <dc:creator>Mike Johnson</dc:creator>
  <cp:lastModifiedBy>Mike Johnson</cp:lastModifiedBy>
  <cp:revision>4</cp:revision>
  <dcterms:created xsi:type="dcterms:W3CDTF">2015-08-12T17:23:20Z</dcterms:created>
  <dcterms:modified xsi:type="dcterms:W3CDTF">2016-03-10T23:18:51Z</dcterms:modified>
</cp:coreProperties>
</file>