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tiff" ContentType="image/tiff"/>
  <Default Extension="rels" ContentType="application/vnd.openxmlformats-package.relationships+xml"/>
  <Default Extension="wmf" ContentType="image/x-wm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0"/>
  </p:notesMasterIdLst>
  <p:sldIdLst>
    <p:sldId id="256" r:id="rId2"/>
    <p:sldId id="260" r:id="rId3"/>
    <p:sldId id="257" r:id="rId4"/>
    <p:sldId id="258" r:id="rId5"/>
    <p:sldId id="259" r:id="rId6"/>
    <p:sldId id="262" r:id="rId7"/>
    <p:sldId id="263" r:id="rId8"/>
    <p:sldId id="264" r:id="rId9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241" autoAdjust="0"/>
  </p:normalViewPr>
  <p:slideViewPr>
    <p:cSldViewPr snapToGrid="0" snapToObjects="1" showGuides="1">
      <p:cViewPr varScale="1">
        <p:scale>
          <a:sx n="147" d="100"/>
          <a:sy n="147" d="100"/>
        </p:scale>
        <p:origin x="-2016" y="-104"/>
      </p:cViewPr>
      <p:guideLst>
        <p:guide orient="horz" pos="2462"/>
        <p:guide pos="28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2.wmf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Continuous Monitoring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6" name="Picture 5" descr="Beacon Series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786" y="3307442"/>
            <a:ext cx="6159500" cy="3079750"/>
          </a:xfrm>
          <a:prstGeom prst="rect">
            <a:avLst/>
          </a:prstGeom>
        </p:spPr>
      </p:pic>
      <p:pic>
        <p:nvPicPr>
          <p:cNvPr id="7" name="Picture 6" descr="M2A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4358" y="488042"/>
            <a:ext cx="1397000" cy="2025650"/>
          </a:xfrm>
          <a:prstGeom prst="rect">
            <a:avLst/>
          </a:prstGeom>
        </p:spPr>
      </p:pic>
      <p:pic>
        <p:nvPicPr>
          <p:cNvPr id="8" name="Picture 7" descr="DC Image1.ps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7800" y="613379"/>
            <a:ext cx="1155700" cy="2061457"/>
          </a:xfrm>
          <a:prstGeom prst="rect">
            <a:avLst/>
          </a:prstGeom>
        </p:spPr>
      </p:pic>
      <p:pic>
        <p:nvPicPr>
          <p:cNvPr id="9" name="Picture 8" descr="DC Image3.psd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1310" y="613379"/>
            <a:ext cx="1169575" cy="224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66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Wall mount NEMA 4X enclosures</a:t>
            </a:r>
          </a:p>
          <a:p>
            <a:r>
              <a:rPr lang="en-US" dirty="0" smtClean="0"/>
              <a:t>1 – 8 channels</a:t>
            </a:r>
          </a:p>
          <a:p>
            <a:r>
              <a:rPr lang="en-US" dirty="0" smtClean="0"/>
              <a:t>Built in audible and visual alarms</a:t>
            </a:r>
          </a:p>
          <a:p>
            <a:r>
              <a:rPr lang="en-US" dirty="0" smtClean="0"/>
              <a:t>Optional strobe lights</a:t>
            </a:r>
          </a:p>
          <a:p>
            <a:r>
              <a:rPr lang="en-US" dirty="0" smtClean="0"/>
              <a:t>Alarm Reset button</a:t>
            </a:r>
          </a:p>
          <a:p>
            <a:r>
              <a:rPr lang="en-US" dirty="0" smtClean="0"/>
              <a:t>Digital display of all channels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75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Controllers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267204"/>
              </p:ext>
            </p:extLst>
          </p:nvPr>
        </p:nvGraphicFramePr>
        <p:xfrm>
          <a:off x="1052286" y="1170214"/>
          <a:ext cx="7039427" cy="5186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148"/>
                <a:gridCol w="507636"/>
                <a:gridCol w="943429"/>
                <a:gridCol w="997857"/>
                <a:gridCol w="898071"/>
                <a:gridCol w="1052286"/>
              </a:tblGrid>
              <a:tr h="10372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Channels</a:t>
                      </a:r>
                      <a:endParaRPr lang="en-US" sz="1600" dirty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Alarm Levels per Channel</a:t>
                      </a:r>
                      <a:endParaRPr lang="en-US" sz="1400" dirty="0"/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Relays per Channel</a:t>
                      </a:r>
                      <a:endParaRPr lang="en-US" sz="1400" dirty="0"/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Common</a:t>
                      </a:r>
                      <a:r>
                        <a:rPr lang="en-US" sz="1600" baseline="0" dirty="0" smtClean="0"/>
                        <a:t> Relays</a:t>
                      </a:r>
                      <a:endParaRPr lang="en-US" sz="1600" dirty="0"/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Direct Connect Sensors</a:t>
                      </a:r>
                      <a:endParaRPr lang="en-US" sz="1600" dirty="0"/>
                    </a:p>
                  </a:txBody>
                  <a:tcPr vert="vert" anchor="ctr"/>
                </a:tc>
              </a:tr>
              <a:tr h="1037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Beacon 110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 / 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</a:tr>
              <a:tr h="1037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Beacon 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</a:tr>
              <a:tr h="1037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Beacon 410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</a:tr>
              <a:tr h="1037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Beacon 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Picture 3" descr="Beacon-110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891" y="2327729"/>
            <a:ext cx="667180" cy="799086"/>
          </a:xfrm>
          <a:prstGeom prst="rect">
            <a:avLst/>
          </a:prstGeom>
        </p:spPr>
      </p:pic>
      <p:pic>
        <p:nvPicPr>
          <p:cNvPr id="5" name="Picture 4" descr="Beacon-200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890" y="3352799"/>
            <a:ext cx="708080" cy="856343"/>
          </a:xfrm>
          <a:prstGeom prst="rect">
            <a:avLst/>
          </a:prstGeom>
        </p:spPr>
      </p:pic>
      <p:pic>
        <p:nvPicPr>
          <p:cNvPr id="6" name="Picture 5" descr="Beacon-410_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890" y="4347029"/>
            <a:ext cx="772547" cy="932542"/>
          </a:xfrm>
          <a:prstGeom prst="rect">
            <a:avLst/>
          </a:prstGeom>
        </p:spPr>
      </p:pic>
      <p:pic>
        <p:nvPicPr>
          <p:cNvPr id="7" name="Picture 6" descr="Beacon800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891" y="5361370"/>
            <a:ext cx="901700" cy="99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64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Heads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457200" y="2362201"/>
            <a:ext cx="8229600" cy="3860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0" dirty="0" smtClean="0"/>
              <a:t>Operates independent of a controller </a:t>
            </a:r>
          </a:p>
          <a:p>
            <a:pPr>
              <a:lnSpc>
                <a:spcPct val="90000"/>
              </a:lnSpc>
            </a:pPr>
            <a:r>
              <a:rPr lang="en-US" sz="2400" b="0" dirty="0" smtClean="0"/>
              <a:t>Non-intrusive calibration via magnetic wand</a:t>
            </a:r>
          </a:p>
          <a:p>
            <a:pPr>
              <a:lnSpc>
                <a:spcPct val="90000"/>
              </a:lnSpc>
            </a:pPr>
            <a:r>
              <a:rPr lang="en-US" sz="2400" b="0" dirty="0" smtClean="0"/>
              <a:t>4-20 mA &amp; digital Modbus outputs standard</a:t>
            </a:r>
          </a:p>
          <a:p>
            <a:pPr>
              <a:lnSpc>
                <a:spcPct val="90000"/>
              </a:lnSpc>
            </a:pPr>
            <a:r>
              <a:rPr lang="en-US" sz="2400" b="0" dirty="0" smtClean="0"/>
              <a:t>Cold temp LCD digital readout </a:t>
            </a:r>
          </a:p>
          <a:p>
            <a:pPr>
              <a:lnSpc>
                <a:spcPct val="90000"/>
              </a:lnSpc>
            </a:pPr>
            <a:r>
              <a:rPr lang="en-US" sz="2400" b="0" dirty="0" smtClean="0"/>
              <a:t>2 fully programmable alarm relays </a:t>
            </a:r>
            <a:br>
              <a:rPr lang="en-US" sz="2400" b="0" dirty="0" smtClean="0"/>
            </a:br>
            <a:r>
              <a:rPr lang="en-US" sz="2400" b="0" dirty="0" smtClean="0"/>
              <a:t>&amp; fail relay</a:t>
            </a:r>
          </a:p>
          <a:p>
            <a:pPr>
              <a:lnSpc>
                <a:spcPct val="90000"/>
              </a:lnSpc>
            </a:pPr>
            <a:r>
              <a:rPr lang="en-US" sz="2400" b="0" dirty="0" smtClean="0"/>
              <a:t>Explosion proof housing</a:t>
            </a:r>
          </a:p>
          <a:p>
            <a:pPr>
              <a:lnSpc>
                <a:spcPct val="90000"/>
              </a:lnSpc>
            </a:pPr>
            <a:r>
              <a:rPr lang="en-US" sz="2400" b="0" dirty="0" smtClean="0"/>
              <a:t>Available for LEL, H2S, CO, and O2	</a:t>
            </a:r>
          </a:p>
          <a:p>
            <a:pPr>
              <a:lnSpc>
                <a:spcPct val="90000"/>
              </a:lnSpc>
            </a:pPr>
            <a:r>
              <a:rPr lang="en-US" sz="2400" b="0" dirty="0" smtClean="0"/>
              <a:t>H2 specific version available</a:t>
            </a:r>
            <a:endParaRPr lang="en-US" sz="2400" b="0" dirty="0"/>
          </a:p>
        </p:txBody>
      </p:sp>
      <p:pic>
        <p:nvPicPr>
          <p:cNvPr id="7" name="Picture 6" descr="M2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1139" y="3185795"/>
            <a:ext cx="2438400" cy="3535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50339" y="977900"/>
            <a:ext cx="86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M2A</a:t>
            </a:r>
            <a:endParaRPr lang="en-US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575" y="1701664"/>
            <a:ext cx="785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Explosion Proof Stand Alone Transmitter with Display 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6020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Heads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457200" y="2362203"/>
            <a:ext cx="8229600" cy="375194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0" dirty="0"/>
              <a:t>Available gases include</a:t>
            </a:r>
          </a:p>
          <a:p>
            <a:pPr lvl="1">
              <a:lnSpc>
                <a:spcPct val="90000"/>
              </a:lnSpc>
            </a:pPr>
            <a:r>
              <a:rPr lang="en-US" sz="2000" b="0" dirty="0"/>
              <a:t>LEL, H2S, CO, PPM H2, and CO2</a:t>
            </a:r>
          </a:p>
          <a:p>
            <a:pPr lvl="1">
              <a:lnSpc>
                <a:spcPct val="90000"/>
              </a:lnSpc>
            </a:pPr>
            <a:r>
              <a:rPr lang="en-US" sz="2000" b="0" dirty="0"/>
              <a:t>Toxic gases include NH3, SO2, HCN, and more</a:t>
            </a:r>
          </a:p>
          <a:p>
            <a:pPr>
              <a:lnSpc>
                <a:spcPct val="90000"/>
              </a:lnSpc>
            </a:pPr>
            <a:r>
              <a:rPr lang="en-US" sz="2400" b="0" dirty="0"/>
              <a:t>Infrared sensor for combustibles and CO2</a:t>
            </a:r>
          </a:p>
          <a:p>
            <a:pPr>
              <a:lnSpc>
                <a:spcPct val="90000"/>
              </a:lnSpc>
            </a:pPr>
            <a:r>
              <a:rPr lang="en-US" sz="2400" b="0" dirty="0"/>
              <a:t>Hydrogen-Specific now available</a:t>
            </a:r>
          </a:p>
          <a:p>
            <a:pPr>
              <a:lnSpc>
                <a:spcPct val="90000"/>
              </a:lnSpc>
            </a:pPr>
            <a:r>
              <a:rPr lang="en-US" sz="2400" b="0" dirty="0"/>
              <a:t>Patented water repellent sensor coating</a:t>
            </a:r>
          </a:p>
          <a:p>
            <a:pPr>
              <a:lnSpc>
                <a:spcPct val="90000"/>
              </a:lnSpc>
            </a:pPr>
            <a:r>
              <a:rPr lang="en-US" sz="2400" b="0" dirty="0"/>
              <a:t>4-20 mA </a:t>
            </a:r>
            <a:r>
              <a:rPr lang="en-US" sz="2400" b="0" dirty="0" smtClean="0"/>
              <a:t>output (S2 only)</a:t>
            </a:r>
            <a:endParaRPr lang="en-US" sz="2400" b="0" dirty="0"/>
          </a:p>
          <a:p>
            <a:pPr>
              <a:lnSpc>
                <a:spcPct val="90000"/>
              </a:lnSpc>
            </a:pPr>
            <a:r>
              <a:rPr lang="en-US" sz="2400" b="0" dirty="0"/>
              <a:t>Explosion proof construction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60499" y="977900"/>
            <a:ext cx="3151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S2 &amp; Direct Connect</a:t>
            </a:r>
            <a:endParaRPr lang="en-US" dirty="0">
              <a:latin typeface="+mj-lt"/>
            </a:endParaRPr>
          </a:p>
        </p:txBody>
      </p:sp>
      <p:pic>
        <p:nvPicPr>
          <p:cNvPr id="2" name="Picture 1" descr="S2_Series_Front.psd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3496" y="3214392"/>
            <a:ext cx="2550504" cy="38613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8214" y="1701664"/>
            <a:ext cx="361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latin typeface="+mj-lt"/>
              </a:rPr>
              <a:t>Explosion Proof Sensors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7006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1031875" y="417513"/>
            <a:ext cx="7772400" cy="931862"/>
          </a:xfrm>
        </p:spPr>
        <p:txBody>
          <a:bodyPr/>
          <a:lstStyle/>
          <a:p>
            <a:r>
              <a:rPr lang="en-US">
                <a:latin typeface="Arial" charset="0"/>
              </a:rPr>
              <a:t>Peripheral Devices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idx="1"/>
          </p:nvPr>
        </p:nvSpPr>
        <p:spPr>
          <a:xfrm>
            <a:off x="781050" y="1576388"/>
            <a:ext cx="5464175" cy="4268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000000"/>
                </a:solidFill>
                <a:latin typeface="Arial" charset="0"/>
              </a:rPr>
              <a:t>Auto dialers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Notify authorities</a:t>
            </a:r>
            <a:endParaRPr lang="en-US" sz="3600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000000"/>
                </a:solidFill>
                <a:latin typeface="Arial" charset="0"/>
              </a:rPr>
              <a:t>Recorder</a:t>
            </a:r>
            <a:endParaRPr lang="en-US" sz="3600" dirty="0">
              <a:solidFill>
                <a:srgbClr val="000000"/>
              </a:solidFill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Document readings</a:t>
            </a:r>
            <a:endParaRPr lang="en-US" sz="3600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000000"/>
                </a:solidFill>
                <a:latin typeface="Arial" charset="0"/>
              </a:rPr>
              <a:t>UPS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Supplies back-up power to system and enunciators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68612" name="Picture 5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600" y="4362450"/>
            <a:ext cx="1585913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6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76650"/>
            <a:ext cx="1585913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7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1800" y="2762250"/>
            <a:ext cx="1585913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07617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738188"/>
          </a:xfrm>
          <a:noFill/>
        </p:spPr>
        <p:txBody>
          <a:bodyPr lIns="90488" tIns="44450" rIns="90488" bIns="44450" anchor="b"/>
          <a:lstStyle/>
          <a:p>
            <a:r>
              <a:rPr lang="en-US" sz="3900">
                <a:latin typeface="Arial" charset="0"/>
              </a:rPr>
              <a:t>Peripheral Devices</a:t>
            </a:r>
            <a:endParaRPr lang="en-US">
              <a:latin typeface="Arial" charset="0"/>
            </a:endParaRPr>
          </a:p>
        </p:txBody>
      </p:sp>
      <p:sp>
        <p:nvSpPr>
          <p:cNvPr id="70658" name="Rectangle 4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5187950" cy="4475163"/>
          </a:xfrm>
        </p:spPr>
        <p:txBody>
          <a:bodyPr lIns="90488" tIns="44450" rIns="90488" bIns="44450"/>
          <a:lstStyle/>
          <a:p>
            <a:r>
              <a:rPr lang="en-US" b="1">
                <a:solidFill>
                  <a:srgbClr val="FFFFFF"/>
                </a:solidFill>
                <a:latin typeface="Arial" charset="0"/>
              </a:rPr>
              <a:t>Horns</a:t>
            </a:r>
          </a:p>
          <a:p>
            <a:pPr lvl="1"/>
            <a:r>
              <a:rPr lang="en-US" sz="2400">
                <a:solidFill>
                  <a:srgbClr val="FFFFFF"/>
                </a:solidFill>
                <a:latin typeface="Arial" charset="0"/>
              </a:rPr>
              <a:t>For warning or evacuation</a:t>
            </a:r>
            <a:endParaRPr lang="en-US" sz="3600">
              <a:solidFill>
                <a:srgbClr val="FFFFFF"/>
              </a:solidFill>
              <a:latin typeface="Arial" charset="0"/>
            </a:endParaRPr>
          </a:p>
          <a:p>
            <a:r>
              <a:rPr lang="en-US" b="1">
                <a:solidFill>
                  <a:srgbClr val="FFFFFF"/>
                </a:solidFill>
                <a:latin typeface="Arial" charset="0"/>
              </a:rPr>
              <a:t>Strobes</a:t>
            </a:r>
          </a:p>
          <a:p>
            <a:pPr lvl="1"/>
            <a:r>
              <a:rPr lang="en-US" sz="2400">
                <a:solidFill>
                  <a:srgbClr val="FFFFFF"/>
                </a:solidFill>
                <a:latin typeface="Arial" charset="0"/>
              </a:rPr>
              <a:t>To alert workers to danger</a:t>
            </a:r>
            <a:endParaRPr lang="en-US" sz="3600">
              <a:solidFill>
                <a:srgbClr val="FFFFFF"/>
              </a:solidFill>
              <a:latin typeface="Arial" charset="0"/>
            </a:endParaRPr>
          </a:p>
          <a:p>
            <a:r>
              <a:rPr lang="en-US" b="1">
                <a:solidFill>
                  <a:srgbClr val="FFFFFF"/>
                </a:solidFill>
                <a:latin typeface="Arial" charset="0"/>
              </a:rPr>
              <a:t>Solenoid valves</a:t>
            </a:r>
            <a:endParaRPr lang="en-US" sz="3600">
              <a:solidFill>
                <a:srgbClr val="FFFFFF"/>
              </a:solidFill>
              <a:latin typeface="Arial" charset="0"/>
            </a:endParaRPr>
          </a:p>
          <a:p>
            <a:pPr lvl="1"/>
            <a:r>
              <a:rPr lang="en-US" sz="2400">
                <a:solidFill>
                  <a:srgbClr val="FFFFFF"/>
                </a:solidFill>
                <a:latin typeface="Arial" charset="0"/>
              </a:rPr>
              <a:t>Shut off leaking gas supply</a:t>
            </a:r>
            <a:endParaRPr lang="en-US" sz="36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70659" name="Picture 2" descr="51-0035RK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013" y="685800"/>
            <a:ext cx="12128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3" descr="51-0055RK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1066800"/>
            <a:ext cx="175418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4" descr="51-0090RK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4419600"/>
            <a:ext cx="16256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9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85913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6" descr="51-0096RK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6775" y="2362200"/>
            <a:ext cx="27590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7" descr="52-0004RK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4514850"/>
            <a:ext cx="2089150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8" descr="52-0005RK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4876800"/>
            <a:ext cx="192405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24265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81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46</TotalTime>
  <Words>222</Words>
  <Application>Microsoft Macintosh PowerPoint</Application>
  <PresentationFormat>Letter Paper (8.5x11 in)</PresentationFormat>
  <Paragraphs>81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Theme</vt:lpstr>
      <vt:lpstr>Continuous Monitoring</vt:lpstr>
      <vt:lpstr>Controllers</vt:lpstr>
      <vt:lpstr>Controllers</vt:lpstr>
      <vt:lpstr>Detector Heads</vt:lpstr>
      <vt:lpstr>Detector Heads</vt:lpstr>
      <vt:lpstr>Peripheral Devices</vt:lpstr>
      <vt:lpstr>Peripheral Devices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Mike Johnson</cp:lastModifiedBy>
  <cp:revision>10</cp:revision>
  <dcterms:created xsi:type="dcterms:W3CDTF">2016-01-14T21:28:00Z</dcterms:created>
  <dcterms:modified xsi:type="dcterms:W3CDTF">2016-03-10T23:17:54Z</dcterms:modified>
</cp:coreProperties>
</file>