
<file path=[Content_Types].xml><?xml version="1.0" encoding="utf-8"?>
<Types xmlns="http://schemas.openxmlformats.org/package/2006/content-types">
  <Default Extension="xml" ContentType="application/xml"/>
  <Default Extension="svg" ContentType="image/svg+xml"/>
  <Default Extension="jpeg" ContentType="image/jpeg"/>
  <Default Extension="jpg" ContentType="image/jpeg"/>
  <Default Extension="emf" ContentType="image/x-em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68"/>
  </p:notesMasterIdLst>
  <p:handoutMasterIdLst>
    <p:handoutMasterId r:id="rId69"/>
  </p:handoutMasterIdLst>
  <p:sldIdLst>
    <p:sldId id="342" r:id="rId2"/>
    <p:sldId id="343" r:id="rId3"/>
    <p:sldId id="347" r:id="rId4"/>
    <p:sldId id="363" r:id="rId5"/>
    <p:sldId id="351" r:id="rId6"/>
    <p:sldId id="353" r:id="rId7"/>
    <p:sldId id="477" r:id="rId8"/>
    <p:sldId id="349" r:id="rId9"/>
    <p:sldId id="364" r:id="rId10"/>
    <p:sldId id="348" r:id="rId11"/>
    <p:sldId id="352" r:id="rId12"/>
    <p:sldId id="354" r:id="rId13"/>
    <p:sldId id="456" r:id="rId14"/>
    <p:sldId id="345" r:id="rId15"/>
    <p:sldId id="344" r:id="rId16"/>
    <p:sldId id="350" r:id="rId17"/>
    <p:sldId id="359" r:id="rId18"/>
    <p:sldId id="458" r:id="rId19"/>
    <p:sldId id="360" r:id="rId20"/>
    <p:sldId id="358" r:id="rId21"/>
    <p:sldId id="361" r:id="rId22"/>
    <p:sldId id="457" r:id="rId23"/>
    <p:sldId id="459" r:id="rId24"/>
    <p:sldId id="257" r:id="rId25"/>
    <p:sldId id="274" r:id="rId26"/>
    <p:sldId id="300" r:id="rId27"/>
    <p:sldId id="302" r:id="rId28"/>
    <p:sldId id="303" r:id="rId29"/>
    <p:sldId id="305" r:id="rId30"/>
    <p:sldId id="336" r:id="rId31"/>
    <p:sldId id="304" r:id="rId32"/>
    <p:sldId id="307" r:id="rId33"/>
    <p:sldId id="338" r:id="rId34"/>
    <p:sldId id="308" r:id="rId35"/>
    <p:sldId id="330" r:id="rId36"/>
    <p:sldId id="460" r:id="rId37"/>
    <p:sldId id="461" r:id="rId38"/>
    <p:sldId id="365" r:id="rId39"/>
    <p:sldId id="366" r:id="rId40"/>
    <p:sldId id="331" r:id="rId41"/>
    <p:sldId id="332" r:id="rId42"/>
    <p:sldId id="333" r:id="rId43"/>
    <p:sldId id="340" r:id="rId44"/>
    <p:sldId id="341" r:id="rId45"/>
    <p:sldId id="462" r:id="rId46"/>
    <p:sldId id="346" r:id="rId47"/>
    <p:sldId id="463" r:id="rId48"/>
    <p:sldId id="464" r:id="rId49"/>
    <p:sldId id="465" r:id="rId50"/>
    <p:sldId id="466" r:id="rId51"/>
    <p:sldId id="467" r:id="rId52"/>
    <p:sldId id="468" r:id="rId53"/>
    <p:sldId id="469" r:id="rId54"/>
    <p:sldId id="470" r:id="rId55"/>
    <p:sldId id="355" r:id="rId56"/>
    <p:sldId id="356" r:id="rId57"/>
    <p:sldId id="357" r:id="rId58"/>
    <p:sldId id="471" r:id="rId59"/>
    <p:sldId id="472" r:id="rId60"/>
    <p:sldId id="367" r:id="rId61"/>
    <p:sldId id="368" r:id="rId62"/>
    <p:sldId id="369" r:id="rId63"/>
    <p:sldId id="473" r:id="rId64"/>
    <p:sldId id="474" r:id="rId65"/>
    <p:sldId id="475" r:id="rId66"/>
    <p:sldId id="476" r:id="rId67"/>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497"/>
    <p:restoredTop sz="94646"/>
  </p:normalViewPr>
  <p:slideViewPr>
    <p:cSldViewPr snapToGrid="0" snapToObjects="1">
      <p:cViewPr varScale="1">
        <p:scale>
          <a:sx n="118" d="100"/>
          <a:sy n="118" d="100"/>
        </p:scale>
        <p:origin x="-96" y="-344"/>
      </p:cViewPr>
      <p:guideLst>
        <p:guide orient="horz" pos="2585"/>
        <p:guide pos="2880"/>
      </p:guideLst>
    </p:cSldViewPr>
  </p:slideViewPr>
  <p:notesTextViewPr>
    <p:cViewPr>
      <p:scale>
        <a:sx n="1" d="1"/>
        <a:sy n="1" d="1"/>
      </p:scale>
      <p:origin x="0" y="0"/>
    </p:cViewPr>
  </p:notesTextViewPr>
  <p:sorterViewPr>
    <p:cViewPr>
      <p:scale>
        <a:sx n="138" d="100"/>
        <a:sy n="138"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notesMaster" Target="notesMasters/notesMaster1.xml"/><Relationship Id="rId69" Type="http://schemas.openxmlformats.org/officeDocument/2006/relationships/handoutMaster" Target="handoutMasters/handoutMaster1.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70" Type="http://schemas.openxmlformats.org/officeDocument/2006/relationships/printerSettings" Target="printerSettings/printerSettings1.bin"/><Relationship Id="rId71" Type="http://schemas.openxmlformats.org/officeDocument/2006/relationships/commentAuthors" Target="commentAuthors.xml"/><Relationship Id="rId72" Type="http://schemas.openxmlformats.org/officeDocument/2006/relationships/presProps" Target="presProp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73" Type="http://schemas.openxmlformats.org/officeDocument/2006/relationships/viewProps" Target="viewProps.xml"/><Relationship Id="rId74" Type="http://schemas.openxmlformats.org/officeDocument/2006/relationships/theme" Target="theme/theme1.xml"/><Relationship Id="rId75" Type="http://schemas.openxmlformats.org/officeDocument/2006/relationships/tableStyles" Target="tableStyles.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 xmlns:a16="http://schemas.microsoft.com/office/drawing/2014/main" id="{17163118-8FB6-A94A-8057-F7882784503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 xmlns:a16="http://schemas.microsoft.com/office/drawing/2014/main" id="{8C4AE92D-8078-FC4E-9B26-3AE0A4EF116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endParaRPr lang="en-US"/>
          </a:p>
        </p:txBody>
      </p:sp>
      <p:sp>
        <p:nvSpPr>
          <p:cNvPr id="4" name="Footer Placeholder 3">
            <a:extLst>
              <a:ext uri="{FF2B5EF4-FFF2-40B4-BE49-F238E27FC236}">
                <a16:creationId xmlns="" xmlns:a16="http://schemas.microsoft.com/office/drawing/2014/main" id="{721E87F8-4FB7-E043-ABD4-4C0B9E8DCA5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 xmlns:a16="http://schemas.microsoft.com/office/drawing/2014/main" id="{6BCEB595-F287-0B4D-849F-E29822E4379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CA5229D-CB1A-BA45-BF33-9FF452FB916D}" type="slidenum">
              <a:rPr lang="en-US" smtClean="0"/>
              <a:t>‹#›</a:t>
            </a:fld>
            <a:endParaRPr lang="en-US"/>
          </a:p>
        </p:txBody>
      </p:sp>
    </p:spTree>
    <p:extLst>
      <p:ext uri="{BB962C8B-B14F-4D97-AF65-F5344CB8AC3E}">
        <p14:creationId xmlns:p14="http://schemas.microsoft.com/office/powerpoint/2010/main" val="870543715"/>
      </p:ext>
    </p:extLst>
  </p:cSld>
  <p:clrMap bg1="lt1" tx1="dk1" bg2="lt2" tx2="dk2" accent1="accent1" accent2="accent2" accent3="accent3" accent4="accent4" accent5="accent5" accent6="accent6" hlink="hlink" folHlink="folHlink"/>
  <p:hf sldNum="0"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F6F91C-FB4B-914D-AF24-B0200CF09D38}" type="slidenum">
              <a:rPr lang="en-US" smtClean="0"/>
              <a:t>‹#›</a:t>
            </a:fld>
            <a:endParaRPr lang="en-US"/>
          </a:p>
        </p:txBody>
      </p:sp>
    </p:spTree>
    <p:extLst>
      <p:ext uri="{BB962C8B-B14F-4D97-AF65-F5344CB8AC3E}">
        <p14:creationId xmlns:p14="http://schemas.microsoft.com/office/powerpoint/2010/main" val="2074023645"/>
      </p:ext>
    </p:extLst>
  </p:cSld>
  <p:clrMap bg1="lt1" tx1="dk1" bg2="lt2" tx2="dk2" accent1="accent1" accent2="accent2" accent3="accent3" accent4="accent4" accent5="accent5" accent6="accent6" hlink="hlink" folHlink="folHlink"/>
  <p:hf sldNum="0"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 xmlns:a16="http://schemas.microsoft.com/office/drawing/2014/main" id="{50525C9B-83E6-FE48-BD91-85026772DD27}"/>
              </a:ext>
            </a:extLst>
          </p:cNvPr>
          <p:cNvSpPr>
            <a:spLocks noGrp="1" noRot="1" noChangeAspect="1" noChangeArrowheads="1" noTextEdit="1"/>
          </p:cNvSpPr>
          <p:nvPr>
            <p:ph type="sldImg"/>
          </p:nvPr>
        </p:nvSpPr>
        <p:spPr>
          <a:xfrm>
            <a:off x="1371600" y="1143000"/>
            <a:ext cx="4114800" cy="3086100"/>
          </a:xfrm>
          <a:ln/>
        </p:spPr>
      </p:sp>
      <p:sp>
        <p:nvSpPr>
          <p:cNvPr id="18435" name="Rectangle 3">
            <a:extLst>
              <a:ext uri="{FF2B5EF4-FFF2-40B4-BE49-F238E27FC236}">
                <a16:creationId xmlns="" xmlns:a16="http://schemas.microsoft.com/office/drawing/2014/main" id="{FDAC17F6-C7F5-0E4A-95AA-426E124854ED}"/>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endParaRPr lang="en-US" altLang="en-US">
              <a:latin typeface="Times New Roman" panose="02020603050405020304" pitchFamily="18" charset="0"/>
              <a:ea typeface="ＭＳ Ｐゴシック" panose="020B0600070205080204" pitchFamily="34" charset="-128"/>
            </a:endParaRPr>
          </a:p>
        </p:txBody>
      </p:sp>
      <p:sp>
        <p:nvSpPr>
          <p:cNvPr id="2" name="Date Placeholder 1">
            <a:extLst>
              <a:ext uri="{FF2B5EF4-FFF2-40B4-BE49-F238E27FC236}">
                <a16:creationId xmlns="" xmlns:a16="http://schemas.microsoft.com/office/drawing/2014/main" id="{4B293B8A-EEAB-A843-B6A1-4411386C47F6}"/>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34184052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Date Placeholder 4">
            <a:extLst>
              <a:ext uri="{FF2B5EF4-FFF2-40B4-BE49-F238E27FC236}">
                <a16:creationId xmlns="" xmlns:a16="http://schemas.microsoft.com/office/drawing/2014/main" id="{A16A8F09-F327-1A46-B952-D3D18A35289C}"/>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35255710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26</a:t>
            </a:fld>
            <a:endParaRPr kumimoji="1" lang="ja-JP" altLang="en-US"/>
          </a:p>
        </p:txBody>
      </p:sp>
    </p:spTree>
    <p:extLst>
      <p:ext uri="{BB962C8B-B14F-4D97-AF65-F5344CB8AC3E}">
        <p14:creationId xmlns:p14="http://schemas.microsoft.com/office/powerpoint/2010/main" val="348086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27</a:t>
            </a:fld>
            <a:endParaRPr kumimoji="1" lang="ja-JP" altLang="en-US"/>
          </a:p>
        </p:txBody>
      </p:sp>
    </p:spTree>
    <p:extLst>
      <p:ext uri="{BB962C8B-B14F-4D97-AF65-F5344CB8AC3E}">
        <p14:creationId xmlns:p14="http://schemas.microsoft.com/office/powerpoint/2010/main" val="20755028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28</a:t>
            </a:fld>
            <a:endParaRPr kumimoji="1" lang="ja-JP" altLang="en-US"/>
          </a:p>
        </p:txBody>
      </p:sp>
    </p:spTree>
    <p:extLst>
      <p:ext uri="{BB962C8B-B14F-4D97-AF65-F5344CB8AC3E}">
        <p14:creationId xmlns:p14="http://schemas.microsoft.com/office/powerpoint/2010/main" val="23807263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29</a:t>
            </a:fld>
            <a:endParaRPr kumimoji="1" lang="ja-JP" altLang="en-US"/>
          </a:p>
        </p:txBody>
      </p:sp>
    </p:spTree>
    <p:extLst>
      <p:ext uri="{BB962C8B-B14F-4D97-AF65-F5344CB8AC3E}">
        <p14:creationId xmlns:p14="http://schemas.microsoft.com/office/powerpoint/2010/main" val="40507739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30</a:t>
            </a:fld>
            <a:endParaRPr kumimoji="1" lang="ja-JP" altLang="en-US"/>
          </a:p>
        </p:txBody>
      </p:sp>
    </p:spTree>
    <p:extLst>
      <p:ext uri="{BB962C8B-B14F-4D97-AF65-F5344CB8AC3E}">
        <p14:creationId xmlns:p14="http://schemas.microsoft.com/office/powerpoint/2010/main" val="17351078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31</a:t>
            </a:fld>
            <a:endParaRPr kumimoji="1" lang="ja-JP" altLang="en-US"/>
          </a:p>
        </p:txBody>
      </p:sp>
    </p:spTree>
    <p:extLst>
      <p:ext uri="{BB962C8B-B14F-4D97-AF65-F5344CB8AC3E}">
        <p14:creationId xmlns:p14="http://schemas.microsoft.com/office/powerpoint/2010/main" val="39532996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32</a:t>
            </a:fld>
            <a:endParaRPr kumimoji="1" lang="ja-JP" altLang="en-US"/>
          </a:p>
        </p:txBody>
      </p:sp>
    </p:spTree>
    <p:extLst>
      <p:ext uri="{BB962C8B-B14F-4D97-AF65-F5344CB8AC3E}">
        <p14:creationId xmlns:p14="http://schemas.microsoft.com/office/powerpoint/2010/main" val="20675474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33</a:t>
            </a:fld>
            <a:endParaRPr kumimoji="1" lang="ja-JP" altLang="en-US"/>
          </a:p>
        </p:txBody>
      </p:sp>
    </p:spTree>
    <p:extLst>
      <p:ext uri="{BB962C8B-B14F-4D97-AF65-F5344CB8AC3E}">
        <p14:creationId xmlns:p14="http://schemas.microsoft.com/office/powerpoint/2010/main" val="15587902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34</a:t>
            </a:fld>
            <a:endParaRPr kumimoji="1" lang="ja-JP" altLang="en-US"/>
          </a:p>
        </p:txBody>
      </p:sp>
    </p:spTree>
    <p:extLst>
      <p:ext uri="{BB962C8B-B14F-4D97-AF65-F5344CB8AC3E}">
        <p14:creationId xmlns:p14="http://schemas.microsoft.com/office/powerpoint/2010/main" val="37051902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35</a:t>
            </a:fld>
            <a:endParaRPr kumimoji="1" lang="ja-JP" altLang="en-US"/>
          </a:p>
        </p:txBody>
      </p:sp>
    </p:spTree>
    <p:extLst>
      <p:ext uri="{BB962C8B-B14F-4D97-AF65-F5344CB8AC3E}">
        <p14:creationId xmlns:p14="http://schemas.microsoft.com/office/powerpoint/2010/main" val="2995315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36</a:t>
            </a:fld>
            <a:endParaRPr kumimoji="1" lang="ja-JP" altLang="en-US"/>
          </a:p>
        </p:txBody>
      </p:sp>
    </p:spTree>
    <p:extLst>
      <p:ext uri="{BB962C8B-B14F-4D97-AF65-F5344CB8AC3E}">
        <p14:creationId xmlns:p14="http://schemas.microsoft.com/office/powerpoint/2010/main" val="42905268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37</a:t>
            </a:fld>
            <a:endParaRPr kumimoji="1" lang="ja-JP" altLang="en-US"/>
          </a:p>
        </p:txBody>
      </p:sp>
    </p:spTree>
    <p:extLst>
      <p:ext uri="{BB962C8B-B14F-4D97-AF65-F5344CB8AC3E}">
        <p14:creationId xmlns:p14="http://schemas.microsoft.com/office/powerpoint/2010/main" val="15985136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38</a:t>
            </a:fld>
            <a:endParaRPr kumimoji="1" lang="ja-JP" altLang="en-US"/>
          </a:p>
        </p:txBody>
      </p:sp>
    </p:spTree>
    <p:extLst>
      <p:ext uri="{BB962C8B-B14F-4D97-AF65-F5344CB8AC3E}">
        <p14:creationId xmlns:p14="http://schemas.microsoft.com/office/powerpoint/2010/main" val="25107799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39</a:t>
            </a:fld>
            <a:endParaRPr kumimoji="1" lang="ja-JP" altLang="en-US"/>
          </a:p>
        </p:txBody>
      </p:sp>
    </p:spTree>
    <p:extLst>
      <p:ext uri="{BB962C8B-B14F-4D97-AF65-F5344CB8AC3E}">
        <p14:creationId xmlns:p14="http://schemas.microsoft.com/office/powerpoint/2010/main" val="8797350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40</a:t>
            </a:fld>
            <a:endParaRPr kumimoji="1" lang="ja-JP" altLang="en-US"/>
          </a:p>
        </p:txBody>
      </p:sp>
    </p:spTree>
    <p:extLst>
      <p:ext uri="{BB962C8B-B14F-4D97-AF65-F5344CB8AC3E}">
        <p14:creationId xmlns:p14="http://schemas.microsoft.com/office/powerpoint/2010/main" val="14573121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41</a:t>
            </a:fld>
            <a:endParaRPr kumimoji="1" lang="ja-JP" altLang="en-US"/>
          </a:p>
        </p:txBody>
      </p:sp>
    </p:spTree>
    <p:extLst>
      <p:ext uri="{BB962C8B-B14F-4D97-AF65-F5344CB8AC3E}">
        <p14:creationId xmlns:p14="http://schemas.microsoft.com/office/powerpoint/2010/main" val="24758167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42</a:t>
            </a:fld>
            <a:endParaRPr kumimoji="1" lang="ja-JP" altLang="en-US"/>
          </a:p>
        </p:txBody>
      </p:sp>
    </p:spTree>
    <p:extLst>
      <p:ext uri="{BB962C8B-B14F-4D97-AF65-F5344CB8AC3E}">
        <p14:creationId xmlns:p14="http://schemas.microsoft.com/office/powerpoint/2010/main" val="31283640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43</a:t>
            </a:fld>
            <a:endParaRPr kumimoji="1" lang="ja-JP" altLang="en-US"/>
          </a:p>
        </p:txBody>
      </p:sp>
    </p:spTree>
    <p:extLst>
      <p:ext uri="{BB962C8B-B14F-4D97-AF65-F5344CB8AC3E}">
        <p14:creationId xmlns:p14="http://schemas.microsoft.com/office/powerpoint/2010/main" val="40364119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44</a:t>
            </a:fld>
            <a:endParaRPr kumimoji="1" lang="ja-JP" altLang="en-US"/>
          </a:p>
        </p:txBody>
      </p:sp>
    </p:spTree>
    <p:extLst>
      <p:ext uri="{BB962C8B-B14F-4D97-AF65-F5344CB8AC3E}">
        <p14:creationId xmlns:p14="http://schemas.microsoft.com/office/powerpoint/2010/main" val="26637087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45</a:t>
            </a:fld>
            <a:endParaRPr kumimoji="1" lang="ja-JP" altLang="en-US"/>
          </a:p>
        </p:txBody>
      </p:sp>
    </p:spTree>
    <p:extLst>
      <p:ext uri="{BB962C8B-B14F-4D97-AF65-F5344CB8AC3E}">
        <p14:creationId xmlns:p14="http://schemas.microsoft.com/office/powerpoint/2010/main" val="42494403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46</a:t>
            </a:fld>
            <a:endParaRPr kumimoji="1" lang="ja-JP" altLang="en-US"/>
          </a:p>
        </p:txBody>
      </p:sp>
    </p:spTree>
    <p:extLst>
      <p:ext uri="{BB962C8B-B14F-4D97-AF65-F5344CB8AC3E}">
        <p14:creationId xmlns:p14="http://schemas.microsoft.com/office/powerpoint/2010/main" val="24189289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47</a:t>
            </a:fld>
            <a:endParaRPr kumimoji="1" lang="ja-JP" altLang="en-US"/>
          </a:p>
        </p:txBody>
      </p:sp>
    </p:spTree>
    <p:extLst>
      <p:ext uri="{BB962C8B-B14F-4D97-AF65-F5344CB8AC3E}">
        <p14:creationId xmlns:p14="http://schemas.microsoft.com/office/powerpoint/2010/main" val="12284953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48</a:t>
            </a:fld>
            <a:endParaRPr kumimoji="1" lang="ja-JP" altLang="en-US"/>
          </a:p>
        </p:txBody>
      </p:sp>
    </p:spTree>
    <p:extLst>
      <p:ext uri="{BB962C8B-B14F-4D97-AF65-F5344CB8AC3E}">
        <p14:creationId xmlns:p14="http://schemas.microsoft.com/office/powerpoint/2010/main" val="3490099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49</a:t>
            </a:fld>
            <a:endParaRPr kumimoji="1" lang="ja-JP" altLang="en-US"/>
          </a:p>
        </p:txBody>
      </p:sp>
    </p:spTree>
    <p:extLst>
      <p:ext uri="{BB962C8B-B14F-4D97-AF65-F5344CB8AC3E}">
        <p14:creationId xmlns:p14="http://schemas.microsoft.com/office/powerpoint/2010/main" val="32855654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50</a:t>
            </a:fld>
            <a:endParaRPr kumimoji="1" lang="ja-JP" altLang="en-US"/>
          </a:p>
        </p:txBody>
      </p:sp>
    </p:spTree>
    <p:extLst>
      <p:ext uri="{BB962C8B-B14F-4D97-AF65-F5344CB8AC3E}">
        <p14:creationId xmlns:p14="http://schemas.microsoft.com/office/powerpoint/2010/main" val="9096781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51</a:t>
            </a:fld>
            <a:endParaRPr kumimoji="1" lang="ja-JP" altLang="en-US"/>
          </a:p>
        </p:txBody>
      </p:sp>
    </p:spTree>
    <p:extLst>
      <p:ext uri="{BB962C8B-B14F-4D97-AF65-F5344CB8AC3E}">
        <p14:creationId xmlns:p14="http://schemas.microsoft.com/office/powerpoint/2010/main" val="366339885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52</a:t>
            </a:fld>
            <a:endParaRPr kumimoji="1" lang="ja-JP" altLang="en-US"/>
          </a:p>
        </p:txBody>
      </p:sp>
    </p:spTree>
    <p:extLst>
      <p:ext uri="{BB962C8B-B14F-4D97-AF65-F5344CB8AC3E}">
        <p14:creationId xmlns:p14="http://schemas.microsoft.com/office/powerpoint/2010/main" val="24295614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53</a:t>
            </a:fld>
            <a:endParaRPr kumimoji="1" lang="ja-JP" altLang="en-US"/>
          </a:p>
        </p:txBody>
      </p:sp>
    </p:spTree>
    <p:extLst>
      <p:ext uri="{BB962C8B-B14F-4D97-AF65-F5344CB8AC3E}">
        <p14:creationId xmlns:p14="http://schemas.microsoft.com/office/powerpoint/2010/main" val="973747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54</a:t>
            </a:fld>
            <a:endParaRPr kumimoji="1" lang="ja-JP" altLang="en-US"/>
          </a:p>
        </p:txBody>
      </p:sp>
    </p:spTree>
    <p:extLst>
      <p:ext uri="{BB962C8B-B14F-4D97-AF65-F5344CB8AC3E}">
        <p14:creationId xmlns:p14="http://schemas.microsoft.com/office/powerpoint/2010/main" val="169816424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55</a:t>
            </a:fld>
            <a:endParaRPr kumimoji="1" lang="ja-JP" altLang="en-US"/>
          </a:p>
        </p:txBody>
      </p:sp>
    </p:spTree>
    <p:extLst>
      <p:ext uri="{BB962C8B-B14F-4D97-AF65-F5344CB8AC3E}">
        <p14:creationId xmlns:p14="http://schemas.microsoft.com/office/powerpoint/2010/main" val="129122341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56</a:t>
            </a:fld>
            <a:endParaRPr kumimoji="1" lang="ja-JP" altLang="en-US"/>
          </a:p>
        </p:txBody>
      </p:sp>
    </p:spTree>
    <p:extLst>
      <p:ext uri="{BB962C8B-B14F-4D97-AF65-F5344CB8AC3E}">
        <p14:creationId xmlns:p14="http://schemas.microsoft.com/office/powerpoint/2010/main" val="376664136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57</a:t>
            </a:fld>
            <a:endParaRPr kumimoji="1" lang="ja-JP" altLang="en-US"/>
          </a:p>
        </p:txBody>
      </p:sp>
    </p:spTree>
    <p:extLst>
      <p:ext uri="{BB962C8B-B14F-4D97-AF65-F5344CB8AC3E}">
        <p14:creationId xmlns:p14="http://schemas.microsoft.com/office/powerpoint/2010/main" val="277942565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58</a:t>
            </a:fld>
            <a:endParaRPr kumimoji="1" lang="ja-JP" altLang="en-US"/>
          </a:p>
        </p:txBody>
      </p:sp>
    </p:spTree>
    <p:extLst>
      <p:ext uri="{BB962C8B-B14F-4D97-AF65-F5344CB8AC3E}">
        <p14:creationId xmlns:p14="http://schemas.microsoft.com/office/powerpoint/2010/main" val="368028007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59</a:t>
            </a:fld>
            <a:endParaRPr kumimoji="1" lang="ja-JP" altLang="en-US"/>
          </a:p>
        </p:txBody>
      </p:sp>
    </p:spTree>
    <p:extLst>
      <p:ext uri="{BB962C8B-B14F-4D97-AF65-F5344CB8AC3E}">
        <p14:creationId xmlns:p14="http://schemas.microsoft.com/office/powerpoint/2010/main" val="41093582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60</a:t>
            </a:fld>
            <a:endParaRPr kumimoji="1" lang="ja-JP" altLang="en-US"/>
          </a:p>
        </p:txBody>
      </p:sp>
    </p:spTree>
    <p:extLst>
      <p:ext uri="{BB962C8B-B14F-4D97-AF65-F5344CB8AC3E}">
        <p14:creationId xmlns:p14="http://schemas.microsoft.com/office/powerpoint/2010/main" val="223724104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61</a:t>
            </a:fld>
            <a:endParaRPr kumimoji="1" lang="ja-JP" altLang="en-US"/>
          </a:p>
        </p:txBody>
      </p:sp>
    </p:spTree>
    <p:extLst>
      <p:ext uri="{BB962C8B-B14F-4D97-AF65-F5344CB8AC3E}">
        <p14:creationId xmlns:p14="http://schemas.microsoft.com/office/powerpoint/2010/main" val="227588961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62</a:t>
            </a:fld>
            <a:endParaRPr kumimoji="1" lang="ja-JP" altLang="en-US"/>
          </a:p>
        </p:txBody>
      </p:sp>
    </p:spTree>
    <p:extLst>
      <p:ext uri="{BB962C8B-B14F-4D97-AF65-F5344CB8AC3E}">
        <p14:creationId xmlns:p14="http://schemas.microsoft.com/office/powerpoint/2010/main" val="73565202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63</a:t>
            </a:fld>
            <a:endParaRPr kumimoji="1" lang="ja-JP" altLang="en-US"/>
          </a:p>
        </p:txBody>
      </p:sp>
    </p:spTree>
    <p:extLst>
      <p:ext uri="{BB962C8B-B14F-4D97-AF65-F5344CB8AC3E}">
        <p14:creationId xmlns:p14="http://schemas.microsoft.com/office/powerpoint/2010/main" val="12783463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2"/>
            <a:ext cx="2133600" cy="365125"/>
          </a:xfrm>
          <a:prstGeom prst="rect">
            <a:avLst/>
          </a:prstGeom>
        </p:spPr>
        <p:txBody>
          <a:bodyPr/>
          <a:lstStyle>
            <a:lvl1pPr>
              <a:defRPr/>
            </a:lvl1pPr>
          </a:lstStyle>
          <a:p>
            <a:r>
              <a:rPr lang="en-US"/>
              <a:t>7/10/19</a:t>
            </a:r>
          </a:p>
        </p:txBody>
      </p:sp>
      <p:sp>
        <p:nvSpPr>
          <p:cNvPr id="5" name="Footer Placeholder 4"/>
          <p:cNvSpPr>
            <a:spLocks noGrp="1"/>
          </p:cNvSpPr>
          <p:nvPr>
            <p:ph type="ftr" sz="quarter" idx="11"/>
          </p:nvPr>
        </p:nvSpPr>
        <p:spPr/>
        <p:txBody>
          <a:bodyPr/>
          <a:lstStyle>
            <a:lvl1pPr>
              <a:defRPr/>
            </a:lvl1pPr>
          </a:lstStyle>
          <a:p>
            <a:r>
              <a:rPr lang="en-US"/>
              <a:t>www.rkiinstruments.com</a:t>
            </a:r>
          </a:p>
        </p:txBody>
      </p:sp>
      <p:pic>
        <p:nvPicPr>
          <p:cNvPr id="10" name="Picture 9">
            <a:extLst>
              <a:ext uri="{FF2B5EF4-FFF2-40B4-BE49-F238E27FC236}">
                <a16:creationId xmlns="" xmlns:a16="http://schemas.microsoft.com/office/drawing/2014/main" id="{A6AAD700-BC61-AE4B-8A5A-F686A5C02E80}"/>
              </a:ext>
            </a:extLst>
          </p:cNvPr>
          <p:cNvPicPr>
            <a:picLocks noChangeAspect="1"/>
          </p:cNvPicPr>
          <p:nvPr userDrawn="1"/>
        </p:nvPicPr>
        <p:blipFill>
          <a:blip r:embed="rId2"/>
          <a:stretch>
            <a:fillRect/>
          </a:stretch>
        </p:blipFill>
        <p:spPr>
          <a:xfrm>
            <a:off x="7132320" y="6131706"/>
            <a:ext cx="2011680" cy="726294"/>
          </a:xfrm>
          <a:prstGeom prst="rect">
            <a:avLst/>
          </a:prstGeom>
        </p:spPr>
      </p:pic>
    </p:spTree>
    <p:extLst>
      <p:ext uri="{BB962C8B-B14F-4D97-AF65-F5344CB8AC3E}">
        <p14:creationId xmlns:p14="http://schemas.microsoft.com/office/powerpoint/2010/main" val="301079662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2"/>
            <a:ext cx="2133600" cy="365125"/>
          </a:xfrm>
          <a:prstGeom prst="rect">
            <a:avLst/>
          </a:prstGeom>
        </p:spPr>
        <p:txBody>
          <a:bodyPr/>
          <a:lstStyle>
            <a:lvl1pPr>
              <a:defRPr/>
            </a:lvl1pPr>
          </a:lstStyle>
          <a:p>
            <a:r>
              <a:rPr lang="en-US"/>
              <a:t>7/10/19</a:t>
            </a:r>
          </a:p>
        </p:txBody>
      </p:sp>
      <p:sp>
        <p:nvSpPr>
          <p:cNvPr id="5" name="Footer Placeholder 4"/>
          <p:cNvSpPr>
            <a:spLocks noGrp="1"/>
          </p:cNvSpPr>
          <p:nvPr>
            <p:ph type="ftr" sz="quarter" idx="11"/>
          </p:nvPr>
        </p:nvSpPr>
        <p:spPr/>
        <p:txBody>
          <a:bodyPr/>
          <a:lstStyle>
            <a:lvl1pPr>
              <a:defRPr/>
            </a:lvl1pPr>
          </a:lstStyle>
          <a:p>
            <a:r>
              <a:rPr lang="en-US"/>
              <a:t>www.rkiinstruments.com</a:t>
            </a:r>
          </a:p>
        </p:txBody>
      </p:sp>
      <p:sp>
        <p:nvSpPr>
          <p:cNvPr id="6"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pic>
        <p:nvPicPr>
          <p:cNvPr id="7" name="Picture 6">
            <a:extLst>
              <a:ext uri="{FF2B5EF4-FFF2-40B4-BE49-F238E27FC236}">
                <a16:creationId xmlns="" xmlns:a16="http://schemas.microsoft.com/office/drawing/2014/main" id="{B37A1836-461E-1E40-A267-58A3B9838387}"/>
              </a:ext>
            </a:extLst>
          </p:cNvPr>
          <p:cNvPicPr>
            <a:picLocks noChangeAspect="1"/>
          </p:cNvPicPr>
          <p:nvPr userDrawn="1"/>
        </p:nvPicPr>
        <p:blipFill>
          <a:blip r:embed="rId2"/>
          <a:stretch>
            <a:fillRect/>
          </a:stretch>
        </p:blipFill>
        <p:spPr>
          <a:xfrm>
            <a:off x="7132320" y="6131706"/>
            <a:ext cx="2011680" cy="726294"/>
          </a:xfrm>
          <a:prstGeom prst="rect">
            <a:avLst/>
          </a:prstGeom>
        </p:spPr>
      </p:pic>
    </p:spTree>
    <p:extLst>
      <p:ext uri="{BB962C8B-B14F-4D97-AF65-F5344CB8AC3E}">
        <p14:creationId xmlns:p14="http://schemas.microsoft.com/office/powerpoint/2010/main" val="369698252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2"/>
            <a:ext cx="2133600" cy="365125"/>
          </a:xfrm>
          <a:prstGeom prst="rect">
            <a:avLst/>
          </a:prstGeom>
        </p:spPr>
        <p:txBody>
          <a:bodyPr/>
          <a:lstStyle>
            <a:lvl1pPr>
              <a:defRPr/>
            </a:lvl1pPr>
          </a:lstStyle>
          <a:p>
            <a:r>
              <a:rPr lang="en-US"/>
              <a:t>7/10/19</a:t>
            </a:r>
          </a:p>
        </p:txBody>
      </p:sp>
      <p:sp>
        <p:nvSpPr>
          <p:cNvPr id="5" name="Footer Placeholder 4"/>
          <p:cNvSpPr>
            <a:spLocks noGrp="1"/>
          </p:cNvSpPr>
          <p:nvPr>
            <p:ph type="ftr" sz="quarter" idx="11"/>
          </p:nvPr>
        </p:nvSpPr>
        <p:spPr/>
        <p:txBody>
          <a:bodyPr/>
          <a:lstStyle>
            <a:lvl1pPr>
              <a:defRPr/>
            </a:lvl1pPr>
          </a:lstStyle>
          <a:p>
            <a:r>
              <a:rPr lang="en-US"/>
              <a:t>www.rkiinstruments.com</a:t>
            </a:r>
          </a:p>
        </p:txBody>
      </p:sp>
      <p:sp>
        <p:nvSpPr>
          <p:cNvPr id="6"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73976415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3"/>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a:xfrm>
            <a:off x="457200" y="6356352"/>
            <a:ext cx="2133600" cy="365125"/>
          </a:xfrm>
          <a:prstGeom prst="rect">
            <a:avLst/>
          </a:prstGeom>
        </p:spPr>
        <p:txBody>
          <a:bodyPr/>
          <a:lstStyle>
            <a:lvl1pPr>
              <a:defRPr/>
            </a:lvl1pPr>
          </a:lstStyle>
          <a:p>
            <a:r>
              <a:rPr lang="en-US"/>
              <a:t>7/10/19</a:t>
            </a:r>
          </a:p>
        </p:txBody>
      </p:sp>
      <p:sp>
        <p:nvSpPr>
          <p:cNvPr id="6" name="Footer Placeholder 4"/>
          <p:cNvSpPr>
            <a:spLocks noGrp="1"/>
          </p:cNvSpPr>
          <p:nvPr>
            <p:ph type="ftr" sz="quarter" idx="11"/>
          </p:nvPr>
        </p:nvSpPr>
        <p:spPr/>
        <p:txBody>
          <a:bodyPr/>
          <a:lstStyle>
            <a:lvl1pPr>
              <a:defRPr/>
            </a:lvl1pPr>
          </a:lstStyle>
          <a:p>
            <a:r>
              <a:rPr lang="en-US"/>
              <a:t>www.rkiinstruments.com</a:t>
            </a:r>
          </a:p>
        </p:txBody>
      </p:sp>
      <p:sp>
        <p:nvSpPr>
          <p:cNvPr id="7"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321699766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2"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2"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457200" y="6356352"/>
            <a:ext cx="2133600" cy="365125"/>
          </a:xfrm>
          <a:prstGeom prst="rect">
            <a:avLst/>
          </a:prstGeom>
        </p:spPr>
        <p:txBody>
          <a:bodyPr/>
          <a:lstStyle>
            <a:lvl1pPr>
              <a:defRPr/>
            </a:lvl1pPr>
          </a:lstStyle>
          <a:p>
            <a:r>
              <a:rPr lang="en-US"/>
              <a:t>7/10/19</a:t>
            </a:r>
          </a:p>
        </p:txBody>
      </p:sp>
      <p:sp>
        <p:nvSpPr>
          <p:cNvPr id="8" name="Footer Placeholder 4"/>
          <p:cNvSpPr>
            <a:spLocks noGrp="1"/>
          </p:cNvSpPr>
          <p:nvPr>
            <p:ph type="ftr" sz="quarter" idx="11"/>
          </p:nvPr>
        </p:nvSpPr>
        <p:spPr/>
        <p:txBody>
          <a:bodyPr/>
          <a:lstStyle>
            <a:lvl1pPr>
              <a:defRPr/>
            </a:lvl1pPr>
          </a:lstStyle>
          <a:p>
            <a:r>
              <a:rPr lang="en-US"/>
              <a:t>www.rkiinstruments.com</a:t>
            </a:r>
          </a:p>
        </p:txBody>
      </p:sp>
      <p:sp>
        <p:nvSpPr>
          <p:cNvPr id="9"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333970805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a:xfrm>
            <a:off x="457200" y="6356352"/>
            <a:ext cx="2133600" cy="365125"/>
          </a:xfrm>
          <a:prstGeom prst="rect">
            <a:avLst/>
          </a:prstGeom>
        </p:spPr>
        <p:txBody>
          <a:bodyPr/>
          <a:lstStyle>
            <a:lvl1pPr>
              <a:defRPr/>
            </a:lvl1pPr>
          </a:lstStyle>
          <a:p>
            <a:r>
              <a:rPr lang="en-US"/>
              <a:t>7/10/19</a:t>
            </a:r>
          </a:p>
        </p:txBody>
      </p:sp>
      <p:sp>
        <p:nvSpPr>
          <p:cNvPr id="4" name="Footer Placeholder 4"/>
          <p:cNvSpPr>
            <a:spLocks noGrp="1"/>
          </p:cNvSpPr>
          <p:nvPr>
            <p:ph type="ftr" sz="quarter" idx="11"/>
          </p:nvPr>
        </p:nvSpPr>
        <p:spPr/>
        <p:txBody>
          <a:bodyPr/>
          <a:lstStyle>
            <a:lvl1pPr>
              <a:defRPr/>
            </a:lvl1pPr>
          </a:lstStyle>
          <a:p>
            <a:r>
              <a:rPr lang="en-US"/>
              <a:t>www.rkiinstruments.com</a:t>
            </a:r>
          </a:p>
        </p:txBody>
      </p:sp>
      <p:sp>
        <p:nvSpPr>
          <p:cNvPr id="5"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60677986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2"/>
            <a:ext cx="2133600" cy="365125"/>
          </a:xfrm>
          <a:prstGeom prst="rect">
            <a:avLst/>
          </a:prstGeom>
        </p:spPr>
        <p:txBody>
          <a:bodyPr/>
          <a:lstStyle>
            <a:lvl1pPr>
              <a:defRPr/>
            </a:lvl1pPr>
          </a:lstStyle>
          <a:p>
            <a:r>
              <a:rPr lang="en-US"/>
              <a:t>7/10/19</a:t>
            </a:r>
          </a:p>
        </p:txBody>
      </p:sp>
      <p:sp>
        <p:nvSpPr>
          <p:cNvPr id="3" name="Footer Placeholder 4"/>
          <p:cNvSpPr>
            <a:spLocks noGrp="1"/>
          </p:cNvSpPr>
          <p:nvPr>
            <p:ph type="ftr" sz="quarter" idx="11"/>
          </p:nvPr>
        </p:nvSpPr>
        <p:spPr/>
        <p:txBody>
          <a:bodyPr/>
          <a:lstStyle>
            <a:lvl1pPr>
              <a:defRPr/>
            </a:lvl1pPr>
          </a:lstStyle>
          <a:p>
            <a:r>
              <a:rPr lang="en-US"/>
              <a:t>www.rkiinstruments.com</a:t>
            </a:r>
          </a:p>
        </p:txBody>
      </p:sp>
      <p:sp>
        <p:nvSpPr>
          <p:cNvPr id="4"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pic>
        <p:nvPicPr>
          <p:cNvPr id="5" name="Picture 4">
            <a:extLst>
              <a:ext uri="{FF2B5EF4-FFF2-40B4-BE49-F238E27FC236}">
                <a16:creationId xmlns="" xmlns:a16="http://schemas.microsoft.com/office/drawing/2014/main" id="{BB6580C8-237C-A94A-9BA8-579FAD3D248D}"/>
              </a:ext>
            </a:extLst>
          </p:cNvPr>
          <p:cNvPicPr>
            <a:picLocks noChangeAspect="1"/>
          </p:cNvPicPr>
          <p:nvPr userDrawn="1"/>
        </p:nvPicPr>
        <p:blipFill>
          <a:blip r:embed="rId2"/>
          <a:stretch>
            <a:fillRect/>
          </a:stretch>
        </p:blipFill>
        <p:spPr>
          <a:xfrm>
            <a:off x="7132320" y="6131706"/>
            <a:ext cx="2011680" cy="726294"/>
          </a:xfrm>
          <a:prstGeom prst="rect">
            <a:avLst/>
          </a:prstGeom>
        </p:spPr>
      </p:pic>
    </p:spTree>
    <p:extLst>
      <p:ext uri="{BB962C8B-B14F-4D97-AF65-F5344CB8AC3E}">
        <p14:creationId xmlns:p14="http://schemas.microsoft.com/office/powerpoint/2010/main" val="421529979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1" y="273053"/>
            <a:ext cx="5111751"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3"/>
          <p:cNvSpPr>
            <a:spLocks noGrp="1"/>
          </p:cNvSpPr>
          <p:nvPr>
            <p:ph type="dt" sz="half" idx="10"/>
          </p:nvPr>
        </p:nvSpPr>
        <p:spPr>
          <a:xfrm>
            <a:off x="457200" y="6356352"/>
            <a:ext cx="2133600" cy="365125"/>
          </a:xfrm>
          <a:prstGeom prst="rect">
            <a:avLst/>
          </a:prstGeom>
        </p:spPr>
        <p:txBody>
          <a:bodyPr/>
          <a:lstStyle>
            <a:lvl1pPr>
              <a:defRPr/>
            </a:lvl1pPr>
          </a:lstStyle>
          <a:p>
            <a:r>
              <a:rPr lang="en-US"/>
              <a:t>7/10/19</a:t>
            </a:r>
          </a:p>
        </p:txBody>
      </p:sp>
      <p:sp>
        <p:nvSpPr>
          <p:cNvPr id="6" name="Footer Placeholder 4"/>
          <p:cNvSpPr>
            <a:spLocks noGrp="1"/>
          </p:cNvSpPr>
          <p:nvPr>
            <p:ph type="ftr" sz="quarter" idx="11"/>
          </p:nvPr>
        </p:nvSpPr>
        <p:spPr/>
        <p:txBody>
          <a:bodyPr/>
          <a:lstStyle>
            <a:lvl1pPr>
              <a:defRPr/>
            </a:lvl1pPr>
          </a:lstStyle>
          <a:p>
            <a:r>
              <a:rPr lang="en-US"/>
              <a:t>www.rkiinstruments.com</a:t>
            </a:r>
          </a:p>
        </p:txBody>
      </p:sp>
      <p:sp>
        <p:nvSpPr>
          <p:cNvPr id="7"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49330242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3"/>
          <p:cNvSpPr>
            <a:spLocks noGrp="1"/>
          </p:cNvSpPr>
          <p:nvPr>
            <p:ph type="dt" sz="half" idx="10"/>
          </p:nvPr>
        </p:nvSpPr>
        <p:spPr>
          <a:xfrm>
            <a:off x="457200" y="6356352"/>
            <a:ext cx="2133600" cy="365125"/>
          </a:xfrm>
          <a:prstGeom prst="rect">
            <a:avLst/>
          </a:prstGeom>
        </p:spPr>
        <p:txBody>
          <a:bodyPr/>
          <a:lstStyle>
            <a:lvl1pPr>
              <a:defRPr/>
            </a:lvl1pPr>
          </a:lstStyle>
          <a:p>
            <a:r>
              <a:rPr lang="en-US"/>
              <a:t>7/10/19</a:t>
            </a:r>
          </a:p>
        </p:txBody>
      </p:sp>
      <p:sp>
        <p:nvSpPr>
          <p:cNvPr id="6" name="Footer Placeholder 4"/>
          <p:cNvSpPr>
            <a:spLocks noGrp="1"/>
          </p:cNvSpPr>
          <p:nvPr>
            <p:ph type="ftr" sz="quarter" idx="11"/>
          </p:nvPr>
        </p:nvSpPr>
        <p:spPr/>
        <p:txBody>
          <a:bodyPr/>
          <a:lstStyle>
            <a:lvl1pPr>
              <a:defRPr/>
            </a:lvl1pPr>
          </a:lstStyle>
          <a:p>
            <a:r>
              <a:rPr lang="en-US"/>
              <a:t>www.rkiinstruments.com</a:t>
            </a:r>
          </a:p>
        </p:txBody>
      </p:sp>
      <p:sp>
        <p:nvSpPr>
          <p:cNvPr id="7"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261157289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2"/>
            <a:ext cx="2133600" cy="365125"/>
          </a:xfrm>
          <a:prstGeom prst="rect">
            <a:avLst/>
          </a:prstGeom>
        </p:spPr>
        <p:txBody>
          <a:bodyPr/>
          <a:lstStyle>
            <a:lvl1pPr>
              <a:defRPr/>
            </a:lvl1pPr>
          </a:lstStyle>
          <a:p>
            <a:r>
              <a:rPr lang="en-US"/>
              <a:t>7/10/19</a:t>
            </a:r>
          </a:p>
        </p:txBody>
      </p:sp>
      <p:sp>
        <p:nvSpPr>
          <p:cNvPr id="5" name="Footer Placeholder 4"/>
          <p:cNvSpPr>
            <a:spLocks noGrp="1"/>
          </p:cNvSpPr>
          <p:nvPr>
            <p:ph type="ftr" sz="quarter" idx="11"/>
          </p:nvPr>
        </p:nvSpPr>
        <p:spPr/>
        <p:txBody>
          <a:bodyPr/>
          <a:lstStyle>
            <a:lvl1pPr>
              <a:defRPr/>
            </a:lvl1pPr>
          </a:lstStyle>
          <a:p>
            <a:r>
              <a:rPr lang="en-US"/>
              <a:t>www.rkiinstruments.com</a:t>
            </a:r>
          </a:p>
        </p:txBody>
      </p:sp>
      <p:sp>
        <p:nvSpPr>
          <p:cNvPr id="6"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122668787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1"/>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2"/>
            <a:ext cx="2133600" cy="365125"/>
          </a:xfrm>
          <a:prstGeom prst="rect">
            <a:avLst/>
          </a:prstGeom>
        </p:spPr>
        <p:txBody>
          <a:bodyPr/>
          <a:lstStyle>
            <a:lvl1pPr>
              <a:defRPr/>
            </a:lvl1pPr>
          </a:lstStyle>
          <a:p>
            <a:r>
              <a:rPr lang="en-US"/>
              <a:t>7/10/19</a:t>
            </a:r>
          </a:p>
        </p:txBody>
      </p:sp>
      <p:sp>
        <p:nvSpPr>
          <p:cNvPr id="5" name="Footer Placeholder 4"/>
          <p:cNvSpPr>
            <a:spLocks noGrp="1"/>
          </p:cNvSpPr>
          <p:nvPr>
            <p:ph type="ftr" sz="quarter" idx="11"/>
          </p:nvPr>
        </p:nvSpPr>
        <p:spPr/>
        <p:txBody>
          <a:bodyPr/>
          <a:lstStyle>
            <a:lvl1pPr>
              <a:defRPr/>
            </a:lvl1pPr>
          </a:lstStyle>
          <a:p>
            <a:r>
              <a:rPr lang="en-US"/>
              <a:t>www.rkiinstruments.com</a:t>
            </a:r>
          </a:p>
        </p:txBody>
      </p:sp>
      <p:sp>
        <p:nvSpPr>
          <p:cNvPr id="6"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304128463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hart Placeholder 3"/>
          <p:cNvSpPr>
            <a:spLocks noGrp="1"/>
          </p:cNvSpPr>
          <p:nvPr>
            <p:ph type="chart" sz="half" idx="2"/>
          </p:nvPr>
        </p:nvSpPr>
        <p:spPr>
          <a:xfrm>
            <a:off x="4648200" y="1981200"/>
            <a:ext cx="3810000" cy="4114800"/>
          </a:xfrm>
        </p:spPr>
        <p:txBody>
          <a:bodyPr rtlCol="0">
            <a:normAutofit/>
          </a:bodyPr>
          <a:lstStyle/>
          <a:p>
            <a:pPr lvl="0"/>
            <a:r>
              <a:rPr lang="en-US" noProof="0"/>
              <a:t>Click icon to add chart</a:t>
            </a:r>
            <a:endParaRPr lang="en-US" noProof="0" dirty="0"/>
          </a:p>
        </p:txBody>
      </p:sp>
      <p:sp>
        <p:nvSpPr>
          <p:cNvPr id="5" name="Date Placeholder 3"/>
          <p:cNvSpPr>
            <a:spLocks noGrp="1"/>
          </p:cNvSpPr>
          <p:nvPr>
            <p:ph type="dt" sz="half" idx="10"/>
          </p:nvPr>
        </p:nvSpPr>
        <p:spPr>
          <a:xfrm>
            <a:off x="457200" y="6356352"/>
            <a:ext cx="2133600" cy="365125"/>
          </a:xfrm>
          <a:prstGeom prst="rect">
            <a:avLst/>
          </a:prstGeom>
        </p:spPr>
        <p:txBody>
          <a:bodyPr/>
          <a:lstStyle>
            <a:lvl1pPr>
              <a:defRPr/>
            </a:lvl1pPr>
          </a:lstStyle>
          <a:p>
            <a:r>
              <a:rPr lang="en-US"/>
              <a:t>7/10/19</a:t>
            </a:r>
          </a:p>
        </p:txBody>
      </p:sp>
      <p:sp>
        <p:nvSpPr>
          <p:cNvPr id="6" name="Footer Placeholder 4"/>
          <p:cNvSpPr>
            <a:spLocks noGrp="1"/>
          </p:cNvSpPr>
          <p:nvPr>
            <p:ph type="ftr" sz="quarter" idx="11"/>
          </p:nvPr>
        </p:nvSpPr>
        <p:spPr/>
        <p:txBody>
          <a:bodyPr/>
          <a:lstStyle>
            <a:lvl1pPr>
              <a:defRPr/>
            </a:lvl1pPr>
          </a:lstStyle>
          <a:p>
            <a:r>
              <a:rPr lang="en-US"/>
              <a:t>www.rkiinstruments.com</a:t>
            </a:r>
          </a:p>
        </p:txBody>
      </p:sp>
      <p:sp>
        <p:nvSpPr>
          <p:cNvPr id="7"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11955735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a:xfrm>
            <a:off x="457200" y="6356352"/>
            <a:ext cx="2133600" cy="365125"/>
          </a:xfrm>
          <a:prstGeom prst="rect">
            <a:avLst/>
          </a:prstGeom>
        </p:spPr>
        <p:txBody>
          <a:bodyPr/>
          <a:lstStyle>
            <a:lvl1pPr>
              <a:defRPr/>
            </a:lvl1pPr>
          </a:lstStyle>
          <a:p>
            <a:r>
              <a:rPr lang="en-US"/>
              <a:t>7/10/19</a:t>
            </a:r>
          </a:p>
        </p:txBody>
      </p:sp>
      <p:sp>
        <p:nvSpPr>
          <p:cNvPr id="6" name="Footer Placeholder 4"/>
          <p:cNvSpPr>
            <a:spLocks noGrp="1"/>
          </p:cNvSpPr>
          <p:nvPr>
            <p:ph type="ftr" sz="quarter" idx="11"/>
          </p:nvPr>
        </p:nvSpPr>
        <p:spPr/>
        <p:txBody>
          <a:bodyPr/>
          <a:lstStyle>
            <a:lvl1pPr>
              <a:defRPr/>
            </a:lvl1pPr>
          </a:lstStyle>
          <a:p>
            <a:r>
              <a:rPr lang="en-US"/>
              <a:t>www.rkiinstruments.com</a:t>
            </a:r>
          </a:p>
        </p:txBody>
      </p:sp>
      <p:sp>
        <p:nvSpPr>
          <p:cNvPr id="7"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11197049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5" Type="http://schemas.openxmlformats.org/officeDocument/2006/relationships/image" Target="../media/image1.png"/><Relationship Id="rId16" Type="http://schemas.openxmlformats.org/officeDocument/2006/relationships/image" Target="../media/image2.png"/><Relationship Id="rId17" Type="http://schemas.openxmlformats.org/officeDocument/2006/relationships/image" Target="../media/image3.jp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1069975" y="301627"/>
            <a:ext cx="77724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2"/>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a:t>www.rkiinstruments.com</a:t>
            </a: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6657720-9A28-7A47-A386-AE844C10C417}" type="slidenum">
              <a:rPr lang="en-US" smtClean="0"/>
              <a:t>‹#›</a:t>
            </a:fld>
            <a:endParaRPr lang="en-US"/>
          </a:p>
        </p:txBody>
      </p:sp>
      <p:pic>
        <p:nvPicPr>
          <p:cNvPr id="1031" name="Picture 7"/>
          <p:cNvPicPr>
            <a:picLocks noChangeAspect="1" noChangeArrowheads="1"/>
          </p:cNvPicPr>
          <p:nvPr/>
        </p:nvPicPr>
        <p:blipFill>
          <a:blip r:embed="rId15" cstate="screen">
            <a:extLst>
              <a:ext uri="{28A0092B-C50C-407E-A947-70E740481C1C}">
                <a14:useLocalDpi xmlns:a14="http://schemas.microsoft.com/office/drawing/2010/main"/>
              </a:ext>
            </a:extLst>
          </a:blip>
          <a:srcRect/>
          <a:stretch>
            <a:fillRect/>
          </a:stretch>
        </p:blipFill>
        <p:spPr bwMode="auto">
          <a:xfrm>
            <a:off x="228600" y="228600"/>
            <a:ext cx="91440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 xmlns:a16="http://schemas.microsoft.com/office/drawing/2014/main" id="{7ED83011-30AF-474E-B4DA-70DE8D10DAEC}"/>
              </a:ext>
            </a:extLst>
          </p:cNvPr>
          <p:cNvPicPr>
            <a:picLocks noChangeAspect="1"/>
          </p:cNvPicPr>
          <p:nvPr userDrawn="1"/>
        </p:nvPicPr>
        <p:blipFill>
          <a:blip r:embed="rId16"/>
          <a:stretch>
            <a:fillRect/>
          </a:stretch>
        </p:blipFill>
        <p:spPr>
          <a:xfrm>
            <a:off x="7132320" y="6131706"/>
            <a:ext cx="2011680" cy="726294"/>
          </a:xfrm>
          <a:prstGeom prst="rect">
            <a:avLst/>
          </a:prstGeom>
        </p:spPr>
      </p:pic>
      <p:pic>
        <p:nvPicPr>
          <p:cNvPr id="2" name="Picture 1" descr="premiersafety_pptlogo.jpg"/>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62809" y="6131706"/>
            <a:ext cx="1394380" cy="683246"/>
          </a:xfrm>
          <a:prstGeom prst="rect">
            <a:avLst/>
          </a:prstGeom>
        </p:spPr>
      </p:pic>
    </p:spTree>
    <p:extLst>
      <p:ext uri="{BB962C8B-B14F-4D97-AF65-F5344CB8AC3E}">
        <p14:creationId xmlns:p14="http://schemas.microsoft.com/office/powerpoint/2010/main" val="11739690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hf sldNum="0" hdr="0" ftr="0" dt="0"/>
  <p:txStyles>
    <p:title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p:titleStyle>
    <p:bodyStyle>
      <a:lvl1pPr marL="257175" indent="-257175" algn="l" defTabSz="3429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ＭＳ Ｐゴシック" charset="0"/>
        </a:defRPr>
      </a:lvl1pPr>
      <a:lvl2pPr marL="557213" indent="-214313" algn="l" defTabSz="342900" rtl="0" eaLnBrk="1" fontAlgn="base" hangingPunct="1">
        <a:spcBef>
          <a:spcPct val="20000"/>
        </a:spcBef>
        <a:spcAft>
          <a:spcPct val="0"/>
        </a:spcAft>
        <a:buFont typeface="Arial" charset="0"/>
        <a:buChar char="–"/>
        <a:defRPr sz="2100" kern="1200">
          <a:solidFill>
            <a:schemeClr val="tx1"/>
          </a:solidFill>
          <a:latin typeface="+mn-lt"/>
          <a:ea typeface="ＭＳ Ｐゴシック" charset="0"/>
          <a:cs typeface="+mn-cs"/>
        </a:defRPr>
      </a:lvl2pPr>
      <a:lvl3pPr marL="857250" indent="-171450" algn="l" defTabSz="342900" rtl="0" eaLnBrk="1" fontAlgn="base" hangingPunct="1">
        <a:spcBef>
          <a:spcPct val="20000"/>
        </a:spcBef>
        <a:spcAft>
          <a:spcPct val="0"/>
        </a:spcAft>
        <a:buFont typeface="Arial" charset="0"/>
        <a:buChar char="•"/>
        <a:defRPr sz="1800" kern="1200">
          <a:solidFill>
            <a:schemeClr val="tx1"/>
          </a:solidFill>
          <a:latin typeface="+mn-lt"/>
          <a:ea typeface="ＭＳ Ｐゴシック" charset="0"/>
          <a:cs typeface="+mn-cs"/>
        </a:defRPr>
      </a:lvl3pPr>
      <a:lvl4pPr marL="1200150" indent="-171450" algn="l" defTabSz="342900" rtl="0" eaLnBrk="1" fontAlgn="base" hangingPunct="1">
        <a:spcBef>
          <a:spcPct val="20000"/>
        </a:spcBef>
        <a:spcAft>
          <a:spcPct val="0"/>
        </a:spcAft>
        <a:buFont typeface="Arial" charset="0"/>
        <a:buChar char="–"/>
        <a:defRPr sz="1500" kern="1200">
          <a:solidFill>
            <a:schemeClr val="tx1"/>
          </a:solidFill>
          <a:latin typeface="+mn-lt"/>
          <a:ea typeface="ＭＳ Ｐゴシック" charset="0"/>
          <a:cs typeface="+mn-cs"/>
        </a:defRPr>
      </a:lvl4pPr>
      <a:lvl5pPr marL="1543050" indent="-171450" algn="l" defTabSz="342900" rtl="0" eaLnBrk="1" fontAlgn="base" hangingPunct="1">
        <a:spcBef>
          <a:spcPct val="20000"/>
        </a:spcBef>
        <a:spcAft>
          <a:spcPct val="0"/>
        </a:spcAft>
        <a:buFont typeface="Arial" charset="0"/>
        <a:buChar char="»"/>
        <a:defRPr sz="1500" kern="1200">
          <a:solidFill>
            <a:schemeClr val="tx1"/>
          </a:solidFill>
          <a:latin typeface="+mn-lt"/>
          <a:ea typeface="ＭＳ Ｐゴシック" charset="0"/>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Relationship Id="rId7" Type="http://schemas.openxmlformats.org/officeDocument/2006/relationships/image" Target="../media/image7.png"/><Relationship Id="rId8" Type="http://schemas.openxmlformats.org/officeDocument/2006/relationships/image" Target="../media/image8.png"/><Relationship Id="rId9" Type="http://schemas.openxmlformats.org/officeDocument/2006/relationships/image" Target="../media/image9.jp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11.jpe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6.png"/><Relationship Id="rId5" Type="http://schemas.openxmlformats.org/officeDocument/2006/relationships/image" Target="../media/image17.png"/><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emf"/><Relationship Id="rId3" Type="http://schemas.openxmlformats.org/officeDocument/2006/relationships/image" Target="../media/image2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1.png"/><Relationship Id="rId3" Type="http://schemas.openxmlformats.org/officeDocument/2006/relationships/image" Target="../media/image2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 Id="rId3" Type="http://schemas.openxmlformats.org/officeDocument/2006/relationships/image" Target="../media/image2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image" Target="../media/image28.jpeg"/><Relationship Id="rId4" Type="http://schemas.openxmlformats.org/officeDocument/2006/relationships/image" Target="../media/image29.png"/><Relationship Id="rId5" Type="http://schemas.openxmlformats.org/officeDocument/2006/relationships/image" Target="../media/image30.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30.svg"/><Relationship Id="rId4" Type="http://schemas.openxmlformats.org/officeDocument/2006/relationships/image" Target="../media/image19.emf"/><Relationship Id="rId5" Type="http://schemas.openxmlformats.org/officeDocument/2006/relationships/image" Target="../media/image33.png"/><Relationship Id="rId1" Type="http://schemas.openxmlformats.org/officeDocument/2006/relationships/slideLayout" Target="../slideLayouts/slideLayout2.xml"/><Relationship Id="rId2" Type="http://schemas.openxmlformats.org/officeDocument/2006/relationships/image" Target="../media/image3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png"/><Relationship Id="rId3" Type="http://schemas.openxmlformats.org/officeDocument/2006/relationships/image" Target="../media/image3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png"/><Relationship Id="rId3" Type="http://schemas.openxmlformats.org/officeDocument/2006/relationships/image" Target="../media/image4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4.png"/><Relationship Id="rId3" Type="http://schemas.openxmlformats.org/officeDocument/2006/relationships/image" Target="../media/image4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6.jpeg"/><Relationship Id="rId3" Type="http://schemas.openxmlformats.org/officeDocument/2006/relationships/image" Target="../media/image4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8.png"/></Relationships>
</file>

<file path=ppt/slides/_rels/slide27.xml.rels><?xml version="1.0" encoding="UTF-8" standalone="yes"?>
<Relationships xmlns="http://schemas.openxmlformats.org/package/2006/relationships"><Relationship Id="rId3" Type="http://schemas.openxmlformats.org/officeDocument/2006/relationships/image" Target="../media/image49.png"/><Relationship Id="rId4" Type="http://schemas.openxmlformats.org/officeDocument/2006/relationships/image" Target="../media/image50.png"/><Relationship Id="rId5" Type="http://schemas.openxmlformats.org/officeDocument/2006/relationships/image" Target="../media/image51.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2.png"/></Relationships>
</file>

<file path=ppt/slides/_rels/slide29.xml.rels><?xml version="1.0" encoding="UTF-8" standalone="yes"?>
<Relationships xmlns="http://schemas.openxmlformats.org/package/2006/relationships"><Relationship Id="rId3" Type="http://schemas.openxmlformats.org/officeDocument/2006/relationships/image" Target="../media/image53.png"/><Relationship Id="rId4" Type="http://schemas.openxmlformats.org/officeDocument/2006/relationships/image" Target="../media/image52.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30.xml.rels><?xml version="1.0" encoding="UTF-8" standalone="yes"?>
<Relationships xmlns="http://schemas.openxmlformats.org/package/2006/relationships"><Relationship Id="rId3" Type="http://schemas.openxmlformats.org/officeDocument/2006/relationships/image" Target="../media/image52.png"/><Relationship Id="rId4" Type="http://schemas.openxmlformats.org/officeDocument/2006/relationships/image" Target="../media/image53.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31.xml.rels><?xml version="1.0" encoding="UTF-8" standalone="yes"?>
<Relationships xmlns="http://schemas.openxmlformats.org/package/2006/relationships"><Relationship Id="rId3" Type="http://schemas.openxmlformats.org/officeDocument/2006/relationships/image" Target="../media/image54.png"/><Relationship Id="rId4" Type="http://schemas.openxmlformats.org/officeDocument/2006/relationships/image" Target="../media/image52.pn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32.xml.rels><?xml version="1.0" encoding="UTF-8" standalone="yes"?>
<Relationships xmlns="http://schemas.openxmlformats.org/package/2006/relationships"><Relationship Id="rId3" Type="http://schemas.openxmlformats.org/officeDocument/2006/relationships/image" Target="../media/image52.png"/><Relationship Id="rId4" Type="http://schemas.openxmlformats.org/officeDocument/2006/relationships/image" Target="../media/image55.pn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33.xml.rels><?xml version="1.0" encoding="UTF-8" standalone="yes"?>
<Relationships xmlns="http://schemas.openxmlformats.org/package/2006/relationships"><Relationship Id="rId3" Type="http://schemas.openxmlformats.org/officeDocument/2006/relationships/image" Target="../media/image52.png"/><Relationship Id="rId4" Type="http://schemas.openxmlformats.org/officeDocument/2006/relationships/image" Target="../media/image56.pn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57.png"/></Relationships>
</file>

<file path=ppt/slides/_rels/slide35.xml.rels><?xml version="1.0" encoding="UTF-8" standalone="yes"?>
<Relationships xmlns="http://schemas.openxmlformats.org/package/2006/relationships"><Relationship Id="rId3" Type="http://schemas.openxmlformats.org/officeDocument/2006/relationships/image" Target="../media/image58.png"/><Relationship Id="rId4" Type="http://schemas.openxmlformats.org/officeDocument/2006/relationships/image" Target="../media/image59.png"/><Relationship Id="rId5" Type="http://schemas.openxmlformats.org/officeDocument/2006/relationships/image" Target="../media/image60.pn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36.xml.rels><?xml version="1.0" encoding="UTF-8" standalone="yes"?>
<Relationships xmlns="http://schemas.openxmlformats.org/package/2006/relationships"><Relationship Id="rId3" Type="http://schemas.openxmlformats.org/officeDocument/2006/relationships/image" Target="../media/image61.jpeg"/><Relationship Id="rId4" Type="http://schemas.openxmlformats.org/officeDocument/2006/relationships/image" Target="../media/image62.jpeg"/><Relationship Id="rId5" Type="http://schemas.openxmlformats.org/officeDocument/2006/relationships/image" Target="../media/image63.jpe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37.xml.rels><?xml version="1.0" encoding="UTF-8" standalone="yes"?>
<Relationships xmlns="http://schemas.openxmlformats.org/package/2006/relationships"><Relationship Id="rId3" Type="http://schemas.openxmlformats.org/officeDocument/2006/relationships/image" Target="../media/image64.jpeg"/><Relationship Id="rId4" Type="http://schemas.openxmlformats.org/officeDocument/2006/relationships/image" Target="../media/image65.jpeg"/><Relationship Id="rId5" Type="http://schemas.openxmlformats.org/officeDocument/2006/relationships/hyperlink" Target="http://www.gasdetecting.com/files/GX3R_IrDA_to_PC.pdf" TargetMode="External"/><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38.xml.rels><?xml version="1.0" encoding="UTF-8" standalone="yes"?>
<Relationships xmlns="http://schemas.openxmlformats.org/package/2006/relationships"><Relationship Id="rId3" Type="http://schemas.openxmlformats.org/officeDocument/2006/relationships/image" Target="../media/image66.jpeg"/><Relationship Id="rId4" Type="http://schemas.openxmlformats.org/officeDocument/2006/relationships/image" Target="../media/image67.png"/><Relationship Id="rId5" Type="http://schemas.openxmlformats.org/officeDocument/2006/relationships/hyperlink" Target="http://www.gasdetecting.com/files/SDM3R_to_flashdrive_to_PC.pdf" TargetMode="External"/><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39.xml.rels><?xml version="1.0" encoding="UTF-8" standalone="yes"?>
<Relationships xmlns="http://schemas.openxmlformats.org/package/2006/relationships"><Relationship Id="rId3" Type="http://schemas.openxmlformats.org/officeDocument/2006/relationships/image" Target="../media/image68.jpeg"/><Relationship Id="rId4" Type="http://schemas.openxmlformats.org/officeDocument/2006/relationships/image" Target="../media/image69.png"/><Relationship Id="rId5" Type="http://schemas.openxmlformats.org/officeDocument/2006/relationships/hyperlink" Target="http://www.gasdetecting.com/files/SDM3R_to_PC.pdf" TargetMode="External"/><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70.png"/></Relationships>
</file>

<file path=ppt/slides/_rels/slide41.xml.rels><?xml version="1.0" encoding="UTF-8" standalone="yes"?>
<Relationships xmlns="http://schemas.openxmlformats.org/package/2006/relationships"><Relationship Id="rId3" Type="http://schemas.openxmlformats.org/officeDocument/2006/relationships/image" Target="../media/image71.png"/><Relationship Id="rId4" Type="http://schemas.openxmlformats.org/officeDocument/2006/relationships/image" Target="../media/image72.png"/><Relationship Id="rId5" Type="http://schemas.openxmlformats.org/officeDocument/2006/relationships/image" Target="../media/image73.png"/><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42.xml.rels><?xml version="1.0" encoding="UTF-8" standalone="yes"?>
<Relationships xmlns="http://schemas.openxmlformats.org/package/2006/relationships"><Relationship Id="rId3" Type="http://schemas.openxmlformats.org/officeDocument/2006/relationships/image" Target="../media/image74.png"/><Relationship Id="rId4" Type="http://schemas.openxmlformats.org/officeDocument/2006/relationships/image" Target="../media/image75.png"/><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76.png"/></Relationships>
</file>

<file path=ppt/slides/_rels/slide44.xml.rels><?xml version="1.0" encoding="UTF-8" standalone="yes"?>
<Relationships xmlns="http://schemas.openxmlformats.org/package/2006/relationships"><Relationship Id="rId3" Type="http://schemas.openxmlformats.org/officeDocument/2006/relationships/image" Target="../media/image76.png"/><Relationship Id="rId4" Type="http://schemas.openxmlformats.org/officeDocument/2006/relationships/image" Target="../media/image77.emf"/><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45.xml.rels><?xml version="1.0" encoding="UTF-8" standalone="yes"?>
<Relationships xmlns="http://schemas.openxmlformats.org/package/2006/relationships"><Relationship Id="rId3" Type="http://schemas.openxmlformats.org/officeDocument/2006/relationships/image" Target="../media/image52.png"/><Relationship Id="rId4" Type="http://schemas.openxmlformats.org/officeDocument/2006/relationships/image" Target="../media/image78.png"/><Relationship Id="rId5" Type="http://schemas.openxmlformats.org/officeDocument/2006/relationships/image" Target="../media/image48.png"/><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79.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80.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81.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82.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83.jpe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84.jpe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85.jpe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86.jpe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87.jpe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88.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89.jpe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90.jpe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91.jpeg"/></Relationships>
</file>

<file path=ppt/slides/_rels/slide59.xml.rels><?xml version="1.0" encoding="UTF-8" standalone="yes"?>
<Relationships xmlns="http://schemas.openxmlformats.org/package/2006/relationships"><Relationship Id="rId3" Type="http://schemas.openxmlformats.org/officeDocument/2006/relationships/image" Target="../media/image92.jpeg"/><Relationship Id="rId4" Type="http://schemas.openxmlformats.org/officeDocument/2006/relationships/image" Target="../media/image93.jpeg"/><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60.xml.rels><?xml version="1.0" encoding="UTF-8" standalone="yes"?>
<Relationships xmlns="http://schemas.openxmlformats.org/package/2006/relationships"><Relationship Id="rId3" Type="http://schemas.openxmlformats.org/officeDocument/2006/relationships/image" Target="../media/image94.jpeg"/><Relationship Id="rId4" Type="http://schemas.openxmlformats.org/officeDocument/2006/relationships/image" Target="../media/image95.jpg"/><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61.xml.rels><?xml version="1.0" encoding="UTF-8" standalone="yes"?>
<Relationships xmlns="http://schemas.openxmlformats.org/package/2006/relationships"><Relationship Id="rId3" Type="http://schemas.openxmlformats.org/officeDocument/2006/relationships/image" Target="../media/image96.jpeg"/><Relationship Id="rId4" Type="http://schemas.openxmlformats.org/officeDocument/2006/relationships/image" Target="../media/image97.jpeg"/><Relationship Id="rId5" Type="http://schemas.openxmlformats.org/officeDocument/2006/relationships/image" Target="../media/image95.jpg"/><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62.xml.rels><?xml version="1.0" encoding="UTF-8" standalone="yes"?>
<Relationships xmlns="http://schemas.openxmlformats.org/package/2006/relationships"><Relationship Id="rId3" Type="http://schemas.openxmlformats.org/officeDocument/2006/relationships/image" Target="../media/image98.jpeg"/><Relationship Id="rId4" Type="http://schemas.openxmlformats.org/officeDocument/2006/relationships/image" Target="../media/image95.jpg"/><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99.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0.png"/></Relationships>
</file>

<file path=ppt/slides/_rels/slide65.xml.rels><?xml version="1.0" encoding="UTF-8" standalone="yes"?>
<Relationships xmlns="http://schemas.openxmlformats.org/package/2006/relationships"><Relationship Id="rId3" Type="http://schemas.openxmlformats.org/officeDocument/2006/relationships/hyperlink" Target="https://www.youtube.com/playlist?list=PLZQ9gH48lC4xrrF12HhrGWnfiT06YpqDC" TargetMode="External"/><Relationship Id="rId4" Type="http://schemas.openxmlformats.org/officeDocument/2006/relationships/image" Target="../media/image101.png"/><Relationship Id="rId1" Type="http://schemas.openxmlformats.org/officeDocument/2006/relationships/slideLayout" Target="../slideLayouts/slideLayout2.xml"/><Relationship Id="rId2" Type="http://schemas.openxmlformats.org/officeDocument/2006/relationships/hyperlink" Target="https://www.youtube.com/playlist" TargetMode="Externa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a:extLst>
              <a:ext uri="{FF2B5EF4-FFF2-40B4-BE49-F238E27FC236}">
                <a16:creationId xmlns="" xmlns:a16="http://schemas.microsoft.com/office/drawing/2014/main" id="{5DAB72D9-9540-1642-8904-DEC9281D79A3}"/>
              </a:ext>
            </a:extLst>
          </p:cNvPr>
          <p:cNvSpPr>
            <a:spLocks noGrp="1" noChangeArrowheads="1"/>
          </p:cNvSpPr>
          <p:nvPr>
            <p:ph type="subTitle" idx="1"/>
          </p:nvPr>
        </p:nvSpPr>
        <p:spPr>
          <a:xfrm>
            <a:off x="1649003" y="3630943"/>
            <a:ext cx="5845993" cy="514350"/>
          </a:xfrm>
        </p:spPr>
        <p:txBody>
          <a:bodyPr/>
          <a:lstStyle/>
          <a:p>
            <a:pPr eaLnBrk="1" hangingPunct="1">
              <a:buFont typeface="Wingdings" charset="0"/>
              <a:buNone/>
              <a:defRPr/>
            </a:pPr>
            <a:r>
              <a:rPr lang="en-US" dirty="0"/>
              <a:t>Evolution In Gas Detection</a:t>
            </a:r>
          </a:p>
        </p:txBody>
      </p:sp>
      <p:pic>
        <p:nvPicPr>
          <p:cNvPr id="5" name="Picture 4">
            <a:extLst>
              <a:ext uri="{FF2B5EF4-FFF2-40B4-BE49-F238E27FC236}">
                <a16:creationId xmlns="" xmlns:a16="http://schemas.microsoft.com/office/drawing/2014/main" id="{DE346075-8625-4949-AE85-C7614569BB72}"/>
              </a:ext>
            </a:extLst>
          </p:cNvPr>
          <p:cNvPicPr>
            <a:picLocks noChangeAspect="1"/>
          </p:cNvPicPr>
          <p:nvPr/>
        </p:nvPicPr>
        <p:blipFill>
          <a:blip r:embed="rId3"/>
          <a:stretch>
            <a:fillRect/>
          </a:stretch>
        </p:blipFill>
        <p:spPr>
          <a:xfrm>
            <a:off x="7132320" y="6131706"/>
            <a:ext cx="2011680" cy="726294"/>
          </a:xfrm>
          <a:prstGeom prst="rect">
            <a:avLst/>
          </a:prstGeom>
        </p:spPr>
      </p:pic>
      <p:pic>
        <p:nvPicPr>
          <p:cNvPr id="4" name="Picture 3">
            <a:extLst>
              <a:ext uri="{FF2B5EF4-FFF2-40B4-BE49-F238E27FC236}">
                <a16:creationId xmlns="" xmlns:a16="http://schemas.microsoft.com/office/drawing/2014/main" id="{906271B9-1770-C842-815F-90CB1317D31B}"/>
              </a:ext>
            </a:extLst>
          </p:cNvPr>
          <p:cNvPicPr>
            <a:picLocks noChangeAspect="1"/>
          </p:cNvPicPr>
          <p:nvPr/>
        </p:nvPicPr>
        <p:blipFill>
          <a:blip r:embed="rId4"/>
          <a:stretch>
            <a:fillRect/>
          </a:stretch>
        </p:blipFill>
        <p:spPr>
          <a:xfrm>
            <a:off x="427652" y="4654430"/>
            <a:ext cx="1448855" cy="1291895"/>
          </a:xfrm>
          <a:prstGeom prst="rect">
            <a:avLst/>
          </a:prstGeom>
        </p:spPr>
      </p:pic>
      <p:pic>
        <p:nvPicPr>
          <p:cNvPr id="8" name="Picture 7">
            <a:extLst>
              <a:ext uri="{FF2B5EF4-FFF2-40B4-BE49-F238E27FC236}">
                <a16:creationId xmlns="" xmlns:a16="http://schemas.microsoft.com/office/drawing/2014/main" id="{DCA7F768-42E2-D647-A9EE-01C91264FB3C}"/>
              </a:ext>
            </a:extLst>
          </p:cNvPr>
          <p:cNvPicPr>
            <a:picLocks noChangeAspect="1"/>
          </p:cNvPicPr>
          <p:nvPr/>
        </p:nvPicPr>
        <p:blipFill>
          <a:blip r:embed="rId5"/>
          <a:stretch>
            <a:fillRect/>
          </a:stretch>
        </p:blipFill>
        <p:spPr>
          <a:xfrm>
            <a:off x="2091157" y="4482546"/>
            <a:ext cx="1690388" cy="1507262"/>
          </a:xfrm>
          <a:prstGeom prst="rect">
            <a:avLst/>
          </a:prstGeom>
        </p:spPr>
      </p:pic>
      <p:pic>
        <p:nvPicPr>
          <p:cNvPr id="10" name="Picture 9">
            <a:extLst>
              <a:ext uri="{FF2B5EF4-FFF2-40B4-BE49-F238E27FC236}">
                <a16:creationId xmlns="" xmlns:a16="http://schemas.microsoft.com/office/drawing/2014/main" id="{1EBD1769-A504-574E-A23C-35EF78340D40}"/>
              </a:ext>
            </a:extLst>
          </p:cNvPr>
          <p:cNvPicPr>
            <a:picLocks noChangeAspect="1"/>
          </p:cNvPicPr>
          <p:nvPr/>
        </p:nvPicPr>
        <p:blipFill>
          <a:blip r:embed="rId6"/>
          <a:stretch>
            <a:fillRect/>
          </a:stretch>
        </p:blipFill>
        <p:spPr>
          <a:xfrm>
            <a:off x="3975948" y="4575236"/>
            <a:ext cx="1641621" cy="1463779"/>
          </a:xfrm>
          <a:prstGeom prst="rect">
            <a:avLst/>
          </a:prstGeom>
        </p:spPr>
      </p:pic>
      <p:pic>
        <p:nvPicPr>
          <p:cNvPr id="12" name="Picture 11">
            <a:extLst>
              <a:ext uri="{FF2B5EF4-FFF2-40B4-BE49-F238E27FC236}">
                <a16:creationId xmlns="" xmlns:a16="http://schemas.microsoft.com/office/drawing/2014/main" id="{557A30DF-04B4-5348-880C-27F8AA6CCB4C}"/>
              </a:ext>
            </a:extLst>
          </p:cNvPr>
          <p:cNvPicPr>
            <a:picLocks noChangeAspect="1"/>
          </p:cNvPicPr>
          <p:nvPr/>
        </p:nvPicPr>
        <p:blipFill>
          <a:blip r:embed="rId7"/>
          <a:stretch>
            <a:fillRect/>
          </a:stretch>
        </p:blipFill>
        <p:spPr>
          <a:xfrm>
            <a:off x="5625871" y="4482546"/>
            <a:ext cx="1641622" cy="1463779"/>
          </a:xfrm>
          <a:prstGeom prst="rect">
            <a:avLst/>
          </a:prstGeom>
        </p:spPr>
      </p:pic>
      <p:pic>
        <p:nvPicPr>
          <p:cNvPr id="14" name="Picture 13">
            <a:extLst>
              <a:ext uri="{FF2B5EF4-FFF2-40B4-BE49-F238E27FC236}">
                <a16:creationId xmlns="" xmlns:a16="http://schemas.microsoft.com/office/drawing/2014/main" id="{60870E08-420E-A045-BC65-BDC4C66CBC2C}"/>
              </a:ext>
            </a:extLst>
          </p:cNvPr>
          <p:cNvPicPr>
            <a:picLocks noChangeAspect="1"/>
          </p:cNvPicPr>
          <p:nvPr/>
        </p:nvPicPr>
        <p:blipFill>
          <a:blip r:embed="rId8"/>
          <a:stretch>
            <a:fillRect/>
          </a:stretch>
        </p:blipFill>
        <p:spPr>
          <a:xfrm>
            <a:off x="7075286" y="4575236"/>
            <a:ext cx="1641622" cy="1463780"/>
          </a:xfrm>
          <a:prstGeom prst="rect">
            <a:avLst/>
          </a:prstGeom>
        </p:spPr>
      </p:pic>
      <p:pic>
        <p:nvPicPr>
          <p:cNvPr id="18" name="Picture 17">
            <a:extLst>
              <a:ext uri="{FF2B5EF4-FFF2-40B4-BE49-F238E27FC236}">
                <a16:creationId xmlns="" xmlns:a16="http://schemas.microsoft.com/office/drawing/2014/main" id="{9CD9E909-A7B6-194D-AD26-3EC769E924BA}"/>
              </a:ext>
            </a:extLst>
          </p:cNvPr>
          <p:cNvPicPr>
            <a:picLocks noChangeAspect="1"/>
          </p:cNvPicPr>
          <p:nvPr/>
        </p:nvPicPr>
        <p:blipFill>
          <a:blip r:embed="rId9"/>
          <a:stretch>
            <a:fillRect/>
          </a:stretch>
        </p:blipFill>
        <p:spPr>
          <a:xfrm>
            <a:off x="0" y="0"/>
            <a:ext cx="9144000" cy="3024554"/>
          </a:xfrm>
          <a:prstGeom prst="rect">
            <a:avLst/>
          </a:prstGeom>
        </p:spPr>
      </p:pic>
    </p:spTree>
    <p:extLst>
      <p:ext uri="{BB962C8B-B14F-4D97-AF65-F5344CB8AC3E}">
        <p14:creationId xmlns:p14="http://schemas.microsoft.com/office/powerpoint/2010/main" val="678337938"/>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3ED7695-97F1-0D4F-A57C-AAD3EC84BBBF}"/>
              </a:ext>
            </a:extLst>
          </p:cNvPr>
          <p:cNvSpPr>
            <a:spLocks noGrp="1"/>
          </p:cNvSpPr>
          <p:nvPr>
            <p:ph type="title"/>
          </p:nvPr>
        </p:nvSpPr>
        <p:spPr>
          <a:xfrm>
            <a:off x="0" y="0"/>
            <a:ext cx="9143993" cy="1399449"/>
          </a:xfrm>
        </p:spPr>
        <p:txBody>
          <a:bodyPr>
            <a:noAutofit/>
          </a:bodyPr>
          <a:lstStyle/>
          <a:p>
            <a:pPr algn="ctr"/>
            <a:r>
              <a:rPr lang="en-US" sz="4000" b="1" dirty="0"/>
              <a:t>The GX-3R </a:t>
            </a:r>
            <a:r>
              <a:rPr lang="en-US" sz="2400" b="1" dirty="0"/>
              <a:t/>
            </a:r>
            <a:br>
              <a:rPr lang="en-US" sz="2400" b="1" dirty="0"/>
            </a:br>
            <a:r>
              <a:rPr lang="en-US" sz="2800" dirty="0"/>
              <a:t>The Smallest and Lightest 4-gas Monitor</a:t>
            </a:r>
          </a:p>
        </p:txBody>
      </p:sp>
      <p:pic>
        <p:nvPicPr>
          <p:cNvPr id="7" name="Picture 6">
            <a:extLst>
              <a:ext uri="{FF2B5EF4-FFF2-40B4-BE49-F238E27FC236}">
                <a16:creationId xmlns="" xmlns:a16="http://schemas.microsoft.com/office/drawing/2014/main" id="{23AB9BC8-2F89-BF40-AB05-ED959350D63D}"/>
              </a:ext>
            </a:extLst>
          </p:cNvPr>
          <p:cNvPicPr>
            <a:picLocks noChangeAspect="1"/>
          </p:cNvPicPr>
          <p:nvPr/>
        </p:nvPicPr>
        <p:blipFill>
          <a:blip r:embed="rId2"/>
          <a:stretch>
            <a:fillRect/>
          </a:stretch>
        </p:blipFill>
        <p:spPr>
          <a:xfrm>
            <a:off x="3297819" y="1925470"/>
            <a:ext cx="2548353" cy="3007056"/>
          </a:xfrm>
          <a:prstGeom prst="rect">
            <a:avLst/>
          </a:prstGeom>
        </p:spPr>
      </p:pic>
      <p:sp>
        <p:nvSpPr>
          <p:cNvPr id="18" name="TextBox 17">
            <a:extLst>
              <a:ext uri="{FF2B5EF4-FFF2-40B4-BE49-F238E27FC236}">
                <a16:creationId xmlns="" xmlns:a16="http://schemas.microsoft.com/office/drawing/2014/main" id="{E8E029A0-6C64-C64B-9BF5-89A46E70EBA0}"/>
              </a:ext>
            </a:extLst>
          </p:cNvPr>
          <p:cNvSpPr txBox="1"/>
          <p:nvPr/>
        </p:nvSpPr>
        <p:spPr>
          <a:xfrm>
            <a:off x="2072025" y="3349931"/>
            <a:ext cx="819455" cy="300082"/>
          </a:xfrm>
          <a:prstGeom prst="rect">
            <a:avLst/>
          </a:prstGeom>
          <a:noFill/>
        </p:spPr>
        <p:txBody>
          <a:bodyPr wrap="none" rtlCol="0">
            <a:spAutoFit/>
          </a:bodyPr>
          <a:lstStyle/>
          <a:p>
            <a:r>
              <a:rPr lang="en-US" sz="1350" dirty="0"/>
              <a:t>H: 2.55”</a:t>
            </a:r>
          </a:p>
        </p:txBody>
      </p:sp>
      <p:sp>
        <p:nvSpPr>
          <p:cNvPr id="19" name="TextBox 18">
            <a:extLst>
              <a:ext uri="{FF2B5EF4-FFF2-40B4-BE49-F238E27FC236}">
                <a16:creationId xmlns="" xmlns:a16="http://schemas.microsoft.com/office/drawing/2014/main" id="{F506E012-D324-634F-9C89-C71F1DC9A285}"/>
              </a:ext>
            </a:extLst>
          </p:cNvPr>
          <p:cNvSpPr txBox="1"/>
          <p:nvPr/>
        </p:nvSpPr>
        <p:spPr>
          <a:xfrm>
            <a:off x="4186312" y="5158466"/>
            <a:ext cx="771365" cy="300082"/>
          </a:xfrm>
          <a:prstGeom prst="rect">
            <a:avLst/>
          </a:prstGeom>
          <a:noFill/>
        </p:spPr>
        <p:txBody>
          <a:bodyPr wrap="none" rtlCol="0">
            <a:spAutoFit/>
          </a:bodyPr>
          <a:lstStyle/>
          <a:p>
            <a:r>
              <a:rPr lang="en-US" sz="1350" dirty="0"/>
              <a:t>W: 2.2”</a:t>
            </a:r>
          </a:p>
        </p:txBody>
      </p:sp>
      <p:sp>
        <p:nvSpPr>
          <p:cNvPr id="20" name="TextBox 19">
            <a:extLst>
              <a:ext uri="{FF2B5EF4-FFF2-40B4-BE49-F238E27FC236}">
                <a16:creationId xmlns="" xmlns:a16="http://schemas.microsoft.com/office/drawing/2014/main" id="{610504B0-8234-7540-A4EC-2CAB9F378E12}"/>
              </a:ext>
            </a:extLst>
          </p:cNvPr>
          <p:cNvSpPr txBox="1"/>
          <p:nvPr/>
        </p:nvSpPr>
        <p:spPr>
          <a:xfrm>
            <a:off x="5485514" y="1934736"/>
            <a:ext cx="829073" cy="300082"/>
          </a:xfrm>
          <a:prstGeom prst="rect">
            <a:avLst/>
          </a:prstGeom>
          <a:noFill/>
        </p:spPr>
        <p:txBody>
          <a:bodyPr wrap="none" rtlCol="0">
            <a:spAutoFit/>
          </a:bodyPr>
          <a:lstStyle/>
          <a:p>
            <a:r>
              <a:rPr lang="en-US" sz="1350" dirty="0"/>
              <a:t>D: 1.02”</a:t>
            </a:r>
          </a:p>
        </p:txBody>
      </p:sp>
      <p:cxnSp>
        <p:nvCxnSpPr>
          <p:cNvPr id="22" name="Straight Arrow Connector 21">
            <a:extLst>
              <a:ext uri="{FF2B5EF4-FFF2-40B4-BE49-F238E27FC236}">
                <a16:creationId xmlns="" xmlns:a16="http://schemas.microsoft.com/office/drawing/2014/main" id="{1DD9D7AE-1A47-7346-867F-F58E2F8B2782}"/>
              </a:ext>
            </a:extLst>
          </p:cNvPr>
          <p:cNvCxnSpPr/>
          <p:nvPr/>
        </p:nvCxnSpPr>
        <p:spPr>
          <a:xfrm>
            <a:off x="3094649" y="2356972"/>
            <a:ext cx="0" cy="2286000"/>
          </a:xfrm>
          <a:prstGeom prst="straightConnector1">
            <a:avLst/>
          </a:prstGeom>
          <a:ln w="31750">
            <a:headEnd type="triangle"/>
            <a:tailEnd type="triangle"/>
          </a:ln>
        </p:spPr>
        <p:style>
          <a:lnRef idx="3">
            <a:schemeClr val="dk1"/>
          </a:lnRef>
          <a:fillRef idx="0">
            <a:schemeClr val="dk1"/>
          </a:fillRef>
          <a:effectRef idx="2">
            <a:schemeClr val="dk1"/>
          </a:effectRef>
          <a:fontRef idx="minor">
            <a:schemeClr val="tx1"/>
          </a:fontRef>
        </p:style>
      </p:cxnSp>
      <p:cxnSp>
        <p:nvCxnSpPr>
          <p:cNvPr id="24" name="Straight Arrow Connector 23">
            <a:extLst>
              <a:ext uri="{FF2B5EF4-FFF2-40B4-BE49-F238E27FC236}">
                <a16:creationId xmlns="" xmlns:a16="http://schemas.microsoft.com/office/drawing/2014/main" id="{C7E5A8C4-94E7-DC47-A985-B5829ADA8758}"/>
              </a:ext>
            </a:extLst>
          </p:cNvPr>
          <p:cNvCxnSpPr/>
          <p:nvPr/>
        </p:nvCxnSpPr>
        <p:spPr>
          <a:xfrm>
            <a:off x="3473834" y="5047731"/>
            <a:ext cx="2011680" cy="0"/>
          </a:xfrm>
          <a:prstGeom prst="straightConnector1">
            <a:avLst/>
          </a:prstGeom>
          <a:ln w="31750">
            <a:headEnd type="triangle"/>
            <a:tailEnd type="triangle"/>
          </a:ln>
        </p:spPr>
        <p:style>
          <a:lnRef idx="3">
            <a:schemeClr val="dk1"/>
          </a:lnRef>
          <a:fillRef idx="0">
            <a:schemeClr val="dk1"/>
          </a:fillRef>
          <a:effectRef idx="2">
            <a:schemeClr val="dk1"/>
          </a:effectRef>
          <a:fontRef idx="minor">
            <a:schemeClr val="tx1"/>
          </a:fontRef>
        </p:style>
      </p:cxnSp>
      <p:cxnSp>
        <p:nvCxnSpPr>
          <p:cNvPr id="26" name="Straight Arrow Connector 25">
            <a:extLst>
              <a:ext uri="{FF2B5EF4-FFF2-40B4-BE49-F238E27FC236}">
                <a16:creationId xmlns="" xmlns:a16="http://schemas.microsoft.com/office/drawing/2014/main" id="{825A1AD1-4376-8B44-A58F-12A77D85ABD4}"/>
              </a:ext>
            </a:extLst>
          </p:cNvPr>
          <p:cNvCxnSpPr>
            <a:cxnSpLocks/>
          </p:cNvCxnSpPr>
          <p:nvPr/>
        </p:nvCxnSpPr>
        <p:spPr>
          <a:xfrm rot="2700000">
            <a:off x="5117615" y="2234818"/>
            <a:ext cx="914400" cy="0"/>
          </a:xfrm>
          <a:prstGeom prst="straightConnector1">
            <a:avLst/>
          </a:prstGeom>
          <a:ln w="31750">
            <a:headEnd type="triangle"/>
            <a:tailEnd type="triangle"/>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 xmlns:a16="http://schemas.microsoft.com/office/drawing/2014/main" id="{C12083D9-E925-9D4F-B4B6-20136A170A96}"/>
              </a:ext>
            </a:extLst>
          </p:cNvPr>
          <p:cNvSpPr txBox="1"/>
          <p:nvPr/>
        </p:nvSpPr>
        <p:spPr>
          <a:xfrm>
            <a:off x="2053824" y="5897695"/>
            <a:ext cx="4851699" cy="461665"/>
          </a:xfrm>
          <a:prstGeom prst="rect">
            <a:avLst/>
          </a:prstGeom>
          <a:noFill/>
        </p:spPr>
        <p:txBody>
          <a:bodyPr wrap="square" rtlCol="0">
            <a:spAutoFit/>
          </a:bodyPr>
          <a:lstStyle/>
          <a:p>
            <a:r>
              <a:rPr lang="en-US" sz="2400" dirty="0"/>
              <a:t>And it weighs only 3.52 ounces!</a:t>
            </a:r>
          </a:p>
        </p:txBody>
      </p:sp>
    </p:spTree>
    <p:extLst>
      <p:ext uri="{BB962C8B-B14F-4D97-AF65-F5344CB8AC3E}">
        <p14:creationId xmlns:p14="http://schemas.microsoft.com/office/powerpoint/2010/main" val="81129065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 xmlns:a16="http://schemas.microsoft.com/office/drawing/2014/main" id="{FE2F0C63-484C-7748-9AE8-3BD56B67661C}"/>
              </a:ext>
            </a:extLst>
          </p:cNvPr>
          <p:cNvSpPr txBox="1"/>
          <p:nvPr/>
        </p:nvSpPr>
        <p:spPr>
          <a:xfrm>
            <a:off x="3328552" y="4589652"/>
            <a:ext cx="5556738" cy="1892826"/>
          </a:xfrm>
          <a:prstGeom prst="rect">
            <a:avLst/>
          </a:prstGeom>
          <a:noFill/>
        </p:spPr>
        <p:txBody>
          <a:bodyPr wrap="square" rtlCol="0">
            <a:spAutoFit/>
          </a:bodyPr>
          <a:lstStyle/>
          <a:p>
            <a:r>
              <a:rPr lang="en-US" dirty="0"/>
              <a:t>“The breathing zone is within a ten inch radius of the worker's nose and mouth. OSHA requires that worker exposure monitoring air samples be collected in the breathing zone. Air sampling filters may be attached to the collar or lapel.”</a:t>
            </a:r>
          </a:p>
          <a:p>
            <a:endParaRPr lang="en-US" sz="1350" dirty="0"/>
          </a:p>
          <a:p>
            <a:endParaRPr lang="en-US" sz="1350" dirty="0"/>
          </a:p>
        </p:txBody>
      </p:sp>
      <p:sp>
        <p:nvSpPr>
          <p:cNvPr id="7" name="TextBox 6">
            <a:extLst>
              <a:ext uri="{FF2B5EF4-FFF2-40B4-BE49-F238E27FC236}">
                <a16:creationId xmlns="" xmlns:a16="http://schemas.microsoft.com/office/drawing/2014/main" id="{023DA265-47B8-0541-9B8A-E7613D41FD6A}"/>
              </a:ext>
            </a:extLst>
          </p:cNvPr>
          <p:cNvSpPr txBox="1"/>
          <p:nvPr/>
        </p:nvSpPr>
        <p:spPr>
          <a:xfrm>
            <a:off x="7968203" y="70794"/>
            <a:ext cx="1175797" cy="461665"/>
          </a:xfrm>
          <a:prstGeom prst="rect">
            <a:avLst/>
          </a:prstGeom>
          <a:noFill/>
        </p:spPr>
        <p:txBody>
          <a:bodyPr wrap="square" rtlCol="0">
            <a:spAutoFit/>
          </a:bodyPr>
          <a:lstStyle/>
          <a:p>
            <a:pPr algn="r"/>
            <a:r>
              <a:rPr lang="en-US" sz="2400" i="1" dirty="0">
                <a:solidFill>
                  <a:srgbClr val="C00000"/>
                </a:solidFill>
              </a:rPr>
              <a:t>GX-3R</a:t>
            </a:r>
          </a:p>
        </p:txBody>
      </p:sp>
      <p:sp>
        <p:nvSpPr>
          <p:cNvPr id="9" name="Rectangle 8">
            <a:extLst>
              <a:ext uri="{FF2B5EF4-FFF2-40B4-BE49-F238E27FC236}">
                <a16:creationId xmlns="" xmlns:a16="http://schemas.microsoft.com/office/drawing/2014/main" id="{D6A911E0-4676-7C4F-B502-E7667EA2A149}"/>
              </a:ext>
            </a:extLst>
          </p:cNvPr>
          <p:cNvSpPr/>
          <p:nvPr/>
        </p:nvSpPr>
        <p:spPr>
          <a:xfrm>
            <a:off x="685800" y="2021049"/>
            <a:ext cx="3348212" cy="1569660"/>
          </a:xfrm>
          <a:prstGeom prst="rect">
            <a:avLst/>
          </a:prstGeom>
        </p:spPr>
        <p:txBody>
          <a:bodyPr wrap="square">
            <a:spAutoFit/>
          </a:bodyPr>
          <a:lstStyle/>
          <a:p>
            <a:r>
              <a:rPr lang="en-US" sz="2400" dirty="0"/>
              <a:t>So small and light, the GX-3R clips comfortably in the breathing zone. </a:t>
            </a:r>
          </a:p>
        </p:txBody>
      </p:sp>
      <p:pic>
        <p:nvPicPr>
          <p:cNvPr id="12" name="Picture 11" descr="riken breathing zone.jpg">
            <a:extLst>
              <a:ext uri="{FF2B5EF4-FFF2-40B4-BE49-F238E27FC236}">
                <a16:creationId xmlns="" xmlns:a16="http://schemas.microsoft.com/office/drawing/2014/main" id="{E7745D87-15CE-774B-84B1-C22134575BC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39512" y="3911654"/>
            <a:ext cx="2513426" cy="1598539"/>
          </a:xfrm>
          <a:prstGeom prst="rect">
            <a:avLst/>
          </a:prstGeom>
        </p:spPr>
      </p:pic>
      <p:pic>
        <p:nvPicPr>
          <p:cNvPr id="13" name="Picture 12" descr="720px-US-OSHA-Logo.svg.png">
            <a:extLst>
              <a:ext uri="{FF2B5EF4-FFF2-40B4-BE49-F238E27FC236}">
                <a16:creationId xmlns="" xmlns:a16="http://schemas.microsoft.com/office/drawing/2014/main" id="{1E61E47C-5DE5-1D4C-975E-02FD8895604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0314" y="5110237"/>
            <a:ext cx="1384466" cy="399957"/>
          </a:xfrm>
          <a:prstGeom prst="rect">
            <a:avLst/>
          </a:prstGeom>
        </p:spPr>
      </p:pic>
      <p:sp>
        <p:nvSpPr>
          <p:cNvPr id="17" name="Title 1">
            <a:extLst>
              <a:ext uri="{FF2B5EF4-FFF2-40B4-BE49-F238E27FC236}">
                <a16:creationId xmlns="" xmlns:a16="http://schemas.microsoft.com/office/drawing/2014/main" id="{BBA4AA0E-DD08-2F4E-BB88-C37BC6E1ADFE}"/>
              </a:ext>
            </a:extLst>
          </p:cNvPr>
          <p:cNvSpPr>
            <a:spLocks noGrp="1"/>
          </p:cNvSpPr>
          <p:nvPr>
            <p:ph type="title"/>
          </p:nvPr>
        </p:nvSpPr>
        <p:spPr>
          <a:xfrm>
            <a:off x="685800" y="349355"/>
            <a:ext cx="7772400" cy="676275"/>
          </a:xfrm>
        </p:spPr>
        <p:txBody>
          <a:bodyPr>
            <a:normAutofit fontScale="90000"/>
          </a:bodyPr>
          <a:lstStyle/>
          <a:p>
            <a:r>
              <a:rPr lang="en-US" sz="4000" dirty="0"/>
              <a:t>Size Matters</a:t>
            </a:r>
            <a:r>
              <a:rPr lang="en-US" dirty="0"/>
              <a:t/>
            </a:r>
            <a:br>
              <a:rPr lang="en-US" dirty="0"/>
            </a:br>
            <a:r>
              <a:rPr lang="en-US" sz="3100" dirty="0"/>
              <a:t>In the “Breathing Zone”</a:t>
            </a:r>
          </a:p>
        </p:txBody>
      </p:sp>
      <p:pic>
        <p:nvPicPr>
          <p:cNvPr id="3" name="Picture 2">
            <a:extLst>
              <a:ext uri="{FF2B5EF4-FFF2-40B4-BE49-F238E27FC236}">
                <a16:creationId xmlns="" xmlns:a16="http://schemas.microsoft.com/office/drawing/2014/main" id="{83F90DC6-B496-3E4D-ADED-A9CB39F48426}"/>
              </a:ext>
            </a:extLst>
          </p:cNvPr>
          <p:cNvPicPr>
            <a:picLocks noChangeAspect="1"/>
          </p:cNvPicPr>
          <p:nvPr/>
        </p:nvPicPr>
        <p:blipFill>
          <a:blip r:embed="rId4"/>
          <a:stretch>
            <a:fillRect/>
          </a:stretch>
        </p:blipFill>
        <p:spPr>
          <a:xfrm>
            <a:off x="4479326" y="1074927"/>
            <a:ext cx="3488065" cy="3461905"/>
          </a:xfrm>
          <a:prstGeom prst="rect">
            <a:avLst/>
          </a:prstGeom>
        </p:spPr>
      </p:pic>
    </p:spTree>
    <p:extLst>
      <p:ext uri="{BB962C8B-B14F-4D97-AF65-F5344CB8AC3E}">
        <p14:creationId xmlns:p14="http://schemas.microsoft.com/office/powerpoint/2010/main" val="298766718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 xmlns:a16="http://schemas.microsoft.com/office/drawing/2014/main" id="{C0472F9E-6BA0-684D-8F6F-D98F638BDBE8}"/>
              </a:ext>
            </a:extLst>
          </p:cNvPr>
          <p:cNvPicPr>
            <a:picLocks noChangeAspect="1"/>
          </p:cNvPicPr>
          <p:nvPr/>
        </p:nvPicPr>
        <p:blipFill>
          <a:blip r:embed="rId2"/>
          <a:stretch>
            <a:fillRect/>
          </a:stretch>
        </p:blipFill>
        <p:spPr>
          <a:xfrm>
            <a:off x="3299168" y="1948943"/>
            <a:ext cx="2579336" cy="2914650"/>
          </a:xfrm>
          <a:prstGeom prst="rect">
            <a:avLst/>
          </a:prstGeom>
        </p:spPr>
      </p:pic>
      <p:sp>
        <p:nvSpPr>
          <p:cNvPr id="27" name="TextBox 26">
            <a:extLst>
              <a:ext uri="{FF2B5EF4-FFF2-40B4-BE49-F238E27FC236}">
                <a16:creationId xmlns="" xmlns:a16="http://schemas.microsoft.com/office/drawing/2014/main" id="{AC5A0DB5-39F4-F940-86C4-6598AFF9A006}"/>
              </a:ext>
            </a:extLst>
          </p:cNvPr>
          <p:cNvSpPr txBox="1"/>
          <p:nvPr/>
        </p:nvSpPr>
        <p:spPr>
          <a:xfrm>
            <a:off x="895554" y="5203111"/>
            <a:ext cx="2374368" cy="300082"/>
          </a:xfrm>
          <a:prstGeom prst="rect">
            <a:avLst/>
          </a:prstGeom>
          <a:noFill/>
        </p:spPr>
        <p:txBody>
          <a:bodyPr wrap="none" rtlCol="0">
            <a:spAutoFit/>
          </a:bodyPr>
          <a:lstStyle/>
          <a:p>
            <a:r>
              <a:rPr lang="en-US" sz="1350" dirty="0"/>
              <a:t>All gas readings displayed</a:t>
            </a:r>
          </a:p>
        </p:txBody>
      </p:sp>
      <p:sp>
        <p:nvSpPr>
          <p:cNvPr id="28" name="TextBox 27">
            <a:extLst>
              <a:ext uri="{FF2B5EF4-FFF2-40B4-BE49-F238E27FC236}">
                <a16:creationId xmlns="" xmlns:a16="http://schemas.microsoft.com/office/drawing/2014/main" id="{B44C1966-D20B-7A4E-B1BC-FE18282A64CE}"/>
              </a:ext>
            </a:extLst>
          </p:cNvPr>
          <p:cNvSpPr txBox="1"/>
          <p:nvPr/>
        </p:nvSpPr>
        <p:spPr>
          <a:xfrm>
            <a:off x="279382" y="2982533"/>
            <a:ext cx="3234763" cy="400110"/>
          </a:xfrm>
          <a:prstGeom prst="rect">
            <a:avLst/>
          </a:prstGeom>
          <a:noFill/>
        </p:spPr>
        <p:txBody>
          <a:bodyPr wrap="square" rtlCol="0">
            <a:spAutoFit/>
          </a:bodyPr>
          <a:lstStyle/>
          <a:p>
            <a:r>
              <a:rPr lang="en-US" sz="2000" b="1" dirty="0"/>
              <a:t>CO</a:t>
            </a:r>
            <a:r>
              <a:rPr lang="en-US" sz="2000" dirty="0"/>
              <a:t> – Carbon Monoxide</a:t>
            </a:r>
          </a:p>
        </p:txBody>
      </p:sp>
      <p:sp>
        <p:nvSpPr>
          <p:cNvPr id="31" name="TextBox 30">
            <a:extLst>
              <a:ext uri="{FF2B5EF4-FFF2-40B4-BE49-F238E27FC236}">
                <a16:creationId xmlns="" xmlns:a16="http://schemas.microsoft.com/office/drawing/2014/main" id="{E77543FF-E9D8-F34B-A6DC-59F661CFE41F}"/>
              </a:ext>
            </a:extLst>
          </p:cNvPr>
          <p:cNvSpPr txBox="1"/>
          <p:nvPr/>
        </p:nvSpPr>
        <p:spPr>
          <a:xfrm>
            <a:off x="6424474" y="2703567"/>
            <a:ext cx="2447364" cy="507831"/>
          </a:xfrm>
          <a:prstGeom prst="rect">
            <a:avLst/>
          </a:prstGeom>
          <a:noFill/>
        </p:spPr>
        <p:txBody>
          <a:bodyPr wrap="square" rtlCol="0">
            <a:spAutoFit/>
          </a:bodyPr>
          <a:lstStyle/>
          <a:p>
            <a:r>
              <a:rPr lang="en-US" sz="1350" dirty="0"/>
              <a:t>Dual sensor for CO and H2S in one channel</a:t>
            </a:r>
          </a:p>
        </p:txBody>
      </p:sp>
      <p:sp>
        <p:nvSpPr>
          <p:cNvPr id="32" name="TextBox 31">
            <a:extLst>
              <a:ext uri="{FF2B5EF4-FFF2-40B4-BE49-F238E27FC236}">
                <a16:creationId xmlns="" xmlns:a16="http://schemas.microsoft.com/office/drawing/2014/main" id="{0D19F9C0-66FC-4F4D-B499-E8DB085F349A}"/>
              </a:ext>
            </a:extLst>
          </p:cNvPr>
          <p:cNvSpPr txBox="1"/>
          <p:nvPr/>
        </p:nvSpPr>
        <p:spPr>
          <a:xfrm>
            <a:off x="206430" y="1396334"/>
            <a:ext cx="3234763" cy="461665"/>
          </a:xfrm>
          <a:prstGeom prst="rect">
            <a:avLst/>
          </a:prstGeom>
          <a:noFill/>
        </p:spPr>
        <p:txBody>
          <a:bodyPr wrap="square" rtlCol="0">
            <a:spAutoFit/>
          </a:bodyPr>
          <a:lstStyle/>
          <a:p>
            <a:pPr algn="ctr"/>
            <a:r>
              <a:rPr lang="en-US" sz="2400" dirty="0"/>
              <a:t>The GX-3R monitors:</a:t>
            </a:r>
          </a:p>
        </p:txBody>
      </p:sp>
      <p:pic>
        <p:nvPicPr>
          <p:cNvPr id="33" name="Picture 32">
            <a:extLst>
              <a:ext uri="{FF2B5EF4-FFF2-40B4-BE49-F238E27FC236}">
                <a16:creationId xmlns="" xmlns:a16="http://schemas.microsoft.com/office/drawing/2014/main" id="{16B8F5BD-2FB0-4147-ACA7-C13B176036A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935328" y="5368677"/>
            <a:ext cx="584231" cy="519794"/>
          </a:xfrm>
          <a:prstGeom prst="rect">
            <a:avLst/>
          </a:prstGeom>
        </p:spPr>
      </p:pic>
      <p:pic>
        <p:nvPicPr>
          <p:cNvPr id="34" name="Picture 33">
            <a:extLst>
              <a:ext uri="{FF2B5EF4-FFF2-40B4-BE49-F238E27FC236}">
                <a16:creationId xmlns="" xmlns:a16="http://schemas.microsoft.com/office/drawing/2014/main" id="{F5B507A4-CA35-E14F-8184-E9E0CD7EECC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4458152" y="5368677"/>
            <a:ext cx="623227" cy="525986"/>
          </a:xfrm>
          <a:prstGeom prst="rect">
            <a:avLst/>
          </a:prstGeom>
        </p:spPr>
      </p:pic>
      <p:pic>
        <p:nvPicPr>
          <p:cNvPr id="35" name="Picture 34">
            <a:extLst>
              <a:ext uri="{FF2B5EF4-FFF2-40B4-BE49-F238E27FC236}">
                <a16:creationId xmlns="" xmlns:a16="http://schemas.microsoft.com/office/drawing/2014/main" id="{6B4F24ED-DDBC-5F4F-8F0D-E5BF1EF8290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801462" y="5338081"/>
            <a:ext cx="615888" cy="566795"/>
          </a:xfrm>
          <a:prstGeom prst="rect">
            <a:avLst/>
          </a:prstGeom>
        </p:spPr>
      </p:pic>
      <p:sp>
        <p:nvSpPr>
          <p:cNvPr id="36" name="TextBox 35">
            <a:extLst>
              <a:ext uri="{FF2B5EF4-FFF2-40B4-BE49-F238E27FC236}">
                <a16:creationId xmlns="" xmlns:a16="http://schemas.microsoft.com/office/drawing/2014/main" id="{B642CAA3-DD33-C440-B326-4218AE8468D9}"/>
              </a:ext>
            </a:extLst>
          </p:cNvPr>
          <p:cNvSpPr txBox="1"/>
          <p:nvPr/>
        </p:nvSpPr>
        <p:spPr>
          <a:xfrm>
            <a:off x="6424473" y="3204612"/>
            <a:ext cx="2447364" cy="715581"/>
          </a:xfrm>
          <a:prstGeom prst="rect">
            <a:avLst/>
          </a:prstGeom>
          <a:noFill/>
        </p:spPr>
        <p:txBody>
          <a:bodyPr wrap="square" rtlCol="0">
            <a:spAutoFit/>
          </a:bodyPr>
          <a:lstStyle/>
          <a:p>
            <a:r>
              <a:rPr lang="en-US" sz="1350" dirty="0"/>
              <a:t>Dual filament design gives added silicone poisoning resistance to LEL sensor</a:t>
            </a:r>
          </a:p>
        </p:txBody>
      </p:sp>
      <p:sp>
        <p:nvSpPr>
          <p:cNvPr id="37" name="TextBox 36">
            <a:extLst>
              <a:ext uri="{FF2B5EF4-FFF2-40B4-BE49-F238E27FC236}">
                <a16:creationId xmlns="" xmlns:a16="http://schemas.microsoft.com/office/drawing/2014/main" id="{CBA05D14-F594-254A-8CBC-04DD5B39EF52}"/>
              </a:ext>
            </a:extLst>
          </p:cNvPr>
          <p:cNvSpPr txBox="1"/>
          <p:nvPr/>
        </p:nvSpPr>
        <p:spPr>
          <a:xfrm>
            <a:off x="6424473" y="5021313"/>
            <a:ext cx="2419791" cy="1200329"/>
          </a:xfrm>
          <a:prstGeom prst="rect">
            <a:avLst/>
          </a:prstGeom>
          <a:noFill/>
        </p:spPr>
        <p:txBody>
          <a:bodyPr wrap="square" rtlCol="0">
            <a:spAutoFit/>
          </a:bodyPr>
          <a:lstStyle/>
          <a:p>
            <a:r>
              <a:rPr lang="en-US" sz="1350" dirty="0"/>
              <a:t>Eliminate H2 interference with CO readings with optional H2 compensated O2 sensor</a:t>
            </a:r>
          </a:p>
          <a:p>
            <a:endParaRPr lang="en-US" dirty="0"/>
          </a:p>
        </p:txBody>
      </p:sp>
      <p:sp>
        <p:nvSpPr>
          <p:cNvPr id="39" name="TextBox 38">
            <a:extLst>
              <a:ext uri="{FF2B5EF4-FFF2-40B4-BE49-F238E27FC236}">
                <a16:creationId xmlns="" xmlns:a16="http://schemas.microsoft.com/office/drawing/2014/main" id="{DA0D5250-0AFA-364A-B670-ABFB8E871849}"/>
              </a:ext>
            </a:extLst>
          </p:cNvPr>
          <p:cNvSpPr txBox="1"/>
          <p:nvPr/>
        </p:nvSpPr>
        <p:spPr>
          <a:xfrm>
            <a:off x="279379" y="2058988"/>
            <a:ext cx="2541494" cy="400110"/>
          </a:xfrm>
          <a:prstGeom prst="rect">
            <a:avLst/>
          </a:prstGeom>
          <a:noFill/>
        </p:spPr>
        <p:txBody>
          <a:bodyPr wrap="square" rtlCol="0">
            <a:spAutoFit/>
          </a:bodyPr>
          <a:lstStyle/>
          <a:p>
            <a:r>
              <a:rPr lang="en-US" sz="2000" b="1" dirty="0"/>
              <a:t>LEL</a:t>
            </a:r>
            <a:r>
              <a:rPr lang="en-US" sz="2000" dirty="0"/>
              <a:t> – Combustibles</a:t>
            </a:r>
          </a:p>
        </p:txBody>
      </p:sp>
      <p:sp>
        <p:nvSpPr>
          <p:cNvPr id="40" name="TextBox 39">
            <a:extLst>
              <a:ext uri="{FF2B5EF4-FFF2-40B4-BE49-F238E27FC236}">
                <a16:creationId xmlns="" xmlns:a16="http://schemas.microsoft.com/office/drawing/2014/main" id="{2267819F-0DED-A54D-9F95-69A80FE1B191}"/>
              </a:ext>
            </a:extLst>
          </p:cNvPr>
          <p:cNvSpPr txBox="1"/>
          <p:nvPr/>
        </p:nvSpPr>
        <p:spPr>
          <a:xfrm>
            <a:off x="279379" y="2547684"/>
            <a:ext cx="2714160" cy="400110"/>
          </a:xfrm>
          <a:prstGeom prst="rect">
            <a:avLst/>
          </a:prstGeom>
          <a:noFill/>
        </p:spPr>
        <p:txBody>
          <a:bodyPr wrap="square" rtlCol="0">
            <a:spAutoFit/>
          </a:bodyPr>
          <a:lstStyle/>
          <a:p>
            <a:r>
              <a:rPr lang="en-US" sz="2000" b="1" dirty="0" smtClean="0"/>
              <a:t>O2 </a:t>
            </a:r>
            <a:r>
              <a:rPr lang="en-US" sz="2000" dirty="0"/>
              <a:t>– </a:t>
            </a:r>
            <a:r>
              <a:rPr lang="en-US" sz="2000" dirty="0" smtClean="0"/>
              <a:t>Oxygen</a:t>
            </a:r>
            <a:endParaRPr lang="en-US" sz="2000" dirty="0"/>
          </a:p>
        </p:txBody>
      </p:sp>
      <p:cxnSp>
        <p:nvCxnSpPr>
          <p:cNvPr id="41" name="Straight Arrow Connector 40">
            <a:extLst>
              <a:ext uri="{FF2B5EF4-FFF2-40B4-BE49-F238E27FC236}">
                <a16:creationId xmlns="" xmlns:a16="http://schemas.microsoft.com/office/drawing/2014/main" id="{D370D303-F6AB-774D-8C06-F7529E27C9FE}"/>
              </a:ext>
            </a:extLst>
          </p:cNvPr>
          <p:cNvCxnSpPr>
            <a:cxnSpLocks/>
          </p:cNvCxnSpPr>
          <p:nvPr/>
        </p:nvCxnSpPr>
        <p:spPr>
          <a:xfrm flipV="1">
            <a:off x="2852996" y="2982533"/>
            <a:ext cx="1136948" cy="2259103"/>
          </a:xfrm>
          <a:prstGeom prst="straightConnector1">
            <a:avLst/>
          </a:prstGeom>
          <a:ln w="31750">
            <a:tailEnd type="triangle" w="lg" len="med"/>
          </a:ln>
        </p:spPr>
        <p:style>
          <a:lnRef idx="3">
            <a:schemeClr val="dk1"/>
          </a:lnRef>
          <a:fillRef idx="0">
            <a:schemeClr val="dk1"/>
          </a:fillRef>
          <a:effectRef idx="2">
            <a:schemeClr val="dk1"/>
          </a:effectRef>
          <a:fontRef idx="minor">
            <a:schemeClr val="tx1"/>
          </a:fontRef>
        </p:style>
      </p:cxnSp>
      <p:cxnSp>
        <p:nvCxnSpPr>
          <p:cNvPr id="42" name="Straight Arrow Connector 41">
            <a:extLst>
              <a:ext uri="{FF2B5EF4-FFF2-40B4-BE49-F238E27FC236}">
                <a16:creationId xmlns="" xmlns:a16="http://schemas.microsoft.com/office/drawing/2014/main" id="{C13695E3-9BCF-1940-99B0-662EAC212210}"/>
              </a:ext>
            </a:extLst>
          </p:cNvPr>
          <p:cNvCxnSpPr/>
          <p:nvPr/>
        </p:nvCxnSpPr>
        <p:spPr>
          <a:xfrm flipV="1">
            <a:off x="4213851" y="4433080"/>
            <a:ext cx="0" cy="882683"/>
          </a:xfrm>
          <a:prstGeom prst="straightConnector1">
            <a:avLst/>
          </a:prstGeom>
          <a:ln w="31750">
            <a:solidFill>
              <a:srgbClr val="FF0000"/>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 xmlns:a16="http://schemas.microsoft.com/office/drawing/2014/main" id="{F89F7D77-9F49-D748-9BAC-39A4999AB34F}"/>
              </a:ext>
            </a:extLst>
          </p:cNvPr>
          <p:cNvCxnSpPr/>
          <p:nvPr/>
        </p:nvCxnSpPr>
        <p:spPr>
          <a:xfrm flipV="1">
            <a:off x="4769765" y="4443272"/>
            <a:ext cx="0" cy="882683"/>
          </a:xfrm>
          <a:prstGeom prst="straightConnector1">
            <a:avLst/>
          </a:prstGeom>
          <a:ln w="31750">
            <a:solidFill>
              <a:srgbClr val="FF0000"/>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 xmlns:a16="http://schemas.microsoft.com/office/drawing/2014/main" id="{2CD90AD3-DB14-9C42-9833-94A3D8CFFFBA}"/>
              </a:ext>
            </a:extLst>
          </p:cNvPr>
          <p:cNvCxnSpPr/>
          <p:nvPr/>
        </p:nvCxnSpPr>
        <p:spPr>
          <a:xfrm flipV="1">
            <a:off x="5111108" y="4433080"/>
            <a:ext cx="0" cy="882683"/>
          </a:xfrm>
          <a:prstGeom prst="straightConnector1">
            <a:avLst/>
          </a:prstGeom>
          <a:ln w="31750">
            <a:solidFill>
              <a:srgbClr val="FF0000"/>
            </a:solidFill>
            <a:tailEnd type="triangle" w="lg" len="med"/>
          </a:ln>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 xmlns:a16="http://schemas.microsoft.com/office/drawing/2014/main" id="{6974A35D-CE93-5246-83FF-2947364B508D}"/>
              </a:ext>
            </a:extLst>
          </p:cNvPr>
          <p:cNvSpPr txBox="1"/>
          <p:nvPr/>
        </p:nvSpPr>
        <p:spPr>
          <a:xfrm>
            <a:off x="7968203" y="70794"/>
            <a:ext cx="1175797" cy="461665"/>
          </a:xfrm>
          <a:prstGeom prst="rect">
            <a:avLst/>
          </a:prstGeom>
          <a:noFill/>
        </p:spPr>
        <p:txBody>
          <a:bodyPr wrap="square" rtlCol="0">
            <a:spAutoFit/>
          </a:bodyPr>
          <a:lstStyle/>
          <a:p>
            <a:pPr algn="r"/>
            <a:r>
              <a:rPr lang="en-US" sz="2400" i="1" dirty="0">
                <a:solidFill>
                  <a:srgbClr val="C00000"/>
                </a:solidFill>
              </a:rPr>
              <a:t>GX-3R</a:t>
            </a:r>
          </a:p>
        </p:txBody>
      </p:sp>
      <p:sp>
        <p:nvSpPr>
          <p:cNvPr id="46" name="Title 1">
            <a:extLst>
              <a:ext uri="{FF2B5EF4-FFF2-40B4-BE49-F238E27FC236}">
                <a16:creationId xmlns="" xmlns:a16="http://schemas.microsoft.com/office/drawing/2014/main" id="{A819A458-AEAA-0543-B24F-83D6EA69769F}"/>
              </a:ext>
            </a:extLst>
          </p:cNvPr>
          <p:cNvSpPr>
            <a:spLocks noGrp="1"/>
          </p:cNvSpPr>
          <p:nvPr>
            <p:ph type="title"/>
          </p:nvPr>
        </p:nvSpPr>
        <p:spPr>
          <a:xfrm>
            <a:off x="1213343" y="231815"/>
            <a:ext cx="6858000" cy="890726"/>
          </a:xfrm>
        </p:spPr>
        <p:txBody>
          <a:bodyPr>
            <a:noAutofit/>
          </a:bodyPr>
          <a:lstStyle/>
          <a:p>
            <a:pPr algn="ctr"/>
            <a:r>
              <a:rPr lang="en-US" sz="3200" dirty="0"/>
              <a:t>Simultaneously Monitor 4 Gasses</a:t>
            </a:r>
          </a:p>
        </p:txBody>
      </p:sp>
      <p:sp>
        <p:nvSpPr>
          <p:cNvPr id="47" name="TextBox 46">
            <a:extLst>
              <a:ext uri="{FF2B5EF4-FFF2-40B4-BE49-F238E27FC236}">
                <a16:creationId xmlns="" xmlns:a16="http://schemas.microsoft.com/office/drawing/2014/main" id="{F05DBA8C-BB7C-8246-A3A4-4DAD7A824F18}"/>
              </a:ext>
            </a:extLst>
          </p:cNvPr>
          <p:cNvSpPr txBox="1"/>
          <p:nvPr/>
        </p:nvSpPr>
        <p:spPr>
          <a:xfrm>
            <a:off x="279378" y="3368500"/>
            <a:ext cx="2688673" cy="507831"/>
          </a:xfrm>
          <a:prstGeom prst="rect">
            <a:avLst/>
          </a:prstGeom>
          <a:noFill/>
        </p:spPr>
        <p:txBody>
          <a:bodyPr wrap="square" rtlCol="0">
            <a:spAutoFit/>
          </a:bodyPr>
          <a:lstStyle/>
          <a:p>
            <a:r>
              <a:rPr lang="en-US" sz="1350" dirty="0"/>
              <a:t>(H2 compensated CO sensor available)</a:t>
            </a:r>
          </a:p>
        </p:txBody>
      </p:sp>
      <p:sp>
        <p:nvSpPr>
          <p:cNvPr id="48" name="TextBox 47">
            <a:extLst>
              <a:ext uri="{FF2B5EF4-FFF2-40B4-BE49-F238E27FC236}">
                <a16:creationId xmlns="" xmlns:a16="http://schemas.microsoft.com/office/drawing/2014/main" id="{FDA5101A-D1B1-9447-856C-085877D4172A}"/>
              </a:ext>
            </a:extLst>
          </p:cNvPr>
          <p:cNvSpPr txBox="1"/>
          <p:nvPr/>
        </p:nvSpPr>
        <p:spPr>
          <a:xfrm>
            <a:off x="6438259" y="4014084"/>
            <a:ext cx="2076154" cy="1131079"/>
          </a:xfrm>
          <a:prstGeom prst="rect">
            <a:avLst/>
          </a:prstGeom>
          <a:noFill/>
        </p:spPr>
        <p:txBody>
          <a:bodyPr wrap="square" rtlCol="0">
            <a:spAutoFit/>
          </a:bodyPr>
          <a:lstStyle/>
          <a:p>
            <a:r>
              <a:rPr lang="en-US" sz="1350" dirty="0"/>
              <a:t>Lead free electro-chemical sensor design gives O2 sensor a 3-5 year lifespan</a:t>
            </a:r>
          </a:p>
          <a:p>
            <a:endParaRPr lang="en-US" sz="1350" dirty="0"/>
          </a:p>
        </p:txBody>
      </p:sp>
    </p:spTree>
    <p:extLst>
      <p:ext uri="{BB962C8B-B14F-4D97-AF65-F5344CB8AC3E}">
        <p14:creationId xmlns:p14="http://schemas.microsoft.com/office/powerpoint/2010/main" val="257584398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7" presetClass="entr" presetSubtype="0" fill="hold" grpId="0" nodeType="click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fade">
                                      <p:cBhvr>
                                        <p:cTn id="11" dur="250"/>
                                        <p:tgtEl>
                                          <p:spTgt spid="28"/>
                                        </p:tgtEl>
                                      </p:cBhvr>
                                    </p:animEffect>
                                    <p:anim calcmode="lin" valueType="num">
                                      <p:cBhvr>
                                        <p:cTn id="12" dur="250" fill="hold"/>
                                        <p:tgtEl>
                                          <p:spTgt spid="28"/>
                                        </p:tgtEl>
                                        <p:attrNameLst>
                                          <p:attrName>ppt_x</p:attrName>
                                        </p:attrNameLst>
                                      </p:cBhvr>
                                      <p:tavLst>
                                        <p:tav tm="0">
                                          <p:val>
                                            <p:strVal val="#ppt_x"/>
                                          </p:val>
                                        </p:tav>
                                        <p:tav tm="100000">
                                          <p:val>
                                            <p:strVal val="#ppt_x"/>
                                          </p:val>
                                        </p:tav>
                                      </p:tavLst>
                                    </p:anim>
                                    <p:anim calcmode="lin" valueType="num">
                                      <p:cBhvr>
                                        <p:cTn id="13" dur="225" decel="100000" fill="hold"/>
                                        <p:tgtEl>
                                          <p:spTgt spid="28"/>
                                        </p:tgtEl>
                                        <p:attrNameLst>
                                          <p:attrName>ppt_y</p:attrName>
                                        </p:attrNameLst>
                                      </p:cBhvr>
                                      <p:tavLst>
                                        <p:tav tm="0">
                                          <p:val>
                                            <p:strVal val="#ppt_y+1"/>
                                          </p:val>
                                        </p:tav>
                                        <p:tav tm="100000">
                                          <p:val>
                                            <p:strVal val="#ppt_y-.03"/>
                                          </p:val>
                                        </p:tav>
                                      </p:tavLst>
                                    </p:anim>
                                    <p:anim calcmode="lin" valueType="num">
                                      <p:cBhvr>
                                        <p:cTn id="14" dur="25" accel="100000" fill="hold">
                                          <p:stCondLst>
                                            <p:cond delay="225"/>
                                          </p:stCondLst>
                                        </p:cTn>
                                        <p:tgtEl>
                                          <p:spTgt spid="28"/>
                                        </p:tgtEl>
                                        <p:attrNameLst>
                                          <p:attrName>ppt_y</p:attrName>
                                        </p:attrNameLst>
                                      </p:cBhvr>
                                      <p:tavLst>
                                        <p:tav tm="0">
                                          <p:val>
                                            <p:strVal val="#ppt_y-.03"/>
                                          </p:val>
                                        </p:tav>
                                        <p:tav tm="100000">
                                          <p:val>
                                            <p:strVal val="#ppt_y"/>
                                          </p:val>
                                        </p:tav>
                                      </p:tavLst>
                                    </p:anim>
                                  </p:childTnLst>
                                  <p:subTnLst>
                                    <p:set>
                                      <p:cBhvr override="childStyle">
                                        <p:cTn dur="1" fill="hold" display="0" masterRel="nextClick" afterEffect="1"/>
                                        <p:tgtEl>
                                          <p:spTgt spid="28"/>
                                        </p:tgtEl>
                                        <p:attrNameLst>
                                          <p:attrName>style.visibility</p:attrName>
                                        </p:attrNameLst>
                                      </p:cBhvr>
                                      <p:to>
                                        <p:strVal val="hidden"/>
                                      </p:to>
                                    </p:set>
                                  </p:subTnLst>
                                </p:cTn>
                              </p:par>
                              <p:par>
                                <p:cTn id="15" presetID="37" presetClass="entr" presetSubtype="0" fill="hold" nodeType="with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250"/>
                                        <p:tgtEl>
                                          <p:spTgt spid="33"/>
                                        </p:tgtEl>
                                      </p:cBhvr>
                                    </p:animEffect>
                                    <p:anim calcmode="lin" valueType="num">
                                      <p:cBhvr>
                                        <p:cTn id="18" dur="250" fill="hold"/>
                                        <p:tgtEl>
                                          <p:spTgt spid="33"/>
                                        </p:tgtEl>
                                        <p:attrNameLst>
                                          <p:attrName>ppt_x</p:attrName>
                                        </p:attrNameLst>
                                      </p:cBhvr>
                                      <p:tavLst>
                                        <p:tav tm="0">
                                          <p:val>
                                            <p:strVal val="#ppt_x"/>
                                          </p:val>
                                        </p:tav>
                                        <p:tav tm="100000">
                                          <p:val>
                                            <p:strVal val="#ppt_x"/>
                                          </p:val>
                                        </p:tav>
                                      </p:tavLst>
                                    </p:anim>
                                    <p:anim calcmode="lin" valueType="num">
                                      <p:cBhvr>
                                        <p:cTn id="19" dur="225" decel="100000" fill="hold"/>
                                        <p:tgtEl>
                                          <p:spTgt spid="33"/>
                                        </p:tgtEl>
                                        <p:attrNameLst>
                                          <p:attrName>ppt_y</p:attrName>
                                        </p:attrNameLst>
                                      </p:cBhvr>
                                      <p:tavLst>
                                        <p:tav tm="0">
                                          <p:val>
                                            <p:strVal val="#ppt_y+1"/>
                                          </p:val>
                                        </p:tav>
                                        <p:tav tm="100000">
                                          <p:val>
                                            <p:strVal val="#ppt_y-.03"/>
                                          </p:val>
                                        </p:tav>
                                      </p:tavLst>
                                    </p:anim>
                                    <p:anim calcmode="lin" valueType="num">
                                      <p:cBhvr>
                                        <p:cTn id="20" dur="25" accel="100000" fill="hold">
                                          <p:stCondLst>
                                            <p:cond delay="225"/>
                                          </p:stCondLst>
                                        </p:cTn>
                                        <p:tgtEl>
                                          <p:spTgt spid="33"/>
                                        </p:tgtEl>
                                        <p:attrNameLst>
                                          <p:attrName>ppt_y</p:attrName>
                                        </p:attrNameLst>
                                      </p:cBhvr>
                                      <p:tavLst>
                                        <p:tav tm="0">
                                          <p:val>
                                            <p:strVal val="#ppt_y-.03"/>
                                          </p:val>
                                        </p:tav>
                                        <p:tav tm="100000">
                                          <p:val>
                                            <p:strVal val="#ppt_y"/>
                                          </p:val>
                                        </p:tav>
                                      </p:tavLst>
                                    </p:anim>
                                  </p:childTnLst>
                                  <p:subTnLst>
                                    <p:set>
                                      <p:cBhvr override="childStyle">
                                        <p:cTn dur="1" fill="hold" display="0" masterRel="nextClick" afterEffect="1"/>
                                        <p:tgtEl>
                                          <p:spTgt spid="33"/>
                                        </p:tgtEl>
                                        <p:attrNameLst>
                                          <p:attrName>style.visibility</p:attrName>
                                        </p:attrNameLst>
                                      </p:cBhvr>
                                      <p:to>
                                        <p:strVal val="hidden"/>
                                      </p:to>
                                    </p:set>
                                  </p:subTnLst>
                                </p:cTn>
                              </p:par>
                              <p:par>
                                <p:cTn id="21" presetID="37" presetClass="entr" presetSubtype="0" fill="hold" nodeType="with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fade">
                                      <p:cBhvr>
                                        <p:cTn id="23" dur="250"/>
                                        <p:tgtEl>
                                          <p:spTgt spid="42"/>
                                        </p:tgtEl>
                                      </p:cBhvr>
                                    </p:animEffect>
                                    <p:anim calcmode="lin" valueType="num">
                                      <p:cBhvr>
                                        <p:cTn id="24" dur="250" fill="hold"/>
                                        <p:tgtEl>
                                          <p:spTgt spid="42"/>
                                        </p:tgtEl>
                                        <p:attrNameLst>
                                          <p:attrName>ppt_x</p:attrName>
                                        </p:attrNameLst>
                                      </p:cBhvr>
                                      <p:tavLst>
                                        <p:tav tm="0">
                                          <p:val>
                                            <p:strVal val="#ppt_x"/>
                                          </p:val>
                                        </p:tav>
                                        <p:tav tm="100000">
                                          <p:val>
                                            <p:strVal val="#ppt_x"/>
                                          </p:val>
                                        </p:tav>
                                      </p:tavLst>
                                    </p:anim>
                                    <p:anim calcmode="lin" valueType="num">
                                      <p:cBhvr>
                                        <p:cTn id="25" dur="225" decel="100000" fill="hold"/>
                                        <p:tgtEl>
                                          <p:spTgt spid="42"/>
                                        </p:tgtEl>
                                        <p:attrNameLst>
                                          <p:attrName>ppt_y</p:attrName>
                                        </p:attrNameLst>
                                      </p:cBhvr>
                                      <p:tavLst>
                                        <p:tav tm="0">
                                          <p:val>
                                            <p:strVal val="#ppt_y+1"/>
                                          </p:val>
                                        </p:tav>
                                        <p:tav tm="100000">
                                          <p:val>
                                            <p:strVal val="#ppt_y-.03"/>
                                          </p:val>
                                        </p:tav>
                                      </p:tavLst>
                                    </p:anim>
                                    <p:anim calcmode="lin" valueType="num">
                                      <p:cBhvr>
                                        <p:cTn id="26" dur="25" accel="100000" fill="hold">
                                          <p:stCondLst>
                                            <p:cond delay="225"/>
                                          </p:stCondLst>
                                        </p:cTn>
                                        <p:tgtEl>
                                          <p:spTgt spid="42"/>
                                        </p:tgtEl>
                                        <p:attrNameLst>
                                          <p:attrName>ppt_y</p:attrName>
                                        </p:attrNameLst>
                                      </p:cBhvr>
                                      <p:tavLst>
                                        <p:tav tm="0">
                                          <p:val>
                                            <p:strVal val="#ppt_y-.03"/>
                                          </p:val>
                                        </p:tav>
                                        <p:tav tm="100000">
                                          <p:val>
                                            <p:strVal val="#ppt_y"/>
                                          </p:val>
                                        </p:tav>
                                      </p:tavLst>
                                    </p:anim>
                                  </p:childTnLst>
                                  <p:subTnLst>
                                    <p:set>
                                      <p:cBhvr override="childStyle">
                                        <p:cTn dur="1" fill="hold" display="0" masterRel="nextClick" afterEffect="1"/>
                                        <p:tgtEl>
                                          <p:spTgt spid="42"/>
                                        </p:tgtEl>
                                        <p:attrNameLst>
                                          <p:attrName>style.visibility</p:attrName>
                                        </p:attrNameLst>
                                      </p:cBhvr>
                                      <p:to>
                                        <p:strVal val="hidden"/>
                                      </p:to>
                                    </p:set>
                                  </p:subTnLst>
                                </p:cTn>
                              </p:par>
                              <p:par>
                                <p:cTn id="27" presetID="37" presetClass="entr" presetSubtype="0" fill="hold" grpId="0" nodeType="with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250"/>
                                        <p:tgtEl>
                                          <p:spTgt spid="31"/>
                                        </p:tgtEl>
                                      </p:cBhvr>
                                    </p:animEffect>
                                    <p:anim calcmode="lin" valueType="num">
                                      <p:cBhvr>
                                        <p:cTn id="30" dur="250" fill="hold"/>
                                        <p:tgtEl>
                                          <p:spTgt spid="31"/>
                                        </p:tgtEl>
                                        <p:attrNameLst>
                                          <p:attrName>ppt_x</p:attrName>
                                        </p:attrNameLst>
                                      </p:cBhvr>
                                      <p:tavLst>
                                        <p:tav tm="0">
                                          <p:val>
                                            <p:strVal val="#ppt_x"/>
                                          </p:val>
                                        </p:tav>
                                        <p:tav tm="100000">
                                          <p:val>
                                            <p:strVal val="#ppt_x"/>
                                          </p:val>
                                        </p:tav>
                                      </p:tavLst>
                                    </p:anim>
                                    <p:anim calcmode="lin" valueType="num">
                                      <p:cBhvr>
                                        <p:cTn id="31" dur="225" decel="100000" fill="hold"/>
                                        <p:tgtEl>
                                          <p:spTgt spid="31"/>
                                        </p:tgtEl>
                                        <p:attrNameLst>
                                          <p:attrName>ppt_y</p:attrName>
                                        </p:attrNameLst>
                                      </p:cBhvr>
                                      <p:tavLst>
                                        <p:tav tm="0">
                                          <p:val>
                                            <p:strVal val="#ppt_y+1"/>
                                          </p:val>
                                        </p:tav>
                                        <p:tav tm="100000">
                                          <p:val>
                                            <p:strVal val="#ppt_y-.03"/>
                                          </p:val>
                                        </p:tav>
                                      </p:tavLst>
                                    </p:anim>
                                    <p:anim calcmode="lin" valueType="num">
                                      <p:cBhvr>
                                        <p:cTn id="32" dur="25" accel="100000" fill="hold">
                                          <p:stCondLst>
                                            <p:cond delay="225"/>
                                          </p:stCondLst>
                                        </p:cTn>
                                        <p:tgtEl>
                                          <p:spTgt spid="31"/>
                                        </p:tgtEl>
                                        <p:attrNameLst>
                                          <p:attrName>ppt_y</p:attrName>
                                        </p:attrNameLst>
                                      </p:cBhvr>
                                      <p:tavLst>
                                        <p:tav tm="0">
                                          <p:val>
                                            <p:strVal val="#ppt_y-.03"/>
                                          </p:val>
                                        </p:tav>
                                        <p:tav tm="100000">
                                          <p:val>
                                            <p:strVal val="#ppt_y"/>
                                          </p:val>
                                        </p:tav>
                                      </p:tavLst>
                                    </p:anim>
                                  </p:childTnLst>
                                  <p:subTnLst>
                                    <p:set>
                                      <p:cBhvr override="childStyle">
                                        <p:cTn dur="1" fill="hold" display="0" masterRel="nextClick" afterEffect="1"/>
                                        <p:tgtEl>
                                          <p:spTgt spid="31"/>
                                        </p:tgtEl>
                                        <p:attrNameLst>
                                          <p:attrName>style.visibility</p:attrName>
                                        </p:attrNameLst>
                                      </p:cBhvr>
                                      <p:to>
                                        <p:strVal val="hidden"/>
                                      </p:to>
                                    </p:set>
                                  </p:subTnLst>
                                </p:cTn>
                              </p:par>
                            </p:childTnLst>
                          </p:cTn>
                        </p:par>
                      </p:childTnLst>
                    </p:cTn>
                  </p:par>
                  <p:par>
                    <p:cTn id="33" fill="hold">
                      <p:stCondLst>
                        <p:cond delay="indefinite"/>
                      </p:stCondLst>
                      <p:childTnLst>
                        <p:par>
                          <p:cTn id="34" fill="hold">
                            <p:stCondLst>
                              <p:cond delay="0"/>
                            </p:stCondLst>
                            <p:childTnLst>
                              <p:par>
                                <p:cTn id="35" presetID="37" presetClass="entr" presetSubtype="0" fill="hold" grpId="0" nodeType="click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fade">
                                      <p:cBhvr>
                                        <p:cTn id="37" dur="250"/>
                                        <p:tgtEl>
                                          <p:spTgt spid="39"/>
                                        </p:tgtEl>
                                      </p:cBhvr>
                                    </p:animEffect>
                                    <p:anim calcmode="lin" valueType="num">
                                      <p:cBhvr>
                                        <p:cTn id="38" dur="250" fill="hold"/>
                                        <p:tgtEl>
                                          <p:spTgt spid="39"/>
                                        </p:tgtEl>
                                        <p:attrNameLst>
                                          <p:attrName>ppt_x</p:attrName>
                                        </p:attrNameLst>
                                      </p:cBhvr>
                                      <p:tavLst>
                                        <p:tav tm="0">
                                          <p:val>
                                            <p:strVal val="#ppt_x"/>
                                          </p:val>
                                        </p:tav>
                                        <p:tav tm="100000">
                                          <p:val>
                                            <p:strVal val="#ppt_x"/>
                                          </p:val>
                                        </p:tav>
                                      </p:tavLst>
                                    </p:anim>
                                    <p:anim calcmode="lin" valueType="num">
                                      <p:cBhvr>
                                        <p:cTn id="39" dur="225" decel="100000" fill="hold"/>
                                        <p:tgtEl>
                                          <p:spTgt spid="39"/>
                                        </p:tgtEl>
                                        <p:attrNameLst>
                                          <p:attrName>ppt_y</p:attrName>
                                        </p:attrNameLst>
                                      </p:cBhvr>
                                      <p:tavLst>
                                        <p:tav tm="0">
                                          <p:val>
                                            <p:strVal val="#ppt_y+1"/>
                                          </p:val>
                                        </p:tav>
                                        <p:tav tm="100000">
                                          <p:val>
                                            <p:strVal val="#ppt_y-.03"/>
                                          </p:val>
                                        </p:tav>
                                      </p:tavLst>
                                    </p:anim>
                                    <p:anim calcmode="lin" valueType="num">
                                      <p:cBhvr>
                                        <p:cTn id="40" dur="25" accel="100000" fill="hold">
                                          <p:stCondLst>
                                            <p:cond delay="225"/>
                                          </p:stCondLst>
                                        </p:cTn>
                                        <p:tgtEl>
                                          <p:spTgt spid="39"/>
                                        </p:tgtEl>
                                        <p:attrNameLst>
                                          <p:attrName>ppt_y</p:attrName>
                                        </p:attrNameLst>
                                      </p:cBhvr>
                                      <p:tavLst>
                                        <p:tav tm="0">
                                          <p:val>
                                            <p:strVal val="#ppt_y-.03"/>
                                          </p:val>
                                        </p:tav>
                                        <p:tav tm="100000">
                                          <p:val>
                                            <p:strVal val="#ppt_y"/>
                                          </p:val>
                                        </p:tav>
                                      </p:tavLst>
                                    </p:anim>
                                  </p:childTnLst>
                                  <p:subTnLst>
                                    <p:set>
                                      <p:cBhvr override="childStyle">
                                        <p:cTn dur="1" fill="hold" display="0" masterRel="nextClick" afterEffect="1"/>
                                        <p:tgtEl>
                                          <p:spTgt spid="39"/>
                                        </p:tgtEl>
                                        <p:attrNameLst>
                                          <p:attrName>style.visibility</p:attrName>
                                        </p:attrNameLst>
                                      </p:cBhvr>
                                      <p:to>
                                        <p:strVal val="hidden"/>
                                      </p:to>
                                    </p:set>
                                  </p:subTnLst>
                                </p:cTn>
                              </p:par>
                              <p:par>
                                <p:cTn id="41" presetID="37" presetClass="entr" presetSubtype="0" fill="hold" nodeType="with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fade">
                                      <p:cBhvr>
                                        <p:cTn id="43" dur="250"/>
                                        <p:tgtEl>
                                          <p:spTgt spid="34"/>
                                        </p:tgtEl>
                                      </p:cBhvr>
                                    </p:animEffect>
                                    <p:anim calcmode="lin" valueType="num">
                                      <p:cBhvr>
                                        <p:cTn id="44" dur="250" fill="hold"/>
                                        <p:tgtEl>
                                          <p:spTgt spid="34"/>
                                        </p:tgtEl>
                                        <p:attrNameLst>
                                          <p:attrName>ppt_x</p:attrName>
                                        </p:attrNameLst>
                                      </p:cBhvr>
                                      <p:tavLst>
                                        <p:tav tm="0">
                                          <p:val>
                                            <p:strVal val="#ppt_x"/>
                                          </p:val>
                                        </p:tav>
                                        <p:tav tm="100000">
                                          <p:val>
                                            <p:strVal val="#ppt_x"/>
                                          </p:val>
                                        </p:tav>
                                      </p:tavLst>
                                    </p:anim>
                                    <p:anim calcmode="lin" valueType="num">
                                      <p:cBhvr>
                                        <p:cTn id="45" dur="225" decel="100000" fill="hold"/>
                                        <p:tgtEl>
                                          <p:spTgt spid="34"/>
                                        </p:tgtEl>
                                        <p:attrNameLst>
                                          <p:attrName>ppt_y</p:attrName>
                                        </p:attrNameLst>
                                      </p:cBhvr>
                                      <p:tavLst>
                                        <p:tav tm="0">
                                          <p:val>
                                            <p:strVal val="#ppt_y+1"/>
                                          </p:val>
                                        </p:tav>
                                        <p:tav tm="100000">
                                          <p:val>
                                            <p:strVal val="#ppt_y-.03"/>
                                          </p:val>
                                        </p:tav>
                                      </p:tavLst>
                                    </p:anim>
                                    <p:anim calcmode="lin" valueType="num">
                                      <p:cBhvr>
                                        <p:cTn id="46" dur="25" accel="100000" fill="hold">
                                          <p:stCondLst>
                                            <p:cond delay="225"/>
                                          </p:stCondLst>
                                        </p:cTn>
                                        <p:tgtEl>
                                          <p:spTgt spid="34"/>
                                        </p:tgtEl>
                                        <p:attrNameLst>
                                          <p:attrName>ppt_y</p:attrName>
                                        </p:attrNameLst>
                                      </p:cBhvr>
                                      <p:tavLst>
                                        <p:tav tm="0">
                                          <p:val>
                                            <p:strVal val="#ppt_y-.03"/>
                                          </p:val>
                                        </p:tav>
                                        <p:tav tm="100000">
                                          <p:val>
                                            <p:strVal val="#ppt_y"/>
                                          </p:val>
                                        </p:tav>
                                      </p:tavLst>
                                    </p:anim>
                                  </p:childTnLst>
                                  <p:subTnLst>
                                    <p:set>
                                      <p:cBhvr override="childStyle">
                                        <p:cTn dur="1" fill="hold" display="0" masterRel="nextClick" afterEffect="1"/>
                                        <p:tgtEl>
                                          <p:spTgt spid="34"/>
                                        </p:tgtEl>
                                        <p:attrNameLst>
                                          <p:attrName>style.visibility</p:attrName>
                                        </p:attrNameLst>
                                      </p:cBhvr>
                                      <p:to>
                                        <p:strVal val="hidden"/>
                                      </p:to>
                                    </p:set>
                                  </p:subTnLst>
                                </p:cTn>
                              </p:par>
                              <p:par>
                                <p:cTn id="47" presetID="37" presetClass="entr" presetSubtype="0" fill="hold" nodeType="withEffect">
                                  <p:stCondLst>
                                    <p:cond delay="0"/>
                                  </p:stCondLst>
                                  <p:childTnLst>
                                    <p:set>
                                      <p:cBhvr>
                                        <p:cTn id="48" dur="1" fill="hold">
                                          <p:stCondLst>
                                            <p:cond delay="0"/>
                                          </p:stCondLst>
                                        </p:cTn>
                                        <p:tgtEl>
                                          <p:spTgt spid="43"/>
                                        </p:tgtEl>
                                        <p:attrNameLst>
                                          <p:attrName>style.visibility</p:attrName>
                                        </p:attrNameLst>
                                      </p:cBhvr>
                                      <p:to>
                                        <p:strVal val="visible"/>
                                      </p:to>
                                    </p:set>
                                    <p:animEffect transition="in" filter="fade">
                                      <p:cBhvr>
                                        <p:cTn id="49" dur="250"/>
                                        <p:tgtEl>
                                          <p:spTgt spid="43"/>
                                        </p:tgtEl>
                                      </p:cBhvr>
                                    </p:animEffect>
                                    <p:anim calcmode="lin" valueType="num">
                                      <p:cBhvr>
                                        <p:cTn id="50" dur="250" fill="hold"/>
                                        <p:tgtEl>
                                          <p:spTgt spid="43"/>
                                        </p:tgtEl>
                                        <p:attrNameLst>
                                          <p:attrName>ppt_x</p:attrName>
                                        </p:attrNameLst>
                                      </p:cBhvr>
                                      <p:tavLst>
                                        <p:tav tm="0">
                                          <p:val>
                                            <p:strVal val="#ppt_x"/>
                                          </p:val>
                                        </p:tav>
                                        <p:tav tm="100000">
                                          <p:val>
                                            <p:strVal val="#ppt_x"/>
                                          </p:val>
                                        </p:tav>
                                      </p:tavLst>
                                    </p:anim>
                                    <p:anim calcmode="lin" valueType="num">
                                      <p:cBhvr>
                                        <p:cTn id="51" dur="225" decel="100000" fill="hold"/>
                                        <p:tgtEl>
                                          <p:spTgt spid="43"/>
                                        </p:tgtEl>
                                        <p:attrNameLst>
                                          <p:attrName>ppt_y</p:attrName>
                                        </p:attrNameLst>
                                      </p:cBhvr>
                                      <p:tavLst>
                                        <p:tav tm="0">
                                          <p:val>
                                            <p:strVal val="#ppt_y+1"/>
                                          </p:val>
                                        </p:tav>
                                        <p:tav tm="100000">
                                          <p:val>
                                            <p:strVal val="#ppt_y-.03"/>
                                          </p:val>
                                        </p:tav>
                                      </p:tavLst>
                                    </p:anim>
                                    <p:anim calcmode="lin" valueType="num">
                                      <p:cBhvr>
                                        <p:cTn id="52" dur="25" accel="100000" fill="hold">
                                          <p:stCondLst>
                                            <p:cond delay="225"/>
                                          </p:stCondLst>
                                        </p:cTn>
                                        <p:tgtEl>
                                          <p:spTgt spid="43"/>
                                        </p:tgtEl>
                                        <p:attrNameLst>
                                          <p:attrName>ppt_y</p:attrName>
                                        </p:attrNameLst>
                                      </p:cBhvr>
                                      <p:tavLst>
                                        <p:tav tm="0">
                                          <p:val>
                                            <p:strVal val="#ppt_y-.03"/>
                                          </p:val>
                                        </p:tav>
                                        <p:tav tm="100000">
                                          <p:val>
                                            <p:strVal val="#ppt_y"/>
                                          </p:val>
                                        </p:tav>
                                      </p:tavLst>
                                    </p:anim>
                                  </p:childTnLst>
                                  <p:subTnLst>
                                    <p:set>
                                      <p:cBhvr override="childStyle">
                                        <p:cTn dur="1" fill="hold" display="0" masterRel="nextClick" afterEffect="1"/>
                                        <p:tgtEl>
                                          <p:spTgt spid="43"/>
                                        </p:tgtEl>
                                        <p:attrNameLst>
                                          <p:attrName>style.visibility</p:attrName>
                                        </p:attrNameLst>
                                      </p:cBhvr>
                                      <p:to>
                                        <p:strVal val="hidden"/>
                                      </p:to>
                                    </p:set>
                                  </p:subTnLst>
                                </p:cTn>
                              </p:par>
                              <p:par>
                                <p:cTn id="53" presetID="37" presetClass="entr" presetSubtype="0" fill="hold" grpId="0" nodeType="withEffect">
                                  <p:stCondLst>
                                    <p:cond delay="0"/>
                                  </p:stCondLst>
                                  <p:childTnLst>
                                    <p:set>
                                      <p:cBhvr>
                                        <p:cTn id="54" dur="1" fill="hold">
                                          <p:stCondLst>
                                            <p:cond delay="0"/>
                                          </p:stCondLst>
                                        </p:cTn>
                                        <p:tgtEl>
                                          <p:spTgt spid="36"/>
                                        </p:tgtEl>
                                        <p:attrNameLst>
                                          <p:attrName>style.visibility</p:attrName>
                                        </p:attrNameLst>
                                      </p:cBhvr>
                                      <p:to>
                                        <p:strVal val="visible"/>
                                      </p:to>
                                    </p:set>
                                    <p:animEffect transition="in" filter="fade">
                                      <p:cBhvr>
                                        <p:cTn id="55" dur="250"/>
                                        <p:tgtEl>
                                          <p:spTgt spid="36"/>
                                        </p:tgtEl>
                                      </p:cBhvr>
                                    </p:animEffect>
                                    <p:anim calcmode="lin" valueType="num">
                                      <p:cBhvr>
                                        <p:cTn id="56" dur="250" fill="hold"/>
                                        <p:tgtEl>
                                          <p:spTgt spid="36"/>
                                        </p:tgtEl>
                                        <p:attrNameLst>
                                          <p:attrName>ppt_x</p:attrName>
                                        </p:attrNameLst>
                                      </p:cBhvr>
                                      <p:tavLst>
                                        <p:tav tm="0">
                                          <p:val>
                                            <p:strVal val="#ppt_x"/>
                                          </p:val>
                                        </p:tav>
                                        <p:tav tm="100000">
                                          <p:val>
                                            <p:strVal val="#ppt_x"/>
                                          </p:val>
                                        </p:tav>
                                      </p:tavLst>
                                    </p:anim>
                                    <p:anim calcmode="lin" valueType="num">
                                      <p:cBhvr>
                                        <p:cTn id="57" dur="225" decel="100000" fill="hold"/>
                                        <p:tgtEl>
                                          <p:spTgt spid="36"/>
                                        </p:tgtEl>
                                        <p:attrNameLst>
                                          <p:attrName>ppt_y</p:attrName>
                                        </p:attrNameLst>
                                      </p:cBhvr>
                                      <p:tavLst>
                                        <p:tav tm="0">
                                          <p:val>
                                            <p:strVal val="#ppt_y+1"/>
                                          </p:val>
                                        </p:tav>
                                        <p:tav tm="100000">
                                          <p:val>
                                            <p:strVal val="#ppt_y-.03"/>
                                          </p:val>
                                        </p:tav>
                                      </p:tavLst>
                                    </p:anim>
                                    <p:anim calcmode="lin" valueType="num">
                                      <p:cBhvr>
                                        <p:cTn id="58" dur="25" accel="100000" fill="hold">
                                          <p:stCondLst>
                                            <p:cond delay="225"/>
                                          </p:stCondLst>
                                        </p:cTn>
                                        <p:tgtEl>
                                          <p:spTgt spid="36"/>
                                        </p:tgtEl>
                                        <p:attrNameLst>
                                          <p:attrName>ppt_y</p:attrName>
                                        </p:attrNameLst>
                                      </p:cBhvr>
                                      <p:tavLst>
                                        <p:tav tm="0">
                                          <p:val>
                                            <p:strVal val="#ppt_y-.03"/>
                                          </p:val>
                                        </p:tav>
                                        <p:tav tm="100000">
                                          <p:val>
                                            <p:strVal val="#ppt_y"/>
                                          </p:val>
                                        </p:tav>
                                      </p:tavLst>
                                    </p:anim>
                                  </p:childTnLst>
                                  <p:subTnLst>
                                    <p:set>
                                      <p:cBhvr override="childStyle">
                                        <p:cTn dur="1" fill="hold" display="0" masterRel="nextClick" afterEffect="1"/>
                                        <p:tgtEl>
                                          <p:spTgt spid="36"/>
                                        </p:tgtEl>
                                        <p:attrNameLst>
                                          <p:attrName>style.visibility</p:attrName>
                                        </p:attrNameLst>
                                      </p:cBhvr>
                                      <p:to>
                                        <p:strVal val="hidden"/>
                                      </p:to>
                                    </p:set>
                                  </p:subTnLst>
                                </p:cTn>
                              </p:par>
                            </p:childTnLst>
                          </p:cTn>
                        </p:par>
                      </p:childTnLst>
                    </p:cTn>
                  </p:par>
                  <p:par>
                    <p:cTn id="59" fill="hold">
                      <p:stCondLst>
                        <p:cond delay="indefinite"/>
                      </p:stCondLst>
                      <p:childTnLst>
                        <p:par>
                          <p:cTn id="60" fill="hold">
                            <p:stCondLst>
                              <p:cond delay="0"/>
                            </p:stCondLst>
                            <p:childTnLst>
                              <p:par>
                                <p:cTn id="61" presetID="37" presetClass="entr" presetSubtype="0" fill="hold" grpId="0" nodeType="clickEffect">
                                  <p:stCondLst>
                                    <p:cond delay="0"/>
                                  </p:stCondLst>
                                  <p:childTnLst>
                                    <p:set>
                                      <p:cBhvr>
                                        <p:cTn id="62" dur="1" fill="hold">
                                          <p:stCondLst>
                                            <p:cond delay="0"/>
                                          </p:stCondLst>
                                        </p:cTn>
                                        <p:tgtEl>
                                          <p:spTgt spid="40"/>
                                        </p:tgtEl>
                                        <p:attrNameLst>
                                          <p:attrName>style.visibility</p:attrName>
                                        </p:attrNameLst>
                                      </p:cBhvr>
                                      <p:to>
                                        <p:strVal val="visible"/>
                                      </p:to>
                                    </p:set>
                                    <p:animEffect transition="in" filter="fade">
                                      <p:cBhvr>
                                        <p:cTn id="63" dur="250"/>
                                        <p:tgtEl>
                                          <p:spTgt spid="40"/>
                                        </p:tgtEl>
                                      </p:cBhvr>
                                    </p:animEffect>
                                    <p:anim calcmode="lin" valueType="num">
                                      <p:cBhvr>
                                        <p:cTn id="64" dur="250" fill="hold"/>
                                        <p:tgtEl>
                                          <p:spTgt spid="40"/>
                                        </p:tgtEl>
                                        <p:attrNameLst>
                                          <p:attrName>ppt_x</p:attrName>
                                        </p:attrNameLst>
                                      </p:cBhvr>
                                      <p:tavLst>
                                        <p:tav tm="0">
                                          <p:val>
                                            <p:strVal val="#ppt_x"/>
                                          </p:val>
                                        </p:tav>
                                        <p:tav tm="100000">
                                          <p:val>
                                            <p:strVal val="#ppt_x"/>
                                          </p:val>
                                        </p:tav>
                                      </p:tavLst>
                                    </p:anim>
                                    <p:anim calcmode="lin" valueType="num">
                                      <p:cBhvr>
                                        <p:cTn id="65" dur="225" decel="100000" fill="hold"/>
                                        <p:tgtEl>
                                          <p:spTgt spid="40"/>
                                        </p:tgtEl>
                                        <p:attrNameLst>
                                          <p:attrName>ppt_y</p:attrName>
                                        </p:attrNameLst>
                                      </p:cBhvr>
                                      <p:tavLst>
                                        <p:tav tm="0">
                                          <p:val>
                                            <p:strVal val="#ppt_y+1"/>
                                          </p:val>
                                        </p:tav>
                                        <p:tav tm="100000">
                                          <p:val>
                                            <p:strVal val="#ppt_y-.03"/>
                                          </p:val>
                                        </p:tav>
                                      </p:tavLst>
                                    </p:anim>
                                    <p:anim calcmode="lin" valueType="num">
                                      <p:cBhvr>
                                        <p:cTn id="66" dur="25" accel="100000" fill="hold">
                                          <p:stCondLst>
                                            <p:cond delay="225"/>
                                          </p:stCondLst>
                                        </p:cTn>
                                        <p:tgtEl>
                                          <p:spTgt spid="40"/>
                                        </p:tgtEl>
                                        <p:attrNameLst>
                                          <p:attrName>ppt_y</p:attrName>
                                        </p:attrNameLst>
                                      </p:cBhvr>
                                      <p:tavLst>
                                        <p:tav tm="0">
                                          <p:val>
                                            <p:strVal val="#ppt_y-.03"/>
                                          </p:val>
                                        </p:tav>
                                        <p:tav tm="100000">
                                          <p:val>
                                            <p:strVal val="#ppt_y"/>
                                          </p:val>
                                        </p:tav>
                                      </p:tavLst>
                                    </p:anim>
                                  </p:childTnLst>
                                  <p:subTnLst>
                                    <p:set>
                                      <p:cBhvr override="childStyle">
                                        <p:cTn dur="1" fill="hold" display="0" masterRel="nextClick" afterEffect="1"/>
                                        <p:tgtEl>
                                          <p:spTgt spid="40"/>
                                        </p:tgtEl>
                                        <p:attrNameLst>
                                          <p:attrName>style.visibility</p:attrName>
                                        </p:attrNameLst>
                                      </p:cBhvr>
                                      <p:to>
                                        <p:strVal val="hidden"/>
                                      </p:to>
                                    </p:set>
                                  </p:subTnLst>
                                </p:cTn>
                              </p:par>
                              <p:par>
                                <p:cTn id="67" presetID="37" presetClass="entr" presetSubtype="0" fill="hold" nodeType="withEffect">
                                  <p:stCondLst>
                                    <p:cond delay="0"/>
                                  </p:stCondLst>
                                  <p:childTnLst>
                                    <p:set>
                                      <p:cBhvr>
                                        <p:cTn id="68" dur="1" fill="hold">
                                          <p:stCondLst>
                                            <p:cond delay="0"/>
                                          </p:stCondLst>
                                        </p:cTn>
                                        <p:tgtEl>
                                          <p:spTgt spid="35"/>
                                        </p:tgtEl>
                                        <p:attrNameLst>
                                          <p:attrName>style.visibility</p:attrName>
                                        </p:attrNameLst>
                                      </p:cBhvr>
                                      <p:to>
                                        <p:strVal val="visible"/>
                                      </p:to>
                                    </p:set>
                                    <p:animEffect transition="in" filter="fade">
                                      <p:cBhvr>
                                        <p:cTn id="69" dur="250"/>
                                        <p:tgtEl>
                                          <p:spTgt spid="35"/>
                                        </p:tgtEl>
                                      </p:cBhvr>
                                    </p:animEffect>
                                    <p:anim calcmode="lin" valueType="num">
                                      <p:cBhvr>
                                        <p:cTn id="70" dur="250" fill="hold"/>
                                        <p:tgtEl>
                                          <p:spTgt spid="35"/>
                                        </p:tgtEl>
                                        <p:attrNameLst>
                                          <p:attrName>ppt_x</p:attrName>
                                        </p:attrNameLst>
                                      </p:cBhvr>
                                      <p:tavLst>
                                        <p:tav tm="0">
                                          <p:val>
                                            <p:strVal val="#ppt_x"/>
                                          </p:val>
                                        </p:tav>
                                        <p:tav tm="100000">
                                          <p:val>
                                            <p:strVal val="#ppt_x"/>
                                          </p:val>
                                        </p:tav>
                                      </p:tavLst>
                                    </p:anim>
                                    <p:anim calcmode="lin" valueType="num">
                                      <p:cBhvr>
                                        <p:cTn id="71" dur="225" decel="100000" fill="hold"/>
                                        <p:tgtEl>
                                          <p:spTgt spid="35"/>
                                        </p:tgtEl>
                                        <p:attrNameLst>
                                          <p:attrName>ppt_y</p:attrName>
                                        </p:attrNameLst>
                                      </p:cBhvr>
                                      <p:tavLst>
                                        <p:tav tm="0">
                                          <p:val>
                                            <p:strVal val="#ppt_y+1"/>
                                          </p:val>
                                        </p:tav>
                                        <p:tav tm="100000">
                                          <p:val>
                                            <p:strVal val="#ppt_y-.03"/>
                                          </p:val>
                                        </p:tav>
                                      </p:tavLst>
                                    </p:anim>
                                    <p:anim calcmode="lin" valueType="num">
                                      <p:cBhvr>
                                        <p:cTn id="72" dur="25" accel="100000" fill="hold">
                                          <p:stCondLst>
                                            <p:cond delay="225"/>
                                          </p:stCondLst>
                                        </p:cTn>
                                        <p:tgtEl>
                                          <p:spTgt spid="35"/>
                                        </p:tgtEl>
                                        <p:attrNameLst>
                                          <p:attrName>ppt_y</p:attrName>
                                        </p:attrNameLst>
                                      </p:cBhvr>
                                      <p:tavLst>
                                        <p:tav tm="0">
                                          <p:val>
                                            <p:strVal val="#ppt_y-.03"/>
                                          </p:val>
                                        </p:tav>
                                        <p:tav tm="100000">
                                          <p:val>
                                            <p:strVal val="#ppt_y"/>
                                          </p:val>
                                        </p:tav>
                                      </p:tavLst>
                                    </p:anim>
                                  </p:childTnLst>
                                  <p:subTnLst>
                                    <p:set>
                                      <p:cBhvr override="childStyle">
                                        <p:cTn dur="1" fill="hold" display="0" masterRel="nextClick" afterEffect="1"/>
                                        <p:tgtEl>
                                          <p:spTgt spid="35"/>
                                        </p:tgtEl>
                                        <p:attrNameLst>
                                          <p:attrName>style.visibility</p:attrName>
                                        </p:attrNameLst>
                                      </p:cBhvr>
                                      <p:to>
                                        <p:strVal val="hidden"/>
                                      </p:to>
                                    </p:set>
                                  </p:subTnLst>
                                </p:cTn>
                              </p:par>
                              <p:par>
                                <p:cTn id="73" presetID="37" presetClass="entr" presetSubtype="0" fill="hold" nodeType="withEffect">
                                  <p:stCondLst>
                                    <p:cond delay="0"/>
                                  </p:stCondLst>
                                  <p:childTnLst>
                                    <p:set>
                                      <p:cBhvr>
                                        <p:cTn id="74" dur="1" fill="hold">
                                          <p:stCondLst>
                                            <p:cond delay="0"/>
                                          </p:stCondLst>
                                        </p:cTn>
                                        <p:tgtEl>
                                          <p:spTgt spid="44"/>
                                        </p:tgtEl>
                                        <p:attrNameLst>
                                          <p:attrName>style.visibility</p:attrName>
                                        </p:attrNameLst>
                                      </p:cBhvr>
                                      <p:to>
                                        <p:strVal val="visible"/>
                                      </p:to>
                                    </p:set>
                                    <p:animEffect transition="in" filter="fade">
                                      <p:cBhvr>
                                        <p:cTn id="75" dur="250"/>
                                        <p:tgtEl>
                                          <p:spTgt spid="44"/>
                                        </p:tgtEl>
                                      </p:cBhvr>
                                    </p:animEffect>
                                    <p:anim calcmode="lin" valueType="num">
                                      <p:cBhvr>
                                        <p:cTn id="76" dur="250" fill="hold"/>
                                        <p:tgtEl>
                                          <p:spTgt spid="44"/>
                                        </p:tgtEl>
                                        <p:attrNameLst>
                                          <p:attrName>ppt_x</p:attrName>
                                        </p:attrNameLst>
                                      </p:cBhvr>
                                      <p:tavLst>
                                        <p:tav tm="0">
                                          <p:val>
                                            <p:strVal val="#ppt_x"/>
                                          </p:val>
                                        </p:tav>
                                        <p:tav tm="100000">
                                          <p:val>
                                            <p:strVal val="#ppt_x"/>
                                          </p:val>
                                        </p:tav>
                                      </p:tavLst>
                                    </p:anim>
                                    <p:anim calcmode="lin" valueType="num">
                                      <p:cBhvr>
                                        <p:cTn id="77" dur="225" decel="100000" fill="hold"/>
                                        <p:tgtEl>
                                          <p:spTgt spid="44"/>
                                        </p:tgtEl>
                                        <p:attrNameLst>
                                          <p:attrName>ppt_y</p:attrName>
                                        </p:attrNameLst>
                                      </p:cBhvr>
                                      <p:tavLst>
                                        <p:tav tm="0">
                                          <p:val>
                                            <p:strVal val="#ppt_y+1"/>
                                          </p:val>
                                        </p:tav>
                                        <p:tav tm="100000">
                                          <p:val>
                                            <p:strVal val="#ppt_y-.03"/>
                                          </p:val>
                                        </p:tav>
                                      </p:tavLst>
                                    </p:anim>
                                    <p:anim calcmode="lin" valueType="num">
                                      <p:cBhvr>
                                        <p:cTn id="78" dur="25" accel="100000" fill="hold">
                                          <p:stCondLst>
                                            <p:cond delay="225"/>
                                          </p:stCondLst>
                                        </p:cTn>
                                        <p:tgtEl>
                                          <p:spTgt spid="44"/>
                                        </p:tgtEl>
                                        <p:attrNameLst>
                                          <p:attrName>ppt_y</p:attrName>
                                        </p:attrNameLst>
                                      </p:cBhvr>
                                      <p:tavLst>
                                        <p:tav tm="0">
                                          <p:val>
                                            <p:strVal val="#ppt_y-.03"/>
                                          </p:val>
                                        </p:tav>
                                        <p:tav tm="100000">
                                          <p:val>
                                            <p:strVal val="#ppt_y"/>
                                          </p:val>
                                        </p:tav>
                                      </p:tavLst>
                                    </p:anim>
                                  </p:childTnLst>
                                  <p:subTnLst>
                                    <p:set>
                                      <p:cBhvr override="childStyle">
                                        <p:cTn dur="1" fill="hold" display="0" masterRel="nextClick" afterEffect="1"/>
                                        <p:tgtEl>
                                          <p:spTgt spid="44"/>
                                        </p:tgtEl>
                                        <p:attrNameLst>
                                          <p:attrName>style.visibility</p:attrName>
                                        </p:attrNameLst>
                                      </p:cBhvr>
                                      <p:to>
                                        <p:strVal val="hidden"/>
                                      </p:to>
                                    </p:set>
                                  </p:subTnLst>
                                </p:cTn>
                              </p:par>
                              <p:par>
                                <p:cTn id="79" presetID="37" presetClass="entr" presetSubtype="0" fill="hold" grpId="0" nodeType="withEffect">
                                  <p:stCondLst>
                                    <p:cond delay="0"/>
                                  </p:stCondLst>
                                  <p:childTnLst>
                                    <p:set>
                                      <p:cBhvr>
                                        <p:cTn id="80" dur="1" fill="hold">
                                          <p:stCondLst>
                                            <p:cond delay="0"/>
                                          </p:stCondLst>
                                        </p:cTn>
                                        <p:tgtEl>
                                          <p:spTgt spid="48"/>
                                        </p:tgtEl>
                                        <p:attrNameLst>
                                          <p:attrName>style.visibility</p:attrName>
                                        </p:attrNameLst>
                                      </p:cBhvr>
                                      <p:to>
                                        <p:strVal val="visible"/>
                                      </p:to>
                                    </p:set>
                                    <p:animEffect transition="in" filter="fade">
                                      <p:cBhvr>
                                        <p:cTn id="81" dur="250"/>
                                        <p:tgtEl>
                                          <p:spTgt spid="48"/>
                                        </p:tgtEl>
                                      </p:cBhvr>
                                    </p:animEffect>
                                    <p:anim calcmode="lin" valueType="num">
                                      <p:cBhvr>
                                        <p:cTn id="82" dur="250" fill="hold"/>
                                        <p:tgtEl>
                                          <p:spTgt spid="48"/>
                                        </p:tgtEl>
                                        <p:attrNameLst>
                                          <p:attrName>ppt_x</p:attrName>
                                        </p:attrNameLst>
                                      </p:cBhvr>
                                      <p:tavLst>
                                        <p:tav tm="0">
                                          <p:val>
                                            <p:strVal val="#ppt_x"/>
                                          </p:val>
                                        </p:tav>
                                        <p:tav tm="100000">
                                          <p:val>
                                            <p:strVal val="#ppt_x"/>
                                          </p:val>
                                        </p:tav>
                                      </p:tavLst>
                                    </p:anim>
                                    <p:anim calcmode="lin" valueType="num">
                                      <p:cBhvr>
                                        <p:cTn id="83" dur="225" decel="100000" fill="hold"/>
                                        <p:tgtEl>
                                          <p:spTgt spid="48"/>
                                        </p:tgtEl>
                                        <p:attrNameLst>
                                          <p:attrName>ppt_y</p:attrName>
                                        </p:attrNameLst>
                                      </p:cBhvr>
                                      <p:tavLst>
                                        <p:tav tm="0">
                                          <p:val>
                                            <p:strVal val="#ppt_y+1"/>
                                          </p:val>
                                        </p:tav>
                                        <p:tav tm="100000">
                                          <p:val>
                                            <p:strVal val="#ppt_y-.03"/>
                                          </p:val>
                                        </p:tav>
                                      </p:tavLst>
                                    </p:anim>
                                    <p:anim calcmode="lin" valueType="num">
                                      <p:cBhvr>
                                        <p:cTn id="84" dur="25" accel="100000" fill="hold">
                                          <p:stCondLst>
                                            <p:cond delay="225"/>
                                          </p:stCondLst>
                                        </p:cTn>
                                        <p:tgtEl>
                                          <p:spTgt spid="48"/>
                                        </p:tgtEl>
                                        <p:attrNameLst>
                                          <p:attrName>ppt_y</p:attrName>
                                        </p:attrNameLst>
                                      </p:cBhvr>
                                      <p:tavLst>
                                        <p:tav tm="0">
                                          <p:val>
                                            <p:strVal val="#ppt_y-.03"/>
                                          </p:val>
                                        </p:tav>
                                        <p:tav tm="100000">
                                          <p:val>
                                            <p:strVal val="#ppt_y"/>
                                          </p:val>
                                        </p:tav>
                                      </p:tavLst>
                                    </p:anim>
                                  </p:childTnLst>
                                  <p:subTnLst>
                                    <p:set>
                                      <p:cBhvr override="childStyle">
                                        <p:cTn dur="1" fill="hold" display="0" masterRel="nextClick" afterEffect="1"/>
                                        <p:tgtEl>
                                          <p:spTgt spid="48"/>
                                        </p:tgtEl>
                                        <p:attrNameLst>
                                          <p:attrName>style.visibility</p:attrName>
                                        </p:attrNameLst>
                                      </p:cBhvr>
                                      <p:to>
                                        <p:strVal val="hidden"/>
                                      </p:to>
                                    </p:set>
                                  </p:subTnLst>
                                </p:cTn>
                              </p:par>
                            </p:childTnLst>
                          </p:cTn>
                        </p:par>
                      </p:childTnLst>
                    </p:cTn>
                  </p:par>
                  <p:par>
                    <p:cTn id="85" fill="hold">
                      <p:stCondLst>
                        <p:cond delay="indefinite"/>
                      </p:stCondLst>
                      <p:childTnLst>
                        <p:par>
                          <p:cTn id="86" fill="hold">
                            <p:stCondLst>
                              <p:cond delay="0"/>
                            </p:stCondLst>
                            <p:childTnLst>
                              <p:par>
                                <p:cTn id="87" presetID="1" presetClass="entr" presetSubtype="0" fill="hold" grpId="0" nodeType="clickEffect">
                                  <p:stCondLst>
                                    <p:cond delay="0"/>
                                  </p:stCondLst>
                                  <p:childTnLst>
                                    <p:set>
                                      <p:cBhvr>
                                        <p:cTn id="88" dur="1" fill="hold">
                                          <p:stCondLst>
                                            <p:cond delay="0"/>
                                          </p:stCondLst>
                                        </p:cTn>
                                        <p:tgtEl>
                                          <p:spTgt spid="47"/>
                                        </p:tgtEl>
                                        <p:attrNameLst>
                                          <p:attrName>style.visibility</p:attrName>
                                        </p:attrNameLst>
                                      </p:cBhvr>
                                      <p:to>
                                        <p:strVal val="visible"/>
                                      </p:to>
                                    </p:set>
                                  </p:childTnLst>
                                  <p:subTnLst>
                                    <p:set>
                                      <p:cBhvr override="childStyle">
                                        <p:cTn dur="1" fill="hold" display="0" masterRel="nextClick" afterEffect="1"/>
                                        <p:tgtEl>
                                          <p:spTgt spid="47"/>
                                        </p:tgtEl>
                                        <p:attrNameLst>
                                          <p:attrName>style.visibility</p:attrName>
                                        </p:attrNameLst>
                                      </p:cBhvr>
                                      <p:to>
                                        <p:strVal val="hidden"/>
                                      </p:to>
                                    </p:set>
                                  </p:subTnLst>
                                </p:cTn>
                              </p:par>
                              <p:par>
                                <p:cTn id="89" presetID="1" presetClass="entr" presetSubtype="0" fill="hold" grpId="0" nodeType="withEffect">
                                  <p:stCondLst>
                                    <p:cond delay="0"/>
                                  </p:stCondLst>
                                  <p:childTnLst>
                                    <p:set>
                                      <p:cBhvr>
                                        <p:cTn id="90" dur="1" fill="hold">
                                          <p:stCondLst>
                                            <p:cond delay="0"/>
                                          </p:stCondLst>
                                        </p:cTn>
                                        <p:tgtEl>
                                          <p:spTgt spid="37"/>
                                        </p:tgtEl>
                                        <p:attrNameLst>
                                          <p:attrName>style.visibility</p:attrName>
                                        </p:attrNameLst>
                                      </p:cBhvr>
                                      <p:to>
                                        <p:strVal val="visible"/>
                                      </p:to>
                                    </p:set>
                                  </p:childTnLst>
                                  <p:subTnLst>
                                    <p:set>
                                      <p:cBhvr override="childStyle">
                                        <p:cTn dur="1" fill="hold" display="0" masterRel="nextClick" afterEffect="1"/>
                                        <p:tgtEl>
                                          <p:spTgt spid="37"/>
                                        </p:tgtEl>
                                        <p:attrNameLst>
                                          <p:attrName>style.visibility</p:attrName>
                                        </p:attrNameLst>
                                      </p:cBhvr>
                                      <p:to>
                                        <p:strVal val="hidden"/>
                                      </p:to>
                                    </p:set>
                                  </p:subTnLst>
                                </p:cTn>
                              </p:par>
                            </p:childTnLst>
                          </p:cTn>
                        </p:par>
                      </p:childTnLst>
                    </p:cTn>
                  </p:par>
                  <p:par>
                    <p:cTn id="91" fill="hold">
                      <p:stCondLst>
                        <p:cond delay="indefinite"/>
                      </p:stCondLst>
                      <p:childTnLst>
                        <p:par>
                          <p:cTn id="92" fill="hold">
                            <p:stCondLst>
                              <p:cond delay="0"/>
                            </p:stCondLst>
                            <p:childTnLst>
                              <p:par>
                                <p:cTn id="93" presetID="37" presetClass="entr" presetSubtype="0" fill="hold" grpId="0" nodeType="clickEffect">
                                  <p:stCondLst>
                                    <p:cond delay="0"/>
                                  </p:stCondLst>
                                  <p:childTnLst>
                                    <p:set>
                                      <p:cBhvr>
                                        <p:cTn id="94" dur="1" fill="hold">
                                          <p:stCondLst>
                                            <p:cond delay="0"/>
                                          </p:stCondLst>
                                        </p:cTn>
                                        <p:tgtEl>
                                          <p:spTgt spid="27"/>
                                        </p:tgtEl>
                                        <p:attrNameLst>
                                          <p:attrName>style.visibility</p:attrName>
                                        </p:attrNameLst>
                                      </p:cBhvr>
                                      <p:to>
                                        <p:strVal val="visible"/>
                                      </p:to>
                                    </p:set>
                                    <p:animEffect transition="in" filter="fade">
                                      <p:cBhvr>
                                        <p:cTn id="95" dur="250"/>
                                        <p:tgtEl>
                                          <p:spTgt spid="27"/>
                                        </p:tgtEl>
                                      </p:cBhvr>
                                    </p:animEffect>
                                    <p:anim calcmode="lin" valueType="num">
                                      <p:cBhvr>
                                        <p:cTn id="96" dur="250" fill="hold"/>
                                        <p:tgtEl>
                                          <p:spTgt spid="27"/>
                                        </p:tgtEl>
                                        <p:attrNameLst>
                                          <p:attrName>ppt_x</p:attrName>
                                        </p:attrNameLst>
                                      </p:cBhvr>
                                      <p:tavLst>
                                        <p:tav tm="0">
                                          <p:val>
                                            <p:strVal val="#ppt_x"/>
                                          </p:val>
                                        </p:tav>
                                        <p:tav tm="100000">
                                          <p:val>
                                            <p:strVal val="#ppt_x"/>
                                          </p:val>
                                        </p:tav>
                                      </p:tavLst>
                                    </p:anim>
                                    <p:anim calcmode="lin" valueType="num">
                                      <p:cBhvr>
                                        <p:cTn id="97" dur="225" decel="100000" fill="hold"/>
                                        <p:tgtEl>
                                          <p:spTgt spid="27"/>
                                        </p:tgtEl>
                                        <p:attrNameLst>
                                          <p:attrName>ppt_y</p:attrName>
                                        </p:attrNameLst>
                                      </p:cBhvr>
                                      <p:tavLst>
                                        <p:tav tm="0">
                                          <p:val>
                                            <p:strVal val="#ppt_y+1"/>
                                          </p:val>
                                        </p:tav>
                                        <p:tav tm="100000">
                                          <p:val>
                                            <p:strVal val="#ppt_y-.03"/>
                                          </p:val>
                                        </p:tav>
                                      </p:tavLst>
                                    </p:anim>
                                    <p:anim calcmode="lin" valueType="num">
                                      <p:cBhvr>
                                        <p:cTn id="98" dur="25" accel="100000" fill="hold">
                                          <p:stCondLst>
                                            <p:cond delay="225"/>
                                          </p:stCondLst>
                                        </p:cTn>
                                        <p:tgtEl>
                                          <p:spTgt spid="27"/>
                                        </p:tgtEl>
                                        <p:attrNameLst>
                                          <p:attrName>ppt_y</p:attrName>
                                        </p:attrNameLst>
                                      </p:cBhvr>
                                      <p:tavLst>
                                        <p:tav tm="0">
                                          <p:val>
                                            <p:strVal val="#ppt_y-.03"/>
                                          </p:val>
                                        </p:tav>
                                        <p:tav tm="100000">
                                          <p:val>
                                            <p:strVal val="#ppt_y"/>
                                          </p:val>
                                        </p:tav>
                                      </p:tavLst>
                                    </p:anim>
                                  </p:childTnLst>
                                </p:cTn>
                              </p:par>
                              <p:par>
                                <p:cTn id="99" presetID="37" presetClass="entr" presetSubtype="0" fill="hold" nodeType="withEffect">
                                  <p:stCondLst>
                                    <p:cond delay="0"/>
                                  </p:stCondLst>
                                  <p:childTnLst>
                                    <p:set>
                                      <p:cBhvr>
                                        <p:cTn id="100" dur="1" fill="hold">
                                          <p:stCondLst>
                                            <p:cond delay="0"/>
                                          </p:stCondLst>
                                        </p:cTn>
                                        <p:tgtEl>
                                          <p:spTgt spid="41"/>
                                        </p:tgtEl>
                                        <p:attrNameLst>
                                          <p:attrName>style.visibility</p:attrName>
                                        </p:attrNameLst>
                                      </p:cBhvr>
                                      <p:to>
                                        <p:strVal val="visible"/>
                                      </p:to>
                                    </p:set>
                                    <p:animEffect transition="in" filter="fade">
                                      <p:cBhvr>
                                        <p:cTn id="101" dur="250"/>
                                        <p:tgtEl>
                                          <p:spTgt spid="41"/>
                                        </p:tgtEl>
                                      </p:cBhvr>
                                    </p:animEffect>
                                    <p:anim calcmode="lin" valueType="num">
                                      <p:cBhvr>
                                        <p:cTn id="102" dur="250" fill="hold"/>
                                        <p:tgtEl>
                                          <p:spTgt spid="41"/>
                                        </p:tgtEl>
                                        <p:attrNameLst>
                                          <p:attrName>ppt_x</p:attrName>
                                        </p:attrNameLst>
                                      </p:cBhvr>
                                      <p:tavLst>
                                        <p:tav tm="0">
                                          <p:val>
                                            <p:strVal val="#ppt_x"/>
                                          </p:val>
                                        </p:tav>
                                        <p:tav tm="100000">
                                          <p:val>
                                            <p:strVal val="#ppt_x"/>
                                          </p:val>
                                        </p:tav>
                                      </p:tavLst>
                                    </p:anim>
                                    <p:anim calcmode="lin" valueType="num">
                                      <p:cBhvr>
                                        <p:cTn id="103" dur="225" decel="100000" fill="hold"/>
                                        <p:tgtEl>
                                          <p:spTgt spid="41"/>
                                        </p:tgtEl>
                                        <p:attrNameLst>
                                          <p:attrName>ppt_y</p:attrName>
                                        </p:attrNameLst>
                                      </p:cBhvr>
                                      <p:tavLst>
                                        <p:tav tm="0">
                                          <p:val>
                                            <p:strVal val="#ppt_y+1"/>
                                          </p:val>
                                        </p:tav>
                                        <p:tav tm="100000">
                                          <p:val>
                                            <p:strVal val="#ppt_y-.03"/>
                                          </p:val>
                                        </p:tav>
                                      </p:tavLst>
                                    </p:anim>
                                    <p:anim calcmode="lin" valueType="num">
                                      <p:cBhvr>
                                        <p:cTn id="104" dur="25" accel="100000" fill="hold">
                                          <p:stCondLst>
                                            <p:cond delay="225"/>
                                          </p:stCondLst>
                                        </p:cTn>
                                        <p:tgtEl>
                                          <p:spTgt spid="41"/>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31" grpId="0"/>
      <p:bldP spid="32" grpId="0"/>
      <p:bldP spid="36" grpId="0"/>
      <p:bldP spid="37" grpId="0"/>
      <p:bldP spid="39" grpId="0"/>
      <p:bldP spid="40" grpId="0"/>
      <p:bldP spid="47" grpId="0"/>
      <p:bldP spid="4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 xmlns:a16="http://schemas.microsoft.com/office/drawing/2014/main" id="{9F94AEF8-8262-284D-85D5-E67BAD31076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84741" y="925981"/>
            <a:ext cx="2339270" cy="5006037"/>
          </a:xfrm>
          <a:prstGeom prst="rect">
            <a:avLst/>
          </a:prstGeom>
        </p:spPr>
      </p:pic>
      <p:sp>
        <p:nvSpPr>
          <p:cNvPr id="15" name="Title 1">
            <a:extLst>
              <a:ext uri="{FF2B5EF4-FFF2-40B4-BE49-F238E27FC236}">
                <a16:creationId xmlns="" xmlns:a16="http://schemas.microsoft.com/office/drawing/2014/main" id="{8C2D3CD1-F0BD-4B49-94AA-9EEA9074FD41}"/>
              </a:ext>
            </a:extLst>
          </p:cNvPr>
          <p:cNvSpPr>
            <a:spLocks noGrp="1"/>
          </p:cNvSpPr>
          <p:nvPr>
            <p:ph type="title"/>
          </p:nvPr>
        </p:nvSpPr>
        <p:spPr>
          <a:xfrm>
            <a:off x="0" y="0"/>
            <a:ext cx="9144000" cy="1192695"/>
          </a:xfrm>
        </p:spPr>
        <p:txBody>
          <a:bodyPr/>
          <a:lstStyle/>
          <a:p>
            <a:pPr algn="ctr"/>
            <a:r>
              <a:rPr lang="en-US" sz="3600" dirty="0"/>
              <a:t>Sensors</a:t>
            </a:r>
          </a:p>
        </p:txBody>
      </p:sp>
      <p:sp>
        <p:nvSpPr>
          <p:cNvPr id="16" name="TextBox 15">
            <a:extLst>
              <a:ext uri="{FF2B5EF4-FFF2-40B4-BE49-F238E27FC236}">
                <a16:creationId xmlns="" xmlns:a16="http://schemas.microsoft.com/office/drawing/2014/main" id="{187428ED-726E-0248-80AF-86E793956168}"/>
              </a:ext>
            </a:extLst>
          </p:cNvPr>
          <p:cNvSpPr txBox="1"/>
          <p:nvPr/>
        </p:nvSpPr>
        <p:spPr>
          <a:xfrm>
            <a:off x="7968203" y="70794"/>
            <a:ext cx="1175797" cy="461665"/>
          </a:xfrm>
          <a:prstGeom prst="rect">
            <a:avLst/>
          </a:prstGeom>
          <a:noFill/>
        </p:spPr>
        <p:txBody>
          <a:bodyPr wrap="square" rtlCol="0">
            <a:spAutoFit/>
          </a:bodyPr>
          <a:lstStyle/>
          <a:p>
            <a:pPr algn="r"/>
            <a:r>
              <a:rPr lang="en-US" sz="2400" i="1" dirty="0">
                <a:solidFill>
                  <a:srgbClr val="C00000"/>
                </a:solidFill>
              </a:rPr>
              <a:t>GX-3R</a:t>
            </a:r>
          </a:p>
        </p:txBody>
      </p:sp>
      <p:sp>
        <p:nvSpPr>
          <p:cNvPr id="17" name="Content Placeholder 2">
            <a:extLst>
              <a:ext uri="{FF2B5EF4-FFF2-40B4-BE49-F238E27FC236}">
                <a16:creationId xmlns="" xmlns:a16="http://schemas.microsoft.com/office/drawing/2014/main" id="{4CCE9BA7-AFE7-C74F-B962-F2C60AB2467F}"/>
              </a:ext>
            </a:extLst>
          </p:cNvPr>
          <p:cNvSpPr>
            <a:spLocks noGrp="1"/>
          </p:cNvSpPr>
          <p:nvPr>
            <p:ph idx="1"/>
          </p:nvPr>
        </p:nvSpPr>
        <p:spPr>
          <a:xfrm>
            <a:off x="558718" y="1797935"/>
            <a:ext cx="4777409" cy="3262129"/>
          </a:xfrm>
        </p:spPr>
        <p:txBody>
          <a:bodyPr/>
          <a:lstStyle/>
          <a:p>
            <a:r>
              <a:rPr lang="en-US" dirty="0"/>
              <a:t>Sensors are field replaceable</a:t>
            </a:r>
          </a:p>
          <a:p>
            <a:pPr marL="0" indent="0">
              <a:buNone/>
            </a:pPr>
            <a:r>
              <a:rPr lang="en-US" dirty="0"/>
              <a:t>	(as easy as changing a 	    		 clock battery)</a:t>
            </a:r>
          </a:p>
          <a:p>
            <a:r>
              <a:rPr lang="en-US" dirty="0"/>
              <a:t>Can be configured with interchangeable combos to detect a multitude of gasses</a:t>
            </a:r>
          </a:p>
          <a:p>
            <a:r>
              <a:rPr lang="en-US" dirty="0"/>
              <a:t>Long-lasting with a 3-year warranty</a:t>
            </a:r>
          </a:p>
        </p:txBody>
      </p:sp>
      <p:cxnSp>
        <p:nvCxnSpPr>
          <p:cNvPr id="18" name="Straight Arrow Connector 17">
            <a:extLst>
              <a:ext uri="{FF2B5EF4-FFF2-40B4-BE49-F238E27FC236}">
                <a16:creationId xmlns="" xmlns:a16="http://schemas.microsoft.com/office/drawing/2014/main" id="{5CF7C598-EF41-F14F-ABCA-57427771A93A}"/>
              </a:ext>
            </a:extLst>
          </p:cNvPr>
          <p:cNvCxnSpPr/>
          <p:nvPr/>
        </p:nvCxnSpPr>
        <p:spPr>
          <a:xfrm flipV="1">
            <a:off x="4572000" y="3429000"/>
            <a:ext cx="2053652" cy="1922489"/>
          </a:xfrm>
          <a:prstGeom prst="straightConnector1">
            <a:avLst/>
          </a:prstGeom>
          <a:ln>
            <a:headEnd type="none" w="med" len="med"/>
            <a:tailEnd type="arrow" w="med" len="med"/>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66908126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 xmlns:a16="http://schemas.microsoft.com/office/drawing/2014/main" id="{B296A895-54C7-AC4F-B8C4-16A3E468A318}"/>
              </a:ext>
            </a:extLst>
          </p:cNvPr>
          <p:cNvSpPr txBox="1"/>
          <p:nvPr/>
        </p:nvSpPr>
        <p:spPr>
          <a:xfrm>
            <a:off x="7968203" y="70794"/>
            <a:ext cx="1175797" cy="461665"/>
          </a:xfrm>
          <a:prstGeom prst="rect">
            <a:avLst/>
          </a:prstGeom>
          <a:noFill/>
        </p:spPr>
        <p:txBody>
          <a:bodyPr wrap="square" rtlCol="0">
            <a:spAutoFit/>
          </a:bodyPr>
          <a:lstStyle/>
          <a:p>
            <a:pPr algn="r"/>
            <a:r>
              <a:rPr lang="en-US" sz="2400" i="1" dirty="0">
                <a:solidFill>
                  <a:srgbClr val="C00000"/>
                </a:solidFill>
              </a:rPr>
              <a:t>GX-3R</a:t>
            </a:r>
          </a:p>
        </p:txBody>
      </p:sp>
      <p:pic>
        <p:nvPicPr>
          <p:cNvPr id="15" name="Picture 14">
            <a:extLst>
              <a:ext uri="{FF2B5EF4-FFF2-40B4-BE49-F238E27FC236}">
                <a16:creationId xmlns="" xmlns:a16="http://schemas.microsoft.com/office/drawing/2014/main" id="{5331EA26-886D-D14C-8D91-34E669CF51DD}"/>
              </a:ext>
            </a:extLst>
          </p:cNvPr>
          <p:cNvPicPr>
            <a:picLocks noChangeAspect="1"/>
          </p:cNvPicPr>
          <p:nvPr/>
        </p:nvPicPr>
        <p:blipFill>
          <a:blip r:embed="rId2" cstate="screen">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rot="16200000">
            <a:off x="4818024" y="1192695"/>
            <a:ext cx="2657789" cy="2657789"/>
          </a:xfrm>
          <a:prstGeom prst="rect">
            <a:avLst/>
          </a:prstGeom>
          <a:scene3d>
            <a:camera prst="orthographicFront">
              <a:rot lat="20400000" lon="21594000" rev="0"/>
            </a:camera>
            <a:lightRig rig="threePt" dir="t"/>
          </a:scene3d>
        </p:spPr>
      </p:pic>
      <p:pic>
        <p:nvPicPr>
          <p:cNvPr id="16" name="Picture 15">
            <a:extLst>
              <a:ext uri="{FF2B5EF4-FFF2-40B4-BE49-F238E27FC236}">
                <a16:creationId xmlns="" xmlns:a16="http://schemas.microsoft.com/office/drawing/2014/main" id="{CDB163C1-91A5-964C-BF13-1DA599A23748}"/>
              </a:ext>
            </a:extLst>
          </p:cNvPr>
          <p:cNvPicPr>
            <a:picLocks noChangeAspect="1"/>
          </p:cNvPicPr>
          <p:nvPr/>
        </p:nvPicPr>
        <p:blipFill>
          <a:blip r:embed="rId2" cstate="screen">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rot="10800000">
            <a:off x="2966546" y="3054760"/>
            <a:ext cx="2657789" cy="2657789"/>
          </a:xfrm>
          <a:prstGeom prst="rect">
            <a:avLst/>
          </a:prstGeom>
          <a:scene3d>
            <a:camera prst="orthographicFront">
              <a:rot lat="0" lon="19800000" rev="0"/>
            </a:camera>
            <a:lightRig rig="threePt" dir="t"/>
          </a:scene3d>
        </p:spPr>
      </p:pic>
      <p:pic>
        <p:nvPicPr>
          <p:cNvPr id="17" name="Picture 16">
            <a:extLst>
              <a:ext uri="{FF2B5EF4-FFF2-40B4-BE49-F238E27FC236}">
                <a16:creationId xmlns="" xmlns:a16="http://schemas.microsoft.com/office/drawing/2014/main" id="{ED8DED2E-407D-B644-BF5A-DD5F54E6D9F7}"/>
              </a:ext>
            </a:extLst>
          </p:cNvPr>
          <p:cNvPicPr>
            <a:picLocks noChangeAspect="1"/>
          </p:cNvPicPr>
          <p:nvPr/>
        </p:nvPicPr>
        <p:blipFill>
          <a:blip r:embed="rId2" cstate="screen">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6419125" y="3026541"/>
            <a:ext cx="2657789" cy="2657789"/>
          </a:xfrm>
          <a:prstGeom prst="rect">
            <a:avLst/>
          </a:prstGeom>
          <a:scene3d>
            <a:camera prst="orthographicFront">
              <a:rot lat="0" lon="1800000" rev="0"/>
            </a:camera>
            <a:lightRig rig="threePt" dir="t"/>
          </a:scene3d>
        </p:spPr>
      </p:pic>
      <p:pic>
        <p:nvPicPr>
          <p:cNvPr id="18" name="Content Placeholder 19">
            <a:extLst>
              <a:ext uri="{FF2B5EF4-FFF2-40B4-BE49-F238E27FC236}">
                <a16:creationId xmlns="" xmlns:a16="http://schemas.microsoft.com/office/drawing/2014/main" id="{93D4DB96-5001-304B-A2C4-C6E36B78C41F}"/>
              </a:ext>
            </a:extLst>
          </p:cNvPr>
          <p:cNvPicPr>
            <a:picLocks noChangeAspect="1"/>
          </p:cNvPicPr>
          <p:nvPr/>
        </p:nvPicPr>
        <p:blipFill>
          <a:blip r:embed="rId3"/>
          <a:stretch>
            <a:fillRect/>
          </a:stretch>
        </p:blipFill>
        <p:spPr bwMode="auto">
          <a:xfrm>
            <a:off x="4567893" y="2851987"/>
            <a:ext cx="2907920" cy="3271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pic>
      <p:sp>
        <p:nvSpPr>
          <p:cNvPr id="3" name="Content Placeholder 2">
            <a:extLst>
              <a:ext uri="{FF2B5EF4-FFF2-40B4-BE49-F238E27FC236}">
                <a16:creationId xmlns="" xmlns:a16="http://schemas.microsoft.com/office/drawing/2014/main" id="{52CB0B0C-9B9A-8A43-9C90-B6C8D44F483F}"/>
              </a:ext>
            </a:extLst>
          </p:cNvPr>
          <p:cNvSpPr>
            <a:spLocks noGrp="1"/>
          </p:cNvSpPr>
          <p:nvPr>
            <p:ph idx="1"/>
          </p:nvPr>
        </p:nvSpPr>
        <p:spPr>
          <a:xfrm>
            <a:off x="329658" y="2058110"/>
            <a:ext cx="3672673" cy="3584747"/>
          </a:xfrm>
        </p:spPr>
        <p:txBody>
          <a:bodyPr/>
          <a:lstStyle/>
          <a:p>
            <a:pPr marL="0" indent="0">
              <a:buNone/>
            </a:pPr>
            <a:r>
              <a:rPr lang="en-US" dirty="0"/>
              <a:t>Easily identify workers using instruments that have not been calibrated, bump tested, or have been in alarm.  Red LED’s flash every 30 seconds.</a:t>
            </a:r>
          </a:p>
        </p:txBody>
      </p:sp>
      <p:sp>
        <p:nvSpPr>
          <p:cNvPr id="13" name="Title 1">
            <a:extLst>
              <a:ext uri="{FF2B5EF4-FFF2-40B4-BE49-F238E27FC236}">
                <a16:creationId xmlns="" xmlns:a16="http://schemas.microsoft.com/office/drawing/2014/main" id="{605B85F3-2FB4-BA46-B6B4-EF7D978EE527}"/>
              </a:ext>
            </a:extLst>
          </p:cNvPr>
          <p:cNvSpPr txBox="1">
            <a:spLocks/>
          </p:cNvSpPr>
          <p:nvPr/>
        </p:nvSpPr>
        <p:spPr bwMode="auto">
          <a:xfrm>
            <a:off x="681606" y="186425"/>
            <a:ext cx="7772574" cy="686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r>
              <a:rPr kumimoji="0" lang="en-US" sz="4000"/>
              <a:t>Non-compliance Indicator</a:t>
            </a:r>
            <a:endParaRPr kumimoji="0" lang="en-US" sz="4000" dirty="0"/>
          </a:p>
        </p:txBody>
      </p:sp>
    </p:spTree>
    <p:extLst>
      <p:ext uri="{BB962C8B-B14F-4D97-AF65-F5344CB8AC3E}">
        <p14:creationId xmlns:p14="http://schemas.microsoft.com/office/powerpoint/2010/main" val="47924641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35" presetClass="emph" presetSubtype="0" repeatCount="indefinite" fill="hold" nodeType="withEffect">
                                  <p:stCondLst>
                                    <p:cond delay="0"/>
                                  </p:stCondLst>
                                  <p:childTnLst>
                                    <p:anim calcmode="discrete" valueType="str">
                                      <p:cBhvr>
                                        <p:cTn id="12" dur="250" fill="hold"/>
                                        <p:tgtEl>
                                          <p:spTgt spid="16"/>
                                        </p:tgtEl>
                                        <p:attrNameLst>
                                          <p:attrName>style.visibility</p:attrName>
                                        </p:attrNameLst>
                                      </p:cBhvr>
                                      <p:tavLst>
                                        <p:tav tm="0">
                                          <p:val>
                                            <p:strVal val="hidden"/>
                                          </p:val>
                                        </p:tav>
                                        <p:tav tm="50000">
                                          <p:val>
                                            <p:strVal val="visible"/>
                                          </p:val>
                                        </p:tav>
                                      </p:tavLst>
                                    </p:anim>
                                  </p:childTnLst>
                                  <p:subTnLst>
                                    <p:set>
                                      <p:cBhvr override="childStyle">
                                        <p:cTn dur="1" fill="hold" display="0" masterRel="nextClick" afterEffect="1"/>
                                        <p:tgtEl>
                                          <p:spTgt spid="16"/>
                                        </p:tgtEl>
                                        <p:attrNameLst>
                                          <p:attrName>style.visibility</p:attrName>
                                        </p:attrNameLst>
                                      </p:cBhvr>
                                      <p:to>
                                        <p:strVal val="hidden"/>
                                      </p:to>
                                    </p:set>
                                  </p:subTnLst>
                                </p:cTn>
                              </p:par>
                              <p:par>
                                <p:cTn id="13" presetID="35" presetClass="emph" presetSubtype="0" repeatCount="indefinite" fill="hold" nodeType="withEffect">
                                  <p:stCondLst>
                                    <p:cond delay="0"/>
                                  </p:stCondLst>
                                  <p:childTnLst>
                                    <p:anim calcmode="discrete" valueType="str">
                                      <p:cBhvr>
                                        <p:cTn id="14" dur="250" fill="hold"/>
                                        <p:tgtEl>
                                          <p:spTgt spid="15"/>
                                        </p:tgtEl>
                                        <p:attrNameLst>
                                          <p:attrName>style.visibility</p:attrName>
                                        </p:attrNameLst>
                                      </p:cBhvr>
                                      <p:tavLst>
                                        <p:tav tm="0">
                                          <p:val>
                                            <p:strVal val="hidden"/>
                                          </p:val>
                                        </p:tav>
                                        <p:tav tm="50000">
                                          <p:val>
                                            <p:strVal val="visible"/>
                                          </p:val>
                                        </p:tav>
                                      </p:tavLst>
                                    </p:anim>
                                  </p:childTnLst>
                                  <p:subTnLst>
                                    <p:set>
                                      <p:cBhvr override="childStyle">
                                        <p:cTn dur="1" fill="hold" display="0" masterRel="nextClick" afterEffect="1"/>
                                        <p:tgtEl>
                                          <p:spTgt spid="15"/>
                                        </p:tgtEl>
                                        <p:attrNameLst>
                                          <p:attrName>style.visibility</p:attrName>
                                        </p:attrNameLst>
                                      </p:cBhvr>
                                      <p:to>
                                        <p:strVal val="hidden"/>
                                      </p:to>
                                    </p:set>
                                  </p:subTnLst>
                                </p:cTn>
                              </p:par>
                              <p:par>
                                <p:cTn id="15" presetID="35" presetClass="emph" presetSubtype="0" repeatCount="indefinite" fill="hold" nodeType="withEffect">
                                  <p:stCondLst>
                                    <p:cond delay="0"/>
                                  </p:stCondLst>
                                  <p:childTnLst>
                                    <p:anim calcmode="discrete" valueType="str">
                                      <p:cBhvr>
                                        <p:cTn id="16" dur="250" fill="hold"/>
                                        <p:tgtEl>
                                          <p:spTgt spid="17"/>
                                        </p:tgtEl>
                                        <p:attrNameLst>
                                          <p:attrName>style.visibility</p:attrName>
                                        </p:attrNameLst>
                                      </p:cBhvr>
                                      <p:tavLst>
                                        <p:tav tm="0">
                                          <p:val>
                                            <p:strVal val="hidden"/>
                                          </p:val>
                                        </p:tav>
                                        <p:tav tm="50000">
                                          <p:val>
                                            <p:strVal val="visible"/>
                                          </p:val>
                                        </p:tav>
                                      </p:tavLst>
                                    </p:anim>
                                  </p:childTnLst>
                                  <p:subTnLst>
                                    <p:set>
                                      <p:cBhvr override="childStyle">
                                        <p:cTn dur="1" fill="hold" display="0" masterRel="nextClick" afterEffect="1"/>
                                        <p:tgtEl>
                                          <p:spTgt spid="17"/>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3ED7695-97F1-0D4F-A57C-AAD3EC84BBBF}"/>
              </a:ext>
            </a:extLst>
          </p:cNvPr>
          <p:cNvSpPr>
            <a:spLocks noGrp="1"/>
          </p:cNvSpPr>
          <p:nvPr>
            <p:ph type="title"/>
          </p:nvPr>
        </p:nvSpPr>
        <p:spPr/>
        <p:txBody>
          <a:bodyPr>
            <a:noAutofit/>
          </a:bodyPr>
          <a:lstStyle/>
          <a:p>
            <a:pPr algn="ctr"/>
            <a:r>
              <a:rPr lang="en-US" sz="4000" b="1" dirty="0" smtClean="0"/>
              <a:t>GASCO Calibration Gas</a:t>
            </a:r>
            <a:r>
              <a:rPr lang="en-US" sz="2400" b="1" dirty="0"/>
              <a:t/>
            </a:r>
            <a:br>
              <a:rPr lang="en-US" sz="2400" b="1" dirty="0"/>
            </a:br>
            <a:r>
              <a:rPr lang="en-US" sz="2800" dirty="0" smtClean="0"/>
              <a:t>Single Gas Detector Verification</a:t>
            </a:r>
            <a:endParaRPr lang="en-US" sz="2800" dirty="0"/>
          </a:p>
        </p:txBody>
      </p:sp>
      <p:pic>
        <p:nvPicPr>
          <p:cNvPr id="6" name="Content Placeholder 5"/>
          <p:cNvPicPr>
            <a:picLocks noGrp="1" noChangeAspect="1"/>
          </p:cNvPicPr>
          <p:nvPr>
            <p:ph sz="half" idx="1"/>
          </p:nvPr>
        </p:nvPicPr>
        <p:blipFill rotWithShape="1">
          <a:blip r:embed="rId2"/>
          <a:srcRect l="-93680" r="-168901"/>
          <a:stretch/>
        </p:blipFill>
        <p:spPr/>
      </p:pic>
      <p:sp>
        <p:nvSpPr>
          <p:cNvPr id="5" name="Content Placeholder 4"/>
          <p:cNvSpPr>
            <a:spLocks noGrp="1"/>
          </p:cNvSpPr>
          <p:nvPr>
            <p:ph sz="half" idx="2"/>
          </p:nvPr>
        </p:nvSpPr>
        <p:spPr>
          <a:xfrm>
            <a:off x="3169475" y="2727738"/>
            <a:ext cx="5517325" cy="3398427"/>
          </a:xfrm>
        </p:spPr>
        <p:txBody>
          <a:bodyPr/>
          <a:lstStyle/>
          <a:p>
            <a:r>
              <a:rPr lang="en-US" dirty="0" smtClean="0"/>
              <a:t>30 Bumps Per Cylinder</a:t>
            </a:r>
          </a:p>
          <a:p>
            <a:r>
              <a:rPr lang="en-US" dirty="0" smtClean="0"/>
              <a:t>No hazardous material shipping cost</a:t>
            </a:r>
          </a:p>
          <a:p>
            <a:r>
              <a:rPr lang="en-US" dirty="0" smtClean="0"/>
              <a:t>A Functional “Bump” test should be performed before each use</a:t>
            </a:r>
          </a:p>
          <a:p>
            <a:r>
              <a:rPr lang="en-US" dirty="0" smtClean="0"/>
              <a:t>Many single gas mixes available</a:t>
            </a:r>
          </a:p>
          <a:p>
            <a:r>
              <a:rPr lang="en-US" dirty="0" smtClean="0"/>
              <a:t>If you  don’t check – you don’t know</a:t>
            </a:r>
          </a:p>
          <a:p>
            <a:endParaRPr lang="en-US" dirty="0" smtClean="0"/>
          </a:p>
          <a:p>
            <a:pPr marL="0" indent="0">
              <a:buNone/>
            </a:pPr>
            <a:r>
              <a:rPr lang="en-US" b="1" dirty="0" smtClean="0">
                <a:solidFill>
                  <a:srgbClr val="008000"/>
                </a:solidFill>
              </a:rPr>
              <a:t>Make Certain Your Gas Detector Works!</a:t>
            </a:r>
            <a:endParaRPr lang="en-US" b="1" dirty="0">
              <a:solidFill>
                <a:srgbClr val="008000"/>
              </a:solidFill>
            </a:endParaRPr>
          </a:p>
        </p:txBody>
      </p:sp>
      <p:pic>
        <p:nvPicPr>
          <p:cNvPr id="8" name="Picture 7"/>
          <p:cNvPicPr>
            <a:picLocks noChangeAspect="1"/>
          </p:cNvPicPr>
          <p:nvPr/>
        </p:nvPicPr>
        <p:blipFill>
          <a:blip r:embed="rId3"/>
          <a:stretch>
            <a:fillRect/>
          </a:stretch>
        </p:blipFill>
        <p:spPr>
          <a:xfrm>
            <a:off x="3169475" y="1221274"/>
            <a:ext cx="3622262" cy="1253156"/>
          </a:xfrm>
          <a:prstGeom prst="rect">
            <a:avLst/>
          </a:prstGeom>
        </p:spPr>
      </p:pic>
    </p:spTree>
    <p:extLst>
      <p:ext uri="{BB962C8B-B14F-4D97-AF65-F5344CB8AC3E}">
        <p14:creationId xmlns:p14="http://schemas.microsoft.com/office/powerpoint/2010/main" val="274855209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 xmlns:a16="http://schemas.microsoft.com/office/drawing/2014/main" id="{79BFB600-8B5D-B54E-823E-07FF64233123}"/>
              </a:ext>
            </a:extLst>
          </p:cNvPr>
          <p:cNvSpPr>
            <a:spLocks noGrp="1"/>
          </p:cNvSpPr>
          <p:nvPr>
            <p:ph type="title"/>
          </p:nvPr>
        </p:nvSpPr>
        <p:spPr>
          <a:xfrm>
            <a:off x="675521" y="0"/>
            <a:ext cx="7792958" cy="1192695"/>
          </a:xfrm>
        </p:spPr>
        <p:txBody>
          <a:bodyPr>
            <a:normAutofit/>
          </a:bodyPr>
          <a:lstStyle/>
          <a:p>
            <a:pPr algn="ctr"/>
            <a:r>
              <a:rPr lang="en-US" sz="3400" dirty="0"/>
              <a:t>Large LCD Auto-backlit Display</a:t>
            </a:r>
          </a:p>
        </p:txBody>
      </p:sp>
      <p:sp>
        <p:nvSpPr>
          <p:cNvPr id="10" name="TextBox 9">
            <a:extLst>
              <a:ext uri="{FF2B5EF4-FFF2-40B4-BE49-F238E27FC236}">
                <a16:creationId xmlns="" xmlns:a16="http://schemas.microsoft.com/office/drawing/2014/main" id="{EDA2D62B-1D2F-5141-97E7-86A064FDB9F4}"/>
              </a:ext>
            </a:extLst>
          </p:cNvPr>
          <p:cNvSpPr txBox="1"/>
          <p:nvPr/>
        </p:nvSpPr>
        <p:spPr>
          <a:xfrm>
            <a:off x="675521" y="2404063"/>
            <a:ext cx="2996211" cy="1569660"/>
          </a:xfrm>
          <a:prstGeom prst="rect">
            <a:avLst/>
          </a:prstGeom>
          <a:noFill/>
        </p:spPr>
        <p:txBody>
          <a:bodyPr wrap="square" rtlCol="0">
            <a:spAutoFit/>
          </a:bodyPr>
          <a:lstStyle/>
          <a:p>
            <a:r>
              <a:rPr lang="en-US" sz="2400" dirty="0"/>
              <a:t>Full dot LCD display is easy to read even in adverse conditions</a:t>
            </a:r>
          </a:p>
        </p:txBody>
      </p:sp>
      <p:sp>
        <p:nvSpPr>
          <p:cNvPr id="11" name="TextBox 10">
            <a:extLst>
              <a:ext uri="{FF2B5EF4-FFF2-40B4-BE49-F238E27FC236}">
                <a16:creationId xmlns="" xmlns:a16="http://schemas.microsoft.com/office/drawing/2014/main" id="{F0C5881D-E20D-6C4B-A972-A421C6DFE8FE}"/>
              </a:ext>
            </a:extLst>
          </p:cNvPr>
          <p:cNvSpPr txBox="1"/>
          <p:nvPr/>
        </p:nvSpPr>
        <p:spPr>
          <a:xfrm>
            <a:off x="7968203" y="70794"/>
            <a:ext cx="1175797" cy="461665"/>
          </a:xfrm>
          <a:prstGeom prst="rect">
            <a:avLst/>
          </a:prstGeom>
          <a:noFill/>
        </p:spPr>
        <p:txBody>
          <a:bodyPr wrap="square" rtlCol="0">
            <a:spAutoFit/>
          </a:bodyPr>
          <a:lstStyle/>
          <a:p>
            <a:pPr algn="r"/>
            <a:r>
              <a:rPr lang="en-US" sz="2400" i="1" dirty="0">
                <a:solidFill>
                  <a:srgbClr val="C00000"/>
                </a:solidFill>
              </a:rPr>
              <a:t>GX-3R</a:t>
            </a:r>
          </a:p>
        </p:txBody>
      </p:sp>
      <p:pic>
        <p:nvPicPr>
          <p:cNvPr id="12" name="Picture 11">
            <a:extLst>
              <a:ext uri="{FF2B5EF4-FFF2-40B4-BE49-F238E27FC236}">
                <a16:creationId xmlns="" xmlns:a16="http://schemas.microsoft.com/office/drawing/2014/main" id="{4FA1B35B-382E-CB41-9751-B63D3C9494BA}"/>
              </a:ext>
            </a:extLst>
          </p:cNvPr>
          <p:cNvPicPr>
            <a:picLocks noChangeAspect="1"/>
          </p:cNvPicPr>
          <p:nvPr/>
        </p:nvPicPr>
        <p:blipFill>
          <a:blip r:embed="rId2"/>
          <a:stretch>
            <a:fillRect/>
          </a:stretch>
        </p:blipFill>
        <p:spPr>
          <a:xfrm>
            <a:off x="4572000" y="1419531"/>
            <a:ext cx="3808856" cy="4018936"/>
          </a:xfrm>
          <a:prstGeom prst="rect">
            <a:avLst/>
          </a:prstGeom>
        </p:spPr>
      </p:pic>
    </p:spTree>
    <p:extLst>
      <p:ext uri="{BB962C8B-B14F-4D97-AF65-F5344CB8AC3E}">
        <p14:creationId xmlns:p14="http://schemas.microsoft.com/office/powerpoint/2010/main" val="334805396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 xmlns:a16="http://schemas.microsoft.com/office/drawing/2014/main" id="{13CDAB56-BD9F-2548-B98F-767B75B6FB3E}"/>
              </a:ext>
            </a:extLst>
          </p:cNvPr>
          <p:cNvSpPr>
            <a:spLocks noGrp="1"/>
          </p:cNvSpPr>
          <p:nvPr>
            <p:ph type="title"/>
          </p:nvPr>
        </p:nvSpPr>
        <p:spPr>
          <a:xfrm>
            <a:off x="685800" y="225425"/>
            <a:ext cx="7772400" cy="676275"/>
          </a:xfrm>
        </p:spPr>
        <p:txBody>
          <a:bodyPr/>
          <a:lstStyle/>
          <a:p>
            <a:r>
              <a:rPr lang="en-US" sz="4000" dirty="0"/>
              <a:t>Concussion Resistant</a:t>
            </a:r>
          </a:p>
        </p:txBody>
      </p:sp>
      <p:sp>
        <p:nvSpPr>
          <p:cNvPr id="14" name="TextBox 13">
            <a:extLst>
              <a:ext uri="{FF2B5EF4-FFF2-40B4-BE49-F238E27FC236}">
                <a16:creationId xmlns="" xmlns:a16="http://schemas.microsoft.com/office/drawing/2014/main" id="{1EB806BF-F104-4B45-B803-1B9D4881D42D}"/>
              </a:ext>
            </a:extLst>
          </p:cNvPr>
          <p:cNvSpPr txBox="1"/>
          <p:nvPr/>
        </p:nvSpPr>
        <p:spPr>
          <a:xfrm>
            <a:off x="1218575" y="1905506"/>
            <a:ext cx="3060700" cy="3046988"/>
          </a:xfrm>
          <a:prstGeom prst="rect">
            <a:avLst/>
          </a:prstGeom>
          <a:noFill/>
        </p:spPr>
        <p:txBody>
          <a:bodyPr wrap="square" rtlCol="0">
            <a:spAutoFit/>
          </a:bodyPr>
          <a:lstStyle/>
          <a:p>
            <a:r>
              <a:rPr lang="en-US" sz="2400" dirty="0"/>
              <a:t>The GX-3R has been drop-tested from over 23 feet.</a:t>
            </a:r>
          </a:p>
          <a:p>
            <a:endParaRPr lang="en-US" sz="2400" dirty="0"/>
          </a:p>
          <a:p>
            <a:r>
              <a:rPr lang="en-US" sz="2400" dirty="0"/>
              <a:t>It can handle the conditions of your rugged work environment</a:t>
            </a:r>
          </a:p>
        </p:txBody>
      </p:sp>
      <p:sp>
        <p:nvSpPr>
          <p:cNvPr id="15" name="TextBox 14">
            <a:extLst>
              <a:ext uri="{FF2B5EF4-FFF2-40B4-BE49-F238E27FC236}">
                <a16:creationId xmlns="" xmlns:a16="http://schemas.microsoft.com/office/drawing/2014/main" id="{B80A0D40-B1B2-864C-8F7B-DF5531CE2CD3}"/>
              </a:ext>
            </a:extLst>
          </p:cNvPr>
          <p:cNvSpPr txBox="1"/>
          <p:nvPr/>
        </p:nvSpPr>
        <p:spPr>
          <a:xfrm>
            <a:off x="7968203" y="70794"/>
            <a:ext cx="1175797" cy="461665"/>
          </a:xfrm>
          <a:prstGeom prst="rect">
            <a:avLst/>
          </a:prstGeom>
          <a:noFill/>
        </p:spPr>
        <p:txBody>
          <a:bodyPr wrap="square" rtlCol="0">
            <a:spAutoFit/>
          </a:bodyPr>
          <a:lstStyle/>
          <a:p>
            <a:pPr algn="r"/>
            <a:r>
              <a:rPr lang="en-US" sz="2400" i="1" dirty="0">
                <a:solidFill>
                  <a:srgbClr val="C00000"/>
                </a:solidFill>
              </a:rPr>
              <a:t>GX-3R</a:t>
            </a:r>
          </a:p>
        </p:txBody>
      </p:sp>
      <p:pic>
        <p:nvPicPr>
          <p:cNvPr id="16" name="Picture 15">
            <a:extLst>
              <a:ext uri="{FF2B5EF4-FFF2-40B4-BE49-F238E27FC236}">
                <a16:creationId xmlns="" xmlns:a16="http://schemas.microsoft.com/office/drawing/2014/main" id="{95731472-C395-3A41-9FC2-2681503B9B60}"/>
              </a:ext>
            </a:extLst>
          </p:cNvPr>
          <p:cNvPicPr>
            <a:picLocks noChangeAspect="1"/>
          </p:cNvPicPr>
          <p:nvPr/>
        </p:nvPicPr>
        <p:blipFill>
          <a:blip r:embed="rId2"/>
          <a:stretch>
            <a:fillRect/>
          </a:stretch>
        </p:blipFill>
        <p:spPr>
          <a:xfrm>
            <a:off x="5216577" y="1288860"/>
            <a:ext cx="3203523" cy="4815962"/>
          </a:xfrm>
          <a:prstGeom prst="rect">
            <a:avLst/>
          </a:prstGeom>
        </p:spPr>
      </p:pic>
    </p:spTree>
    <p:extLst>
      <p:ext uri="{BB962C8B-B14F-4D97-AF65-F5344CB8AC3E}">
        <p14:creationId xmlns:p14="http://schemas.microsoft.com/office/powerpoint/2010/main" val="300477823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881CA78-42C2-4B47-AEC7-2E9056B23A8E}"/>
              </a:ext>
            </a:extLst>
          </p:cNvPr>
          <p:cNvSpPr>
            <a:spLocks noGrp="1"/>
          </p:cNvSpPr>
          <p:nvPr>
            <p:ph type="title"/>
          </p:nvPr>
        </p:nvSpPr>
        <p:spPr>
          <a:xfrm>
            <a:off x="0" y="0"/>
            <a:ext cx="9144000" cy="1192695"/>
          </a:xfrm>
        </p:spPr>
        <p:txBody>
          <a:bodyPr/>
          <a:lstStyle/>
          <a:p>
            <a:pPr algn="ctr"/>
            <a:r>
              <a:rPr lang="en-US" sz="3600" dirty="0"/>
              <a:t>Removable Rubber Boot</a:t>
            </a:r>
          </a:p>
        </p:txBody>
      </p:sp>
      <p:sp>
        <p:nvSpPr>
          <p:cNvPr id="4" name="TextBox 3">
            <a:extLst>
              <a:ext uri="{FF2B5EF4-FFF2-40B4-BE49-F238E27FC236}">
                <a16:creationId xmlns="" xmlns:a16="http://schemas.microsoft.com/office/drawing/2014/main" id="{9CF30014-ADCD-5340-8C7E-70C4BE084335}"/>
              </a:ext>
            </a:extLst>
          </p:cNvPr>
          <p:cNvSpPr txBox="1"/>
          <p:nvPr/>
        </p:nvSpPr>
        <p:spPr>
          <a:xfrm>
            <a:off x="3637575" y="1565559"/>
            <a:ext cx="4466422" cy="1654299"/>
          </a:xfrm>
          <a:prstGeom prst="rect">
            <a:avLst/>
          </a:prstGeom>
          <a:noFill/>
        </p:spPr>
        <p:txBody>
          <a:bodyPr wrap="square" rtlCol="0">
            <a:spAutoFit/>
          </a:bodyPr>
          <a:lstStyle/>
          <a:p>
            <a:r>
              <a:rPr lang="en-US" sz="2200" dirty="0"/>
              <a:t>The removable rubber boot adds impact protection, can be removed when cleaning and replaced if necessary. </a:t>
            </a:r>
          </a:p>
          <a:p>
            <a:endParaRPr lang="en-US" sz="1350" dirty="0"/>
          </a:p>
        </p:txBody>
      </p:sp>
      <p:sp>
        <p:nvSpPr>
          <p:cNvPr id="8" name="TextBox 7">
            <a:extLst>
              <a:ext uri="{FF2B5EF4-FFF2-40B4-BE49-F238E27FC236}">
                <a16:creationId xmlns="" xmlns:a16="http://schemas.microsoft.com/office/drawing/2014/main" id="{C3690017-FCCA-7847-B7DF-FD4166572E11}"/>
              </a:ext>
            </a:extLst>
          </p:cNvPr>
          <p:cNvSpPr txBox="1"/>
          <p:nvPr/>
        </p:nvSpPr>
        <p:spPr>
          <a:xfrm>
            <a:off x="7968203" y="70794"/>
            <a:ext cx="1175797" cy="461665"/>
          </a:xfrm>
          <a:prstGeom prst="rect">
            <a:avLst/>
          </a:prstGeom>
          <a:noFill/>
        </p:spPr>
        <p:txBody>
          <a:bodyPr wrap="square" rtlCol="0">
            <a:spAutoFit/>
          </a:bodyPr>
          <a:lstStyle/>
          <a:p>
            <a:pPr algn="r"/>
            <a:r>
              <a:rPr lang="en-US" sz="2400" i="1" dirty="0">
                <a:solidFill>
                  <a:srgbClr val="C00000"/>
                </a:solidFill>
              </a:rPr>
              <a:t>GX-3R</a:t>
            </a:r>
          </a:p>
        </p:txBody>
      </p:sp>
      <p:pic>
        <p:nvPicPr>
          <p:cNvPr id="6" name="Picture 5">
            <a:extLst>
              <a:ext uri="{FF2B5EF4-FFF2-40B4-BE49-F238E27FC236}">
                <a16:creationId xmlns="" xmlns:a16="http://schemas.microsoft.com/office/drawing/2014/main" id="{73FEC1C8-5B68-4E4C-844C-A9567F3B1AA6}"/>
              </a:ext>
            </a:extLst>
          </p:cNvPr>
          <p:cNvPicPr>
            <a:picLocks noChangeAspect="1"/>
          </p:cNvPicPr>
          <p:nvPr/>
        </p:nvPicPr>
        <p:blipFill>
          <a:blip r:embed="rId2"/>
          <a:stretch>
            <a:fillRect/>
          </a:stretch>
        </p:blipFill>
        <p:spPr>
          <a:xfrm>
            <a:off x="1113" y="991801"/>
            <a:ext cx="3323780" cy="2924927"/>
          </a:xfrm>
          <a:prstGeom prst="rect">
            <a:avLst/>
          </a:prstGeom>
        </p:spPr>
      </p:pic>
      <p:sp>
        <p:nvSpPr>
          <p:cNvPr id="7" name="Rectangle 6">
            <a:extLst>
              <a:ext uri="{FF2B5EF4-FFF2-40B4-BE49-F238E27FC236}">
                <a16:creationId xmlns="" xmlns:a16="http://schemas.microsoft.com/office/drawing/2014/main" id="{164B8F3B-42C5-D147-948E-D543C9225735}"/>
              </a:ext>
            </a:extLst>
          </p:cNvPr>
          <p:cNvSpPr/>
          <p:nvPr/>
        </p:nvSpPr>
        <p:spPr>
          <a:xfrm>
            <a:off x="1351575" y="4919444"/>
            <a:ext cx="5139660" cy="969496"/>
          </a:xfrm>
          <a:prstGeom prst="rect">
            <a:avLst/>
          </a:prstGeom>
        </p:spPr>
        <p:txBody>
          <a:bodyPr wrap="square">
            <a:spAutoFit/>
          </a:bodyPr>
          <a:lstStyle/>
          <a:p>
            <a:r>
              <a:rPr lang="en-US" sz="1900" dirty="0"/>
              <a:t>Low profile alligator clip rotates 360°. Comfortably view the instrument display from a variety of positions. </a:t>
            </a:r>
          </a:p>
        </p:txBody>
      </p:sp>
      <p:pic>
        <p:nvPicPr>
          <p:cNvPr id="9" name="Picture 8">
            <a:extLst>
              <a:ext uri="{FF2B5EF4-FFF2-40B4-BE49-F238E27FC236}">
                <a16:creationId xmlns="" xmlns:a16="http://schemas.microsoft.com/office/drawing/2014/main" id="{EC8CD21F-A79E-CF42-B4A8-6B4DC5F2DF0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46684" y="3923961"/>
            <a:ext cx="2155802" cy="2263592"/>
          </a:xfrm>
          <a:prstGeom prst="rect">
            <a:avLst/>
          </a:prstGeom>
        </p:spPr>
      </p:pic>
      <p:sp>
        <p:nvSpPr>
          <p:cNvPr id="3" name="TextBox 2">
            <a:extLst>
              <a:ext uri="{FF2B5EF4-FFF2-40B4-BE49-F238E27FC236}">
                <a16:creationId xmlns="" xmlns:a16="http://schemas.microsoft.com/office/drawing/2014/main" id="{40A3BC1B-7F92-0648-A7D9-5F91B66AF8EF}"/>
              </a:ext>
            </a:extLst>
          </p:cNvPr>
          <p:cNvSpPr txBox="1"/>
          <p:nvPr/>
        </p:nvSpPr>
        <p:spPr>
          <a:xfrm>
            <a:off x="3326005" y="3967267"/>
            <a:ext cx="4280598" cy="646331"/>
          </a:xfrm>
          <a:prstGeom prst="rect">
            <a:avLst/>
          </a:prstGeom>
          <a:noFill/>
        </p:spPr>
        <p:txBody>
          <a:bodyPr wrap="square" rtlCol="0">
            <a:spAutoFit/>
          </a:bodyPr>
          <a:lstStyle/>
          <a:p>
            <a:r>
              <a:rPr lang="en-US" sz="3600" dirty="0">
                <a:latin typeface="+mj-lt"/>
              </a:rPr>
              <a:t>Alligator Clip</a:t>
            </a:r>
          </a:p>
        </p:txBody>
      </p:sp>
    </p:spTree>
    <p:extLst>
      <p:ext uri="{BB962C8B-B14F-4D97-AF65-F5344CB8AC3E}">
        <p14:creationId xmlns:p14="http://schemas.microsoft.com/office/powerpoint/2010/main" val="180053935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 xmlns:a16="http://schemas.microsoft.com/office/drawing/2014/main" id="{51A04AB0-A6CA-D545-B7EC-04E8D7D54661}"/>
              </a:ext>
            </a:extLst>
          </p:cNvPr>
          <p:cNvSpPr txBox="1"/>
          <p:nvPr/>
        </p:nvSpPr>
        <p:spPr>
          <a:xfrm>
            <a:off x="7968203" y="70794"/>
            <a:ext cx="1175797" cy="461665"/>
          </a:xfrm>
          <a:prstGeom prst="rect">
            <a:avLst/>
          </a:prstGeom>
          <a:noFill/>
        </p:spPr>
        <p:txBody>
          <a:bodyPr wrap="square" rtlCol="0">
            <a:spAutoFit/>
          </a:bodyPr>
          <a:lstStyle/>
          <a:p>
            <a:pPr algn="r"/>
            <a:r>
              <a:rPr lang="en-US" sz="2400" i="1" dirty="0">
                <a:solidFill>
                  <a:srgbClr val="C00000"/>
                </a:solidFill>
              </a:rPr>
              <a:t>GX-3R</a:t>
            </a:r>
          </a:p>
        </p:txBody>
      </p:sp>
      <p:pic>
        <p:nvPicPr>
          <p:cNvPr id="8" name="Picture 7">
            <a:extLst>
              <a:ext uri="{FF2B5EF4-FFF2-40B4-BE49-F238E27FC236}">
                <a16:creationId xmlns="" xmlns:a16="http://schemas.microsoft.com/office/drawing/2014/main" id="{EE2428F1-75D4-B74B-B8EE-D1052A252AE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2700" y="1225121"/>
            <a:ext cx="4216400" cy="2373231"/>
          </a:xfrm>
          <a:prstGeom prst="rect">
            <a:avLst/>
          </a:prstGeom>
        </p:spPr>
      </p:pic>
      <p:sp>
        <p:nvSpPr>
          <p:cNvPr id="10" name="Rectangle 9">
            <a:extLst>
              <a:ext uri="{FF2B5EF4-FFF2-40B4-BE49-F238E27FC236}">
                <a16:creationId xmlns="" xmlns:a16="http://schemas.microsoft.com/office/drawing/2014/main" id="{271A63F5-1A33-5541-86AB-25D2C8BCE4E8}"/>
              </a:ext>
            </a:extLst>
          </p:cNvPr>
          <p:cNvSpPr/>
          <p:nvPr/>
        </p:nvSpPr>
        <p:spPr>
          <a:xfrm>
            <a:off x="4622660" y="1211408"/>
            <a:ext cx="3957443" cy="5632311"/>
          </a:xfrm>
          <a:prstGeom prst="rect">
            <a:avLst/>
          </a:prstGeom>
        </p:spPr>
        <p:txBody>
          <a:bodyPr wrap="square">
            <a:spAutoFit/>
          </a:bodyPr>
          <a:lstStyle/>
          <a:p>
            <a:endParaRPr lang="en-US" sz="2400" dirty="0">
              <a:ea typeface="Calibri" panose="020F0502020204030204" pitchFamily="34" charset="0"/>
              <a:cs typeface="Times New Roman" panose="02020603050405020304" pitchFamily="18" charset="0"/>
            </a:endParaRPr>
          </a:p>
          <a:p>
            <a:pPr marL="342900" indent="-342900">
              <a:buFont typeface="Arial" panose="020B0604020202020204" pitchFamily="34" charset="0"/>
              <a:buChar char="•"/>
            </a:pPr>
            <a:r>
              <a:rPr lang="en-US" sz="2400" dirty="0">
                <a:ea typeface="Calibri" panose="020F0502020204030204" pitchFamily="34" charset="0"/>
                <a:cs typeface="Times New Roman" panose="02020603050405020304" pitchFamily="18" charset="0"/>
              </a:rPr>
              <a:t>The GX-3R is IP-66 rated because it can withstand jets of water </a:t>
            </a:r>
          </a:p>
          <a:p>
            <a:endParaRPr lang="en-US" sz="2400" dirty="0">
              <a:ea typeface="Calibri" panose="020F0502020204030204" pitchFamily="34" charset="0"/>
              <a:cs typeface="Times New Roman" panose="02020603050405020304" pitchFamily="18" charset="0"/>
            </a:endParaRPr>
          </a:p>
          <a:p>
            <a:pPr marL="342900" indent="-342900">
              <a:buFont typeface="Arial" panose="020B0604020202020204" pitchFamily="34" charset="0"/>
              <a:buChar char="•"/>
            </a:pPr>
            <a:r>
              <a:rPr lang="en-US" sz="2400" dirty="0">
                <a:ea typeface="Calibri" panose="020F0502020204030204" pitchFamily="34" charset="0"/>
                <a:cs typeface="Times New Roman" panose="02020603050405020304" pitchFamily="18" charset="0"/>
              </a:rPr>
              <a:t>It is </a:t>
            </a:r>
            <a:r>
              <a:rPr lang="en-US" sz="2400" u="sng" dirty="0">
                <a:ea typeface="Calibri" panose="020F0502020204030204" pitchFamily="34" charset="0"/>
                <a:cs typeface="Times New Roman" panose="02020603050405020304" pitchFamily="18" charset="0"/>
              </a:rPr>
              <a:t>also</a:t>
            </a:r>
            <a:r>
              <a:rPr lang="en-US" sz="2400" dirty="0">
                <a:ea typeface="Calibri" panose="020F0502020204030204" pitchFamily="34" charset="0"/>
                <a:cs typeface="Times New Roman" panose="02020603050405020304" pitchFamily="18" charset="0"/>
              </a:rPr>
              <a:t> IP-68 rated because it can withstand submersion in water </a:t>
            </a:r>
          </a:p>
          <a:p>
            <a:endParaRPr lang="en-US" sz="2400" dirty="0">
              <a:ea typeface="Calibri" panose="020F0502020204030204" pitchFamily="34" charset="0"/>
              <a:cs typeface="Times New Roman" panose="02020603050405020304" pitchFamily="18" charset="0"/>
            </a:endParaRPr>
          </a:p>
          <a:p>
            <a:pPr marL="342900" indent="-342900">
              <a:buFont typeface="Arial" panose="020B0604020202020204" pitchFamily="34" charset="0"/>
              <a:buChar char="•"/>
            </a:pPr>
            <a:r>
              <a:rPr lang="en-US" sz="2400" dirty="0">
                <a:ea typeface="Calibri" panose="020F0502020204030204" pitchFamily="34" charset="0"/>
                <a:cs typeface="Times New Roman" panose="02020603050405020304" pitchFamily="18" charset="0"/>
              </a:rPr>
              <a:t>Critical for withstanding harsh industrial environments</a:t>
            </a:r>
            <a:endParaRPr lang="en-US" sz="2400" dirty="0"/>
          </a:p>
          <a:p>
            <a:pPr marL="342900" indent="-342900">
              <a:buFont typeface="Arial" panose="020B0604020202020204" pitchFamily="34" charset="0"/>
              <a:buChar char="•"/>
            </a:pPr>
            <a:endParaRPr lang="en-US" sz="2400" dirty="0">
              <a:ea typeface="Calibri" panose="020F0502020204030204" pitchFamily="34" charset="0"/>
              <a:cs typeface="Times New Roman" panose="02020603050405020304" pitchFamily="18" charset="0"/>
            </a:endParaRPr>
          </a:p>
          <a:p>
            <a:r>
              <a:rPr lang="en-US" sz="2400" dirty="0">
                <a:ea typeface="Calibri" panose="020F0502020204030204" pitchFamily="34" charset="0"/>
                <a:cs typeface="Times New Roman" panose="02020603050405020304" pitchFamily="18" charset="0"/>
              </a:rPr>
              <a:t>	</a:t>
            </a:r>
            <a:endParaRPr lang="en-US" sz="2400" dirty="0"/>
          </a:p>
        </p:txBody>
      </p:sp>
      <p:sp>
        <p:nvSpPr>
          <p:cNvPr id="15" name="Title 1">
            <a:extLst>
              <a:ext uri="{FF2B5EF4-FFF2-40B4-BE49-F238E27FC236}">
                <a16:creationId xmlns="" xmlns:a16="http://schemas.microsoft.com/office/drawing/2014/main" id="{8BC74450-E49F-FC4E-A247-30D5D5A6CB95}"/>
              </a:ext>
            </a:extLst>
          </p:cNvPr>
          <p:cNvSpPr>
            <a:spLocks noGrp="1"/>
          </p:cNvSpPr>
          <p:nvPr>
            <p:ph type="title"/>
          </p:nvPr>
        </p:nvSpPr>
        <p:spPr>
          <a:xfrm>
            <a:off x="685800" y="225425"/>
            <a:ext cx="7772400" cy="676275"/>
          </a:xfrm>
        </p:spPr>
        <p:txBody>
          <a:bodyPr/>
          <a:lstStyle/>
          <a:p>
            <a:r>
              <a:rPr lang="en-US" sz="4000" dirty="0"/>
              <a:t>IP-66 / IP-68 Rating</a:t>
            </a:r>
          </a:p>
        </p:txBody>
      </p:sp>
      <p:sp>
        <p:nvSpPr>
          <p:cNvPr id="3" name="TextBox 2">
            <a:extLst>
              <a:ext uri="{FF2B5EF4-FFF2-40B4-BE49-F238E27FC236}">
                <a16:creationId xmlns="" xmlns:a16="http://schemas.microsoft.com/office/drawing/2014/main" id="{C3525D9A-1E8C-9646-872D-EE00229D890D}"/>
              </a:ext>
            </a:extLst>
          </p:cNvPr>
          <p:cNvSpPr txBox="1"/>
          <p:nvPr/>
        </p:nvSpPr>
        <p:spPr>
          <a:xfrm>
            <a:off x="292100" y="3598352"/>
            <a:ext cx="2095500" cy="1200329"/>
          </a:xfrm>
          <a:prstGeom prst="rect">
            <a:avLst/>
          </a:prstGeom>
          <a:noFill/>
        </p:spPr>
        <p:txBody>
          <a:bodyPr wrap="square" rtlCol="0">
            <a:spAutoFit/>
          </a:bodyPr>
          <a:lstStyle/>
          <a:p>
            <a:r>
              <a:rPr lang="en-US" sz="2400" dirty="0">
                <a:ea typeface="Calibri" panose="020F0502020204030204" pitchFamily="34" charset="0"/>
                <a:cs typeface="Times New Roman" panose="02020603050405020304" pitchFamily="18" charset="0"/>
              </a:rPr>
              <a:t>The first digit shows that it is dust proof</a:t>
            </a:r>
          </a:p>
        </p:txBody>
      </p:sp>
      <p:sp>
        <p:nvSpPr>
          <p:cNvPr id="5" name="TextBox 4">
            <a:extLst>
              <a:ext uri="{FF2B5EF4-FFF2-40B4-BE49-F238E27FC236}">
                <a16:creationId xmlns="" xmlns:a16="http://schemas.microsoft.com/office/drawing/2014/main" id="{9EFE651D-7ADD-2D4D-B5FC-C811A2CF4D00}"/>
              </a:ext>
            </a:extLst>
          </p:cNvPr>
          <p:cNvSpPr txBox="1"/>
          <p:nvPr/>
        </p:nvSpPr>
        <p:spPr>
          <a:xfrm>
            <a:off x="1943100" y="5008052"/>
            <a:ext cx="2286000" cy="1477328"/>
          </a:xfrm>
          <a:prstGeom prst="rect">
            <a:avLst/>
          </a:prstGeom>
          <a:noFill/>
        </p:spPr>
        <p:txBody>
          <a:bodyPr wrap="square" rtlCol="0">
            <a:spAutoFit/>
          </a:bodyPr>
          <a:lstStyle/>
          <a:p>
            <a:r>
              <a:rPr lang="en-US" sz="2400" dirty="0">
                <a:ea typeface="Calibri" panose="020F0502020204030204" pitchFamily="34" charset="0"/>
                <a:cs typeface="Times New Roman" panose="02020603050405020304" pitchFamily="18" charset="0"/>
              </a:rPr>
              <a:t>The second digit shows it is waterproof</a:t>
            </a:r>
          </a:p>
          <a:p>
            <a:endParaRPr lang="en-US" dirty="0"/>
          </a:p>
        </p:txBody>
      </p:sp>
      <p:cxnSp>
        <p:nvCxnSpPr>
          <p:cNvPr id="9" name="Straight Arrow Connector 8">
            <a:extLst>
              <a:ext uri="{FF2B5EF4-FFF2-40B4-BE49-F238E27FC236}">
                <a16:creationId xmlns="" xmlns:a16="http://schemas.microsoft.com/office/drawing/2014/main" id="{AE6B05C8-6B1D-F54B-90C6-4A665F9ECB0B}"/>
              </a:ext>
            </a:extLst>
          </p:cNvPr>
          <p:cNvCxnSpPr>
            <a:cxnSpLocks/>
          </p:cNvCxnSpPr>
          <p:nvPr/>
        </p:nvCxnSpPr>
        <p:spPr>
          <a:xfrm flipV="1">
            <a:off x="1549541" y="3124200"/>
            <a:ext cx="723759" cy="474152"/>
          </a:xfrm>
          <a:prstGeom prst="straightConnector1">
            <a:avLst/>
          </a:prstGeom>
          <a:ln>
            <a:headEnd type="none" w="med" len="med"/>
            <a:tailEnd type="arrow" w="med" len="med"/>
          </a:ln>
        </p:spPr>
        <p:style>
          <a:lnRef idx="2">
            <a:schemeClr val="dk1"/>
          </a:lnRef>
          <a:fillRef idx="0">
            <a:schemeClr val="dk1"/>
          </a:fillRef>
          <a:effectRef idx="1">
            <a:schemeClr val="dk1"/>
          </a:effectRef>
          <a:fontRef idx="minor">
            <a:schemeClr val="tx1"/>
          </a:fontRef>
        </p:style>
      </p:cxnSp>
      <p:cxnSp>
        <p:nvCxnSpPr>
          <p:cNvPr id="17" name="Straight Arrow Connector 16">
            <a:extLst>
              <a:ext uri="{FF2B5EF4-FFF2-40B4-BE49-F238E27FC236}">
                <a16:creationId xmlns="" xmlns:a16="http://schemas.microsoft.com/office/drawing/2014/main" id="{2EC48D7F-0158-FC45-8998-9AE6EC43282C}"/>
              </a:ext>
            </a:extLst>
          </p:cNvPr>
          <p:cNvCxnSpPr>
            <a:cxnSpLocks/>
            <a:stCxn id="5" idx="0"/>
          </p:cNvCxnSpPr>
          <p:nvPr/>
        </p:nvCxnSpPr>
        <p:spPr>
          <a:xfrm flipV="1">
            <a:off x="3086100" y="3124200"/>
            <a:ext cx="0" cy="1883852"/>
          </a:xfrm>
          <a:prstGeom prst="straightConnector1">
            <a:avLst/>
          </a:prstGeom>
          <a:ln>
            <a:headEnd type="none" w="med" len="med"/>
            <a:tailEnd type="arrow" w="med" len="med"/>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89374277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634EEB8-4B80-1445-8DED-0A18534B6646}"/>
              </a:ext>
            </a:extLst>
          </p:cNvPr>
          <p:cNvSpPr>
            <a:spLocks noGrp="1"/>
          </p:cNvSpPr>
          <p:nvPr>
            <p:ph type="title"/>
          </p:nvPr>
        </p:nvSpPr>
        <p:spPr>
          <a:xfrm>
            <a:off x="0" y="0"/>
            <a:ext cx="9144000" cy="1232451"/>
          </a:xfrm>
        </p:spPr>
        <p:txBody>
          <a:bodyPr/>
          <a:lstStyle/>
          <a:p>
            <a:pPr algn="ctr"/>
            <a:r>
              <a:rPr lang="en-US" sz="4000" dirty="0"/>
              <a:t>3 Year Warranty</a:t>
            </a:r>
          </a:p>
        </p:txBody>
      </p:sp>
      <p:pic>
        <p:nvPicPr>
          <p:cNvPr id="7" name="Picture 6">
            <a:extLst>
              <a:ext uri="{FF2B5EF4-FFF2-40B4-BE49-F238E27FC236}">
                <a16:creationId xmlns="" xmlns:a16="http://schemas.microsoft.com/office/drawing/2014/main" id="{38B66BAA-5B2F-A040-BB55-119915330D6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008808"/>
            <a:ext cx="2580209" cy="2580209"/>
          </a:xfrm>
          <a:prstGeom prst="rect">
            <a:avLst/>
          </a:prstGeom>
        </p:spPr>
      </p:pic>
      <p:sp>
        <p:nvSpPr>
          <p:cNvPr id="9" name="TextBox 8">
            <a:extLst>
              <a:ext uri="{FF2B5EF4-FFF2-40B4-BE49-F238E27FC236}">
                <a16:creationId xmlns="" xmlns:a16="http://schemas.microsoft.com/office/drawing/2014/main" id="{CB3F9661-71BF-1E44-857E-B4DE1D0055B3}"/>
              </a:ext>
            </a:extLst>
          </p:cNvPr>
          <p:cNvSpPr txBox="1"/>
          <p:nvPr/>
        </p:nvSpPr>
        <p:spPr>
          <a:xfrm>
            <a:off x="336369" y="1559087"/>
            <a:ext cx="5452183" cy="461665"/>
          </a:xfrm>
          <a:prstGeom prst="rect">
            <a:avLst/>
          </a:prstGeom>
          <a:noFill/>
        </p:spPr>
        <p:txBody>
          <a:bodyPr wrap="square" rtlCol="0">
            <a:spAutoFit/>
          </a:bodyPr>
          <a:lstStyle/>
          <a:p>
            <a:r>
              <a:rPr lang="en-US" sz="2400" dirty="0"/>
              <a:t>The GX-3R has a 3 year warranty</a:t>
            </a:r>
          </a:p>
        </p:txBody>
      </p:sp>
      <p:sp>
        <p:nvSpPr>
          <p:cNvPr id="8" name="TextBox 7">
            <a:extLst>
              <a:ext uri="{FF2B5EF4-FFF2-40B4-BE49-F238E27FC236}">
                <a16:creationId xmlns="" xmlns:a16="http://schemas.microsoft.com/office/drawing/2014/main" id="{856FDB7C-679B-DC46-A7ED-7593EA932CE3}"/>
              </a:ext>
            </a:extLst>
          </p:cNvPr>
          <p:cNvSpPr txBox="1"/>
          <p:nvPr/>
        </p:nvSpPr>
        <p:spPr>
          <a:xfrm>
            <a:off x="7968203" y="70794"/>
            <a:ext cx="1175797" cy="461665"/>
          </a:xfrm>
          <a:prstGeom prst="rect">
            <a:avLst/>
          </a:prstGeom>
          <a:noFill/>
        </p:spPr>
        <p:txBody>
          <a:bodyPr wrap="square" rtlCol="0">
            <a:spAutoFit/>
          </a:bodyPr>
          <a:lstStyle/>
          <a:p>
            <a:pPr algn="r"/>
            <a:r>
              <a:rPr lang="en-US" sz="2400" i="1" dirty="0">
                <a:solidFill>
                  <a:srgbClr val="C00000"/>
                </a:solidFill>
              </a:rPr>
              <a:t>GX-3R</a:t>
            </a:r>
          </a:p>
        </p:txBody>
      </p:sp>
      <p:pic>
        <p:nvPicPr>
          <p:cNvPr id="6" name="Picture 5">
            <a:extLst>
              <a:ext uri="{FF2B5EF4-FFF2-40B4-BE49-F238E27FC236}">
                <a16:creationId xmlns="" xmlns:a16="http://schemas.microsoft.com/office/drawing/2014/main" id="{637CA093-BE47-CC43-99D8-9A509313A4C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406095" y="5372561"/>
            <a:ext cx="2339270" cy="488949"/>
          </a:xfrm>
          <a:prstGeom prst="rect">
            <a:avLst/>
          </a:prstGeom>
        </p:spPr>
      </p:pic>
      <p:pic>
        <p:nvPicPr>
          <p:cNvPr id="10" name="Picture 9">
            <a:extLst>
              <a:ext uri="{FF2B5EF4-FFF2-40B4-BE49-F238E27FC236}">
                <a16:creationId xmlns="" xmlns:a16="http://schemas.microsoft.com/office/drawing/2014/main" id="{88483C70-8E18-B947-B241-164DC522F285}"/>
              </a:ext>
            </a:extLst>
          </p:cNvPr>
          <p:cNvPicPr>
            <a:picLocks noChangeAspect="1"/>
          </p:cNvPicPr>
          <p:nvPr/>
        </p:nvPicPr>
        <p:blipFill>
          <a:blip r:embed="rId5"/>
          <a:stretch>
            <a:fillRect/>
          </a:stretch>
        </p:blipFill>
        <p:spPr>
          <a:xfrm>
            <a:off x="3197752" y="3674367"/>
            <a:ext cx="2590800" cy="2914650"/>
          </a:xfrm>
          <a:prstGeom prst="rect">
            <a:avLst/>
          </a:prstGeom>
        </p:spPr>
      </p:pic>
      <p:sp>
        <p:nvSpPr>
          <p:cNvPr id="11" name="TextBox 10">
            <a:extLst>
              <a:ext uri="{FF2B5EF4-FFF2-40B4-BE49-F238E27FC236}">
                <a16:creationId xmlns="" xmlns:a16="http://schemas.microsoft.com/office/drawing/2014/main" id="{E70BAE22-E8A0-2840-9185-BF64142413B5}"/>
              </a:ext>
            </a:extLst>
          </p:cNvPr>
          <p:cNvSpPr txBox="1"/>
          <p:nvPr/>
        </p:nvSpPr>
        <p:spPr>
          <a:xfrm>
            <a:off x="336369" y="1962771"/>
            <a:ext cx="7461431" cy="461665"/>
          </a:xfrm>
          <a:prstGeom prst="rect">
            <a:avLst/>
          </a:prstGeom>
          <a:noFill/>
        </p:spPr>
        <p:txBody>
          <a:bodyPr wrap="square" rtlCol="0">
            <a:spAutoFit/>
          </a:bodyPr>
          <a:lstStyle/>
          <a:p>
            <a:r>
              <a:rPr lang="en-US" sz="2400" dirty="0"/>
              <a:t>The warranty covers workmanship of the device</a:t>
            </a:r>
          </a:p>
        </p:txBody>
      </p:sp>
      <p:sp>
        <p:nvSpPr>
          <p:cNvPr id="12" name="TextBox 11">
            <a:extLst>
              <a:ext uri="{FF2B5EF4-FFF2-40B4-BE49-F238E27FC236}">
                <a16:creationId xmlns="" xmlns:a16="http://schemas.microsoft.com/office/drawing/2014/main" id="{06543BC3-863F-A44B-8927-D06D5B2B9C62}"/>
              </a:ext>
            </a:extLst>
          </p:cNvPr>
          <p:cNvSpPr txBox="1"/>
          <p:nvPr/>
        </p:nvSpPr>
        <p:spPr>
          <a:xfrm>
            <a:off x="336369" y="2355158"/>
            <a:ext cx="3390900" cy="461665"/>
          </a:xfrm>
          <a:prstGeom prst="rect">
            <a:avLst/>
          </a:prstGeom>
          <a:noFill/>
        </p:spPr>
        <p:txBody>
          <a:bodyPr wrap="square" rtlCol="0">
            <a:spAutoFit/>
          </a:bodyPr>
          <a:lstStyle/>
          <a:p>
            <a:r>
              <a:rPr lang="en-US" sz="2400" dirty="0"/>
              <a:t>AND the sensors.</a:t>
            </a:r>
          </a:p>
        </p:txBody>
      </p:sp>
    </p:spTree>
    <p:extLst>
      <p:ext uri="{BB962C8B-B14F-4D97-AF65-F5344CB8AC3E}">
        <p14:creationId xmlns:p14="http://schemas.microsoft.com/office/powerpoint/2010/main" val="177241792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A5CF562-CE9B-ED48-9617-ABE48B2434DD}"/>
              </a:ext>
            </a:extLst>
          </p:cNvPr>
          <p:cNvSpPr>
            <a:spLocks noGrp="1"/>
          </p:cNvSpPr>
          <p:nvPr>
            <p:ph type="title"/>
          </p:nvPr>
        </p:nvSpPr>
        <p:spPr>
          <a:xfrm>
            <a:off x="685800" y="277875"/>
            <a:ext cx="7772400" cy="676275"/>
          </a:xfrm>
        </p:spPr>
        <p:txBody>
          <a:bodyPr/>
          <a:lstStyle/>
          <a:p>
            <a:r>
              <a:rPr lang="en-US" sz="3600" dirty="0"/>
              <a:t>3 Adjustable Alarm Levels</a:t>
            </a:r>
          </a:p>
        </p:txBody>
      </p:sp>
      <p:sp>
        <p:nvSpPr>
          <p:cNvPr id="5" name="TextBox 4">
            <a:extLst>
              <a:ext uri="{FF2B5EF4-FFF2-40B4-BE49-F238E27FC236}">
                <a16:creationId xmlns="" xmlns:a16="http://schemas.microsoft.com/office/drawing/2014/main" id="{A0BA01A6-59D8-204A-94B8-5D7FD12238C8}"/>
              </a:ext>
            </a:extLst>
          </p:cNvPr>
          <p:cNvSpPr txBox="1"/>
          <p:nvPr/>
        </p:nvSpPr>
        <p:spPr>
          <a:xfrm>
            <a:off x="132581" y="1486272"/>
            <a:ext cx="6803362" cy="1200329"/>
          </a:xfrm>
          <a:prstGeom prst="rect">
            <a:avLst/>
          </a:prstGeom>
          <a:noFill/>
        </p:spPr>
        <p:txBody>
          <a:bodyPr wrap="square" rtlCol="0">
            <a:spAutoFit/>
          </a:bodyPr>
          <a:lstStyle/>
          <a:p>
            <a:r>
              <a:rPr lang="en-US" sz="2400" dirty="0"/>
              <a:t>Three adjustable alarm points let you customize your instrument to fit your needs.</a:t>
            </a:r>
          </a:p>
          <a:p>
            <a:endParaRPr lang="en-US" sz="2400" dirty="0"/>
          </a:p>
        </p:txBody>
      </p:sp>
      <p:sp>
        <p:nvSpPr>
          <p:cNvPr id="6" name="TextBox 5">
            <a:extLst>
              <a:ext uri="{FF2B5EF4-FFF2-40B4-BE49-F238E27FC236}">
                <a16:creationId xmlns="" xmlns:a16="http://schemas.microsoft.com/office/drawing/2014/main" id="{664AE5E9-F21E-2549-ABBB-5608EFEB6F91}"/>
              </a:ext>
            </a:extLst>
          </p:cNvPr>
          <p:cNvSpPr txBox="1"/>
          <p:nvPr/>
        </p:nvSpPr>
        <p:spPr>
          <a:xfrm>
            <a:off x="7968203" y="70794"/>
            <a:ext cx="1175797" cy="461665"/>
          </a:xfrm>
          <a:prstGeom prst="rect">
            <a:avLst/>
          </a:prstGeom>
          <a:noFill/>
        </p:spPr>
        <p:txBody>
          <a:bodyPr wrap="square" rtlCol="0">
            <a:spAutoFit/>
          </a:bodyPr>
          <a:lstStyle/>
          <a:p>
            <a:pPr algn="r"/>
            <a:r>
              <a:rPr lang="en-US" sz="2400" i="1" dirty="0">
                <a:solidFill>
                  <a:srgbClr val="C00000"/>
                </a:solidFill>
              </a:rPr>
              <a:t>GX-3R</a:t>
            </a:r>
          </a:p>
        </p:txBody>
      </p:sp>
      <p:sp>
        <p:nvSpPr>
          <p:cNvPr id="3" name="TextBox 2">
            <a:extLst>
              <a:ext uri="{FF2B5EF4-FFF2-40B4-BE49-F238E27FC236}">
                <a16:creationId xmlns="" xmlns:a16="http://schemas.microsoft.com/office/drawing/2014/main" id="{533F321F-5A42-704C-9B67-5E0EABB76E97}"/>
              </a:ext>
            </a:extLst>
          </p:cNvPr>
          <p:cNvSpPr txBox="1"/>
          <p:nvPr/>
        </p:nvSpPr>
        <p:spPr>
          <a:xfrm>
            <a:off x="5049639" y="5174276"/>
            <a:ext cx="4408713" cy="1107996"/>
          </a:xfrm>
          <a:prstGeom prst="rect">
            <a:avLst/>
          </a:prstGeom>
          <a:noFill/>
        </p:spPr>
        <p:txBody>
          <a:bodyPr wrap="square" rtlCol="0">
            <a:spAutoFit/>
          </a:bodyPr>
          <a:lstStyle/>
          <a:p>
            <a:r>
              <a:rPr lang="en-US" sz="2400" dirty="0"/>
              <a:t>Revert back to standard factory settings any time.</a:t>
            </a:r>
          </a:p>
          <a:p>
            <a:endParaRPr lang="en-US" dirty="0"/>
          </a:p>
        </p:txBody>
      </p:sp>
      <p:pic>
        <p:nvPicPr>
          <p:cNvPr id="4" name="Picture 3">
            <a:extLst>
              <a:ext uri="{FF2B5EF4-FFF2-40B4-BE49-F238E27FC236}">
                <a16:creationId xmlns="" xmlns:a16="http://schemas.microsoft.com/office/drawing/2014/main" id="{E3162B48-AB5E-414B-849D-DC15C8F14205}"/>
              </a:ext>
            </a:extLst>
          </p:cNvPr>
          <p:cNvPicPr>
            <a:picLocks noChangeAspect="1"/>
          </p:cNvPicPr>
          <p:nvPr/>
        </p:nvPicPr>
        <p:blipFill>
          <a:blip r:embed="rId2"/>
          <a:stretch>
            <a:fillRect/>
          </a:stretch>
        </p:blipFill>
        <p:spPr>
          <a:xfrm>
            <a:off x="120511" y="2916085"/>
            <a:ext cx="8890907" cy="2115683"/>
          </a:xfrm>
          <a:prstGeom prst="rect">
            <a:avLst/>
          </a:prstGeom>
        </p:spPr>
      </p:pic>
    </p:spTree>
    <p:extLst>
      <p:ext uri="{BB962C8B-B14F-4D97-AF65-F5344CB8AC3E}">
        <p14:creationId xmlns:p14="http://schemas.microsoft.com/office/powerpoint/2010/main" val="357738734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Content Placeholder 10">
            <a:extLst>
              <a:ext uri="{FF2B5EF4-FFF2-40B4-BE49-F238E27FC236}">
                <a16:creationId xmlns="" xmlns:a16="http://schemas.microsoft.com/office/drawing/2014/main" id="{C53A6A8A-DB9F-2540-9D61-5868B1ED10E0}"/>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 xmlns:asvg="http://schemas.microsoft.com/office/drawing/2016/SVG/main" r:embed="rId3"/>
              </a:ext>
            </a:extLst>
          </a:blip>
          <a:stretch>
            <a:fillRect/>
          </a:stretch>
        </p:blipFill>
        <p:spPr bwMode="auto">
          <a:xfrm rot="5400000">
            <a:off x="5558025" y="4769915"/>
            <a:ext cx="1618151" cy="1723156"/>
          </a:xfrm>
          <a:prstGeom prst="rect">
            <a:avLst/>
          </a:prstGeom>
          <a:noFill/>
          <a:ln>
            <a:noFill/>
          </a:ln>
          <a:effectLst>
            <a:outerShdw blurRad="50800" dist="50800" dir="4620000" algn="ctr" rotWithShape="0">
              <a:srgbClr val="000000"/>
            </a:outerShdw>
          </a:effectLst>
          <a:scene3d>
            <a:camera prst="orthographicFront">
              <a:rot lat="1800000" lon="21594000" rev="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pic>
      <p:pic>
        <p:nvPicPr>
          <p:cNvPr id="17" name="Picture 16">
            <a:extLst>
              <a:ext uri="{FF2B5EF4-FFF2-40B4-BE49-F238E27FC236}">
                <a16:creationId xmlns="" xmlns:a16="http://schemas.microsoft.com/office/drawing/2014/main" id="{BD14B24C-2300-1F48-96A0-879E4FF14ECD}"/>
              </a:ext>
            </a:extLst>
          </p:cNvPr>
          <p:cNvPicPr>
            <a:picLocks noChangeAspect="1"/>
          </p:cNvPicPr>
          <p:nvPr/>
        </p:nvPicPr>
        <p:blipFill>
          <a:blip r:embed="rId4" cstate="screen">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rot="16200000">
            <a:off x="5038207" y="238040"/>
            <a:ext cx="2657789" cy="2657789"/>
          </a:xfrm>
          <a:prstGeom prst="rect">
            <a:avLst/>
          </a:prstGeom>
          <a:scene3d>
            <a:camera prst="orthographicFront">
              <a:rot lat="20400000" lon="21594000" rev="0"/>
            </a:camera>
            <a:lightRig rig="threePt" dir="t"/>
          </a:scene3d>
        </p:spPr>
      </p:pic>
      <p:pic>
        <p:nvPicPr>
          <p:cNvPr id="18" name="Picture 17">
            <a:extLst>
              <a:ext uri="{FF2B5EF4-FFF2-40B4-BE49-F238E27FC236}">
                <a16:creationId xmlns="" xmlns:a16="http://schemas.microsoft.com/office/drawing/2014/main" id="{83C9E97A-96F9-D542-A413-6C187F42C04E}"/>
              </a:ext>
            </a:extLst>
          </p:cNvPr>
          <p:cNvPicPr>
            <a:picLocks noChangeAspect="1"/>
          </p:cNvPicPr>
          <p:nvPr/>
        </p:nvPicPr>
        <p:blipFill>
          <a:blip r:embed="rId4" cstate="screen">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rot="10800000">
            <a:off x="3186729" y="2100105"/>
            <a:ext cx="2657789" cy="2657789"/>
          </a:xfrm>
          <a:prstGeom prst="rect">
            <a:avLst/>
          </a:prstGeom>
          <a:scene3d>
            <a:camera prst="orthographicFront">
              <a:rot lat="0" lon="19800000" rev="0"/>
            </a:camera>
            <a:lightRig rig="threePt" dir="t"/>
          </a:scene3d>
        </p:spPr>
      </p:pic>
      <p:pic>
        <p:nvPicPr>
          <p:cNvPr id="19" name="Picture 18">
            <a:extLst>
              <a:ext uri="{FF2B5EF4-FFF2-40B4-BE49-F238E27FC236}">
                <a16:creationId xmlns="" xmlns:a16="http://schemas.microsoft.com/office/drawing/2014/main" id="{53C26747-1D43-6A49-80A8-F9D127AF0DFF}"/>
              </a:ext>
            </a:extLst>
          </p:cNvPr>
          <p:cNvPicPr>
            <a:picLocks noChangeAspect="1"/>
          </p:cNvPicPr>
          <p:nvPr/>
        </p:nvPicPr>
        <p:blipFill>
          <a:blip r:embed="rId4" cstate="screen">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6639308" y="2071886"/>
            <a:ext cx="2657789" cy="2657789"/>
          </a:xfrm>
          <a:prstGeom prst="rect">
            <a:avLst/>
          </a:prstGeom>
          <a:scene3d>
            <a:camera prst="orthographicFront">
              <a:rot lat="0" lon="1800000" rev="0"/>
            </a:camera>
            <a:lightRig rig="threePt" dir="t"/>
          </a:scene3d>
        </p:spPr>
      </p:pic>
      <p:sp>
        <p:nvSpPr>
          <p:cNvPr id="9" name="TextBox 8">
            <a:extLst>
              <a:ext uri="{FF2B5EF4-FFF2-40B4-BE49-F238E27FC236}">
                <a16:creationId xmlns="" xmlns:a16="http://schemas.microsoft.com/office/drawing/2014/main" id="{68861774-BD29-1249-AC07-131457D1F5D3}"/>
              </a:ext>
            </a:extLst>
          </p:cNvPr>
          <p:cNvSpPr txBox="1"/>
          <p:nvPr/>
        </p:nvSpPr>
        <p:spPr>
          <a:xfrm>
            <a:off x="539406" y="1342754"/>
            <a:ext cx="2857500" cy="4570482"/>
          </a:xfrm>
          <a:prstGeom prst="rect">
            <a:avLst/>
          </a:prstGeom>
          <a:noFill/>
        </p:spPr>
        <p:txBody>
          <a:bodyPr wrap="square" rtlCol="0">
            <a:spAutoFit/>
          </a:bodyPr>
          <a:lstStyle/>
          <a:p>
            <a:pPr marL="214313" indent="-214313">
              <a:buFont typeface="Arial" panose="020B0604020202020204" pitchFamily="34" charset="0"/>
              <a:buChar char="•"/>
            </a:pPr>
            <a:r>
              <a:rPr lang="en-US" sz="2000" b="1" dirty="0"/>
              <a:t>Visual</a:t>
            </a:r>
            <a:r>
              <a:rPr lang="en-US" sz="1600" dirty="0"/>
              <a:t/>
            </a:r>
            <a:br>
              <a:rPr lang="en-US" sz="1600" dirty="0"/>
            </a:br>
            <a:r>
              <a:rPr lang="en-US" dirty="0"/>
              <a:t>LED light indicators</a:t>
            </a:r>
            <a:r>
              <a:rPr lang="en-US" sz="1600" dirty="0"/>
              <a:t/>
            </a:r>
            <a:br>
              <a:rPr lang="en-US" sz="1600" dirty="0"/>
            </a:br>
            <a:r>
              <a:rPr lang="en-US" sz="1400" dirty="0"/>
              <a:t>Alert you to gas, low battery, and failure alarms </a:t>
            </a:r>
            <a:r>
              <a:rPr lang="en-US" sz="1200" dirty="0"/>
              <a:t/>
            </a:r>
            <a:br>
              <a:rPr lang="en-US" sz="1200" dirty="0"/>
            </a:br>
            <a:endParaRPr lang="en-US" sz="1200" dirty="0"/>
          </a:p>
          <a:p>
            <a:pPr marL="214313" indent="-214313">
              <a:buFont typeface="Arial" panose="020B0604020202020204" pitchFamily="34" charset="0"/>
              <a:buChar char="•"/>
            </a:pPr>
            <a:r>
              <a:rPr lang="en-US" sz="2000" b="1" dirty="0"/>
              <a:t>Audible</a:t>
            </a:r>
            <a:r>
              <a:rPr lang="en-US" sz="1600" dirty="0"/>
              <a:t/>
            </a:r>
            <a:br>
              <a:rPr lang="en-US" sz="1600" dirty="0"/>
            </a:br>
            <a:r>
              <a:rPr lang="en-US" dirty="0"/>
              <a:t>95 decibel buzzer</a:t>
            </a:r>
            <a:r>
              <a:rPr lang="en-US" sz="1600" dirty="0"/>
              <a:t/>
            </a:r>
            <a:br>
              <a:rPr lang="en-US" sz="1600" dirty="0"/>
            </a:br>
            <a:r>
              <a:rPr lang="en-US" sz="1400" dirty="0"/>
              <a:t>Buzzer sounds for gas alarms, malfunctions, low battery voltage, and as an indicator </a:t>
            </a:r>
            <a:r>
              <a:rPr lang="en-US" sz="1200" dirty="0"/>
              <a:t/>
            </a:r>
            <a:br>
              <a:rPr lang="en-US" sz="1200" dirty="0"/>
            </a:br>
            <a:endParaRPr lang="en-US" sz="1600" dirty="0"/>
          </a:p>
          <a:p>
            <a:pPr marL="214313" indent="-214313">
              <a:buFont typeface="Arial" panose="020B0604020202020204" pitchFamily="34" charset="0"/>
              <a:buChar char="•"/>
            </a:pPr>
            <a:r>
              <a:rPr lang="en-US" sz="2000" b="1" dirty="0"/>
              <a:t>Vibration</a:t>
            </a:r>
            <a:r>
              <a:rPr lang="en-US" sz="2000" dirty="0"/>
              <a:t/>
            </a:r>
            <a:br>
              <a:rPr lang="en-US" sz="2000" dirty="0"/>
            </a:br>
            <a:r>
              <a:rPr lang="en-US" sz="1400" dirty="0"/>
              <a:t>An internal motor vibrates for gas alarms, unit malfunctions, and as an indicator </a:t>
            </a:r>
            <a:r>
              <a:rPr lang="en-US" dirty="0"/>
              <a:t/>
            </a:r>
            <a:br>
              <a:rPr lang="en-US" dirty="0"/>
            </a:br>
            <a:r>
              <a:rPr lang="en-US" sz="1350" dirty="0"/>
              <a:t/>
            </a:r>
            <a:br>
              <a:rPr lang="en-US" sz="1350" dirty="0"/>
            </a:br>
            <a:endParaRPr lang="en-US" sz="1350" dirty="0"/>
          </a:p>
        </p:txBody>
      </p:sp>
      <p:sp>
        <p:nvSpPr>
          <p:cNvPr id="13" name="TextBox 12">
            <a:extLst>
              <a:ext uri="{FF2B5EF4-FFF2-40B4-BE49-F238E27FC236}">
                <a16:creationId xmlns="" xmlns:a16="http://schemas.microsoft.com/office/drawing/2014/main" id="{B4508DA9-5048-334B-8FF3-68C40353C21F}"/>
              </a:ext>
            </a:extLst>
          </p:cNvPr>
          <p:cNvSpPr txBox="1"/>
          <p:nvPr/>
        </p:nvSpPr>
        <p:spPr>
          <a:xfrm>
            <a:off x="7968203" y="70794"/>
            <a:ext cx="1175797" cy="461665"/>
          </a:xfrm>
          <a:prstGeom prst="rect">
            <a:avLst/>
          </a:prstGeom>
          <a:noFill/>
        </p:spPr>
        <p:txBody>
          <a:bodyPr wrap="square" rtlCol="0">
            <a:spAutoFit/>
          </a:bodyPr>
          <a:lstStyle/>
          <a:p>
            <a:pPr algn="r"/>
            <a:r>
              <a:rPr lang="en-US" sz="2400" i="1" dirty="0">
                <a:solidFill>
                  <a:srgbClr val="C00000"/>
                </a:solidFill>
              </a:rPr>
              <a:t>GX-3R</a:t>
            </a:r>
          </a:p>
        </p:txBody>
      </p:sp>
      <p:pic>
        <p:nvPicPr>
          <p:cNvPr id="20" name="Content Placeholder 19">
            <a:extLst>
              <a:ext uri="{FF2B5EF4-FFF2-40B4-BE49-F238E27FC236}">
                <a16:creationId xmlns="" xmlns:a16="http://schemas.microsoft.com/office/drawing/2014/main" id="{03AF1E91-7FDD-1C41-A7BA-F4A8463F35AB}"/>
              </a:ext>
            </a:extLst>
          </p:cNvPr>
          <p:cNvPicPr>
            <a:picLocks noGrp="1" noChangeAspect="1"/>
          </p:cNvPicPr>
          <p:nvPr>
            <p:ph idx="1"/>
          </p:nvPr>
        </p:nvPicPr>
        <p:blipFill>
          <a:blip r:embed="rId5"/>
          <a:stretch>
            <a:fillRect/>
          </a:stretch>
        </p:blipFill>
        <p:spPr>
          <a:xfrm>
            <a:off x="4796167" y="2007363"/>
            <a:ext cx="2899952" cy="3276946"/>
          </a:xfrm>
        </p:spPr>
      </p:pic>
      <p:sp>
        <p:nvSpPr>
          <p:cNvPr id="24" name="Title 1">
            <a:extLst>
              <a:ext uri="{FF2B5EF4-FFF2-40B4-BE49-F238E27FC236}">
                <a16:creationId xmlns="" xmlns:a16="http://schemas.microsoft.com/office/drawing/2014/main" id="{4BE67543-AC97-6642-8F3B-4364E8F2060A}"/>
              </a:ext>
            </a:extLst>
          </p:cNvPr>
          <p:cNvSpPr>
            <a:spLocks noGrp="1"/>
          </p:cNvSpPr>
          <p:nvPr>
            <p:ph type="title"/>
          </p:nvPr>
        </p:nvSpPr>
        <p:spPr>
          <a:xfrm>
            <a:off x="685800" y="277874"/>
            <a:ext cx="7772400" cy="676275"/>
          </a:xfrm>
        </p:spPr>
        <p:txBody>
          <a:bodyPr/>
          <a:lstStyle/>
          <a:p>
            <a:r>
              <a:rPr lang="en-US" dirty="0"/>
              <a:t>3 Alarm Types</a:t>
            </a:r>
          </a:p>
        </p:txBody>
      </p:sp>
    </p:spTree>
    <p:extLst>
      <p:ext uri="{BB962C8B-B14F-4D97-AF65-F5344CB8AC3E}">
        <p14:creationId xmlns:p14="http://schemas.microsoft.com/office/powerpoint/2010/main" val="28310772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35" presetClass="emph" presetSubtype="0" repeatCount="indefinite" fill="hold" nodeType="withEffect">
                                      <p:stCondLst>
                                        <p:cond delay="0"/>
                                      </p:stCondLst>
                                      <p:endCondLst>
                                        <p:cond evt="onNext" delay="0">
                                          <p:tgtEl>
                                            <p:sldTgt/>
                                          </p:tgtEl>
                                        </p:cond>
                                      </p:endCondLst>
                                      <p:childTnLst>
                                        <p:anim calcmode="discrete" valueType="str">
                                          <p:cBhvr>
                                            <p:cTn id="16" dur="250" fill="hold"/>
                                            <p:tgtEl>
                                              <p:spTgt spid="18"/>
                                            </p:tgtEl>
                                            <p:attrNameLst>
                                              <p:attrName>style.visibility</p:attrName>
                                            </p:attrNameLst>
                                          </p:cBhvr>
                                          <p:tavLst>
                                            <p:tav tm="0">
                                              <p:val>
                                                <p:strVal val="hidden"/>
                                              </p:val>
                                            </p:tav>
                                            <p:tav tm="50000">
                                              <p:val>
                                                <p:strVal val="visible"/>
                                              </p:val>
                                            </p:tav>
                                          </p:tavLst>
                                        </p:anim>
                                      </p:childTnLst>
                                      <p:subTnLst>
                                        <p:set>
                                          <p:cBhvr override="childStyle">
                                            <p:cTn dur="1" fill="hold" display="0" masterRel="nextClick" afterEffect="1"/>
                                            <p:tgtEl>
                                              <p:spTgt spid="18"/>
                                            </p:tgtEl>
                                            <p:attrNameLst>
                                              <p:attrName>style.visibility</p:attrName>
                                            </p:attrNameLst>
                                          </p:cBhvr>
                                          <p:to>
                                            <p:strVal val="hidden"/>
                                          </p:to>
                                        </p:set>
                                      </p:subTnLst>
                                    </p:cTn>
                                  </p:par>
                                  <p:par>
                                    <p:cTn id="17" presetID="35" presetClass="emph" presetSubtype="0" repeatCount="indefinite" fill="hold" nodeType="withEffect">
                                      <p:stCondLst>
                                        <p:cond delay="0"/>
                                      </p:stCondLst>
                                      <p:endCondLst>
                                        <p:cond evt="onNext" delay="0">
                                          <p:tgtEl>
                                            <p:sldTgt/>
                                          </p:tgtEl>
                                        </p:cond>
                                      </p:endCondLst>
                                      <p:childTnLst>
                                        <p:anim calcmode="discrete" valueType="str">
                                          <p:cBhvr>
                                            <p:cTn id="18" dur="250" fill="hold"/>
                                            <p:tgtEl>
                                              <p:spTgt spid="17"/>
                                            </p:tgtEl>
                                            <p:attrNameLst>
                                              <p:attrName>style.visibility</p:attrName>
                                            </p:attrNameLst>
                                          </p:cBhvr>
                                          <p:tavLst>
                                            <p:tav tm="0">
                                              <p:val>
                                                <p:strVal val="hidden"/>
                                              </p:val>
                                            </p:tav>
                                            <p:tav tm="50000">
                                              <p:val>
                                                <p:strVal val="visible"/>
                                              </p:val>
                                            </p:tav>
                                          </p:tavLst>
                                        </p:anim>
                                      </p:childTnLst>
                                      <p:subTnLst>
                                        <p:set>
                                          <p:cBhvr override="childStyle">
                                            <p:cTn dur="1" fill="hold" display="0" masterRel="nextClick" afterEffect="1"/>
                                            <p:tgtEl>
                                              <p:spTgt spid="17"/>
                                            </p:tgtEl>
                                            <p:attrNameLst>
                                              <p:attrName>style.visibility</p:attrName>
                                            </p:attrNameLst>
                                          </p:cBhvr>
                                          <p:to>
                                            <p:strVal val="hidden"/>
                                          </p:to>
                                        </p:set>
                                      </p:subTnLst>
                                    </p:cTn>
                                  </p:par>
                                  <p:par>
                                    <p:cTn id="19" presetID="35" presetClass="emph" presetSubtype="0" repeatCount="indefinite" fill="hold" nodeType="withEffect">
                                      <p:stCondLst>
                                        <p:cond delay="0"/>
                                      </p:stCondLst>
                                      <p:endCondLst>
                                        <p:cond evt="onNext" delay="0">
                                          <p:tgtEl>
                                            <p:sldTgt/>
                                          </p:tgtEl>
                                        </p:cond>
                                      </p:endCondLst>
                                      <p:childTnLst>
                                        <p:anim calcmode="discrete" valueType="str">
                                          <p:cBhvr>
                                            <p:cTn id="20" dur="250" fill="hold"/>
                                            <p:tgtEl>
                                              <p:spTgt spid="19"/>
                                            </p:tgtEl>
                                            <p:attrNameLst>
                                              <p:attrName>style.visibility</p:attrName>
                                            </p:attrNameLst>
                                          </p:cBhvr>
                                          <p:tavLst>
                                            <p:tav tm="0">
                                              <p:val>
                                                <p:strVal val="hidden"/>
                                              </p:val>
                                            </p:tav>
                                            <p:tav tm="50000">
                                              <p:val>
                                                <p:strVal val="visible"/>
                                              </p:val>
                                            </p:tav>
                                          </p:tavLst>
                                        </p:anim>
                                      </p:childTnLst>
                                      <p:subTnLst>
                                        <p:set>
                                          <p:cBhvr override="childStyle">
                                            <p:cTn dur="1" fill="hold" display="0" masterRel="nextClick" afterEffect="1"/>
                                            <p:tgtEl>
                                              <p:spTgt spid="19"/>
                                            </p:tgtEl>
                                            <p:attrNameLst>
                                              <p:attrName>style.visibility</p:attrName>
                                            </p:attrNameLst>
                                          </p:cBhvr>
                                          <p:to>
                                            <p:strVal val="hidden"/>
                                          </p:to>
                                        </p:set>
                                      </p:sub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35" presetClass="emph" presetSubtype="0" repeatCount="indefinite" fill="hold" nodeType="withEffect">
                                      <p:stCondLst>
                                        <p:cond delay="0"/>
                                      </p:stCondLst>
                                      <p:endCondLst>
                                        <p:cond evt="onNext" delay="0">
                                          <p:tgtEl>
                                            <p:sldTgt/>
                                          </p:tgtEl>
                                        </p:cond>
                                      </p:endCondLst>
                                      <p:childTnLst>
                                        <p:anim calcmode="discrete" valueType="str">
                                          <p:cBhvr>
                                            <p:cTn id="30" dur="500" fill="hold"/>
                                            <p:tgtEl>
                                              <p:spTgt spid="16"/>
                                            </p:tgtEl>
                                            <p:attrNameLst>
                                              <p:attrName>style.visibility</p:attrName>
                                            </p:attrNameLst>
                                          </p:cBhvr>
                                          <p:tavLst>
                                            <p:tav tm="0">
                                              <p:val>
                                                <p:strVal val="hidden"/>
                                              </p:val>
                                            </p:tav>
                                            <p:tav tm="50000">
                                              <p:val>
                                                <p:strVal val="visible"/>
                                              </p:val>
                                            </p:tav>
                                          </p:tavLst>
                                        </p:anim>
                                      </p:childTnLst>
                                      <p:subTnLst>
                                        <p:set>
                                          <p:cBhvr override="childStyle">
                                            <p:cTn dur="1" fill="hold" display="0" masterRel="nextClick" afterEffect="1"/>
                                            <p:tgtEl>
                                              <p:spTgt spid="16"/>
                                            </p:tgtEl>
                                            <p:attrNameLst>
                                              <p:attrName>style.visibility</p:attrName>
                                            </p:attrNameLst>
                                          </p:cBhvr>
                                          <p:to>
                                            <p:strVal val="hidden"/>
                                          </p:to>
                                        </p:set>
                                      </p:sub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0" presetClass="path" presetSubtype="0" repeatCount="2000" accel="50000" fill="hold" nodeType="clickEffect" p14:presetBounceEnd="50000">
                                      <p:stCondLst>
                                        <p:cond delay="250"/>
                                      </p:stCondLst>
                                      <p:childTnLst>
                                        <p:animMotion origin="layout" path="M 0.00538 -0.00787 L 0.00538 -0.00787 C 0.00972 -0.00741 0.01389 -0.00602 0.0184 -0.00602 C 0.01979 -0.00602 0.01406 -0.00579 0.01406 -0.00787 C 0.01406 -0.00995 0.01684 -0.00926 0.0184 -0.00995 L 0.02413 -0.00787 C 0.02066 -0.00648 0.01597 -0.00393 0.0125 -0.00393 C 0.01059 -0.00393 0.00868 -0.00532 0.00677 -0.00602 C 0.0092 -0.00671 0.01232 -0.00555 0.01406 -0.00787 C 0.0151 -0.00949 0.0085 -0.00833 0.00972 -0.00995 C 0.0118 -0.01273 0.01545 -0.0125 0.0184 -0.01366 L 0.01406 -0.0118 C 0.0184 -0.01111 0.02291 -0.0118 0.02708 -0.00995 C 0.02847 -0.00926 0.02413 -0.0081 0.02274 -0.00787 C 0.02031 -0.00764 0.01788 -0.00787 0.01545 -0.00787 " pathEditMode="relative" ptsTypes="AAAAAAAAAAAAAAA" p14:bounceEnd="50000">
                                          <p:cBhvr>
                                            <p:cTn id="38" dur="500" fill="hold"/>
                                            <p:tgtEl>
                                              <p:spTgt spid="20"/>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35" presetClass="emph" presetSubtype="0" repeatCount="indefinite" fill="hold" nodeType="withEffect">
                                      <p:stCondLst>
                                        <p:cond delay="0"/>
                                      </p:stCondLst>
                                      <p:endCondLst>
                                        <p:cond evt="onNext" delay="0">
                                          <p:tgtEl>
                                            <p:sldTgt/>
                                          </p:tgtEl>
                                        </p:cond>
                                      </p:endCondLst>
                                      <p:childTnLst>
                                        <p:anim calcmode="discrete" valueType="str">
                                          <p:cBhvr>
                                            <p:cTn id="16" dur="250" fill="hold"/>
                                            <p:tgtEl>
                                              <p:spTgt spid="18"/>
                                            </p:tgtEl>
                                            <p:attrNameLst>
                                              <p:attrName>style.visibility</p:attrName>
                                            </p:attrNameLst>
                                          </p:cBhvr>
                                          <p:tavLst>
                                            <p:tav tm="0">
                                              <p:val>
                                                <p:strVal val="hidden"/>
                                              </p:val>
                                            </p:tav>
                                            <p:tav tm="50000">
                                              <p:val>
                                                <p:strVal val="visible"/>
                                              </p:val>
                                            </p:tav>
                                          </p:tavLst>
                                        </p:anim>
                                      </p:childTnLst>
                                      <p:subTnLst>
                                        <p:set>
                                          <p:cBhvr override="childStyle">
                                            <p:cTn dur="1" fill="hold" display="0" masterRel="nextClick" afterEffect="1"/>
                                            <p:tgtEl>
                                              <p:spTgt spid="18"/>
                                            </p:tgtEl>
                                            <p:attrNameLst>
                                              <p:attrName>style.visibility</p:attrName>
                                            </p:attrNameLst>
                                          </p:cBhvr>
                                          <p:to>
                                            <p:strVal val="hidden"/>
                                          </p:to>
                                        </p:set>
                                      </p:subTnLst>
                                    </p:cTn>
                                  </p:par>
                                  <p:par>
                                    <p:cTn id="17" presetID="35" presetClass="emph" presetSubtype="0" repeatCount="indefinite" fill="hold" nodeType="withEffect">
                                      <p:stCondLst>
                                        <p:cond delay="0"/>
                                      </p:stCondLst>
                                      <p:endCondLst>
                                        <p:cond evt="onNext" delay="0">
                                          <p:tgtEl>
                                            <p:sldTgt/>
                                          </p:tgtEl>
                                        </p:cond>
                                      </p:endCondLst>
                                      <p:childTnLst>
                                        <p:anim calcmode="discrete" valueType="str">
                                          <p:cBhvr>
                                            <p:cTn id="18" dur="250" fill="hold"/>
                                            <p:tgtEl>
                                              <p:spTgt spid="17"/>
                                            </p:tgtEl>
                                            <p:attrNameLst>
                                              <p:attrName>style.visibility</p:attrName>
                                            </p:attrNameLst>
                                          </p:cBhvr>
                                          <p:tavLst>
                                            <p:tav tm="0">
                                              <p:val>
                                                <p:strVal val="hidden"/>
                                              </p:val>
                                            </p:tav>
                                            <p:tav tm="50000">
                                              <p:val>
                                                <p:strVal val="visible"/>
                                              </p:val>
                                            </p:tav>
                                          </p:tavLst>
                                        </p:anim>
                                      </p:childTnLst>
                                      <p:subTnLst>
                                        <p:set>
                                          <p:cBhvr override="childStyle">
                                            <p:cTn dur="1" fill="hold" display="0" masterRel="nextClick" afterEffect="1"/>
                                            <p:tgtEl>
                                              <p:spTgt spid="17"/>
                                            </p:tgtEl>
                                            <p:attrNameLst>
                                              <p:attrName>style.visibility</p:attrName>
                                            </p:attrNameLst>
                                          </p:cBhvr>
                                          <p:to>
                                            <p:strVal val="hidden"/>
                                          </p:to>
                                        </p:set>
                                      </p:subTnLst>
                                    </p:cTn>
                                  </p:par>
                                  <p:par>
                                    <p:cTn id="19" presetID="35" presetClass="emph" presetSubtype="0" repeatCount="indefinite" fill="hold" nodeType="withEffect">
                                      <p:stCondLst>
                                        <p:cond delay="0"/>
                                      </p:stCondLst>
                                      <p:endCondLst>
                                        <p:cond evt="onNext" delay="0">
                                          <p:tgtEl>
                                            <p:sldTgt/>
                                          </p:tgtEl>
                                        </p:cond>
                                      </p:endCondLst>
                                      <p:childTnLst>
                                        <p:anim calcmode="discrete" valueType="str">
                                          <p:cBhvr>
                                            <p:cTn id="20" dur="250" fill="hold"/>
                                            <p:tgtEl>
                                              <p:spTgt spid="19"/>
                                            </p:tgtEl>
                                            <p:attrNameLst>
                                              <p:attrName>style.visibility</p:attrName>
                                            </p:attrNameLst>
                                          </p:cBhvr>
                                          <p:tavLst>
                                            <p:tav tm="0">
                                              <p:val>
                                                <p:strVal val="hidden"/>
                                              </p:val>
                                            </p:tav>
                                            <p:tav tm="50000">
                                              <p:val>
                                                <p:strVal val="visible"/>
                                              </p:val>
                                            </p:tav>
                                          </p:tavLst>
                                        </p:anim>
                                      </p:childTnLst>
                                      <p:subTnLst>
                                        <p:set>
                                          <p:cBhvr override="childStyle">
                                            <p:cTn dur="1" fill="hold" display="0" masterRel="nextClick" afterEffect="1"/>
                                            <p:tgtEl>
                                              <p:spTgt spid="19"/>
                                            </p:tgtEl>
                                            <p:attrNameLst>
                                              <p:attrName>style.visibility</p:attrName>
                                            </p:attrNameLst>
                                          </p:cBhvr>
                                          <p:to>
                                            <p:strVal val="hidden"/>
                                          </p:to>
                                        </p:set>
                                      </p:sub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35" presetClass="emph" presetSubtype="0" repeatCount="indefinite" fill="hold" nodeType="withEffect">
                                      <p:stCondLst>
                                        <p:cond delay="0"/>
                                      </p:stCondLst>
                                      <p:endCondLst>
                                        <p:cond evt="onNext" delay="0">
                                          <p:tgtEl>
                                            <p:sldTgt/>
                                          </p:tgtEl>
                                        </p:cond>
                                      </p:endCondLst>
                                      <p:childTnLst>
                                        <p:anim calcmode="discrete" valueType="str">
                                          <p:cBhvr>
                                            <p:cTn id="30" dur="500" fill="hold"/>
                                            <p:tgtEl>
                                              <p:spTgt spid="16"/>
                                            </p:tgtEl>
                                            <p:attrNameLst>
                                              <p:attrName>style.visibility</p:attrName>
                                            </p:attrNameLst>
                                          </p:cBhvr>
                                          <p:tavLst>
                                            <p:tav tm="0">
                                              <p:val>
                                                <p:strVal val="hidden"/>
                                              </p:val>
                                            </p:tav>
                                            <p:tav tm="50000">
                                              <p:val>
                                                <p:strVal val="visible"/>
                                              </p:val>
                                            </p:tav>
                                          </p:tavLst>
                                        </p:anim>
                                      </p:childTnLst>
                                      <p:subTnLst>
                                        <p:set>
                                          <p:cBhvr override="childStyle">
                                            <p:cTn dur="1" fill="hold" display="0" masterRel="nextClick" afterEffect="1"/>
                                            <p:tgtEl>
                                              <p:spTgt spid="16"/>
                                            </p:tgtEl>
                                            <p:attrNameLst>
                                              <p:attrName>style.visibility</p:attrName>
                                            </p:attrNameLst>
                                          </p:cBhvr>
                                          <p:to>
                                            <p:strVal val="hidden"/>
                                          </p:to>
                                        </p:set>
                                      </p:sub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0" presetClass="path" presetSubtype="0" repeatCount="2000" accel="50000" fill="hold" nodeType="clickEffect">
                                      <p:stCondLst>
                                        <p:cond delay="250"/>
                                      </p:stCondLst>
                                      <p:childTnLst>
                                        <p:animMotion origin="layout" path="M 0.00538 -0.00787 L 0.00538 -0.00787 C 0.00972 -0.00741 0.01389 -0.00602 0.0184 -0.00602 C 0.01979 -0.00602 0.01406 -0.00579 0.01406 -0.00787 C 0.01406 -0.00995 0.01684 -0.00926 0.0184 -0.00995 L 0.02413 -0.00787 C 0.02066 -0.00648 0.01597 -0.00393 0.0125 -0.00393 C 0.01059 -0.00393 0.00868 -0.00532 0.00677 -0.00602 C 0.0092 -0.00671 0.01232 -0.00555 0.01406 -0.00787 C 0.0151 -0.00949 0.0085 -0.00833 0.00972 -0.00995 C 0.0118 -0.01273 0.01545 -0.0125 0.0184 -0.01366 L 0.01406 -0.0118 C 0.0184 -0.01111 0.02291 -0.0118 0.02708 -0.00995 C 0.02847 -0.00926 0.02413 -0.0081 0.02274 -0.00787 C 0.02031 -0.00764 0.01788 -0.00787 0.01545 -0.00787 " pathEditMode="relative" ptsTypes="AAAAAAAAAAAAAAA">
                                          <p:cBhvr>
                                            <p:cTn id="38" dur="500" fill="hold"/>
                                            <p:tgtEl>
                                              <p:spTgt spid="20"/>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 xmlns:a16="http://schemas.microsoft.com/office/drawing/2014/main" id="{E82F9C4A-72E8-9942-B2F8-2D6B03671D9C}"/>
              </a:ext>
            </a:extLst>
          </p:cNvPr>
          <p:cNvPicPr>
            <a:picLocks noGrp="1" noChangeAspect="1"/>
          </p:cNvPicPr>
          <p:nvPr>
            <p:ph idx="1"/>
          </p:nvPr>
        </p:nvPicPr>
        <p:blipFill>
          <a:blip r:embed="rId2"/>
          <a:stretch>
            <a:fillRect/>
          </a:stretch>
        </p:blipFill>
        <p:spPr>
          <a:xfrm>
            <a:off x="3276599" y="1971675"/>
            <a:ext cx="2590800" cy="2914650"/>
          </a:xfrm>
        </p:spPr>
      </p:pic>
      <p:sp>
        <p:nvSpPr>
          <p:cNvPr id="6" name="TextBox 5">
            <a:extLst>
              <a:ext uri="{FF2B5EF4-FFF2-40B4-BE49-F238E27FC236}">
                <a16:creationId xmlns="" xmlns:a16="http://schemas.microsoft.com/office/drawing/2014/main" id="{526C2792-4513-E340-924E-7C94B5485404}"/>
              </a:ext>
            </a:extLst>
          </p:cNvPr>
          <p:cNvSpPr txBox="1"/>
          <p:nvPr/>
        </p:nvSpPr>
        <p:spPr>
          <a:xfrm>
            <a:off x="6517816" y="1961360"/>
            <a:ext cx="2207656" cy="300082"/>
          </a:xfrm>
          <a:prstGeom prst="rect">
            <a:avLst/>
          </a:prstGeom>
          <a:noFill/>
        </p:spPr>
        <p:txBody>
          <a:bodyPr wrap="none" rtlCol="0">
            <a:spAutoFit/>
          </a:bodyPr>
          <a:lstStyle/>
          <a:p>
            <a:r>
              <a:rPr lang="en-US" sz="1350" dirty="0"/>
              <a:t>2 Glove -friendly Buttons</a:t>
            </a:r>
          </a:p>
        </p:txBody>
      </p:sp>
      <p:cxnSp>
        <p:nvCxnSpPr>
          <p:cNvPr id="17" name="Straight Arrow Connector 16">
            <a:extLst>
              <a:ext uri="{FF2B5EF4-FFF2-40B4-BE49-F238E27FC236}">
                <a16:creationId xmlns="" xmlns:a16="http://schemas.microsoft.com/office/drawing/2014/main" id="{CDC7D011-6273-D948-B5A1-B540E8FBA378}"/>
              </a:ext>
            </a:extLst>
          </p:cNvPr>
          <p:cNvCxnSpPr/>
          <p:nvPr/>
        </p:nvCxnSpPr>
        <p:spPr>
          <a:xfrm flipH="1">
            <a:off x="4102556" y="2261442"/>
            <a:ext cx="2415260" cy="1136660"/>
          </a:xfrm>
          <a:prstGeom prst="straightConnector1">
            <a:avLst/>
          </a:prstGeom>
          <a:ln w="31750">
            <a:tailEnd type="triangle" w="lg" len="med"/>
          </a:ln>
        </p:spPr>
        <p:style>
          <a:lnRef idx="3">
            <a:schemeClr val="dk1"/>
          </a:lnRef>
          <a:fillRef idx="0">
            <a:schemeClr val="dk1"/>
          </a:fillRef>
          <a:effectRef idx="2">
            <a:schemeClr val="dk1"/>
          </a:effectRef>
          <a:fontRef idx="minor">
            <a:schemeClr val="tx1"/>
          </a:fontRef>
        </p:style>
      </p:cxnSp>
      <p:cxnSp>
        <p:nvCxnSpPr>
          <p:cNvPr id="19" name="Straight Arrow Connector 18">
            <a:extLst>
              <a:ext uri="{FF2B5EF4-FFF2-40B4-BE49-F238E27FC236}">
                <a16:creationId xmlns="" xmlns:a16="http://schemas.microsoft.com/office/drawing/2014/main" id="{5474CBAC-6A3E-9745-AFC7-405DBFD8271E}"/>
              </a:ext>
            </a:extLst>
          </p:cNvPr>
          <p:cNvCxnSpPr/>
          <p:nvPr/>
        </p:nvCxnSpPr>
        <p:spPr>
          <a:xfrm flipH="1">
            <a:off x="5216981" y="2261442"/>
            <a:ext cx="1300835" cy="1050935"/>
          </a:xfrm>
          <a:prstGeom prst="straightConnector1">
            <a:avLst/>
          </a:prstGeom>
          <a:ln w="31750">
            <a:solidFill>
              <a:schemeClr val="dk1"/>
            </a:solidFill>
            <a:tailEnd type="triangle" w="lg" len="med"/>
          </a:ln>
        </p:spPr>
        <p:style>
          <a:lnRef idx="3">
            <a:schemeClr val="dk1"/>
          </a:lnRef>
          <a:fillRef idx="0">
            <a:schemeClr val="dk1"/>
          </a:fillRef>
          <a:effectRef idx="2">
            <a:schemeClr val="dk1"/>
          </a:effectRef>
          <a:fontRef idx="minor">
            <a:schemeClr val="tx1"/>
          </a:fontRef>
        </p:style>
      </p:cxnSp>
      <p:sp>
        <p:nvSpPr>
          <p:cNvPr id="9" name="TextBox 8">
            <a:extLst>
              <a:ext uri="{FF2B5EF4-FFF2-40B4-BE49-F238E27FC236}">
                <a16:creationId xmlns="" xmlns:a16="http://schemas.microsoft.com/office/drawing/2014/main" id="{2D088A5A-7574-7240-8EDE-2938029F0561}"/>
              </a:ext>
            </a:extLst>
          </p:cNvPr>
          <p:cNvSpPr txBox="1"/>
          <p:nvPr/>
        </p:nvSpPr>
        <p:spPr>
          <a:xfrm>
            <a:off x="7968203" y="70794"/>
            <a:ext cx="1175797" cy="461665"/>
          </a:xfrm>
          <a:prstGeom prst="rect">
            <a:avLst/>
          </a:prstGeom>
          <a:noFill/>
        </p:spPr>
        <p:txBody>
          <a:bodyPr wrap="square" rtlCol="0">
            <a:spAutoFit/>
          </a:bodyPr>
          <a:lstStyle/>
          <a:p>
            <a:pPr algn="r"/>
            <a:r>
              <a:rPr lang="en-US" sz="2400" i="1" dirty="0">
                <a:solidFill>
                  <a:srgbClr val="C00000"/>
                </a:solidFill>
              </a:rPr>
              <a:t>GX-3R</a:t>
            </a:r>
          </a:p>
        </p:txBody>
      </p:sp>
      <p:sp>
        <p:nvSpPr>
          <p:cNvPr id="10" name="Title 1">
            <a:extLst>
              <a:ext uri="{FF2B5EF4-FFF2-40B4-BE49-F238E27FC236}">
                <a16:creationId xmlns="" xmlns:a16="http://schemas.microsoft.com/office/drawing/2014/main" id="{C334EDBE-DF17-1E47-886D-E5DA130B5843}"/>
              </a:ext>
            </a:extLst>
          </p:cNvPr>
          <p:cNvSpPr>
            <a:spLocks noGrp="1"/>
          </p:cNvSpPr>
          <p:nvPr>
            <p:ph type="title"/>
          </p:nvPr>
        </p:nvSpPr>
        <p:spPr>
          <a:xfrm>
            <a:off x="685800" y="242248"/>
            <a:ext cx="7772400" cy="676275"/>
          </a:xfrm>
        </p:spPr>
        <p:txBody>
          <a:bodyPr/>
          <a:lstStyle/>
          <a:p>
            <a:r>
              <a:rPr lang="en-US" dirty="0"/>
              <a:t>2 Button Operation</a:t>
            </a:r>
          </a:p>
        </p:txBody>
      </p:sp>
      <p:sp>
        <p:nvSpPr>
          <p:cNvPr id="7" name="TextBox 6">
            <a:extLst>
              <a:ext uri="{FF2B5EF4-FFF2-40B4-BE49-F238E27FC236}">
                <a16:creationId xmlns="" xmlns:a16="http://schemas.microsoft.com/office/drawing/2014/main" id="{8ABCBFAC-7D87-5A44-97A2-8340484EE820}"/>
              </a:ext>
            </a:extLst>
          </p:cNvPr>
          <p:cNvSpPr txBox="1"/>
          <p:nvPr/>
        </p:nvSpPr>
        <p:spPr>
          <a:xfrm>
            <a:off x="3477628" y="5186407"/>
            <a:ext cx="2188742" cy="523220"/>
          </a:xfrm>
          <a:prstGeom prst="rect">
            <a:avLst/>
          </a:prstGeom>
          <a:noFill/>
        </p:spPr>
        <p:txBody>
          <a:bodyPr wrap="square" rtlCol="0">
            <a:spAutoFit/>
          </a:bodyPr>
          <a:lstStyle/>
          <a:p>
            <a:r>
              <a:rPr lang="en-US" sz="2800" dirty="0"/>
              <a:t>Easy to use!</a:t>
            </a:r>
          </a:p>
        </p:txBody>
      </p:sp>
    </p:spTree>
    <p:extLst>
      <p:ext uri="{BB962C8B-B14F-4D97-AF65-F5344CB8AC3E}">
        <p14:creationId xmlns:p14="http://schemas.microsoft.com/office/powerpoint/2010/main" val="56636673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 xmlns:a16="http://schemas.microsoft.com/office/drawing/2014/main" id="{E63EB003-E925-E646-B2F3-006D2F1B39B1}"/>
              </a:ext>
            </a:extLst>
          </p:cNvPr>
          <p:cNvSpPr txBox="1"/>
          <p:nvPr/>
        </p:nvSpPr>
        <p:spPr>
          <a:xfrm>
            <a:off x="7968203" y="70794"/>
            <a:ext cx="1175797" cy="461665"/>
          </a:xfrm>
          <a:prstGeom prst="rect">
            <a:avLst/>
          </a:prstGeom>
          <a:noFill/>
        </p:spPr>
        <p:txBody>
          <a:bodyPr wrap="square" rtlCol="0">
            <a:spAutoFit/>
          </a:bodyPr>
          <a:lstStyle/>
          <a:p>
            <a:pPr algn="r"/>
            <a:r>
              <a:rPr lang="en-US" sz="2400" i="1" dirty="0">
                <a:solidFill>
                  <a:srgbClr val="C00000"/>
                </a:solidFill>
              </a:rPr>
              <a:t>GX-3R</a:t>
            </a:r>
          </a:p>
        </p:txBody>
      </p:sp>
      <p:sp>
        <p:nvSpPr>
          <p:cNvPr id="9" name="Title 1">
            <a:extLst>
              <a:ext uri="{FF2B5EF4-FFF2-40B4-BE49-F238E27FC236}">
                <a16:creationId xmlns="" xmlns:a16="http://schemas.microsoft.com/office/drawing/2014/main" id="{375201BE-22B4-2F4E-BAA8-1CA4490F7700}"/>
              </a:ext>
            </a:extLst>
          </p:cNvPr>
          <p:cNvSpPr txBox="1">
            <a:spLocks/>
          </p:cNvSpPr>
          <p:nvPr/>
        </p:nvSpPr>
        <p:spPr bwMode="auto">
          <a:xfrm>
            <a:off x="685800" y="342419"/>
            <a:ext cx="77724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r>
              <a:rPr kumimoji="0" lang="en-US" sz="3200" dirty="0"/>
              <a:t>Rechargeable Lithium-Ion Battery</a:t>
            </a:r>
          </a:p>
        </p:txBody>
      </p:sp>
      <p:sp>
        <p:nvSpPr>
          <p:cNvPr id="11" name="Rectangle 10">
            <a:extLst>
              <a:ext uri="{FF2B5EF4-FFF2-40B4-BE49-F238E27FC236}">
                <a16:creationId xmlns="" xmlns:a16="http://schemas.microsoft.com/office/drawing/2014/main" id="{E15910E1-007E-F248-AA91-133C26B87444}"/>
              </a:ext>
            </a:extLst>
          </p:cNvPr>
          <p:cNvSpPr/>
          <p:nvPr/>
        </p:nvSpPr>
        <p:spPr>
          <a:xfrm>
            <a:off x="685800" y="1859339"/>
            <a:ext cx="4572000" cy="1569660"/>
          </a:xfrm>
          <a:prstGeom prst="rect">
            <a:avLst/>
          </a:prstGeom>
        </p:spPr>
        <p:txBody>
          <a:bodyPr>
            <a:spAutoFit/>
          </a:bodyPr>
          <a:lstStyle/>
          <a:p>
            <a:r>
              <a:rPr lang="en-US" sz="2400" dirty="0">
                <a:ea typeface="Calibri" panose="020F0502020204030204" pitchFamily="34" charset="0"/>
                <a:cs typeface="Times New Roman" panose="02020603050405020304" pitchFamily="18" charset="0"/>
              </a:rPr>
              <a:t>Lithium Ion battery gives 25 hours of continuous operation minutes, with a complete recharge in 90.</a:t>
            </a:r>
            <a:r>
              <a:rPr lang="en-US" sz="2400" dirty="0"/>
              <a:t> </a:t>
            </a:r>
          </a:p>
        </p:txBody>
      </p:sp>
      <p:sp>
        <p:nvSpPr>
          <p:cNvPr id="12" name="TextBox 11">
            <a:extLst>
              <a:ext uri="{FF2B5EF4-FFF2-40B4-BE49-F238E27FC236}">
                <a16:creationId xmlns="" xmlns:a16="http://schemas.microsoft.com/office/drawing/2014/main" id="{BE5D389E-4F4B-3C46-928B-8A9571A2B426}"/>
              </a:ext>
            </a:extLst>
          </p:cNvPr>
          <p:cNvSpPr txBox="1"/>
          <p:nvPr/>
        </p:nvSpPr>
        <p:spPr>
          <a:xfrm>
            <a:off x="2068098" y="5221319"/>
            <a:ext cx="6808350" cy="830997"/>
          </a:xfrm>
          <a:prstGeom prst="rect">
            <a:avLst/>
          </a:prstGeom>
          <a:noFill/>
        </p:spPr>
        <p:txBody>
          <a:bodyPr wrap="square" rtlCol="0">
            <a:spAutoFit/>
          </a:bodyPr>
          <a:lstStyle/>
          <a:p>
            <a:r>
              <a:rPr lang="en-US" sz="2400" dirty="0"/>
              <a:t>It has an easy and convenient charging cable, no cradle required!</a:t>
            </a:r>
          </a:p>
        </p:txBody>
      </p:sp>
      <p:cxnSp>
        <p:nvCxnSpPr>
          <p:cNvPr id="13" name="Straight Arrow Connector 12">
            <a:extLst>
              <a:ext uri="{FF2B5EF4-FFF2-40B4-BE49-F238E27FC236}">
                <a16:creationId xmlns="" xmlns:a16="http://schemas.microsoft.com/office/drawing/2014/main" id="{B215E291-C00C-FF4A-BDB6-3E8693B1E414}"/>
              </a:ext>
            </a:extLst>
          </p:cNvPr>
          <p:cNvCxnSpPr>
            <a:cxnSpLocks/>
          </p:cNvCxnSpPr>
          <p:nvPr/>
        </p:nvCxnSpPr>
        <p:spPr>
          <a:xfrm flipV="1">
            <a:off x="3942608" y="4209120"/>
            <a:ext cx="2911038" cy="897271"/>
          </a:xfrm>
          <a:prstGeom prst="straightConnector1">
            <a:avLst/>
          </a:prstGeom>
          <a:ln w="31750">
            <a:solidFill>
              <a:schemeClr val="tx1"/>
            </a:solidFill>
            <a:tailEnd type="triangle" w="lg" len="med"/>
          </a:ln>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 xmlns:a16="http://schemas.microsoft.com/office/drawing/2014/main" id="{99EA644C-F9C5-1E4E-AE0B-8D2DDFBB2A26}"/>
              </a:ext>
            </a:extLst>
          </p:cNvPr>
          <p:cNvPicPr>
            <a:picLocks noChangeAspect="1"/>
          </p:cNvPicPr>
          <p:nvPr/>
        </p:nvPicPr>
        <p:blipFill>
          <a:blip r:embed="rId2"/>
          <a:stretch>
            <a:fillRect/>
          </a:stretch>
        </p:blipFill>
        <p:spPr>
          <a:xfrm>
            <a:off x="5404562" y="1798815"/>
            <a:ext cx="2498178" cy="3422504"/>
          </a:xfrm>
          <a:prstGeom prst="rect">
            <a:avLst/>
          </a:prstGeom>
        </p:spPr>
      </p:pic>
    </p:spTree>
    <p:extLst>
      <p:ext uri="{BB962C8B-B14F-4D97-AF65-F5344CB8AC3E}">
        <p14:creationId xmlns:p14="http://schemas.microsoft.com/office/powerpoint/2010/main" val="340020267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DD8B809-5A38-7047-988A-8E8FAA859D4B}"/>
              </a:ext>
            </a:extLst>
          </p:cNvPr>
          <p:cNvSpPr>
            <a:spLocks noGrp="1"/>
          </p:cNvSpPr>
          <p:nvPr>
            <p:ph type="title"/>
          </p:nvPr>
        </p:nvSpPr>
        <p:spPr>
          <a:xfrm>
            <a:off x="0" y="0"/>
            <a:ext cx="9144000" cy="1192695"/>
          </a:xfrm>
        </p:spPr>
        <p:txBody>
          <a:bodyPr/>
          <a:lstStyle/>
          <a:p>
            <a:pPr algn="ctr"/>
            <a:r>
              <a:rPr lang="en-US" dirty="0"/>
              <a:t>SDM 3R Calibration Station</a:t>
            </a:r>
          </a:p>
        </p:txBody>
      </p:sp>
      <p:pic>
        <p:nvPicPr>
          <p:cNvPr id="6" name="Content Placeholder 5">
            <a:extLst>
              <a:ext uri="{FF2B5EF4-FFF2-40B4-BE49-F238E27FC236}">
                <a16:creationId xmlns="" xmlns:a16="http://schemas.microsoft.com/office/drawing/2014/main" id="{9CFA6770-48C4-0841-BB20-757E45788B5D}"/>
              </a:ext>
            </a:extLst>
          </p:cNvPr>
          <p:cNvPicPr>
            <a:picLocks noGrp="1" noChangeAspect="1"/>
          </p:cNvPicPr>
          <p:nvPr>
            <p:ph idx="1"/>
          </p:nvPr>
        </p:nvPicPr>
        <p:blipFill>
          <a:blip r:embed="rId2"/>
          <a:stretch>
            <a:fillRect/>
          </a:stretch>
        </p:blipFill>
        <p:spPr>
          <a:xfrm>
            <a:off x="4575938" y="1731764"/>
            <a:ext cx="3380948" cy="3394472"/>
          </a:xfrm>
        </p:spPr>
      </p:pic>
      <p:sp>
        <p:nvSpPr>
          <p:cNvPr id="8" name="TextBox 7">
            <a:extLst>
              <a:ext uri="{FF2B5EF4-FFF2-40B4-BE49-F238E27FC236}">
                <a16:creationId xmlns="" xmlns:a16="http://schemas.microsoft.com/office/drawing/2014/main" id="{E12F9083-F642-8B4D-821B-BA5C5FB841ED}"/>
              </a:ext>
            </a:extLst>
          </p:cNvPr>
          <p:cNvSpPr txBox="1"/>
          <p:nvPr/>
        </p:nvSpPr>
        <p:spPr>
          <a:xfrm>
            <a:off x="7968203" y="70794"/>
            <a:ext cx="1175797" cy="461665"/>
          </a:xfrm>
          <a:prstGeom prst="rect">
            <a:avLst/>
          </a:prstGeom>
          <a:noFill/>
        </p:spPr>
        <p:txBody>
          <a:bodyPr wrap="square" rtlCol="0">
            <a:spAutoFit/>
          </a:bodyPr>
          <a:lstStyle/>
          <a:p>
            <a:pPr algn="r"/>
            <a:r>
              <a:rPr lang="en-US" sz="2400" i="1" dirty="0">
                <a:solidFill>
                  <a:srgbClr val="C00000"/>
                </a:solidFill>
              </a:rPr>
              <a:t>GX-3R</a:t>
            </a:r>
          </a:p>
        </p:txBody>
      </p:sp>
      <p:sp>
        <p:nvSpPr>
          <p:cNvPr id="3" name="TextBox 2">
            <a:extLst>
              <a:ext uri="{FF2B5EF4-FFF2-40B4-BE49-F238E27FC236}">
                <a16:creationId xmlns="" xmlns:a16="http://schemas.microsoft.com/office/drawing/2014/main" id="{E4B6E7D5-4CAF-FE4C-887E-8963017B0B9D}"/>
              </a:ext>
            </a:extLst>
          </p:cNvPr>
          <p:cNvSpPr txBox="1"/>
          <p:nvPr/>
        </p:nvSpPr>
        <p:spPr>
          <a:xfrm>
            <a:off x="691589" y="1745260"/>
            <a:ext cx="3880411" cy="4524315"/>
          </a:xfrm>
          <a:prstGeom prst="rect">
            <a:avLst/>
          </a:prstGeom>
          <a:noFill/>
        </p:spPr>
        <p:txBody>
          <a:bodyPr wrap="square" rtlCol="0">
            <a:spAutoFit/>
          </a:bodyPr>
          <a:lstStyle/>
          <a:p>
            <a:pPr marL="342900" indent="-342900">
              <a:buFont typeface="Arial" panose="020B0604020202020204" pitchFamily="34" charset="0"/>
              <a:buChar char="•"/>
            </a:pPr>
            <a:r>
              <a:rPr lang="en-US" sz="2400" dirty="0"/>
              <a:t>Charge, bump test,  calibrate and alarm test instruments using less calibration gas</a:t>
            </a:r>
          </a:p>
          <a:p>
            <a:pPr marL="342900" indent="-342900">
              <a:buFont typeface="Arial" panose="020B0604020202020204" pitchFamily="34" charset="0"/>
              <a:buChar char="•"/>
            </a:pPr>
            <a:r>
              <a:rPr lang="en-US" sz="2400" dirty="0"/>
              <a:t>Automatically schedule tests</a:t>
            </a:r>
          </a:p>
          <a:p>
            <a:pPr marL="342900" indent="-342900">
              <a:buFont typeface="Arial" panose="020B0604020202020204" pitchFamily="34" charset="0"/>
              <a:buChar char="•"/>
            </a:pPr>
            <a:r>
              <a:rPr lang="en-US" sz="2400" dirty="0"/>
              <a:t>Bank up to 10 units with tubeless connection</a:t>
            </a:r>
          </a:p>
          <a:p>
            <a:pPr marL="342900" indent="-342900">
              <a:buFont typeface="Arial" panose="020B0604020202020204" pitchFamily="34" charset="0"/>
              <a:buChar char="•"/>
            </a:pPr>
            <a:r>
              <a:rPr lang="en-US" sz="2400" dirty="0"/>
              <a:t>Access instrument data via USB or </a:t>
            </a:r>
            <a:r>
              <a:rPr lang="en-US" sz="2400" dirty="0" err="1"/>
              <a:t>ethernet</a:t>
            </a:r>
            <a:endParaRPr lang="en-US" sz="2400" dirty="0"/>
          </a:p>
        </p:txBody>
      </p:sp>
    </p:spTree>
    <p:extLst>
      <p:ext uri="{BB962C8B-B14F-4D97-AF65-F5344CB8AC3E}">
        <p14:creationId xmlns:p14="http://schemas.microsoft.com/office/powerpoint/2010/main" val="79161159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 xmlns:a16="http://schemas.microsoft.com/office/drawing/2014/main" id="{F4509CAA-3818-174D-A0D7-15FCC2E8A135}"/>
              </a:ext>
            </a:extLst>
          </p:cNvPr>
          <p:cNvSpPr>
            <a:spLocks noGrp="1"/>
          </p:cNvSpPr>
          <p:nvPr>
            <p:ph type="title"/>
          </p:nvPr>
        </p:nvSpPr>
        <p:spPr>
          <a:xfrm>
            <a:off x="0" y="14412"/>
            <a:ext cx="9144000" cy="1192695"/>
          </a:xfrm>
        </p:spPr>
        <p:txBody>
          <a:bodyPr/>
          <a:lstStyle/>
          <a:p>
            <a:pPr algn="ctr"/>
            <a:r>
              <a:rPr lang="en-US" sz="3600" dirty="0"/>
              <a:t>High Capacity Data Logging</a:t>
            </a:r>
          </a:p>
        </p:txBody>
      </p:sp>
      <p:sp>
        <p:nvSpPr>
          <p:cNvPr id="6" name="TextBox 5">
            <a:extLst>
              <a:ext uri="{FF2B5EF4-FFF2-40B4-BE49-F238E27FC236}">
                <a16:creationId xmlns="" xmlns:a16="http://schemas.microsoft.com/office/drawing/2014/main" id="{C242CB7E-82B4-BD47-AAEE-32A556FCA97B}"/>
              </a:ext>
            </a:extLst>
          </p:cNvPr>
          <p:cNvSpPr txBox="1"/>
          <p:nvPr/>
        </p:nvSpPr>
        <p:spPr>
          <a:xfrm>
            <a:off x="1979912" y="1439937"/>
            <a:ext cx="6479331" cy="1223412"/>
          </a:xfrm>
          <a:prstGeom prst="rect">
            <a:avLst/>
          </a:prstGeom>
          <a:noFill/>
        </p:spPr>
        <p:txBody>
          <a:bodyPr wrap="square" rtlCol="0">
            <a:spAutoFit/>
          </a:bodyPr>
          <a:lstStyle/>
          <a:p>
            <a:r>
              <a:rPr lang="en-US" sz="2000" dirty="0"/>
              <a:t>The GX-3R automatically logs data every 5 minutes for 300 hours of measurement. </a:t>
            </a:r>
            <a:r>
              <a:rPr lang="en-US" sz="2000" dirty="0" smtClean="0"/>
              <a:t/>
            </a:r>
            <a:br>
              <a:rPr lang="en-US" sz="2000" dirty="0" smtClean="0"/>
            </a:br>
            <a:r>
              <a:rPr lang="en-US" sz="2000" dirty="0" smtClean="0"/>
              <a:t>(</a:t>
            </a:r>
            <a:r>
              <a:rPr lang="en-US" sz="2000" dirty="0"/>
              <a:t>note: logging interval can be changed in settings)</a:t>
            </a:r>
          </a:p>
          <a:p>
            <a:endParaRPr lang="en-US" sz="1350" dirty="0"/>
          </a:p>
        </p:txBody>
      </p:sp>
      <p:sp>
        <p:nvSpPr>
          <p:cNvPr id="7" name="Title 1">
            <a:extLst>
              <a:ext uri="{FF2B5EF4-FFF2-40B4-BE49-F238E27FC236}">
                <a16:creationId xmlns="" xmlns:a16="http://schemas.microsoft.com/office/drawing/2014/main" id="{D51A1156-7F64-174B-B84A-5CDAC77984DD}"/>
              </a:ext>
            </a:extLst>
          </p:cNvPr>
          <p:cNvSpPr txBox="1">
            <a:spLocks/>
          </p:cNvSpPr>
          <p:nvPr/>
        </p:nvSpPr>
        <p:spPr bwMode="auto">
          <a:xfrm>
            <a:off x="1979913" y="2832577"/>
            <a:ext cx="668969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r>
              <a:rPr kumimoji="0" lang="en-US" sz="3600" dirty="0"/>
              <a:t>Infrared Communication Port</a:t>
            </a:r>
          </a:p>
        </p:txBody>
      </p:sp>
      <p:pic>
        <p:nvPicPr>
          <p:cNvPr id="8" name="Picture 7">
            <a:extLst>
              <a:ext uri="{FF2B5EF4-FFF2-40B4-BE49-F238E27FC236}">
                <a16:creationId xmlns="" xmlns:a16="http://schemas.microsoft.com/office/drawing/2014/main" id="{B8C1188F-CC96-5F4F-95DD-6FA02ECC951B}"/>
              </a:ext>
            </a:extLst>
          </p:cNvPr>
          <p:cNvPicPr>
            <a:picLocks noChangeAspect="1"/>
          </p:cNvPicPr>
          <p:nvPr/>
        </p:nvPicPr>
        <p:blipFill>
          <a:blip r:embed="rId2"/>
          <a:stretch>
            <a:fillRect/>
          </a:stretch>
        </p:blipFill>
        <p:spPr>
          <a:xfrm>
            <a:off x="850125" y="1803592"/>
            <a:ext cx="1129788" cy="1970350"/>
          </a:xfrm>
          <a:prstGeom prst="rect">
            <a:avLst/>
          </a:prstGeom>
        </p:spPr>
      </p:pic>
      <p:pic>
        <p:nvPicPr>
          <p:cNvPr id="9" name="Picture 8">
            <a:extLst>
              <a:ext uri="{FF2B5EF4-FFF2-40B4-BE49-F238E27FC236}">
                <a16:creationId xmlns="" xmlns:a16="http://schemas.microsoft.com/office/drawing/2014/main" id="{01B06556-B8E9-A843-9776-44DFD8CEFB4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7545" y="3813838"/>
            <a:ext cx="1794948" cy="1735117"/>
          </a:xfrm>
          <a:prstGeom prst="rect">
            <a:avLst/>
          </a:prstGeom>
        </p:spPr>
      </p:pic>
      <p:sp>
        <p:nvSpPr>
          <p:cNvPr id="12" name="TextBox 11">
            <a:extLst>
              <a:ext uri="{FF2B5EF4-FFF2-40B4-BE49-F238E27FC236}">
                <a16:creationId xmlns="" xmlns:a16="http://schemas.microsoft.com/office/drawing/2014/main" id="{B96BE0D7-4423-6241-8802-D3C88300981C}"/>
              </a:ext>
            </a:extLst>
          </p:cNvPr>
          <p:cNvSpPr txBox="1"/>
          <p:nvPr/>
        </p:nvSpPr>
        <p:spPr>
          <a:xfrm>
            <a:off x="3109965" y="4062939"/>
            <a:ext cx="4111602" cy="1569660"/>
          </a:xfrm>
          <a:prstGeom prst="rect">
            <a:avLst/>
          </a:prstGeom>
          <a:noFill/>
        </p:spPr>
        <p:txBody>
          <a:bodyPr wrap="square" rtlCol="0">
            <a:spAutoFit/>
          </a:bodyPr>
          <a:lstStyle/>
          <a:p>
            <a:r>
              <a:rPr lang="en-US" sz="2400" dirty="0"/>
              <a:t>Transfer data from the instrument to a PC with a USB/IR adaptor, no cradle required. </a:t>
            </a:r>
          </a:p>
        </p:txBody>
      </p:sp>
      <p:sp>
        <p:nvSpPr>
          <p:cNvPr id="13" name="TextBox 12">
            <a:extLst>
              <a:ext uri="{FF2B5EF4-FFF2-40B4-BE49-F238E27FC236}">
                <a16:creationId xmlns="" xmlns:a16="http://schemas.microsoft.com/office/drawing/2014/main" id="{843E37F1-61C1-DA4E-97FF-D5CE3603AB6A}"/>
              </a:ext>
            </a:extLst>
          </p:cNvPr>
          <p:cNvSpPr txBox="1"/>
          <p:nvPr/>
        </p:nvSpPr>
        <p:spPr>
          <a:xfrm>
            <a:off x="7968203" y="70794"/>
            <a:ext cx="1175797" cy="461665"/>
          </a:xfrm>
          <a:prstGeom prst="rect">
            <a:avLst/>
          </a:prstGeom>
          <a:noFill/>
        </p:spPr>
        <p:txBody>
          <a:bodyPr wrap="square" rtlCol="0">
            <a:spAutoFit/>
          </a:bodyPr>
          <a:lstStyle/>
          <a:p>
            <a:pPr algn="r"/>
            <a:r>
              <a:rPr lang="en-US" sz="2400" i="1" dirty="0">
                <a:solidFill>
                  <a:srgbClr val="C00000"/>
                </a:solidFill>
              </a:rPr>
              <a:t>GX-3R</a:t>
            </a:r>
          </a:p>
        </p:txBody>
      </p:sp>
    </p:spTree>
    <p:extLst>
      <p:ext uri="{BB962C8B-B14F-4D97-AF65-F5344CB8AC3E}">
        <p14:creationId xmlns:p14="http://schemas.microsoft.com/office/powerpoint/2010/main" val="139230131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0A2EF26-6574-AD45-8FAB-2510B7873A37}"/>
              </a:ext>
            </a:extLst>
          </p:cNvPr>
          <p:cNvSpPr>
            <a:spLocks noGrp="1"/>
          </p:cNvSpPr>
          <p:nvPr>
            <p:ph type="title"/>
          </p:nvPr>
        </p:nvSpPr>
        <p:spPr>
          <a:xfrm>
            <a:off x="0" y="0"/>
            <a:ext cx="9144000" cy="1242259"/>
          </a:xfrm>
        </p:spPr>
        <p:txBody>
          <a:bodyPr/>
          <a:lstStyle/>
          <a:p>
            <a:pPr algn="ctr"/>
            <a:r>
              <a:rPr lang="en-US" dirty="0"/>
              <a:t>RP-3R Sampling Pump</a:t>
            </a:r>
          </a:p>
        </p:txBody>
      </p:sp>
      <p:pic>
        <p:nvPicPr>
          <p:cNvPr id="6" name="Content Placeholder 5">
            <a:extLst>
              <a:ext uri="{FF2B5EF4-FFF2-40B4-BE49-F238E27FC236}">
                <a16:creationId xmlns="" xmlns:a16="http://schemas.microsoft.com/office/drawing/2014/main" id="{935F5822-CECB-6342-AF8A-F2985DA928CA}"/>
              </a:ext>
            </a:extLst>
          </p:cNvPr>
          <p:cNvPicPr>
            <a:picLocks noGrp="1" noChangeAspect="1"/>
          </p:cNvPicPr>
          <p:nvPr>
            <p:ph idx="1"/>
          </p:nvPr>
        </p:nvPicPr>
        <p:blipFill>
          <a:blip r:embed="rId2"/>
          <a:stretch>
            <a:fillRect/>
          </a:stretch>
        </p:blipFill>
        <p:spPr>
          <a:xfrm>
            <a:off x="6623795" y="2138518"/>
            <a:ext cx="1927266" cy="3263504"/>
          </a:xfrm>
        </p:spPr>
      </p:pic>
      <p:sp>
        <p:nvSpPr>
          <p:cNvPr id="7" name="TextBox 6">
            <a:extLst>
              <a:ext uri="{FF2B5EF4-FFF2-40B4-BE49-F238E27FC236}">
                <a16:creationId xmlns="" xmlns:a16="http://schemas.microsoft.com/office/drawing/2014/main" id="{99B1FDC5-1F96-7642-9F17-A96D73C530C3}"/>
              </a:ext>
            </a:extLst>
          </p:cNvPr>
          <p:cNvSpPr txBox="1"/>
          <p:nvPr/>
        </p:nvSpPr>
        <p:spPr>
          <a:xfrm>
            <a:off x="7968203" y="70794"/>
            <a:ext cx="1175797" cy="461665"/>
          </a:xfrm>
          <a:prstGeom prst="rect">
            <a:avLst/>
          </a:prstGeom>
          <a:noFill/>
        </p:spPr>
        <p:txBody>
          <a:bodyPr wrap="square" rtlCol="0">
            <a:spAutoFit/>
          </a:bodyPr>
          <a:lstStyle/>
          <a:p>
            <a:pPr algn="r"/>
            <a:r>
              <a:rPr lang="en-US" sz="2400" i="1" dirty="0">
                <a:solidFill>
                  <a:srgbClr val="C00000"/>
                </a:solidFill>
              </a:rPr>
              <a:t>GX-3R</a:t>
            </a:r>
          </a:p>
        </p:txBody>
      </p:sp>
      <p:pic>
        <p:nvPicPr>
          <p:cNvPr id="8" name="Picture 7">
            <a:extLst>
              <a:ext uri="{FF2B5EF4-FFF2-40B4-BE49-F238E27FC236}">
                <a16:creationId xmlns="" xmlns:a16="http://schemas.microsoft.com/office/drawing/2014/main" id="{A8BF2290-E13C-3049-9D24-4DA7B6339CF5}"/>
              </a:ext>
            </a:extLst>
          </p:cNvPr>
          <p:cNvPicPr>
            <a:picLocks noChangeAspect="1"/>
          </p:cNvPicPr>
          <p:nvPr/>
        </p:nvPicPr>
        <p:blipFill>
          <a:blip r:embed="rId3"/>
          <a:stretch>
            <a:fillRect/>
          </a:stretch>
        </p:blipFill>
        <p:spPr>
          <a:xfrm>
            <a:off x="447458" y="2278708"/>
            <a:ext cx="1854539" cy="2983124"/>
          </a:xfrm>
          <a:prstGeom prst="rect">
            <a:avLst/>
          </a:prstGeom>
        </p:spPr>
      </p:pic>
      <p:sp>
        <p:nvSpPr>
          <p:cNvPr id="9" name="TextBox 8">
            <a:extLst>
              <a:ext uri="{FF2B5EF4-FFF2-40B4-BE49-F238E27FC236}">
                <a16:creationId xmlns="" xmlns:a16="http://schemas.microsoft.com/office/drawing/2014/main" id="{878257F5-CE21-5A41-804F-363FAD260FDD}"/>
              </a:ext>
            </a:extLst>
          </p:cNvPr>
          <p:cNvSpPr txBox="1"/>
          <p:nvPr/>
        </p:nvSpPr>
        <p:spPr>
          <a:xfrm>
            <a:off x="2938182" y="2412137"/>
            <a:ext cx="3267635" cy="2308324"/>
          </a:xfrm>
          <a:prstGeom prst="rect">
            <a:avLst/>
          </a:prstGeom>
          <a:noFill/>
        </p:spPr>
        <p:txBody>
          <a:bodyPr wrap="square" rtlCol="0">
            <a:spAutoFit/>
          </a:bodyPr>
          <a:lstStyle/>
          <a:p>
            <a:pPr marL="285750" indent="-285750">
              <a:buFont typeface="Arial" panose="020B0604020202020204" pitchFamily="34" charset="0"/>
              <a:buChar char="•"/>
            </a:pPr>
            <a:r>
              <a:rPr lang="en-US" dirty="0"/>
              <a:t>Clip-on sampling pump has a 50’ range and independent power supply</a:t>
            </a:r>
          </a:p>
          <a:p>
            <a:pPr marL="285750" indent="-285750">
              <a:buFont typeface="Arial" panose="020B0604020202020204" pitchFamily="34" charset="0"/>
              <a:buChar char="•"/>
            </a:pPr>
            <a:r>
              <a:rPr lang="en-US" dirty="0"/>
              <a:t>Continuously operates for 10 hours</a:t>
            </a:r>
          </a:p>
          <a:p>
            <a:pPr marL="285750" indent="-285750">
              <a:buFont typeface="Arial" panose="020B0604020202020204" pitchFamily="34" charset="0"/>
              <a:buChar char="•"/>
            </a:pPr>
            <a:r>
              <a:rPr lang="en-US" dirty="0"/>
              <a:t>Eco mode will operate up to 16 hours</a:t>
            </a:r>
          </a:p>
        </p:txBody>
      </p:sp>
    </p:spTree>
    <p:extLst>
      <p:ext uri="{BB962C8B-B14F-4D97-AF65-F5344CB8AC3E}">
        <p14:creationId xmlns:p14="http://schemas.microsoft.com/office/powerpoint/2010/main" val="360622417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 xmlns:a16="http://schemas.microsoft.com/office/drawing/2014/main" id="{2682A920-E5C9-4247-B1F5-CFC9DFB808E5}"/>
              </a:ext>
            </a:extLst>
          </p:cNvPr>
          <p:cNvSpPr txBox="1"/>
          <p:nvPr/>
        </p:nvSpPr>
        <p:spPr>
          <a:xfrm>
            <a:off x="7968203" y="70794"/>
            <a:ext cx="1175797" cy="461665"/>
          </a:xfrm>
          <a:prstGeom prst="rect">
            <a:avLst/>
          </a:prstGeom>
          <a:noFill/>
        </p:spPr>
        <p:txBody>
          <a:bodyPr wrap="square" rtlCol="0">
            <a:spAutoFit/>
          </a:bodyPr>
          <a:lstStyle/>
          <a:p>
            <a:pPr algn="r"/>
            <a:r>
              <a:rPr lang="en-US" sz="2400" i="1" dirty="0">
                <a:solidFill>
                  <a:srgbClr val="C00000"/>
                </a:solidFill>
              </a:rPr>
              <a:t>GX-3R</a:t>
            </a:r>
          </a:p>
        </p:txBody>
      </p:sp>
      <p:sp>
        <p:nvSpPr>
          <p:cNvPr id="9" name="Title 1">
            <a:extLst>
              <a:ext uri="{FF2B5EF4-FFF2-40B4-BE49-F238E27FC236}">
                <a16:creationId xmlns="" xmlns:a16="http://schemas.microsoft.com/office/drawing/2014/main" id="{36C2666D-981D-9449-8C49-D2A7A72B6C49}"/>
              </a:ext>
            </a:extLst>
          </p:cNvPr>
          <p:cNvSpPr>
            <a:spLocks noGrp="1"/>
          </p:cNvSpPr>
          <p:nvPr>
            <p:ph type="title"/>
          </p:nvPr>
        </p:nvSpPr>
        <p:spPr>
          <a:xfrm>
            <a:off x="1069975" y="301625"/>
            <a:ext cx="7772400" cy="676275"/>
          </a:xfrm>
        </p:spPr>
        <p:txBody>
          <a:bodyPr/>
          <a:lstStyle/>
          <a:p>
            <a:r>
              <a:rPr lang="en-US" sz="3600" dirty="0"/>
              <a:t>Lunch Break Mode</a:t>
            </a:r>
          </a:p>
        </p:txBody>
      </p:sp>
      <p:sp>
        <p:nvSpPr>
          <p:cNvPr id="10" name="TextBox 9">
            <a:extLst>
              <a:ext uri="{FF2B5EF4-FFF2-40B4-BE49-F238E27FC236}">
                <a16:creationId xmlns="" xmlns:a16="http://schemas.microsoft.com/office/drawing/2014/main" id="{B40F5EAB-1551-D846-93BD-EB1458239714}"/>
              </a:ext>
            </a:extLst>
          </p:cNvPr>
          <p:cNvSpPr txBox="1"/>
          <p:nvPr/>
        </p:nvSpPr>
        <p:spPr>
          <a:xfrm>
            <a:off x="787587" y="1532539"/>
            <a:ext cx="4168588" cy="1200329"/>
          </a:xfrm>
          <a:prstGeom prst="rect">
            <a:avLst/>
          </a:prstGeom>
          <a:noFill/>
        </p:spPr>
        <p:txBody>
          <a:bodyPr wrap="square" rtlCol="0">
            <a:spAutoFit/>
          </a:bodyPr>
          <a:lstStyle/>
          <a:p>
            <a:r>
              <a:rPr lang="en-US" sz="2400" dirty="0"/>
              <a:t>Retain TWA and PEAK values from last use to pick up where you left off. </a:t>
            </a:r>
          </a:p>
        </p:txBody>
      </p:sp>
      <p:pic>
        <p:nvPicPr>
          <p:cNvPr id="11" name="Picture 10">
            <a:extLst>
              <a:ext uri="{FF2B5EF4-FFF2-40B4-BE49-F238E27FC236}">
                <a16:creationId xmlns="" xmlns:a16="http://schemas.microsoft.com/office/drawing/2014/main" id="{38DC8F80-B526-C040-A55A-66B16C8E0AFD}"/>
              </a:ext>
            </a:extLst>
          </p:cNvPr>
          <p:cNvPicPr>
            <a:picLocks noChangeAspect="1"/>
          </p:cNvPicPr>
          <p:nvPr/>
        </p:nvPicPr>
        <p:blipFill>
          <a:blip r:embed="rId2"/>
          <a:stretch>
            <a:fillRect/>
          </a:stretch>
        </p:blipFill>
        <p:spPr>
          <a:xfrm>
            <a:off x="4956175" y="1763859"/>
            <a:ext cx="3740483" cy="2493655"/>
          </a:xfrm>
          <a:prstGeom prst="rect">
            <a:avLst/>
          </a:prstGeom>
        </p:spPr>
      </p:pic>
      <p:sp>
        <p:nvSpPr>
          <p:cNvPr id="7" name="Title 1">
            <a:extLst>
              <a:ext uri="{FF2B5EF4-FFF2-40B4-BE49-F238E27FC236}">
                <a16:creationId xmlns="" xmlns:a16="http://schemas.microsoft.com/office/drawing/2014/main" id="{FDBE83FE-24C0-FC40-B98A-C54397258FA3}"/>
              </a:ext>
            </a:extLst>
          </p:cNvPr>
          <p:cNvSpPr txBox="1">
            <a:spLocks/>
          </p:cNvSpPr>
          <p:nvPr/>
        </p:nvSpPr>
        <p:spPr bwMode="auto">
          <a:xfrm>
            <a:off x="-1014319" y="4213587"/>
            <a:ext cx="77724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r>
              <a:rPr kumimoji="0" lang="en-US" sz="3600" dirty="0"/>
              <a:t>Stealth Mode</a:t>
            </a:r>
          </a:p>
        </p:txBody>
      </p:sp>
      <p:sp>
        <p:nvSpPr>
          <p:cNvPr id="8" name="TextBox 7">
            <a:extLst>
              <a:ext uri="{FF2B5EF4-FFF2-40B4-BE49-F238E27FC236}">
                <a16:creationId xmlns="" xmlns:a16="http://schemas.microsoft.com/office/drawing/2014/main" id="{EF016FE6-03EB-1347-845D-4B6FDA9AE8F1}"/>
              </a:ext>
            </a:extLst>
          </p:cNvPr>
          <p:cNvSpPr txBox="1"/>
          <p:nvPr/>
        </p:nvSpPr>
        <p:spPr>
          <a:xfrm>
            <a:off x="2662813" y="5094141"/>
            <a:ext cx="5468763" cy="1200329"/>
          </a:xfrm>
          <a:prstGeom prst="rect">
            <a:avLst/>
          </a:prstGeom>
          <a:noFill/>
        </p:spPr>
        <p:txBody>
          <a:bodyPr wrap="square" rtlCol="0">
            <a:spAutoFit/>
          </a:bodyPr>
          <a:lstStyle/>
          <a:p>
            <a:r>
              <a:rPr lang="en-US" sz="2400" dirty="0"/>
              <a:t>Set the alarm to notify silently—perfect for law enforcement and other applications </a:t>
            </a:r>
          </a:p>
        </p:txBody>
      </p:sp>
    </p:spTree>
    <p:extLst>
      <p:ext uri="{BB962C8B-B14F-4D97-AF65-F5344CB8AC3E}">
        <p14:creationId xmlns:p14="http://schemas.microsoft.com/office/powerpoint/2010/main" val="209352600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CA26771-459E-4A4F-A9BD-F585C3A425AF}"/>
              </a:ext>
            </a:extLst>
          </p:cNvPr>
          <p:cNvSpPr>
            <a:spLocks noGrp="1"/>
          </p:cNvSpPr>
          <p:nvPr>
            <p:ph type="title"/>
          </p:nvPr>
        </p:nvSpPr>
        <p:spPr>
          <a:xfrm>
            <a:off x="0" y="0"/>
            <a:ext cx="9144000" cy="1192695"/>
          </a:xfrm>
        </p:spPr>
        <p:txBody>
          <a:bodyPr/>
          <a:lstStyle/>
          <a:p>
            <a:pPr algn="ctr"/>
            <a:r>
              <a:rPr lang="en-US" dirty="0"/>
              <a:t>Low Cost of Ownership</a:t>
            </a:r>
          </a:p>
        </p:txBody>
      </p:sp>
      <p:sp>
        <p:nvSpPr>
          <p:cNvPr id="3" name="Content Placeholder 2">
            <a:extLst>
              <a:ext uri="{FF2B5EF4-FFF2-40B4-BE49-F238E27FC236}">
                <a16:creationId xmlns="" xmlns:a16="http://schemas.microsoft.com/office/drawing/2014/main" id="{2C19EEC0-4F42-3643-A1CD-5E897C9BA8CC}"/>
              </a:ext>
            </a:extLst>
          </p:cNvPr>
          <p:cNvSpPr>
            <a:spLocks noGrp="1"/>
          </p:cNvSpPr>
          <p:nvPr>
            <p:ph idx="1"/>
          </p:nvPr>
        </p:nvSpPr>
        <p:spPr>
          <a:xfrm>
            <a:off x="457200" y="1600203"/>
            <a:ext cx="8229600" cy="1192696"/>
          </a:xfrm>
        </p:spPr>
        <p:txBody>
          <a:bodyPr/>
          <a:lstStyle/>
          <a:p>
            <a:pPr marL="0" indent="0">
              <a:buNone/>
            </a:pPr>
            <a:r>
              <a:rPr lang="en-US" dirty="0"/>
              <a:t>The GX-3R is a complete instrument. It is easy to maintain and is NOT disposable. </a:t>
            </a:r>
          </a:p>
          <a:p>
            <a:pPr marL="0" indent="0">
              <a:buNone/>
            </a:pPr>
            <a:endParaRPr lang="en-US" dirty="0"/>
          </a:p>
          <a:p>
            <a:pPr marL="0" indent="0">
              <a:buNone/>
            </a:pPr>
            <a:r>
              <a:rPr lang="en-US" dirty="0"/>
              <a:t>Long lasting sensors, low parts replacement costs, plus a history of long-term product support makes this the best value of any 4-gas instrument </a:t>
            </a:r>
          </a:p>
        </p:txBody>
      </p:sp>
      <p:sp>
        <p:nvSpPr>
          <p:cNvPr id="7" name="TextBox 6">
            <a:extLst>
              <a:ext uri="{FF2B5EF4-FFF2-40B4-BE49-F238E27FC236}">
                <a16:creationId xmlns="" xmlns:a16="http://schemas.microsoft.com/office/drawing/2014/main" id="{5906E7BF-8F90-A144-AAC7-A7018E9320BA}"/>
              </a:ext>
            </a:extLst>
          </p:cNvPr>
          <p:cNvSpPr txBox="1"/>
          <p:nvPr/>
        </p:nvSpPr>
        <p:spPr>
          <a:xfrm>
            <a:off x="7968203" y="70794"/>
            <a:ext cx="1175797" cy="461665"/>
          </a:xfrm>
          <a:prstGeom prst="rect">
            <a:avLst/>
          </a:prstGeom>
          <a:noFill/>
        </p:spPr>
        <p:txBody>
          <a:bodyPr wrap="square" rtlCol="0">
            <a:spAutoFit/>
          </a:bodyPr>
          <a:lstStyle/>
          <a:p>
            <a:pPr algn="r"/>
            <a:r>
              <a:rPr lang="en-US" sz="2400" i="1" dirty="0">
                <a:solidFill>
                  <a:srgbClr val="C00000"/>
                </a:solidFill>
              </a:rPr>
              <a:t>GX-3R</a:t>
            </a:r>
          </a:p>
        </p:txBody>
      </p:sp>
      <p:pic>
        <p:nvPicPr>
          <p:cNvPr id="4" name="Picture 3">
            <a:extLst>
              <a:ext uri="{FF2B5EF4-FFF2-40B4-BE49-F238E27FC236}">
                <a16:creationId xmlns="" xmlns:a16="http://schemas.microsoft.com/office/drawing/2014/main" id="{D22C8B37-A38E-7641-8844-1AFAF3C00DAB}"/>
              </a:ext>
            </a:extLst>
          </p:cNvPr>
          <p:cNvPicPr>
            <a:picLocks noChangeAspect="1"/>
          </p:cNvPicPr>
          <p:nvPr/>
        </p:nvPicPr>
        <p:blipFill>
          <a:blip r:embed="rId2"/>
          <a:stretch>
            <a:fillRect/>
          </a:stretch>
        </p:blipFill>
        <p:spPr>
          <a:xfrm>
            <a:off x="3412396" y="4279900"/>
            <a:ext cx="2319207" cy="2407920"/>
          </a:xfrm>
          <a:prstGeom prst="rect">
            <a:avLst/>
          </a:prstGeom>
        </p:spPr>
      </p:pic>
    </p:spTree>
    <p:extLst>
      <p:ext uri="{BB962C8B-B14F-4D97-AF65-F5344CB8AC3E}">
        <p14:creationId xmlns:p14="http://schemas.microsoft.com/office/powerpoint/2010/main" val="183720803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 xmlns:a16="http://schemas.microsoft.com/office/drawing/2014/main" id="{065B840C-1B4D-374A-8286-3A6EF3BF2A92}"/>
              </a:ext>
            </a:extLst>
          </p:cNvPr>
          <p:cNvSpPr>
            <a:spLocks noGrp="1"/>
          </p:cNvSpPr>
          <p:nvPr>
            <p:ph type="title"/>
          </p:nvPr>
        </p:nvSpPr>
        <p:spPr>
          <a:xfrm>
            <a:off x="685799" y="261284"/>
            <a:ext cx="7772400" cy="676275"/>
          </a:xfrm>
        </p:spPr>
        <p:txBody>
          <a:bodyPr/>
          <a:lstStyle/>
          <a:p>
            <a:r>
              <a:rPr lang="en-US" dirty="0"/>
              <a:t>9 Languages</a:t>
            </a:r>
          </a:p>
        </p:txBody>
      </p:sp>
      <p:sp>
        <p:nvSpPr>
          <p:cNvPr id="6" name="TextBox 5">
            <a:extLst>
              <a:ext uri="{FF2B5EF4-FFF2-40B4-BE49-F238E27FC236}">
                <a16:creationId xmlns="" xmlns:a16="http://schemas.microsoft.com/office/drawing/2014/main" id="{3C1322AB-B96C-9C45-8F27-12447476F7C3}"/>
              </a:ext>
            </a:extLst>
          </p:cNvPr>
          <p:cNvSpPr txBox="1"/>
          <p:nvPr/>
        </p:nvSpPr>
        <p:spPr>
          <a:xfrm>
            <a:off x="7968203" y="70794"/>
            <a:ext cx="1175797" cy="461665"/>
          </a:xfrm>
          <a:prstGeom prst="rect">
            <a:avLst/>
          </a:prstGeom>
          <a:noFill/>
        </p:spPr>
        <p:txBody>
          <a:bodyPr wrap="square" rtlCol="0">
            <a:spAutoFit/>
          </a:bodyPr>
          <a:lstStyle/>
          <a:p>
            <a:pPr algn="r"/>
            <a:r>
              <a:rPr lang="en-US" sz="2400" i="1" dirty="0">
                <a:solidFill>
                  <a:srgbClr val="C00000"/>
                </a:solidFill>
              </a:rPr>
              <a:t>GX-3R</a:t>
            </a:r>
          </a:p>
        </p:txBody>
      </p:sp>
      <p:sp>
        <p:nvSpPr>
          <p:cNvPr id="8" name="TextBox 7">
            <a:extLst>
              <a:ext uri="{FF2B5EF4-FFF2-40B4-BE49-F238E27FC236}">
                <a16:creationId xmlns="" xmlns:a16="http://schemas.microsoft.com/office/drawing/2014/main" id="{AD6FBD39-A1C5-AE4E-8D29-98D081DCD934}"/>
              </a:ext>
            </a:extLst>
          </p:cNvPr>
          <p:cNvSpPr txBox="1"/>
          <p:nvPr/>
        </p:nvSpPr>
        <p:spPr>
          <a:xfrm>
            <a:off x="1110107" y="1939725"/>
            <a:ext cx="6783107" cy="4154984"/>
          </a:xfrm>
          <a:prstGeom prst="rect">
            <a:avLst/>
          </a:prstGeom>
          <a:noFill/>
        </p:spPr>
        <p:txBody>
          <a:bodyPr wrap="square" rtlCol="0">
            <a:spAutoFit/>
          </a:bodyPr>
          <a:lstStyle/>
          <a:p>
            <a:pPr algn="ctr"/>
            <a:r>
              <a:rPr lang="en-US" sz="2400" dirty="0"/>
              <a:t>Available in 9 languages:</a:t>
            </a:r>
          </a:p>
          <a:p>
            <a:pPr algn="ctr"/>
            <a:endParaRPr lang="en-US" sz="2400" dirty="0"/>
          </a:p>
          <a:p>
            <a:pPr algn="ctr"/>
            <a:r>
              <a:rPr lang="en-US" sz="2400" dirty="0"/>
              <a:t>English</a:t>
            </a:r>
          </a:p>
          <a:p>
            <a:pPr algn="ctr"/>
            <a:r>
              <a:rPr lang="ja-JP" altLang="en-US" sz="2400"/>
              <a:t>日本語</a:t>
            </a:r>
            <a:r>
              <a:rPr lang="en-US" altLang="ja-JP" sz="2400" dirty="0"/>
              <a:t> </a:t>
            </a:r>
            <a:r>
              <a:rPr lang="en-US" altLang="ja-JP" sz="2400" i="1" dirty="0"/>
              <a:t>(Japanese)</a:t>
            </a:r>
          </a:p>
          <a:p>
            <a:pPr algn="ctr"/>
            <a:r>
              <a:rPr lang="en-US" altLang="ja-JP" sz="2400" dirty="0" err="1"/>
              <a:t>Español</a:t>
            </a:r>
            <a:r>
              <a:rPr lang="en-US" altLang="ja-JP" sz="2400" dirty="0"/>
              <a:t> (Spanish)</a:t>
            </a:r>
          </a:p>
          <a:p>
            <a:pPr algn="ctr"/>
            <a:r>
              <a:rPr lang="en-US" altLang="ja-JP" sz="2400" dirty="0"/>
              <a:t>Deutsch (German)</a:t>
            </a:r>
          </a:p>
          <a:p>
            <a:pPr algn="ctr"/>
            <a:r>
              <a:rPr lang="en-US" altLang="ja-JP" sz="2400" dirty="0" err="1"/>
              <a:t>Français</a:t>
            </a:r>
            <a:r>
              <a:rPr lang="en-US" altLang="ja-JP" sz="2400" dirty="0"/>
              <a:t> (French)</a:t>
            </a:r>
          </a:p>
          <a:p>
            <a:pPr algn="ctr"/>
            <a:r>
              <a:rPr lang="en-US" altLang="ja-JP" sz="2400" dirty="0" err="1"/>
              <a:t>Italiano</a:t>
            </a:r>
            <a:r>
              <a:rPr lang="en-US" altLang="ja-JP" sz="2400" dirty="0"/>
              <a:t> (Italian)</a:t>
            </a:r>
          </a:p>
          <a:p>
            <a:pPr algn="ctr"/>
            <a:r>
              <a:rPr lang="en-US" altLang="ja-JP" sz="2400" dirty="0"/>
              <a:t>P</a:t>
            </a:r>
            <a:r>
              <a:rPr lang="az-Cyrl-AZ" altLang="ja-JP" sz="2400" dirty="0"/>
              <a:t>усский</a:t>
            </a:r>
            <a:r>
              <a:rPr lang="en-US" altLang="ja-JP" sz="2400" dirty="0"/>
              <a:t> </a:t>
            </a:r>
            <a:r>
              <a:rPr lang="en-US" altLang="ja-JP" sz="2400" i="1" dirty="0"/>
              <a:t>(Russian)</a:t>
            </a:r>
            <a:r>
              <a:rPr lang="ja-JP" altLang="en-US" sz="2400" i="1"/>
              <a:t/>
            </a:r>
            <a:br>
              <a:rPr lang="ja-JP" altLang="en-US" sz="2400" i="1"/>
            </a:br>
            <a:r>
              <a:rPr lang="ja-JP" altLang="en-US" sz="2400"/>
              <a:t>中文</a:t>
            </a:r>
            <a:r>
              <a:rPr lang="en-US" altLang="ja-JP" sz="2400" dirty="0"/>
              <a:t> </a:t>
            </a:r>
            <a:r>
              <a:rPr lang="en-US" altLang="ja-JP" sz="2400" i="1" dirty="0"/>
              <a:t>(Chinese)</a:t>
            </a:r>
          </a:p>
          <a:p>
            <a:pPr algn="ctr"/>
            <a:r>
              <a:rPr lang="ko-KR" altLang="en-US" sz="2400" dirty="0"/>
              <a:t>한국어</a:t>
            </a:r>
            <a:r>
              <a:rPr lang="en-US" altLang="ko-KR" sz="2400" dirty="0"/>
              <a:t> </a:t>
            </a:r>
            <a:r>
              <a:rPr lang="en-US" altLang="ko-KR" sz="2400" i="1" dirty="0"/>
              <a:t>(Korean)</a:t>
            </a:r>
            <a:endParaRPr lang="en-US" sz="2400" i="1" dirty="0"/>
          </a:p>
        </p:txBody>
      </p:sp>
    </p:spTree>
    <p:extLst>
      <p:ext uri="{BB962C8B-B14F-4D97-AF65-F5344CB8AC3E}">
        <p14:creationId xmlns:p14="http://schemas.microsoft.com/office/powerpoint/2010/main" val="330343072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8DA58D3-5F20-134C-95C6-B27581E63E51}"/>
              </a:ext>
            </a:extLst>
          </p:cNvPr>
          <p:cNvSpPr>
            <a:spLocks noGrp="1"/>
          </p:cNvSpPr>
          <p:nvPr>
            <p:ph type="title"/>
          </p:nvPr>
        </p:nvSpPr>
        <p:spPr>
          <a:xfrm>
            <a:off x="685799" y="251385"/>
            <a:ext cx="7772400" cy="676275"/>
          </a:xfrm>
        </p:spPr>
        <p:txBody>
          <a:bodyPr/>
          <a:lstStyle/>
          <a:p>
            <a:r>
              <a:rPr lang="en-US" sz="4400" dirty="0"/>
              <a:t>The GX-3R</a:t>
            </a:r>
          </a:p>
        </p:txBody>
      </p:sp>
      <p:pic>
        <p:nvPicPr>
          <p:cNvPr id="4" name="Picture 3">
            <a:extLst>
              <a:ext uri="{FF2B5EF4-FFF2-40B4-BE49-F238E27FC236}">
                <a16:creationId xmlns="" xmlns:a16="http://schemas.microsoft.com/office/drawing/2014/main" id="{6C96DEF6-FC18-2D4B-958C-71B3032B77A1}"/>
              </a:ext>
            </a:extLst>
          </p:cNvPr>
          <p:cNvPicPr>
            <a:picLocks noChangeAspect="1"/>
          </p:cNvPicPr>
          <p:nvPr/>
        </p:nvPicPr>
        <p:blipFill>
          <a:blip r:embed="rId2"/>
          <a:stretch>
            <a:fillRect/>
          </a:stretch>
        </p:blipFill>
        <p:spPr>
          <a:xfrm>
            <a:off x="3030962" y="1939332"/>
            <a:ext cx="3082075" cy="3552092"/>
          </a:xfrm>
          <a:prstGeom prst="rect">
            <a:avLst/>
          </a:prstGeom>
        </p:spPr>
      </p:pic>
      <p:sp>
        <p:nvSpPr>
          <p:cNvPr id="5" name="TextBox 4">
            <a:extLst>
              <a:ext uri="{FF2B5EF4-FFF2-40B4-BE49-F238E27FC236}">
                <a16:creationId xmlns="" xmlns:a16="http://schemas.microsoft.com/office/drawing/2014/main" id="{A7CD932B-44CA-3449-8A63-A544888BA881}"/>
              </a:ext>
            </a:extLst>
          </p:cNvPr>
          <p:cNvSpPr txBox="1"/>
          <p:nvPr/>
        </p:nvSpPr>
        <p:spPr>
          <a:xfrm>
            <a:off x="7968203" y="70794"/>
            <a:ext cx="1175797" cy="461665"/>
          </a:xfrm>
          <a:prstGeom prst="rect">
            <a:avLst/>
          </a:prstGeom>
          <a:noFill/>
        </p:spPr>
        <p:txBody>
          <a:bodyPr wrap="square" rtlCol="0">
            <a:spAutoFit/>
          </a:bodyPr>
          <a:lstStyle/>
          <a:p>
            <a:pPr algn="r"/>
            <a:r>
              <a:rPr lang="en-US" sz="2400" i="1" dirty="0">
                <a:solidFill>
                  <a:srgbClr val="C00000"/>
                </a:solidFill>
              </a:rPr>
              <a:t>GX-3R</a:t>
            </a:r>
          </a:p>
        </p:txBody>
      </p:sp>
    </p:spTree>
    <p:extLst>
      <p:ext uri="{BB962C8B-B14F-4D97-AF65-F5344CB8AC3E}">
        <p14:creationId xmlns:p14="http://schemas.microsoft.com/office/powerpoint/2010/main" val="395893506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5">
            <a:extLst>
              <a:ext uri="{FF2B5EF4-FFF2-40B4-BE49-F238E27FC236}">
                <a16:creationId xmlns="" xmlns:a16="http://schemas.microsoft.com/office/drawing/2014/main" id="{6521D22F-5720-2F4E-A2B7-CEB304A6092F}"/>
              </a:ext>
            </a:extLst>
          </p:cNvPr>
          <p:cNvSpPr/>
          <p:nvPr/>
        </p:nvSpPr>
        <p:spPr>
          <a:xfrm>
            <a:off x="7775575" y="6538913"/>
            <a:ext cx="1368425" cy="2873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ja-JP" altLang="en-US">
              <a:solidFill>
                <a:srgbClr val="FFFFFF"/>
              </a:solidFill>
              <a:latin typeface="Arial" charset="0"/>
              <a:ea typeface="ＭＳ Ｐゴシック" charset="0"/>
              <a:cs typeface="ＭＳ Ｐゴシック" charset="0"/>
            </a:endParaRPr>
          </a:p>
        </p:txBody>
      </p:sp>
      <p:sp>
        <p:nvSpPr>
          <p:cNvPr id="6" name="Title 2">
            <a:extLst>
              <a:ext uri="{FF2B5EF4-FFF2-40B4-BE49-F238E27FC236}">
                <a16:creationId xmlns="" xmlns:a16="http://schemas.microsoft.com/office/drawing/2014/main" id="{8D228189-33B6-5B48-8A44-794E92C40244}"/>
              </a:ext>
            </a:extLst>
          </p:cNvPr>
          <p:cNvSpPr>
            <a:spLocks noGrp="1"/>
          </p:cNvSpPr>
          <p:nvPr>
            <p:ph type="title"/>
          </p:nvPr>
        </p:nvSpPr>
        <p:spPr>
          <a:xfrm>
            <a:off x="50823" y="46150"/>
            <a:ext cx="9042354" cy="676275"/>
          </a:xfrm>
        </p:spPr>
        <p:txBody>
          <a:bodyPr>
            <a:noAutofit/>
          </a:bodyPr>
          <a:lstStyle/>
          <a:p>
            <a:pPr algn="r">
              <a:defRPr/>
            </a:pPr>
            <a:r>
              <a:rPr lang="en-US" altLang="ja-JP" sz="4000" b="1" kern="0" dirty="0">
                <a:ea typeface="ＭＳ Ｐゴシック" pitchFamily="50" charset="-128"/>
              </a:rPr>
              <a:t>2 Models</a:t>
            </a:r>
            <a:r>
              <a:rPr lang="en-US" sz="4000" b="1" dirty="0"/>
              <a:t>—</a:t>
            </a:r>
            <a:r>
              <a:rPr lang="en-US" altLang="ja-JP" sz="4000" b="1" kern="0" dirty="0">
                <a:ea typeface="ＭＳ Ｐゴシック" pitchFamily="50" charset="-128"/>
              </a:rPr>
              <a:t>Depending on Need</a:t>
            </a:r>
            <a:endParaRPr lang="en-US" sz="4000" b="1" dirty="0"/>
          </a:p>
        </p:txBody>
      </p:sp>
      <p:sp>
        <p:nvSpPr>
          <p:cNvPr id="7" name="正方形/長方形 7">
            <a:extLst>
              <a:ext uri="{FF2B5EF4-FFF2-40B4-BE49-F238E27FC236}">
                <a16:creationId xmlns="" xmlns:a16="http://schemas.microsoft.com/office/drawing/2014/main" id="{589C11BF-961D-2746-8664-F8B3D4EA7ED8}"/>
              </a:ext>
            </a:extLst>
          </p:cNvPr>
          <p:cNvSpPr/>
          <p:nvPr/>
        </p:nvSpPr>
        <p:spPr>
          <a:xfrm>
            <a:off x="857250" y="1144206"/>
            <a:ext cx="3610801" cy="6480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ja-JP" sz="2400" dirty="0">
                <a:solidFill>
                  <a:schemeClr val="tx1"/>
                </a:solidFill>
                <a:latin typeface="Arial" charset="0"/>
                <a:ea typeface="メイリオ" charset="0"/>
                <a:cs typeface="Arial" charset="0"/>
              </a:rPr>
              <a:t>Compliance 4-gas model</a:t>
            </a:r>
            <a:endParaRPr lang="ja-JP" altLang="en-US" sz="2400" dirty="0">
              <a:solidFill>
                <a:schemeClr val="tx1"/>
              </a:solidFill>
              <a:latin typeface="Arial" charset="0"/>
              <a:ea typeface="メイリオ" charset="0"/>
              <a:cs typeface="Arial" charset="0"/>
            </a:endParaRPr>
          </a:p>
        </p:txBody>
      </p:sp>
      <p:sp>
        <p:nvSpPr>
          <p:cNvPr id="8" name="正方形/長方形 8">
            <a:extLst>
              <a:ext uri="{FF2B5EF4-FFF2-40B4-BE49-F238E27FC236}">
                <a16:creationId xmlns="" xmlns:a16="http://schemas.microsoft.com/office/drawing/2014/main" id="{DEE4E3F2-27CC-904F-92B9-B67337BEDBE8}"/>
              </a:ext>
            </a:extLst>
          </p:cNvPr>
          <p:cNvSpPr/>
          <p:nvPr/>
        </p:nvSpPr>
        <p:spPr>
          <a:xfrm>
            <a:off x="2068345" y="4233560"/>
            <a:ext cx="1278409"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ja-JP" sz="2800" b="1" i="1" dirty="0">
                <a:solidFill>
                  <a:schemeClr val="tx1"/>
                </a:solidFill>
                <a:latin typeface="Century Gothic" panose="020B0502020202020204" pitchFamily="34" charset="0"/>
                <a:ea typeface="メイリオ" charset="0"/>
                <a:cs typeface="Arial" charset="0"/>
              </a:rPr>
              <a:t>GX-3R</a:t>
            </a:r>
            <a:endParaRPr lang="ja-JP" altLang="en-US" sz="2800" b="1" i="1" dirty="0">
              <a:solidFill>
                <a:schemeClr val="tx1"/>
              </a:solidFill>
              <a:latin typeface="Century Gothic" panose="020B0502020202020204" pitchFamily="34" charset="0"/>
              <a:ea typeface="メイリオ" charset="0"/>
              <a:cs typeface="Arial" charset="0"/>
            </a:endParaRPr>
          </a:p>
        </p:txBody>
      </p:sp>
      <p:pic>
        <p:nvPicPr>
          <p:cNvPr id="9" name="Picture 8">
            <a:extLst>
              <a:ext uri="{FF2B5EF4-FFF2-40B4-BE49-F238E27FC236}">
                <a16:creationId xmlns="" xmlns:a16="http://schemas.microsoft.com/office/drawing/2014/main" id="{0FC753BE-EF6F-EF4D-A685-6745D533C6A1}"/>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646124" y="1792278"/>
            <a:ext cx="2122854" cy="2441282"/>
          </a:xfrm>
          <a:prstGeom prst="rect">
            <a:avLst/>
          </a:prstGeom>
        </p:spPr>
      </p:pic>
      <p:sp>
        <p:nvSpPr>
          <p:cNvPr id="10" name="TextBox 9">
            <a:extLst>
              <a:ext uri="{FF2B5EF4-FFF2-40B4-BE49-F238E27FC236}">
                <a16:creationId xmlns="" xmlns:a16="http://schemas.microsoft.com/office/drawing/2014/main" id="{5BB82463-3D51-434F-8611-ED2899110127}"/>
              </a:ext>
            </a:extLst>
          </p:cNvPr>
          <p:cNvSpPr txBox="1"/>
          <p:nvPr/>
        </p:nvSpPr>
        <p:spPr>
          <a:xfrm>
            <a:off x="132004" y="4788309"/>
            <a:ext cx="3892990" cy="1200329"/>
          </a:xfrm>
          <a:prstGeom prst="rect">
            <a:avLst/>
          </a:prstGeom>
          <a:noFill/>
        </p:spPr>
        <p:txBody>
          <a:bodyPr wrap="square" rtlCol="0">
            <a:spAutoFit/>
          </a:bodyPr>
          <a:lstStyle/>
          <a:p>
            <a:pPr marL="285750" indent="-285750">
              <a:buFont typeface="Courier New"/>
              <a:buChar char="o"/>
            </a:pPr>
            <a:r>
              <a:rPr lang="en-US" dirty="0"/>
              <a:t>Worlds smallest and lightest 4-gas monitor</a:t>
            </a:r>
          </a:p>
          <a:p>
            <a:pPr marL="285750" indent="-285750">
              <a:buFont typeface="Courier New"/>
              <a:buChar char="o"/>
            </a:pPr>
            <a:r>
              <a:rPr lang="en-US" dirty="0"/>
              <a:t>Impact, water, &amp; dust resistant</a:t>
            </a:r>
          </a:p>
          <a:p>
            <a:pPr marL="285750" indent="-285750">
              <a:buFont typeface="Courier New"/>
              <a:buChar char="o"/>
            </a:pPr>
            <a:r>
              <a:rPr lang="en-US" dirty="0"/>
              <a:t>3 year Warranty</a:t>
            </a:r>
          </a:p>
        </p:txBody>
      </p:sp>
      <p:sp>
        <p:nvSpPr>
          <p:cNvPr id="11" name="正方形/長方形 8">
            <a:extLst>
              <a:ext uri="{FF2B5EF4-FFF2-40B4-BE49-F238E27FC236}">
                <a16:creationId xmlns="" xmlns:a16="http://schemas.microsoft.com/office/drawing/2014/main" id="{1093B974-56BB-CD46-9900-55B892301FC1}"/>
              </a:ext>
            </a:extLst>
          </p:cNvPr>
          <p:cNvSpPr/>
          <p:nvPr/>
        </p:nvSpPr>
        <p:spPr>
          <a:xfrm>
            <a:off x="5390539" y="4233560"/>
            <a:ext cx="1944216"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ja-JP" sz="2800" b="1" i="1" dirty="0">
                <a:solidFill>
                  <a:schemeClr val="tx1"/>
                </a:solidFill>
                <a:latin typeface="Century Gothic" panose="020B0502020202020204" pitchFamily="34" charset="0"/>
                <a:ea typeface="メイリオ" charset="0"/>
                <a:cs typeface="Arial" charset="0"/>
              </a:rPr>
              <a:t>GX-3R Pro</a:t>
            </a:r>
            <a:endParaRPr lang="ja-JP" altLang="en-US" sz="2800" b="1" i="1" dirty="0">
              <a:solidFill>
                <a:schemeClr val="tx1"/>
              </a:solidFill>
              <a:latin typeface="Century Gothic" panose="020B0502020202020204" pitchFamily="34" charset="0"/>
              <a:ea typeface="メイリオ" charset="0"/>
              <a:cs typeface="Arial" charset="0"/>
            </a:endParaRPr>
          </a:p>
        </p:txBody>
      </p:sp>
      <p:sp>
        <p:nvSpPr>
          <p:cNvPr id="12" name="TextBox 11">
            <a:extLst>
              <a:ext uri="{FF2B5EF4-FFF2-40B4-BE49-F238E27FC236}">
                <a16:creationId xmlns="" xmlns:a16="http://schemas.microsoft.com/office/drawing/2014/main" id="{AEF63506-FB1B-B74C-8A8B-98B8F1082CA5}"/>
              </a:ext>
            </a:extLst>
          </p:cNvPr>
          <p:cNvSpPr txBox="1"/>
          <p:nvPr/>
        </p:nvSpPr>
        <p:spPr>
          <a:xfrm>
            <a:off x="3616980" y="4788309"/>
            <a:ext cx="5491333" cy="1200329"/>
          </a:xfrm>
          <a:prstGeom prst="rect">
            <a:avLst/>
          </a:prstGeom>
          <a:noFill/>
        </p:spPr>
        <p:txBody>
          <a:bodyPr wrap="square" rtlCol="0">
            <a:spAutoFit/>
          </a:bodyPr>
          <a:lstStyle/>
          <a:p>
            <a:pPr marL="742950" lvl="1" indent="-285750">
              <a:buFont typeface="Courier New"/>
              <a:buChar char="o"/>
            </a:pPr>
            <a:r>
              <a:rPr lang="en-US" dirty="0"/>
              <a:t>4-gas plus extra slot for toxic or IR sensor</a:t>
            </a:r>
          </a:p>
          <a:p>
            <a:pPr marL="742950" lvl="1" indent="-285750">
              <a:buFont typeface="Courier New"/>
              <a:buChar char="o"/>
            </a:pPr>
            <a:r>
              <a:rPr lang="en-US" dirty="0"/>
              <a:t>Wireless communication with mobile app</a:t>
            </a:r>
          </a:p>
          <a:p>
            <a:pPr marL="742950" lvl="1" indent="-285750">
              <a:buFont typeface="Courier New"/>
              <a:buChar char="o"/>
            </a:pPr>
            <a:r>
              <a:rPr lang="en-US" dirty="0"/>
              <a:t>Man-down and panic alarms</a:t>
            </a:r>
          </a:p>
          <a:p>
            <a:pPr marL="742950" lvl="1" indent="-285750">
              <a:buFont typeface="Courier New"/>
              <a:buChar char="o"/>
            </a:pPr>
            <a:r>
              <a:rPr lang="en-US" dirty="0"/>
              <a:t>Alkaline/Rechargeable option</a:t>
            </a:r>
          </a:p>
        </p:txBody>
      </p:sp>
      <p:sp>
        <p:nvSpPr>
          <p:cNvPr id="13" name="正方形/長方形 7">
            <a:extLst>
              <a:ext uri="{FF2B5EF4-FFF2-40B4-BE49-F238E27FC236}">
                <a16:creationId xmlns="" xmlns:a16="http://schemas.microsoft.com/office/drawing/2014/main" id="{C0B21046-DE01-5141-818E-400CD9A29CE7}"/>
              </a:ext>
            </a:extLst>
          </p:cNvPr>
          <p:cNvSpPr/>
          <p:nvPr/>
        </p:nvSpPr>
        <p:spPr>
          <a:xfrm>
            <a:off x="4706463" y="1144206"/>
            <a:ext cx="3312368" cy="6480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ja-JP" sz="2400" dirty="0">
                <a:solidFill>
                  <a:schemeClr val="tx1"/>
                </a:solidFill>
                <a:latin typeface="Arial" charset="0"/>
                <a:ea typeface="メイリオ" charset="0"/>
                <a:cs typeface="Arial" charset="0"/>
              </a:rPr>
              <a:t>5-gas pro model</a:t>
            </a:r>
            <a:endParaRPr lang="ja-JP" altLang="en-US" sz="2400" dirty="0">
              <a:solidFill>
                <a:schemeClr val="tx1"/>
              </a:solidFill>
              <a:latin typeface="Arial" charset="0"/>
              <a:ea typeface="メイリオ" charset="0"/>
              <a:cs typeface="Arial" charset="0"/>
            </a:endParaRPr>
          </a:p>
        </p:txBody>
      </p:sp>
      <p:pic>
        <p:nvPicPr>
          <p:cNvPr id="14" name="Picture 13">
            <a:extLst>
              <a:ext uri="{FF2B5EF4-FFF2-40B4-BE49-F238E27FC236}">
                <a16:creationId xmlns="" xmlns:a16="http://schemas.microsoft.com/office/drawing/2014/main" id="{4DDA436D-289A-6349-B6DF-07F88ACBF13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929200" y="1734627"/>
            <a:ext cx="2692807" cy="2585094"/>
          </a:xfrm>
          <a:prstGeom prst="rect">
            <a:avLst/>
          </a:prstGeom>
        </p:spPr>
      </p:pic>
    </p:spTree>
    <p:extLst>
      <p:ext uri="{BB962C8B-B14F-4D97-AF65-F5344CB8AC3E}">
        <p14:creationId xmlns:p14="http://schemas.microsoft.com/office/powerpoint/2010/main" val="423730068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正方形/長方形 7"/>
          <p:cNvSpPr/>
          <p:nvPr/>
        </p:nvSpPr>
        <p:spPr>
          <a:xfrm>
            <a:off x="1728192" y="404664"/>
            <a:ext cx="6012160" cy="1569660"/>
          </a:xfrm>
          <a:prstGeom prst="rect">
            <a:avLst/>
          </a:prstGeom>
        </p:spPr>
        <p:txBody>
          <a:bodyPr wrap="square">
            <a:spAutoFit/>
          </a:bodyPr>
          <a:lstStyle/>
          <a:p>
            <a:pPr algn="ctr"/>
            <a:r>
              <a:rPr lang="en-US" altLang="ja-JP" sz="4800" b="1" dirty="0">
                <a:effectLst>
                  <a:outerShdw blurRad="38100" dist="38100" dir="2700000" algn="tl">
                    <a:srgbClr val="000000">
                      <a:alpha val="43137"/>
                    </a:srgbClr>
                  </a:outerShdw>
                </a:effectLst>
                <a:cs typeface="Arial" panose="020B0604020202020204" pitchFamily="34" charset="0"/>
              </a:rPr>
              <a:t>GX-3R</a:t>
            </a:r>
            <a:br>
              <a:rPr lang="en-US" altLang="ja-JP" sz="4800" b="1" dirty="0">
                <a:effectLst>
                  <a:outerShdw blurRad="38100" dist="38100" dir="2700000" algn="tl">
                    <a:srgbClr val="000000">
                      <a:alpha val="43137"/>
                    </a:srgbClr>
                  </a:outerShdw>
                </a:effectLst>
                <a:cs typeface="Arial" panose="020B0604020202020204" pitchFamily="34" charset="0"/>
              </a:rPr>
            </a:br>
            <a:r>
              <a:rPr lang="en-US" altLang="ja-JP" sz="4800" b="1" dirty="0">
                <a:effectLst>
                  <a:outerShdw blurRad="38100" dist="38100" dir="2700000" algn="tl">
                    <a:srgbClr val="000000">
                      <a:alpha val="43137"/>
                    </a:srgbClr>
                  </a:outerShdw>
                </a:effectLst>
                <a:cs typeface="Arial" panose="020B0604020202020204" pitchFamily="34" charset="0"/>
              </a:rPr>
              <a:t>User Training</a:t>
            </a:r>
            <a:endParaRPr lang="ja-JP" altLang="en-US" sz="4800" b="1" dirty="0">
              <a:effectLst>
                <a:outerShdw blurRad="38100" dist="38100" dir="2700000" algn="tl">
                  <a:srgbClr val="000000">
                    <a:alpha val="43137"/>
                  </a:srgbClr>
                </a:outerShdw>
              </a:effectLst>
              <a:cs typeface="Arial" panose="020B0604020202020204" pitchFamily="34" charset="0"/>
            </a:endParaRPr>
          </a:p>
        </p:txBody>
      </p:sp>
      <p:pic>
        <p:nvPicPr>
          <p:cNvPr id="7" name="Picture 6">
            <a:extLst>
              <a:ext uri="{FF2B5EF4-FFF2-40B4-BE49-F238E27FC236}">
                <a16:creationId xmlns="" xmlns:a16="http://schemas.microsoft.com/office/drawing/2014/main" id="{58B601F1-09E0-6D44-A2C4-73D1ED21FC8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79512" y="163704"/>
            <a:ext cx="954360" cy="1022029"/>
          </a:xfrm>
          <a:prstGeom prst="rect">
            <a:avLst/>
          </a:prstGeom>
        </p:spPr>
      </p:pic>
      <p:pic>
        <p:nvPicPr>
          <p:cNvPr id="3" name="Picture 2">
            <a:extLst>
              <a:ext uri="{FF2B5EF4-FFF2-40B4-BE49-F238E27FC236}">
                <a16:creationId xmlns="" xmlns:a16="http://schemas.microsoft.com/office/drawing/2014/main" id="{0273D961-417B-6145-99DA-B75EE7CA00B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783040" y="2348880"/>
            <a:ext cx="3577920" cy="3899933"/>
          </a:xfrm>
          <a:prstGeom prst="rect">
            <a:avLst/>
          </a:prstGeom>
        </p:spPr>
      </p:pic>
    </p:spTree>
    <p:extLst>
      <p:ext uri="{BB962C8B-B14F-4D97-AF65-F5344CB8AC3E}">
        <p14:creationId xmlns:p14="http://schemas.microsoft.com/office/powerpoint/2010/main" val="1531234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bwMode="auto">
          <a:xfrm>
            <a:off x="1727684" y="5733256"/>
            <a:ext cx="5688632" cy="936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dirty="0"/>
              <a:t>Turn on the GX-3R by pressing and holding the </a:t>
            </a:r>
            <a:r>
              <a:rPr lang="en-US" sz="1800" b="1" dirty="0"/>
              <a:t>POWER MODE </a:t>
            </a:r>
            <a:r>
              <a:rPr lang="en-US" sz="1800" dirty="0"/>
              <a:t>button until you hear one beep</a:t>
            </a:r>
          </a:p>
        </p:txBody>
      </p:sp>
      <p:sp>
        <p:nvSpPr>
          <p:cNvPr id="7" name="Title 3">
            <a:extLst>
              <a:ext uri="{FF2B5EF4-FFF2-40B4-BE49-F238E27FC236}">
                <a16:creationId xmlns="" xmlns:a16="http://schemas.microsoft.com/office/drawing/2014/main" id="{59178486-FCC6-174A-A21D-41743B74E78E}"/>
              </a:ext>
            </a:extLst>
          </p:cNvPr>
          <p:cNvSpPr txBox="1">
            <a:spLocks/>
          </p:cNvSpPr>
          <p:nvPr/>
        </p:nvSpPr>
        <p:spPr bwMode="auto">
          <a:xfrm>
            <a:off x="1371600" y="133923"/>
            <a:ext cx="77724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lang="en-US" altLang="ja-JP" sz="4000" b="1" dirty="0">
                <a:effectLst>
                  <a:outerShdw blurRad="38100" dist="38100" dir="2700000" algn="tl">
                    <a:srgbClr val="000000">
                      <a:alpha val="43137"/>
                    </a:srgbClr>
                  </a:outerShdw>
                </a:effectLst>
                <a:cs typeface="Arial" panose="020B0604020202020204" pitchFamily="34" charset="0"/>
              </a:rPr>
              <a:t>Turn on</a:t>
            </a:r>
            <a:endParaRPr lang="ja-JP" altLang="en-US" sz="4000" b="1" dirty="0">
              <a:effectLst>
                <a:outerShdw blurRad="38100" dist="38100" dir="2700000" algn="tl">
                  <a:srgbClr val="000000">
                    <a:alpha val="43137"/>
                  </a:srgbClr>
                </a:outerShdw>
              </a:effectLst>
              <a:cs typeface="Arial" panose="020B0604020202020204" pitchFamily="34" charset="0"/>
            </a:endParaRPr>
          </a:p>
        </p:txBody>
      </p:sp>
      <p:pic>
        <p:nvPicPr>
          <p:cNvPr id="12" name="Picture 11">
            <a:extLst>
              <a:ext uri="{FF2B5EF4-FFF2-40B4-BE49-F238E27FC236}">
                <a16:creationId xmlns="" xmlns:a16="http://schemas.microsoft.com/office/drawing/2014/main" id="{E845E687-379B-DE40-BD9B-5B0E7325893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734056" y="1048429"/>
            <a:ext cx="3676622" cy="4365152"/>
          </a:xfrm>
          <a:prstGeom prst="rect">
            <a:avLst/>
          </a:prstGeom>
          <a:effectLst/>
        </p:spPr>
      </p:pic>
      <p:sp>
        <p:nvSpPr>
          <p:cNvPr id="18" name="Oval 17">
            <a:extLst>
              <a:ext uri="{FF2B5EF4-FFF2-40B4-BE49-F238E27FC236}">
                <a16:creationId xmlns="" xmlns:a16="http://schemas.microsoft.com/office/drawing/2014/main" id="{28CFB25B-785E-7B4E-AEA1-B9C5D63BA705}"/>
              </a:ext>
            </a:extLst>
          </p:cNvPr>
          <p:cNvSpPr/>
          <p:nvPr/>
        </p:nvSpPr>
        <p:spPr>
          <a:xfrm>
            <a:off x="4932040" y="3356992"/>
            <a:ext cx="792088" cy="792088"/>
          </a:xfrm>
          <a:prstGeom prst="ellipse">
            <a:avLst/>
          </a:prstGeom>
          <a:solidFill>
            <a:srgbClr val="FFFF00">
              <a:alpha val="47000"/>
            </a:srgbClr>
          </a:soli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90782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 xmlns:a16="http://schemas.microsoft.com/office/drawing/2014/main" id="{2881D1EC-328C-9B44-A3F9-3D68DD229FA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734056" y="1051560"/>
            <a:ext cx="3670425" cy="4361688"/>
          </a:xfrm>
          <a:prstGeom prst="rect">
            <a:avLst/>
          </a:prstGeom>
        </p:spPr>
      </p:pic>
      <p:sp>
        <p:nvSpPr>
          <p:cNvPr id="4" name="Content Placeholder 2"/>
          <p:cNvSpPr txBox="1">
            <a:spLocks/>
          </p:cNvSpPr>
          <p:nvPr/>
        </p:nvSpPr>
        <p:spPr bwMode="auto">
          <a:xfrm>
            <a:off x="1727684" y="5275211"/>
            <a:ext cx="5688632" cy="602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dirty="0"/>
              <a:t>Press the </a:t>
            </a:r>
            <a:r>
              <a:rPr lang="en-US" sz="1800" b="1" dirty="0"/>
              <a:t>POWER/MODE </a:t>
            </a:r>
            <a:r>
              <a:rPr lang="en-US" sz="1800" dirty="0"/>
              <a:t>button to perform calibration. </a:t>
            </a:r>
          </a:p>
        </p:txBody>
      </p:sp>
      <p:sp>
        <p:nvSpPr>
          <p:cNvPr id="7" name="Title 3">
            <a:extLst>
              <a:ext uri="{FF2B5EF4-FFF2-40B4-BE49-F238E27FC236}">
                <a16:creationId xmlns="" xmlns:a16="http://schemas.microsoft.com/office/drawing/2014/main" id="{59178486-FCC6-174A-A21D-41743B74E78E}"/>
              </a:ext>
            </a:extLst>
          </p:cNvPr>
          <p:cNvSpPr txBox="1">
            <a:spLocks/>
          </p:cNvSpPr>
          <p:nvPr/>
        </p:nvSpPr>
        <p:spPr bwMode="auto">
          <a:xfrm>
            <a:off x="0" y="133924"/>
            <a:ext cx="91440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lang="en-US" altLang="ja-JP" sz="4000" b="1" dirty="0">
                <a:effectLst>
                  <a:outerShdw blurRad="38100" dist="38100" dir="2700000" algn="tl">
                    <a:srgbClr val="000000">
                      <a:alpha val="43137"/>
                    </a:srgbClr>
                  </a:outerShdw>
                </a:effectLst>
                <a:cs typeface="Arial" panose="020B0604020202020204" pitchFamily="34" charset="0"/>
              </a:rPr>
              <a:t>Cal Reminder</a:t>
            </a:r>
            <a:endParaRPr lang="ja-JP" altLang="en-US" sz="4000" b="1" dirty="0">
              <a:effectLst>
                <a:outerShdw blurRad="38100" dist="38100" dir="2700000" algn="tl">
                  <a:srgbClr val="000000">
                    <a:alpha val="43137"/>
                  </a:srgbClr>
                </a:outerShdw>
              </a:effectLst>
              <a:cs typeface="Arial" panose="020B0604020202020204" pitchFamily="34" charset="0"/>
            </a:endParaRPr>
          </a:p>
        </p:txBody>
      </p:sp>
      <p:sp>
        <p:nvSpPr>
          <p:cNvPr id="11" name="Content Placeholder 2">
            <a:extLst>
              <a:ext uri="{FF2B5EF4-FFF2-40B4-BE49-F238E27FC236}">
                <a16:creationId xmlns="" xmlns:a16="http://schemas.microsoft.com/office/drawing/2014/main" id="{35A0E024-FAA1-3C4E-A08C-15CA4D657680}"/>
              </a:ext>
            </a:extLst>
          </p:cNvPr>
          <p:cNvSpPr txBox="1">
            <a:spLocks/>
          </p:cNvSpPr>
          <p:nvPr/>
        </p:nvSpPr>
        <p:spPr bwMode="auto">
          <a:xfrm>
            <a:off x="251520" y="1863874"/>
            <a:ext cx="2880320" cy="412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dirty="0"/>
              <a:t>Acknowledge and use</a:t>
            </a:r>
          </a:p>
        </p:txBody>
      </p:sp>
      <p:sp>
        <p:nvSpPr>
          <p:cNvPr id="18" name="Content Placeholder 2">
            <a:extLst>
              <a:ext uri="{FF2B5EF4-FFF2-40B4-BE49-F238E27FC236}">
                <a16:creationId xmlns="" xmlns:a16="http://schemas.microsoft.com/office/drawing/2014/main" id="{7FCF08DE-B820-8547-A113-3513D7258D9C}"/>
              </a:ext>
            </a:extLst>
          </p:cNvPr>
          <p:cNvSpPr txBox="1">
            <a:spLocks/>
          </p:cNvSpPr>
          <p:nvPr/>
        </p:nvSpPr>
        <p:spPr bwMode="auto">
          <a:xfrm>
            <a:off x="6346111" y="2718445"/>
            <a:ext cx="2880320" cy="412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dirty="0"/>
              <a:t>Perform a calibration</a:t>
            </a:r>
          </a:p>
        </p:txBody>
      </p:sp>
      <p:sp>
        <p:nvSpPr>
          <p:cNvPr id="14" name="TextBox 13">
            <a:extLst>
              <a:ext uri="{FF2B5EF4-FFF2-40B4-BE49-F238E27FC236}">
                <a16:creationId xmlns="" xmlns:a16="http://schemas.microsoft.com/office/drawing/2014/main" id="{AD13E264-CB8D-B64B-90CE-68E24E5F983E}"/>
              </a:ext>
            </a:extLst>
          </p:cNvPr>
          <p:cNvSpPr txBox="1"/>
          <p:nvPr/>
        </p:nvSpPr>
        <p:spPr>
          <a:xfrm>
            <a:off x="1808082" y="6005258"/>
            <a:ext cx="5284198" cy="923330"/>
          </a:xfrm>
          <a:prstGeom prst="rect">
            <a:avLst/>
          </a:prstGeom>
          <a:noFill/>
        </p:spPr>
        <p:txBody>
          <a:bodyPr wrap="square" rtlCol="0">
            <a:spAutoFit/>
          </a:bodyPr>
          <a:lstStyle/>
          <a:p>
            <a:r>
              <a:rPr lang="en-US" dirty="0"/>
              <a:t>Press </a:t>
            </a:r>
            <a:r>
              <a:rPr lang="en-US" b="1" dirty="0"/>
              <a:t>AIR</a:t>
            </a:r>
            <a:r>
              <a:rPr lang="en-US" dirty="0"/>
              <a:t> button to continue without performing a calibration</a:t>
            </a:r>
          </a:p>
          <a:p>
            <a:endParaRPr lang="en-US" dirty="0"/>
          </a:p>
        </p:txBody>
      </p:sp>
      <p:pic>
        <p:nvPicPr>
          <p:cNvPr id="19" name="Picture 18">
            <a:extLst>
              <a:ext uri="{FF2B5EF4-FFF2-40B4-BE49-F238E27FC236}">
                <a16:creationId xmlns="" xmlns:a16="http://schemas.microsoft.com/office/drawing/2014/main" id="{9998A016-18F8-4849-97DD-2E3126F9FE4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734056" y="1051560"/>
            <a:ext cx="3670425" cy="4361688"/>
          </a:xfrm>
          <a:prstGeom prst="rect">
            <a:avLst/>
          </a:prstGeom>
        </p:spPr>
      </p:pic>
      <p:pic>
        <p:nvPicPr>
          <p:cNvPr id="21" name="Picture 20">
            <a:extLst>
              <a:ext uri="{FF2B5EF4-FFF2-40B4-BE49-F238E27FC236}">
                <a16:creationId xmlns="" xmlns:a16="http://schemas.microsoft.com/office/drawing/2014/main" id="{71EE2666-07E6-CF49-8B89-9DDB5B562E2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734056" y="1051560"/>
            <a:ext cx="3670425" cy="4361688"/>
          </a:xfrm>
          <a:prstGeom prst="rect">
            <a:avLst/>
          </a:prstGeom>
        </p:spPr>
      </p:pic>
      <p:cxnSp>
        <p:nvCxnSpPr>
          <p:cNvPr id="17" name="Straight Arrow Connector 16">
            <a:extLst>
              <a:ext uri="{FF2B5EF4-FFF2-40B4-BE49-F238E27FC236}">
                <a16:creationId xmlns="" xmlns:a16="http://schemas.microsoft.com/office/drawing/2014/main" id="{D299A5B2-59E1-4F45-91F1-DC7127909B8C}"/>
              </a:ext>
            </a:extLst>
          </p:cNvPr>
          <p:cNvCxnSpPr/>
          <p:nvPr/>
        </p:nvCxnSpPr>
        <p:spPr>
          <a:xfrm flipH="1">
            <a:off x="5580112" y="3284984"/>
            <a:ext cx="1152128" cy="360040"/>
          </a:xfrm>
          <a:prstGeom prst="straightConnector1">
            <a:avLst/>
          </a:prstGeom>
          <a:ln w="38100">
            <a:tailEnd type="arrow" w="lg" len="med"/>
          </a:ln>
          <a:effectLst>
            <a:outerShdw blurRad="50800" dist="38100" dir="2700000" algn="tl" rotWithShape="0">
              <a:schemeClr val="tx1">
                <a:alpha val="40000"/>
              </a:schemeClr>
            </a:outerShdw>
          </a:effectLst>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 xmlns:a16="http://schemas.microsoft.com/office/drawing/2014/main" id="{FD7EE8CC-4BDA-714B-9E3B-15B2F9425558}"/>
              </a:ext>
            </a:extLst>
          </p:cNvPr>
          <p:cNvSpPr txBox="1"/>
          <p:nvPr/>
        </p:nvSpPr>
        <p:spPr>
          <a:xfrm>
            <a:off x="359532" y="2753312"/>
            <a:ext cx="2232248" cy="1754326"/>
          </a:xfrm>
          <a:prstGeom prst="rect">
            <a:avLst/>
          </a:prstGeom>
          <a:noFill/>
        </p:spPr>
        <p:txBody>
          <a:bodyPr wrap="square" rtlCol="0">
            <a:spAutoFit/>
          </a:bodyPr>
          <a:lstStyle/>
          <a:p>
            <a:r>
              <a:rPr lang="en-US" dirty="0"/>
              <a:t>If your instrument is past its 30 day calibration limit, you will see a CAL-LMT reminder at start-up</a:t>
            </a:r>
          </a:p>
        </p:txBody>
      </p:sp>
      <p:cxnSp>
        <p:nvCxnSpPr>
          <p:cNvPr id="10" name="Straight Arrow Connector 9">
            <a:extLst>
              <a:ext uri="{FF2B5EF4-FFF2-40B4-BE49-F238E27FC236}">
                <a16:creationId xmlns="" xmlns:a16="http://schemas.microsoft.com/office/drawing/2014/main" id="{AD74F13B-9A60-7B42-87D0-C6BEEDB12F18}"/>
              </a:ext>
            </a:extLst>
          </p:cNvPr>
          <p:cNvCxnSpPr>
            <a:cxnSpLocks/>
          </p:cNvCxnSpPr>
          <p:nvPr/>
        </p:nvCxnSpPr>
        <p:spPr>
          <a:xfrm flipV="1">
            <a:off x="2591780" y="3212976"/>
            <a:ext cx="1620180" cy="720080"/>
          </a:xfrm>
          <a:prstGeom prst="straightConnector1">
            <a:avLst/>
          </a:prstGeom>
          <a:ln w="38100">
            <a:tailEnd type="arrow" w="lg" len="med"/>
          </a:ln>
          <a:effectLst>
            <a:outerShdw blurRad="50800" dist="38100" dir="2700000" algn="tl" rotWithShape="0">
              <a:schemeClr val="tx1">
                <a:alpha val="40000"/>
              </a:schemeClr>
            </a:outerShdw>
          </a:effectLst>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 xmlns:a16="http://schemas.microsoft.com/office/drawing/2014/main" id="{26F499E2-03DA-C24B-B860-04222EC8AEE5}"/>
              </a:ext>
            </a:extLst>
          </p:cNvPr>
          <p:cNvCxnSpPr/>
          <p:nvPr/>
        </p:nvCxnSpPr>
        <p:spPr>
          <a:xfrm>
            <a:off x="1475656" y="2276872"/>
            <a:ext cx="2088232" cy="1296144"/>
          </a:xfrm>
          <a:prstGeom prst="straightConnector1">
            <a:avLst/>
          </a:prstGeom>
          <a:ln w="38100">
            <a:tailEnd type="arrow" w="lg" len="med"/>
          </a:ln>
          <a:effectLst>
            <a:outerShdw blurRad="50800" dist="38100" dir="2700000" algn="tl" rotWithShape="0">
              <a:schemeClr val="tx1">
                <a:alpha val="40000"/>
              </a:schemeClr>
            </a:outerShdw>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22584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subTnLst>
                                    <p:set>
                                      <p:cBhvr override="childStyle">
                                        <p:cTn dur="1" fill="hold" display="0" masterRel="nextClick" afterEffect="1"/>
                                        <p:tgtEl>
                                          <p:spTgt spid="9"/>
                                        </p:tgtEl>
                                        <p:attrNameLst>
                                          <p:attrName>style.visibility</p:attrName>
                                        </p:attrNameLst>
                                      </p:cBhvr>
                                      <p:to>
                                        <p:strVal val="hidden"/>
                                      </p:to>
                                    </p:set>
                                  </p:sub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subTnLst>
                                    <p:set>
                                      <p:cBhvr override="childStyle">
                                        <p:cTn dur="1" fill="hold" display="0" masterRel="nextClick" afterEffect="1"/>
                                        <p:tgtEl>
                                          <p:spTgt spid="4"/>
                                        </p:tgtEl>
                                        <p:attrNameLst>
                                          <p:attrName>style.visibility</p:attrName>
                                        </p:attrNameLst>
                                      </p:cBhvr>
                                      <p:to>
                                        <p:strVal val="hidden"/>
                                      </p:to>
                                    </p:set>
                                  </p:sub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subTnLst>
                                    <p:set>
                                      <p:cBhvr override="childStyle">
                                        <p:cTn dur="1" fill="hold" display="0" masterRel="nextClick" afterEffect="1"/>
                                        <p:tgtEl>
                                          <p:spTgt spid="18"/>
                                        </p:tgtEl>
                                        <p:attrNameLst>
                                          <p:attrName>style.visibility</p:attrName>
                                        </p:attrNameLst>
                                      </p:cBhvr>
                                      <p:to>
                                        <p:strVal val="hidden"/>
                                      </p:to>
                                    </p:set>
                                  </p:subTnLst>
                                </p:cTn>
                              </p:par>
                              <p:par>
                                <p:cTn id="15" presetID="1" presetClass="entr" presetSubtype="0"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subTnLst>
                                    <p:set>
                                      <p:cBhvr override="childStyle">
                                        <p:cTn dur="1" fill="hold" display="0" masterRel="nextClick" afterEffect="1"/>
                                        <p:tgtEl>
                                          <p:spTgt spid="17"/>
                                        </p:tgtEl>
                                        <p:attrNameLst>
                                          <p:attrName>style.visibility</p:attrName>
                                        </p:attrNameLst>
                                      </p:cBhvr>
                                      <p:to>
                                        <p:strVal val="hidden"/>
                                      </p:to>
                                    </p:set>
                                  </p:subTnLst>
                                </p:cTn>
                              </p:par>
                              <p:par>
                                <p:cTn id="17" presetID="1" presetClass="entr" presetSubtype="0"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subTnLst>
                                    <p:set>
                                      <p:cBhvr override="childStyle">
                                        <p:cTn dur="1" fill="hold" display="0" masterRel="nextClick" afterEffect="1"/>
                                        <p:tgtEl>
                                          <p:spTgt spid="19"/>
                                        </p:tgtEl>
                                        <p:attrNameLst>
                                          <p:attrName>style.visibility</p:attrName>
                                        </p:attrNameLst>
                                      </p:cBhvr>
                                      <p:to>
                                        <p:strVal val="hidden"/>
                                      </p:to>
                                    </p:set>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p:bldP spid="18" grpId="0"/>
      <p:bldP spid="14" grpId="0"/>
      <p:bldP spid="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bwMode="auto">
          <a:xfrm>
            <a:off x="1727684" y="5733256"/>
            <a:ext cx="5688632" cy="936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dirty="0"/>
              <a:t>After warm-up, the normal screen will appear.</a:t>
            </a:r>
          </a:p>
        </p:txBody>
      </p:sp>
      <p:sp>
        <p:nvSpPr>
          <p:cNvPr id="7" name="Title 3">
            <a:extLst>
              <a:ext uri="{FF2B5EF4-FFF2-40B4-BE49-F238E27FC236}">
                <a16:creationId xmlns="" xmlns:a16="http://schemas.microsoft.com/office/drawing/2014/main" id="{59178486-FCC6-174A-A21D-41743B74E78E}"/>
              </a:ext>
            </a:extLst>
          </p:cNvPr>
          <p:cNvSpPr txBox="1">
            <a:spLocks/>
          </p:cNvSpPr>
          <p:nvPr/>
        </p:nvSpPr>
        <p:spPr bwMode="auto">
          <a:xfrm>
            <a:off x="1371600" y="133923"/>
            <a:ext cx="77724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lang="en-US" altLang="ja-JP" sz="4000" b="1" dirty="0">
                <a:effectLst>
                  <a:outerShdw blurRad="38100" dist="38100" dir="2700000" algn="tl">
                    <a:srgbClr val="000000">
                      <a:alpha val="43137"/>
                    </a:srgbClr>
                  </a:outerShdw>
                </a:effectLst>
                <a:cs typeface="Arial" panose="020B0604020202020204" pitchFamily="34" charset="0"/>
              </a:rPr>
              <a:t>Normal Mode</a:t>
            </a:r>
            <a:endParaRPr lang="ja-JP" altLang="en-US" sz="4000" b="1" dirty="0">
              <a:effectLst>
                <a:outerShdw blurRad="38100" dist="38100" dir="2700000" algn="tl">
                  <a:srgbClr val="000000">
                    <a:alpha val="43137"/>
                  </a:srgbClr>
                </a:outerShdw>
              </a:effectLst>
              <a:cs typeface="Arial" panose="020B0604020202020204" pitchFamily="34" charset="0"/>
            </a:endParaRPr>
          </a:p>
        </p:txBody>
      </p:sp>
      <p:pic>
        <p:nvPicPr>
          <p:cNvPr id="12" name="Picture 11">
            <a:extLst>
              <a:ext uri="{FF2B5EF4-FFF2-40B4-BE49-F238E27FC236}">
                <a16:creationId xmlns="" xmlns:a16="http://schemas.microsoft.com/office/drawing/2014/main" id="{E845E687-379B-DE40-BD9B-5B0E7325893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733689" y="1048429"/>
            <a:ext cx="3676621" cy="4365152"/>
          </a:xfrm>
          <a:prstGeom prst="rect">
            <a:avLst/>
          </a:prstGeom>
          <a:effectLst/>
        </p:spPr>
      </p:pic>
    </p:spTree>
    <p:extLst>
      <p:ext uri="{BB962C8B-B14F-4D97-AF65-F5344CB8AC3E}">
        <p14:creationId xmlns:p14="http://schemas.microsoft.com/office/powerpoint/2010/main" val="1340266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a:extLst>
              <a:ext uri="{FF2B5EF4-FFF2-40B4-BE49-F238E27FC236}">
                <a16:creationId xmlns="" xmlns:a16="http://schemas.microsoft.com/office/drawing/2014/main" id="{59178486-FCC6-174A-A21D-41743B74E78E}"/>
              </a:ext>
            </a:extLst>
          </p:cNvPr>
          <p:cNvSpPr txBox="1">
            <a:spLocks/>
          </p:cNvSpPr>
          <p:nvPr/>
        </p:nvSpPr>
        <p:spPr bwMode="auto">
          <a:xfrm>
            <a:off x="1371600" y="133923"/>
            <a:ext cx="77724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lang="en-US" altLang="ja-JP" sz="4000" b="1" dirty="0">
                <a:effectLst>
                  <a:outerShdw blurRad="38100" dist="38100" dir="2700000" algn="tl">
                    <a:srgbClr val="000000">
                      <a:alpha val="43137"/>
                    </a:srgbClr>
                  </a:outerShdw>
                </a:effectLst>
                <a:cs typeface="Arial" panose="020B0604020202020204" pitchFamily="34" charset="0"/>
              </a:rPr>
              <a:t>Fresh Air</a:t>
            </a:r>
            <a:endParaRPr lang="ja-JP" altLang="en-US" sz="4000" b="1" dirty="0">
              <a:effectLst>
                <a:outerShdw blurRad="38100" dist="38100" dir="2700000" algn="tl">
                  <a:srgbClr val="000000">
                    <a:alpha val="43137"/>
                  </a:srgbClr>
                </a:outerShdw>
              </a:effectLst>
              <a:cs typeface="Arial" panose="020B0604020202020204" pitchFamily="34" charset="0"/>
            </a:endParaRPr>
          </a:p>
        </p:txBody>
      </p:sp>
      <p:pic>
        <p:nvPicPr>
          <p:cNvPr id="12" name="Picture 11">
            <a:extLst>
              <a:ext uri="{FF2B5EF4-FFF2-40B4-BE49-F238E27FC236}">
                <a16:creationId xmlns="" xmlns:a16="http://schemas.microsoft.com/office/drawing/2014/main" id="{E845E687-379B-DE40-BD9B-5B0E7325893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733689" y="1048429"/>
            <a:ext cx="3676621" cy="4365152"/>
          </a:xfrm>
          <a:prstGeom prst="rect">
            <a:avLst/>
          </a:prstGeom>
          <a:effectLst/>
        </p:spPr>
      </p:pic>
      <p:sp>
        <p:nvSpPr>
          <p:cNvPr id="6" name="TextBox 5">
            <a:extLst>
              <a:ext uri="{FF2B5EF4-FFF2-40B4-BE49-F238E27FC236}">
                <a16:creationId xmlns="" xmlns:a16="http://schemas.microsoft.com/office/drawing/2014/main" id="{8E034ED3-774A-A949-8BBC-0058BE4E2683}"/>
              </a:ext>
            </a:extLst>
          </p:cNvPr>
          <p:cNvSpPr txBox="1"/>
          <p:nvPr/>
        </p:nvSpPr>
        <p:spPr>
          <a:xfrm>
            <a:off x="179328" y="1701800"/>
            <a:ext cx="2554177" cy="1200329"/>
          </a:xfrm>
          <a:prstGeom prst="rect">
            <a:avLst/>
          </a:prstGeom>
          <a:noFill/>
        </p:spPr>
        <p:txBody>
          <a:bodyPr wrap="square" rtlCol="0">
            <a:spAutoFit/>
          </a:bodyPr>
          <a:lstStyle/>
          <a:p>
            <a:r>
              <a:rPr lang="en-US" dirty="0"/>
              <a:t>To perform a fresh air adjustment, make sure you’re in a fresh air environment.</a:t>
            </a:r>
          </a:p>
        </p:txBody>
      </p:sp>
      <p:pic>
        <p:nvPicPr>
          <p:cNvPr id="9" name="Picture 8">
            <a:extLst>
              <a:ext uri="{FF2B5EF4-FFF2-40B4-BE49-F238E27FC236}">
                <a16:creationId xmlns="" xmlns:a16="http://schemas.microsoft.com/office/drawing/2014/main" id="{E0CD5A8E-F564-8345-9578-04AE222C5B4A}"/>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734056" y="1051560"/>
            <a:ext cx="3676621" cy="4365152"/>
          </a:xfrm>
          <a:prstGeom prst="rect">
            <a:avLst/>
          </a:prstGeom>
          <a:effectLst/>
        </p:spPr>
      </p:pic>
    </p:spTree>
    <p:extLst>
      <p:ext uri="{BB962C8B-B14F-4D97-AF65-F5344CB8AC3E}">
        <p14:creationId xmlns:p14="http://schemas.microsoft.com/office/powerpoint/2010/main" val="745677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 xmlns:a16="http://schemas.microsoft.com/office/drawing/2014/main" id="{06EA4241-E849-0C47-8EB8-082392F148D4}"/>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734056" y="1051560"/>
            <a:ext cx="3676621" cy="4365152"/>
          </a:xfrm>
          <a:prstGeom prst="rect">
            <a:avLst/>
          </a:prstGeom>
          <a:effectLst/>
        </p:spPr>
      </p:pic>
      <p:sp>
        <p:nvSpPr>
          <p:cNvPr id="4" name="Content Placeholder 2"/>
          <p:cNvSpPr txBox="1">
            <a:spLocks/>
          </p:cNvSpPr>
          <p:nvPr/>
        </p:nvSpPr>
        <p:spPr bwMode="auto">
          <a:xfrm>
            <a:off x="2733689" y="5568640"/>
            <a:ext cx="3676621" cy="936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dirty="0"/>
              <a:t>Press and hold the </a:t>
            </a:r>
            <a:r>
              <a:rPr lang="en-US" sz="1800" b="1" dirty="0"/>
              <a:t>AIR</a:t>
            </a:r>
            <a:r>
              <a:rPr lang="en-US" sz="1800" dirty="0"/>
              <a:t> button</a:t>
            </a:r>
          </a:p>
        </p:txBody>
      </p:sp>
      <p:sp>
        <p:nvSpPr>
          <p:cNvPr id="7" name="Title 3">
            <a:extLst>
              <a:ext uri="{FF2B5EF4-FFF2-40B4-BE49-F238E27FC236}">
                <a16:creationId xmlns="" xmlns:a16="http://schemas.microsoft.com/office/drawing/2014/main" id="{59178486-FCC6-174A-A21D-41743B74E78E}"/>
              </a:ext>
            </a:extLst>
          </p:cNvPr>
          <p:cNvSpPr txBox="1">
            <a:spLocks/>
          </p:cNvSpPr>
          <p:nvPr/>
        </p:nvSpPr>
        <p:spPr bwMode="auto">
          <a:xfrm>
            <a:off x="1371600" y="133923"/>
            <a:ext cx="77724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lang="en-US" altLang="ja-JP" sz="4000" b="1" dirty="0">
                <a:effectLst>
                  <a:outerShdw blurRad="38100" dist="38100" dir="2700000" algn="tl">
                    <a:srgbClr val="000000">
                      <a:alpha val="43137"/>
                    </a:srgbClr>
                  </a:outerShdw>
                </a:effectLst>
                <a:cs typeface="Arial" panose="020B0604020202020204" pitchFamily="34" charset="0"/>
              </a:rPr>
              <a:t>Fresh Air</a:t>
            </a:r>
            <a:endParaRPr lang="ja-JP" altLang="en-US" sz="4000" b="1" dirty="0">
              <a:effectLst>
                <a:outerShdw blurRad="38100" dist="38100" dir="2700000" algn="tl">
                  <a:srgbClr val="000000">
                    <a:alpha val="43137"/>
                  </a:srgbClr>
                </a:outerShdw>
              </a:effectLst>
              <a:cs typeface="Arial" panose="020B0604020202020204" pitchFamily="34" charset="0"/>
            </a:endParaRPr>
          </a:p>
        </p:txBody>
      </p:sp>
      <p:pic>
        <p:nvPicPr>
          <p:cNvPr id="12" name="Picture 11">
            <a:extLst>
              <a:ext uri="{FF2B5EF4-FFF2-40B4-BE49-F238E27FC236}">
                <a16:creationId xmlns="" xmlns:a16="http://schemas.microsoft.com/office/drawing/2014/main" id="{E845E687-379B-DE40-BD9B-5B0E7325893F}"/>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733689" y="1048429"/>
            <a:ext cx="3676621" cy="4365152"/>
          </a:xfrm>
          <a:prstGeom prst="rect">
            <a:avLst/>
          </a:prstGeom>
          <a:effectLst/>
        </p:spPr>
      </p:pic>
      <p:sp>
        <p:nvSpPr>
          <p:cNvPr id="18" name="Oval 17">
            <a:extLst>
              <a:ext uri="{FF2B5EF4-FFF2-40B4-BE49-F238E27FC236}">
                <a16:creationId xmlns="" xmlns:a16="http://schemas.microsoft.com/office/drawing/2014/main" id="{28CFB25B-785E-7B4E-AEA1-B9C5D63BA705}"/>
              </a:ext>
            </a:extLst>
          </p:cNvPr>
          <p:cNvSpPr/>
          <p:nvPr/>
        </p:nvSpPr>
        <p:spPr>
          <a:xfrm>
            <a:off x="3385706" y="3375271"/>
            <a:ext cx="792088" cy="792088"/>
          </a:xfrm>
          <a:prstGeom prst="ellipse">
            <a:avLst/>
          </a:prstGeom>
          <a:solidFill>
            <a:srgbClr val="FFFF00">
              <a:alpha val="47000"/>
            </a:srgbClr>
          </a:soli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59796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1" presetClass="entr" presetSubtype="0" fill="hold" nodeType="afterEffect">
                                  <p:stCondLst>
                                    <p:cond delay="1000"/>
                                  </p:stCondLst>
                                  <p:childTnLst>
                                    <p:set>
                                      <p:cBhvr>
                                        <p:cTn id="11"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bwMode="auto">
          <a:xfrm>
            <a:off x="251520" y="2439167"/>
            <a:ext cx="2722004" cy="936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dirty="0"/>
              <a:t>When prompted, release the </a:t>
            </a:r>
            <a:r>
              <a:rPr lang="en-US" sz="1800" b="1" dirty="0"/>
              <a:t>AIR</a:t>
            </a:r>
            <a:r>
              <a:rPr lang="en-US" sz="1800" dirty="0"/>
              <a:t> button</a:t>
            </a:r>
          </a:p>
        </p:txBody>
      </p:sp>
      <p:sp>
        <p:nvSpPr>
          <p:cNvPr id="7" name="Title 3">
            <a:extLst>
              <a:ext uri="{FF2B5EF4-FFF2-40B4-BE49-F238E27FC236}">
                <a16:creationId xmlns="" xmlns:a16="http://schemas.microsoft.com/office/drawing/2014/main" id="{59178486-FCC6-174A-A21D-41743B74E78E}"/>
              </a:ext>
            </a:extLst>
          </p:cNvPr>
          <p:cNvSpPr txBox="1">
            <a:spLocks/>
          </p:cNvSpPr>
          <p:nvPr/>
        </p:nvSpPr>
        <p:spPr bwMode="auto">
          <a:xfrm>
            <a:off x="1371600" y="133923"/>
            <a:ext cx="77724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lang="en-US" altLang="ja-JP" sz="4000" b="1" dirty="0">
                <a:effectLst>
                  <a:outerShdw blurRad="38100" dist="38100" dir="2700000" algn="tl">
                    <a:srgbClr val="000000">
                      <a:alpha val="43137"/>
                    </a:srgbClr>
                  </a:outerShdw>
                </a:effectLst>
                <a:cs typeface="Arial" panose="020B0604020202020204" pitchFamily="34" charset="0"/>
              </a:rPr>
              <a:t>Fresh Air</a:t>
            </a:r>
            <a:endParaRPr lang="ja-JP" altLang="en-US" sz="4000" b="1" dirty="0">
              <a:effectLst>
                <a:outerShdw blurRad="38100" dist="38100" dir="2700000" algn="tl">
                  <a:srgbClr val="000000">
                    <a:alpha val="43137"/>
                  </a:srgbClr>
                </a:outerShdw>
              </a:effectLst>
              <a:cs typeface="Arial" panose="020B0604020202020204" pitchFamily="34" charset="0"/>
            </a:endParaRPr>
          </a:p>
        </p:txBody>
      </p:sp>
      <p:pic>
        <p:nvPicPr>
          <p:cNvPr id="12" name="Picture 11">
            <a:extLst>
              <a:ext uri="{FF2B5EF4-FFF2-40B4-BE49-F238E27FC236}">
                <a16:creationId xmlns="" xmlns:a16="http://schemas.microsoft.com/office/drawing/2014/main" id="{E845E687-379B-DE40-BD9B-5B0E7325893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733689" y="1048429"/>
            <a:ext cx="3676620" cy="4365150"/>
          </a:xfrm>
          <a:prstGeom prst="rect">
            <a:avLst/>
          </a:prstGeom>
          <a:effectLst/>
        </p:spPr>
      </p:pic>
      <p:sp>
        <p:nvSpPr>
          <p:cNvPr id="18" name="Oval 17">
            <a:extLst>
              <a:ext uri="{FF2B5EF4-FFF2-40B4-BE49-F238E27FC236}">
                <a16:creationId xmlns="" xmlns:a16="http://schemas.microsoft.com/office/drawing/2014/main" id="{28CFB25B-785E-7B4E-AEA1-B9C5D63BA705}"/>
              </a:ext>
            </a:extLst>
          </p:cNvPr>
          <p:cNvSpPr/>
          <p:nvPr/>
        </p:nvSpPr>
        <p:spPr>
          <a:xfrm>
            <a:off x="3385706" y="3375271"/>
            <a:ext cx="792088" cy="792088"/>
          </a:xfrm>
          <a:prstGeom prst="ellipse">
            <a:avLst/>
          </a:prstGeom>
          <a:solidFill>
            <a:srgbClr val="FFFF00">
              <a:alpha val="47000"/>
            </a:srgbClr>
          </a:soli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 xmlns:a16="http://schemas.microsoft.com/office/drawing/2014/main" id="{7213448D-8172-C24C-A528-7C1A3894039A}"/>
              </a:ext>
            </a:extLst>
          </p:cNvPr>
          <p:cNvSpPr txBox="1"/>
          <p:nvPr/>
        </p:nvSpPr>
        <p:spPr>
          <a:xfrm>
            <a:off x="1371600" y="5413579"/>
            <a:ext cx="6224736" cy="646331"/>
          </a:xfrm>
          <a:prstGeom prst="rect">
            <a:avLst/>
          </a:prstGeom>
          <a:noFill/>
        </p:spPr>
        <p:txBody>
          <a:bodyPr wrap="square" rtlCol="0">
            <a:spAutoFit/>
          </a:bodyPr>
          <a:lstStyle/>
          <a:p>
            <a:r>
              <a:rPr lang="en-US" dirty="0"/>
              <a:t>The GX-3R will beep once and return to normal mode after the fresh air adjust is complete</a:t>
            </a:r>
          </a:p>
        </p:txBody>
      </p:sp>
      <p:pic>
        <p:nvPicPr>
          <p:cNvPr id="9" name="Picture 8">
            <a:extLst>
              <a:ext uri="{FF2B5EF4-FFF2-40B4-BE49-F238E27FC236}">
                <a16:creationId xmlns="" xmlns:a16="http://schemas.microsoft.com/office/drawing/2014/main" id="{5A5A183D-A0B0-7346-8627-41A977AEBBE1}"/>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734056" y="1051560"/>
            <a:ext cx="3676621" cy="4365152"/>
          </a:xfrm>
          <a:prstGeom prst="rect">
            <a:avLst/>
          </a:prstGeom>
          <a:effectLst/>
        </p:spPr>
      </p:pic>
    </p:spTree>
    <p:extLst>
      <p:ext uri="{BB962C8B-B14F-4D97-AF65-F5344CB8AC3E}">
        <p14:creationId xmlns:p14="http://schemas.microsoft.com/office/powerpoint/2010/main" val="2569224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subTnLst>
                                    <p:set>
                                      <p:cBhvr override="childStyle">
                                        <p:cTn dur="1" fill="hold" display="0" masterRel="nextClick" afterEffect="1"/>
                                        <p:tgtEl>
                                          <p:spTgt spid="4"/>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0" presetClass="exit" presetSubtype="0" fill="hold" grpId="0" nodeType="clickEffect">
                                  <p:stCondLst>
                                    <p:cond delay="0"/>
                                  </p:stCondLst>
                                  <p:childTnLst>
                                    <p:animEffect transition="out" filter="fade">
                                      <p:cBhvr>
                                        <p:cTn id="10" dur="500"/>
                                        <p:tgtEl>
                                          <p:spTgt spid="18"/>
                                        </p:tgtEl>
                                      </p:cBhvr>
                                    </p:animEffect>
                                    <p:set>
                                      <p:cBhvr>
                                        <p:cTn id="11" dur="1" fill="hold">
                                          <p:stCondLst>
                                            <p:cond delay="499"/>
                                          </p:stCondLst>
                                        </p:cTn>
                                        <p:tgtEl>
                                          <p:spTgt spid="18"/>
                                        </p:tgtEl>
                                        <p:attrNameLst>
                                          <p:attrName>style.visibility</p:attrName>
                                        </p:attrNameLst>
                                      </p:cBhvr>
                                      <p:to>
                                        <p:strVal val="hidden"/>
                                      </p:to>
                                    </p:set>
                                  </p:childTnLst>
                                </p:cTn>
                              </p:par>
                            </p:childTnLst>
                          </p:cTn>
                        </p:par>
                        <p:par>
                          <p:cTn id="12" fill="hold">
                            <p:stCondLst>
                              <p:cond delay="500"/>
                            </p:stCondLst>
                            <p:childTnLst>
                              <p:par>
                                <p:cTn id="13" presetID="1" presetClass="entr" presetSubtype="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childTnLst>
                                </p:cTn>
                              </p:par>
                              <p:par>
                                <p:cTn id="15" presetID="1" presetClass="entr" presetSubtype="0" fill="hold" nodeType="withEffect">
                                  <p:stCondLst>
                                    <p:cond delay="150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8" grpId="0" animBg="1"/>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bwMode="auto">
          <a:xfrm>
            <a:off x="1727684" y="5413580"/>
            <a:ext cx="5688632" cy="798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dirty="0"/>
              <a:t>To reset the instrument, </a:t>
            </a:r>
            <a:r>
              <a:rPr lang="en-US" sz="1800" i="1" u="sng" dirty="0"/>
              <a:t>go to a safe location.</a:t>
            </a:r>
            <a:r>
              <a:rPr lang="en-US" sz="1800" dirty="0"/>
              <a:t> Once the readings return to fresh air values, then press the </a:t>
            </a:r>
            <a:r>
              <a:rPr lang="en-US" sz="1800" b="1" dirty="0"/>
              <a:t>POWER/MODE</a:t>
            </a:r>
            <a:r>
              <a:rPr lang="en-US" sz="1800" dirty="0"/>
              <a:t> button. </a:t>
            </a:r>
          </a:p>
        </p:txBody>
      </p:sp>
      <p:sp>
        <p:nvSpPr>
          <p:cNvPr id="7" name="Title 3">
            <a:extLst>
              <a:ext uri="{FF2B5EF4-FFF2-40B4-BE49-F238E27FC236}">
                <a16:creationId xmlns="" xmlns:a16="http://schemas.microsoft.com/office/drawing/2014/main" id="{59178486-FCC6-174A-A21D-41743B74E78E}"/>
              </a:ext>
            </a:extLst>
          </p:cNvPr>
          <p:cNvSpPr txBox="1">
            <a:spLocks/>
          </p:cNvSpPr>
          <p:nvPr/>
        </p:nvSpPr>
        <p:spPr bwMode="auto">
          <a:xfrm>
            <a:off x="1371600" y="133923"/>
            <a:ext cx="77724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lang="en-US" altLang="ja-JP" sz="4000" b="1" dirty="0">
                <a:effectLst>
                  <a:outerShdw blurRad="38100" dist="38100" dir="2700000" algn="tl">
                    <a:srgbClr val="000000">
                      <a:alpha val="43137"/>
                    </a:srgbClr>
                  </a:outerShdw>
                </a:effectLst>
                <a:cs typeface="Arial" panose="020B0604020202020204" pitchFamily="34" charset="0"/>
              </a:rPr>
              <a:t>Alarm</a:t>
            </a:r>
            <a:endParaRPr lang="ja-JP" altLang="en-US" sz="4000" b="1" dirty="0">
              <a:effectLst>
                <a:outerShdw blurRad="38100" dist="38100" dir="2700000" algn="tl">
                  <a:srgbClr val="000000">
                    <a:alpha val="43137"/>
                  </a:srgbClr>
                </a:outerShdw>
              </a:effectLst>
              <a:cs typeface="Arial" panose="020B0604020202020204" pitchFamily="34" charset="0"/>
            </a:endParaRPr>
          </a:p>
        </p:txBody>
      </p:sp>
      <p:pic>
        <p:nvPicPr>
          <p:cNvPr id="3" name="Picture 2">
            <a:extLst>
              <a:ext uri="{FF2B5EF4-FFF2-40B4-BE49-F238E27FC236}">
                <a16:creationId xmlns="" xmlns:a16="http://schemas.microsoft.com/office/drawing/2014/main" id="{C089C957-CDFE-5B48-930B-7B2099E32AEA}"/>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734056" y="1051560"/>
            <a:ext cx="3675887" cy="4364280"/>
          </a:xfrm>
          <a:prstGeom prst="rect">
            <a:avLst/>
          </a:prstGeom>
        </p:spPr>
      </p:pic>
      <p:pic>
        <p:nvPicPr>
          <p:cNvPr id="8" name="Picture 7">
            <a:extLst>
              <a:ext uri="{FF2B5EF4-FFF2-40B4-BE49-F238E27FC236}">
                <a16:creationId xmlns="" xmlns:a16="http://schemas.microsoft.com/office/drawing/2014/main" id="{E505B606-584F-8347-8F8F-D76A506AF9DB}"/>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734056" y="1051560"/>
            <a:ext cx="3675887" cy="4364280"/>
          </a:xfrm>
          <a:prstGeom prst="rect">
            <a:avLst/>
          </a:prstGeom>
        </p:spPr>
      </p:pic>
      <p:sp>
        <p:nvSpPr>
          <p:cNvPr id="18" name="Oval 17">
            <a:extLst>
              <a:ext uri="{FF2B5EF4-FFF2-40B4-BE49-F238E27FC236}">
                <a16:creationId xmlns="" xmlns:a16="http://schemas.microsoft.com/office/drawing/2014/main" id="{28CFB25B-785E-7B4E-AEA1-B9C5D63BA705}"/>
              </a:ext>
            </a:extLst>
          </p:cNvPr>
          <p:cNvSpPr/>
          <p:nvPr/>
        </p:nvSpPr>
        <p:spPr>
          <a:xfrm>
            <a:off x="5004048" y="3367972"/>
            <a:ext cx="792088" cy="792088"/>
          </a:xfrm>
          <a:prstGeom prst="ellipse">
            <a:avLst/>
          </a:prstGeom>
          <a:solidFill>
            <a:srgbClr val="FFFF00">
              <a:alpha val="47000"/>
            </a:srgbClr>
          </a:soli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 xmlns:a16="http://schemas.microsoft.com/office/drawing/2014/main" id="{9CCBEC26-09B7-B848-AC78-AEB4C34DF8E7}"/>
              </a:ext>
            </a:extLst>
          </p:cNvPr>
          <p:cNvSpPr txBox="1"/>
          <p:nvPr/>
        </p:nvSpPr>
        <p:spPr>
          <a:xfrm>
            <a:off x="357792" y="1460854"/>
            <a:ext cx="2376264" cy="2585323"/>
          </a:xfrm>
          <a:prstGeom prst="rect">
            <a:avLst/>
          </a:prstGeom>
          <a:noFill/>
        </p:spPr>
        <p:txBody>
          <a:bodyPr wrap="square" rtlCol="0">
            <a:spAutoFit/>
          </a:bodyPr>
          <a:lstStyle/>
          <a:p>
            <a:r>
              <a:rPr lang="en-US" dirty="0"/>
              <a:t>In the event of an alarm, the GX-3R’s visual, audible and vibration alarms will alert you. </a:t>
            </a:r>
          </a:p>
          <a:p>
            <a:endParaRPr lang="en-US" dirty="0"/>
          </a:p>
          <a:p>
            <a:r>
              <a:rPr lang="en-US" dirty="0"/>
              <a:t>The readout will identify which sensor is in alarm.</a:t>
            </a:r>
          </a:p>
        </p:txBody>
      </p:sp>
      <p:cxnSp>
        <p:nvCxnSpPr>
          <p:cNvPr id="9" name="Straight Arrow Connector 8">
            <a:extLst>
              <a:ext uri="{FF2B5EF4-FFF2-40B4-BE49-F238E27FC236}">
                <a16:creationId xmlns="" xmlns:a16="http://schemas.microsoft.com/office/drawing/2014/main" id="{8BF3F5CF-C80B-7B40-B9FE-F8ADDB913187}"/>
              </a:ext>
            </a:extLst>
          </p:cNvPr>
          <p:cNvCxnSpPr>
            <a:cxnSpLocks/>
          </p:cNvCxnSpPr>
          <p:nvPr/>
        </p:nvCxnSpPr>
        <p:spPr>
          <a:xfrm flipV="1">
            <a:off x="2267744" y="2630192"/>
            <a:ext cx="2592288" cy="798807"/>
          </a:xfrm>
          <a:prstGeom prst="straightConnector1">
            <a:avLst/>
          </a:prstGeom>
          <a:ln w="38100">
            <a:tailEnd type="arrow" w="lg" len="med"/>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 xmlns:a16="http://schemas.microsoft.com/office/drawing/2014/main" id="{396A95EB-F76D-8549-98C0-2E2554136025}"/>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734056" y="1051560"/>
            <a:ext cx="3676621" cy="4365152"/>
          </a:xfrm>
          <a:prstGeom prst="rect">
            <a:avLst/>
          </a:prstGeom>
          <a:effectLst/>
        </p:spPr>
      </p:pic>
      <p:sp>
        <p:nvSpPr>
          <p:cNvPr id="6" name="TextBox 5">
            <a:extLst>
              <a:ext uri="{FF2B5EF4-FFF2-40B4-BE49-F238E27FC236}">
                <a16:creationId xmlns="" xmlns:a16="http://schemas.microsoft.com/office/drawing/2014/main" id="{40C10AB9-8210-0D47-961F-13EC9AB075ED}"/>
              </a:ext>
            </a:extLst>
          </p:cNvPr>
          <p:cNvSpPr txBox="1"/>
          <p:nvPr/>
        </p:nvSpPr>
        <p:spPr>
          <a:xfrm>
            <a:off x="6427075" y="2690335"/>
            <a:ext cx="1978480" cy="1200329"/>
          </a:xfrm>
          <a:prstGeom prst="rect">
            <a:avLst/>
          </a:prstGeom>
          <a:noFill/>
        </p:spPr>
        <p:txBody>
          <a:bodyPr wrap="square" rtlCol="0">
            <a:spAutoFit/>
          </a:bodyPr>
          <a:lstStyle/>
          <a:p>
            <a:r>
              <a:rPr lang="en-US" dirty="0"/>
              <a:t>The visual, audible, and vibration alarms will stop.</a:t>
            </a:r>
          </a:p>
        </p:txBody>
      </p:sp>
    </p:spTree>
    <p:extLst>
      <p:ext uri="{BB962C8B-B14F-4D97-AF65-F5344CB8AC3E}">
        <p14:creationId xmlns:p14="http://schemas.microsoft.com/office/powerpoint/2010/main" val="3468522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subTnLst>
                                    <p:set>
                                      <p:cBhvr override="childStyle">
                                        <p:cTn dur="1" fill="hold" display="0" masterRel="nextClick" afterEffect="1"/>
                                        <p:tgtEl>
                                          <p:spTgt spid="9"/>
                                        </p:tgtEl>
                                        <p:attrNameLst>
                                          <p:attrName>style.visibility</p:attrName>
                                        </p:attrNameLst>
                                      </p:cBhvr>
                                      <p:to>
                                        <p:strVal val="hidden"/>
                                      </p:to>
                                    </p:set>
                                  </p:sub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subTnLst>
                                    <p:set>
                                      <p:cBhvr override="childStyle">
                                        <p:cTn dur="1" fill="hold" display="0" masterRel="nextClick" afterEffect="1"/>
                                        <p:tgtEl>
                                          <p:spTgt spid="4"/>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childTnLst>
                                </p:cTn>
                              </p:par>
                              <p:par>
                                <p:cTn id="18" presetID="1" presetClass="entr" presetSubtype="0" fill="hold" nodeType="withEffect">
                                  <p:stCondLst>
                                    <p:cond delay="1500"/>
                                  </p:stCondLst>
                                  <p:childTnLst>
                                    <p:set>
                                      <p:cBhvr>
                                        <p:cTn id="19" dur="1" fill="hold">
                                          <p:stCondLst>
                                            <p:cond delay="0"/>
                                          </p:stCondLst>
                                        </p:cTn>
                                        <p:tgtEl>
                                          <p:spTgt spid="10"/>
                                        </p:tgtEl>
                                        <p:attrNameLst>
                                          <p:attrName>style.visibility</p:attrName>
                                        </p:attrNameLst>
                                      </p:cBhvr>
                                      <p:to>
                                        <p:strVal val="visible"/>
                                      </p:to>
                                    </p:set>
                                  </p:childTnLst>
                                </p:cTn>
                              </p:par>
                            </p:childTnLst>
                          </p:cTn>
                        </p:par>
                        <p:par>
                          <p:cTn id="20" fill="hold">
                            <p:stCondLst>
                              <p:cond delay="1500"/>
                            </p:stCondLst>
                            <p:childTnLst>
                              <p:par>
                                <p:cTn id="21" presetID="1" presetClass="entr" presetSubtype="0" fill="hold" nodeType="afterEffect">
                                  <p:stCondLst>
                                    <p:cond delay="150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8" grpId="0" animBg="1"/>
      <p:bldP spid="2" grpId="0"/>
      <p:bldP spid="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A700935-75C6-1945-91E0-9490B2D36085}"/>
              </a:ext>
            </a:extLst>
          </p:cNvPr>
          <p:cNvSpPr>
            <a:spLocks noGrp="1"/>
          </p:cNvSpPr>
          <p:nvPr>
            <p:ph type="title"/>
          </p:nvPr>
        </p:nvSpPr>
        <p:spPr/>
        <p:txBody>
          <a:bodyPr/>
          <a:lstStyle/>
          <a:p>
            <a:pPr algn="r"/>
            <a:r>
              <a:rPr lang="en-US" sz="4000" b="1" dirty="0"/>
              <a:t>Display Mode</a:t>
            </a:r>
          </a:p>
        </p:txBody>
      </p:sp>
      <p:pic>
        <p:nvPicPr>
          <p:cNvPr id="4" name="Picture 3">
            <a:extLst>
              <a:ext uri="{FF2B5EF4-FFF2-40B4-BE49-F238E27FC236}">
                <a16:creationId xmlns="" xmlns:a16="http://schemas.microsoft.com/office/drawing/2014/main" id="{EAF8D407-18A9-DA4D-A532-E2378B9E05A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733688" y="1051560"/>
            <a:ext cx="3676621" cy="4365152"/>
          </a:xfrm>
          <a:prstGeom prst="rect">
            <a:avLst/>
          </a:prstGeom>
          <a:effectLst/>
        </p:spPr>
      </p:pic>
      <p:sp>
        <p:nvSpPr>
          <p:cNvPr id="5" name="TextBox 4">
            <a:extLst>
              <a:ext uri="{FF2B5EF4-FFF2-40B4-BE49-F238E27FC236}">
                <a16:creationId xmlns="" xmlns:a16="http://schemas.microsoft.com/office/drawing/2014/main" id="{1EA73F97-3B44-B841-BDB9-43568C425A4D}"/>
              </a:ext>
            </a:extLst>
          </p:cNvPr>
          <p:cNvSpPr txBox="1"/>
          <p:nvPr/>
        </p:nvSpPr>
        <p:spPr>
          <a:xfrm>
            <a:off x="791579" y="5413581"/>
            <a:ext cx="7560840" cy="369332"/>
          </a:xfrm>
          <a:prstGeom prst="rect">
            <a:avLst/>
          </a:prstGeom>
          <a:noFill/>
        </p:spPr>
        <p:txBody>
          <a:bodyPr wrap="square" rtlCol="0">
            <a:spAutoFit/>
          </a:bodyPr>
          <a:lstStyle/>
          <a:p>
            <a:r>
              <a:rPr lang="en-US" dirty="0"/>
              <a:t>To enter display mode, press and release the Power Mode button</a:t>
            </a:r>
          </a:p>
        </p:txBody>
      </p:sp>
      <p:sp>
        <p:nvSpPr>
          <p:cNvPr id="6" name="Oval 5">
            <a:extLst>
              <a:ext uri="{FF2B5EF4-FFF2-40B4-BE49-F238E27FC236}">
                <a16:creationId xmlns="" xmlns:a16="http://schemas.microsoft.com/office/drawing/2014/main" id="{2452CEAA-4D33-7E4B-9E13-2C185762C030}"/>
              </a:ext>
            </a:extLst>
          </p:cNvPr>
          <p:cNvSpPr/>
          <p:nvPr/>
        </p:nvSpPr>
        <p:spPr>
          <a:xfrm>
            <a:off x="5004048" y="3375271"/>
            <a:ext cx="792088" cy="792088"/>
          </a:xfrm>
          <a:prstGeom prst="ellipse">
            <a:avLst/>
          </a:prstGeom>
          <a:solidFill>
            <a:srgbClr val="FFFF00">
              <a:alpha val="47000"/>
            </a:srgbClr>
          </a:soli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 xmlns:a16="http://schemas.microsoft.com/office/drawing/2014/main" id="{67922D1D-CBB9-D845-98BE-B3DA901F1F5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734056" y="1051560"/>
            <a:ext cx="3675887" cy="4368180"/>
          </a:xfrm>
          <a:prstGeom prst="rect">
            <a:avLst/>
          </a:prstGeom>
        </p:spPr>
      </p:pic>
    </p:spTree>
    <p:extLst>
      <p:ext uri="{BB962C8B-B14F-4D97-AF65-F5344CB8AC3E}">
        <p14:creationId xmlns:p14="http://schemas.microsoft.com/office/powerpoint/2010/main" val="248573372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50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childTnLst>
                                  <p:subTnLst>
                                    <p:set>
                                      <p:cBhvr override="childStyle">
                                        <p:cTn dur="1" fill="hold" display="0" masterRel="sameClick" afterEffect="1">
                                          <p:stCondLst>
                                            <p:cond evt="end" delay="0">
                                              <p:tn val="5"/>
                                            </p:cond>
                                          </p:stCondLst>
                                        </p:cTn>
                                        <p:tgtEl>
                                          <p:spTgt spid="6"/>
                                        </p:tgtEl>
                                        <p:attrNameLst>
                                          <p:attrName>style.visibility</p:attrName>
                                        </p:attrNameLst>
                                      </p:cBhvr>
                                      <p:to>
                                        <p:strVal val="hidden"/>
                                      </p:to>
                                    </p:set>
                                  </p:subTnLst>
                                </p:cTn>
                              </p:par>
                            </p:childTnLst>
                          </p:cTn>
                        </p:par>
                        <p:par>
                          <p:cTn id="9" fill="hold">
                            <p:stCondLst>
                              <p:cond delay="1500"/>
                            </p:stCondLst>
                            <p:childTnLst>
                              <p:par>
                                <p:cTn id="10" presetID="1" presetClass="entr" presetSubtype="0" fill="hold" nodeType="afterEffect">
                                  <p:stCondLst>
                                    <p:cond delay="1000"/>
                                  </p:stCondLst>
                                  <p:childTnLst>
                                    <p:set>
                                      <p:cBhvr>
                                        <p:cTn id="11"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bwMode="auto">
          <a:xfrm>
            <a:off x="5436105" y="1844824"/>
            <a:ext cx="3600391" cy="1444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dirty="0"/>
              <a:t>You will know you are in display mode if you see a display mode menu title on the bottom of your screen</a:t>
            </a:r>
          </a:p>
        </p:txBody>
      </p:sp>
      <p:sp>
        <p:nvSpPr>
          <p:cNvPr id="7" name="Title 3">
            <a:extLst>
              <a:ext uri="{FF2B5EF4-FFF2-40B4-BE49-F238E27FC236}">
                <a16:creationId xmlns="" xmlns:a16="http://schemas.microsoft.com/office/drawing/2014/main" id="{59178486-FCC6-174A-A21D-41743B74E78E}"/>
              </a:ext>
            </a:extLst>
          </p:cNvPr>
          <p:cNvSpPr txBox="1">
            <a:spLocks/>
          </p:cNvSpPr>
          <p:nvPr/>
        </p:nvSpPr>
        <p:spPr bwMode="auto">
          <a:xfrm>
            <a:off x="0" y="133923"/>
            <a:ext cx="91440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lang="en-US" altLang="ja-JP" sz="4000" b="1" dirty="0">
                <a:effectLst>
                  <a:outerShdw blurRad="38100" dist="38100" dir="2700000" algn="tl">
                    <a:srgbClr val="000000">
                      <a:alpha val="43137"/>
                    </a:srgbClr>
                  </a:outerShdw>
                </a:effectLst>
                <a:cs typeface="Arial" panose="020B0604020202020204" pitchFamily="34" charset="0"/>
              </a:rPr>
              <a:t>Display mode vs. Normal Operation</a:t>
            </a:r>
            <a:endParaRPr lang="ja-JP" altLang="en-US" sz="4000" b="1" dirty="0">
              <a:effectLst>
                <a:outerShdw blurRad="38100" dist="38100" dir="2700000" algn="tl">
                  <a:srgbClr val="000000">
                    <a:alpha val="43137"/>
                  </a:srgbClr>
                </a:outerShdw>
              </a:effectLst>
              <a:cs typeface="Arial" panose="020B0604020202020204" pitchFamily="34" charset="0"/>
            </a:endParaRPr>
          </a:p>
        </p:txBody>
      </p:sp>
      <p:pic>
        <p:nvPicPr>
          <p:cNvPr id="12" name="Picture 11">
            <a:extLst>
              <a:ext uri="{FF2B5EF4-FFF2-40B4-BE49-F238E27FC236}">
                <a16:creationId xmlns="" xmlns:a16="http://schemas.microsoft.com/office/drawing/2014/main" id="{E845E687-379B-DE40-BD9B-5B0E7325893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835696" y="1844824"/>
            <a:ext cx="3676620" cy="4365150"/>
          </a:xfrm>
          <a:prstGeom prst="rect">
            <a:avLst/>
          </a:prstGeom>
          <a:effectLst/>
        </p:spPr>
      </p:pic>
      <p:sp>
        <p:nvSpPr>
          <p:cNvPr id="26" name="Content Placeholder 2">
            <a:extLst>
              <a:ext uri="{FF2B5EF4-FFF2-40B4-BE49-F238E27FC236}">
                <a16:creationId xmlns="" xmlns:a16="http://schemas.microsoft.com/office/drawing/2014/main" id="{63C8E8CC-1204-D647-9B58-0A43D40B9B3B}"/>
              </a:ext>
            </a:extLst>
          </p:cNvPr>
          <p:cNvSpPr txBox="1">
            <a:spLocks/>
          </p:cNvSpPr>
          <p:nvPr/>
        </p:nvSpPr>
        <p:spPr bwMode="auto">
          <a:xfrm>
            <a:off x="107504" y="1844824"/>
            <a:ext cx="2052217" cy="3421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dirty="0"/>
              <a:t>PEAK</a:t>
            </a:r>
          </a:p>
          <a:p>
            <a:r>
              <a:rPr lang="en-US" sz="1800" dirty="0"/>
              <a:t>STEL</a:t>
            </a:r>
          </a:p>
          <a:p>
            <a:r>
              <a:rPr lang="en-US" sz="1800" dirty="0"/>
              <a:t>TWA</a:t>
            </a:r>
          </a:p>
          <a:p>
            <a:r>
              <a:rPr lang="en-US" sz="1800" dirty="0"/>
              <a:t>HC GAS LIST</a:t>
            </a:r>
          </a:p>
          <a:p>
            <a:r>
              <a:rPr lang="en-US" sz="1800" dirty="0"/>
              <a:t>USER ID</a:t>
            </a:r>
          </a:p>
          <a:p>
            <a:r>
              <a:rPr lang="en-US" sz="1800" dirty="0"/>
              <a:t>STN ID</a:t>
            </a:r>
          </a:p>
          <a:p>
            <a:r>
              <a:rPr lang="en-US" sz="1800" dirty="0"/>
              <a:t>CAL DATA</a:t>
            </a:r>
          </a:p>
          <a:p>
            <a:r>
              <a:rPr lang="en-US" sz="1800" dirty="0"/>
              <a:t>BUMP DATA</a:t>
            </a:r>
          </a:p>
          <a:p>
            <a:r>
              <a:rPr lang="en-US" sz="1800" dirty="0"/>
              <a:t>TEMPERATURE</a:t>
            </a:r>
          </a:p>
          <a:p>
            <a:r>
              <a:rPr lang="en-US" sz="1800" dirty="0"/>
              <a:t>ALARM-PT </a:t>
            </a:r>
          </a:p>
        </p:txBody>
      </p:sp>
      <p:sp>
        <p:nvSpPr>
          <p:cNvPr id="9" name="Content Placeholder 2">
            <a:extLst>
              <a:ext uri="{FF2B5EF4-FFF2-40B4-BE49-F238E27FC236}">
                <a16:creationId xmlns="" xmlns:a16="http://schemas.microsoft.com/office/drawing/2014/main" id="{1E83EAC4-3178-834F-914C-0B48BD723841}"/>
              </a:ext>
            </a:extLst>
          </p:cNvPr>
          <p:cNvSpPr txBox="1">
            <a:spLocks/>
          </p:cNvSpPr>
          <p:nvPr/>
        </p:nvSpPr>
        <p:spPr bwMode="auto">
          <a:xfrm>
            <a:off x="5436104" y="3568757"/>
            <a:ext cx="3139540" cy="1999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dirty="0"/>
              <a:t>To return to normal operation, scroll all the way through the display menu using the AIR button, or wait 20 seconds and the GX-3R will automatically return to normal mode</a:t>
            </a:r>
          </a:p>
        </p:txBody>
      </p:sp>
      <p:cxnSp>
        <p:nvCxnSpPr>
          <p:cNvPr id="3" name="Straight Arrow Connector 2">
            <a:extLst>
              <a:ext uri="{FF2B5EF4-FFF2-40B4-BE49-F238E27FC236}">
                <a16:creationId xmlns="" xmlns:a16="http://schemas.microsoft.com/office/drawing/2014/main" id="{F0409F6D-9A84-C74C-8989-FE79B9593B2A}"/>
              </a:ext>
            </a:extLst>
          </p:cNvPr>
          <p:cNvCxnSpPr>
            <a:cxnSpLocks/>
          </p:cNvCxnSpPr>
          <p:nvPr/>
        </p:nvCxnSpPr>
        <p:spPr>
          <a:xfrm flipH="1">
            <a:off x="1259632" y="1988840"/>
            <a:ext cx="4176472" cy="0"/>
          </a:xfrm>
          <a:prstGeom prst="straightConnector1">
            <a:avLst/>
          </a:prstGeom>
          <a:ln w="38100">
            <a:tailEnd type="arrow" w="lg" len="med"/>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6" name="Straight Arrow Connector 5">
            <a:extLst>
              <a:ext uri="{FF2B5EF4-FFF2-40B4-BE49-F238E27FC236}">
                <a16:creationId xmlns="" xmlns:a16="http://schemas.microsoft.com/office/drawing/2014/main" id="{2643B47F-7218-EC4B-AA63-C35E0C2ABA15}"/>
              </a:ext>
            </a:extLst>
          </p:cNvPr>
          <p:cNvCxnSpPr/>
          <p:nvPr/>
        </p:nvCxnSpPr>
        <p:spPr>
          <a:xfrm flipH="1">
            <a:off x="3823108" y="2996952"/>
            <a:ext cx="2160251" cy="864096"/>
          </a:xfrm>
          <a:prstGeom prst="straightConnector1">
            <a:avLst/>
          </a:prstGeom>
          <a:ln w="38100">
            <a:tailEnd type="arrow" w="lg" len="med"/>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45955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0D4F9C0C-9E95-CD46-AF89-10B18560835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7504" y="2493609"/>
            <a:ext cx="3960440" cy="4391775"/>
          </a:xfrm>
          <a:prstGeom prst="rect">
            <a:avLst/>
          </a:prstGeom>
        </p:spPr>
      </p:pic>
      <p:sp>
        <p:nvSpPr>
          <p:cNvPr id="7" name="Title 3">
            <a:extLst>
              <a:ext uri="{FF2B5EF4-FFF2-40B4-BE49-F238E27FC236}">
                <a16:creationId xmlns="" xmlns:a16="http://schemas.microsoft.com/office/drawing/2014/main" id="{59178486-FCC6-174A-A21D-41743B74E78E}"/>
              </a:ext>
            </a:extLst>
          </p:cNvPr>
          <p:cNvSpPr txBox="1">
            <a:spLocks/>
          </p:cNvSpPr>
          <p:nvPr/>
        </p:nvSpPr>
        <p:spPr bwMode="auto">
          <a:xfrm>
            <a:off x="0" y="133923"/>
            <a:ext cx="91440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lang="en-US" altLang="ja-JP" sz="4000" b="1" dirty="0">
                <a:effectLst>
                  <a:outerShdw blurRad="38100" dist="38100" dir="2700000" algn="tl">
                    <a:srgbClr val="000000">
                      <a:alpha val="43137"/>
                    </a:srgbClr>
                  </a:outerShdw>
                </a:effectLst>
                <a:cs typeface="Arial" panose="020B0604020202020204" pitchFamily="34" charset="0"/>
              </a:rPr>
              <a:t>Charging the instrument</a:t>
            </a:r>
            <a:endParaRPr lang="ja-JP" altLang="en-US" sz="4000" b="1" dirty="0">
              <a:effectLst>
                <a:outerShdw blurRad="38100" dist="38100" dir="2700000" algn="tl">
                  <a:srgbClr val="000000">
                    <a:alpha val="43137"/>
                  </a:srgbClr>
                </a:outerShdw>
              </a:effectLst>
              <a:cs typeface="Arial" panose="020B0604020202020204" pitchFamily="34" charset="0"/>
            </a:endParaRPr>
          </a:p>
        </p:txBody>
      </p:sp>
      <p:pic>
        <p:nvPicPr>
          <p:cNvPr id="5" name="Picture 4">
            <a:extLst>
              <a:ext uri="{FF2B5EF4-FFF2-40B4-BE49-F238E27FC236}">
                <a16:creationId xmlns="" xmlns:a16="http://schemas.microsoft.com/office/drawing/2014/main" id="{27675420-FF23-204E-B3B6-101757AD106F}"/>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67544" y="2804011"/>
            <a:ext cx="3004249" cy="4101038"/>
          </a:xfrm>
          <a:prstGeom prst="rect">
            <a:avLst/>
          </a:prstGeom>
        </p:spPr>
      </p:pic>
      <p:sp>
        <p:nvSpPr>
          <p:cNvPr id="13" name="Content Placeholder 2">
            <a:extLst>
              <a:ext uri="{FF2B5EF4-FFF2-40B4-BE49-F238E27FC236}">
                <a16:creationId xmlns="" xmlns:a16="http://schemas.microsoft.com/office/drawing/2014/main" id="{6717EE4C-BE36-DD42-8D48-0987EA6C3F3B}"/>
              </a:ext>
            </a:extLst>
          </p:cNvPr>
          <p:cNvSpPr txBox="1">
            <a:spLocks/>
          </p:cNvSpPr>
          <p:nvPr/>
        </p:nvSpPr>
        <p:spPr bwMode="auto">
          <a:xfrm>
            <a:off x="384390" y="1655052"/>
            <a:ext cx="3600391" cy="1999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dirty="0"/>
              <a:t>Plug the charger into the instrument. A full charge takes 3 hours, and will power the instrument up to 25 hours.</a:t>
            </a:r>
          </a:p>
          <a:p>
            <a:pPr marL="0" indent="0">
              <a:buNone/>
            </a:pPr>
            <a:endParaRPr lang="en-US" sz="1800" dirty="0"/>
          </a:p>
        </p:txBody>
      </p:sp>
      <p:pic>
        <p:nvPicPr>
          <p:cNvPr id="2" name="Picture 1" descr="five-unitacadapter.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688120" y="1076624"/>
            <a:ext cx="3168352" cy="1767347"/>
          </a:xfrm>
          <a:prstGeom prst="rect">
            <a:avLst/>
          </a:prstGeom>
        </p:spPr>
      </p:pic>
      <p:sp>
        <p:nvSpPr>
          <p:cNvPr id="6" name="TextBox 5">
            <a:extLst>
              <a:ext uri="{FF2B5EF4-FFF2-40B4-BE49-F238E27FC236}">
                <a16:creationId xmlns="" xmlns:a16="http://schemas.microsoft.com/office/drawing/2014/main" id="{CC293D43-B2E4-B04B-84B9-FA66AD861C58}"/>
              </a:ext>
            </a:extLst>
          </p:cNvPr>
          <p:cNvSpPr txBox="1"/>
          <p:nvPr/>
        </p:nvSpPr>
        <p:spPr>
          <a:xfrm>
            <a:off x="3707904" y="4161854"/>
            <a:ext cx="3600400" cy="1200329"/>
          </a:xfrm>
          <a:prstGeom prst="rect">
            <a:avLst/>
          </a:prstGeom>
          <a:noFill/>
        </p:spPr>
        <p:txBody>
          <a:bodyPr wrap="square" rtlCol="0">
            <a:spAutoFit/>
          </a:bodyPr>
          <a:lstStyle/>
          <a:p>
            <a:r>
              <a:rPr lang="en-US" dirty="0"/>
              <a:t>A 30 minute charge will provide 8 hours of operation time. </a:t>
            </a:r>
          </a:p>
          <a:p>
            <a:endParaRPr lang="en-US" dirty="0"/>
          </a:p>
        </p:txBody>
      </p:sp>
      <p:sp>
        <p:nvSpPr>
          <p:cNvPr id="8" name="TextBox 7">
            <a:extLst>
              <a:ext uri="{FF2B5EF4-FFF2-40B4-BE49-F238E27FC236}">
                <a16:creationId xmlns="" xmlns:a16="http://schemas.microsoft.com/office/drawing/2014/main" id="{4C491AE0-4196-9E42-9619-9F33BD711083}"/>
              </a:ext>
            </a:extLst>
          </p:cNvPr>
          <p:cNvSpPr txBox="1"/>
          <p:nvPr/>
        </p:nvSpPr>
        <p:spPr>
          <a:xfrm>
            <a:off x="3707913" y="2924944"/>
            <a:ext cx="3600391" cy="923330"/>
          </a:xfrm>
          <a:prstGeom prst="rect">
            <a:avLst/>
          </a:prstGeom>
          <a:noFill/>
        </p:spPr>
        <p:txBody>
          <a:bodyPr wrap="square" rtlCol="0">
            <a:spAutoFit/>
          </a:bodyPr>
          <a:lstStyle/>
          <a:p>
            <a:r>
              <a:rPr lang="en-US" dirty="0"/>
              <a:t>Once the GX-3R is charged, the light will go from orange to green</a:t>
            </a:r>
          </a:p>
        </p:txBody>
      </p:sp>
      <p:sp>
        <p:nvSpPr>
          <p:cNvPr id="3" name="TextBox 2">
            <a:extLst>
              <a:ext uri="{FF2B5EF4-FFF2-40B4-BE49-F238E27FC236}">
                <a16:creationId xmlns="" xmlns:a16="http://schemas.microsoft.com/office/drawing/2014/main" id="{1AB966AB-628E-0045-A874-CD58AE3C45BF}"/>
              </a:ext>
            </a:extLst>
          </p:cNvPr>
          <p:cNvSpPr txBox="1"/>
          <p:nvPr/>
        </p:nvSpPr>
        <p:spPr>
          <a:xfrm>
            <a:off x="5688120" y="5349498"/>
            <a:ext cx="3456384" cy="923330"/>
          </a:xfrm>
          <a:prstGeom prst="rect">
            <a:avLst/>
          </a:prstGeom>
          <a:noFill/>
        </p:spPr>
        <p:txBody>
          <a:bodyPr wrap="square" rtlCol="0">
            <a:spAutoFit/>
          </a:bodyPr>
          <a:lstStyle/>
          <a:p>
            <a:r>
              <a:rPr lang="en-US" dirty="0"/>
              <a:t>Multi-unit AC Adapter is available</a:t>
            </a:r>
            <a:br>
              <a:rPr lang="en-US" dirty="0"/>
            </a:br>
            <a:r>
              <a:rPr lang="en-US" dirty="0"/>
              <a:t>(#49-0134)</a:t>
            </a:r>
          </a:p>
        </p:txBody>
      </p:sp>
    </p:spTree>
    <p:extLst>
      <p:ext uri="{BB962C8B-B14F-4D97-AF65-F5344CB8AC3E}">
        <p14:creationId xmlns:p14="http://schemas.microsoft.com/office/powerpoint/2010/main" val="2130608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6" grpId="0"/>
      <p:bldP spid="8" grpId="0"/>
      <p:bldP spid="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a:extLst>
              <a:ext uri="{FF2B5EF4-FFF2-40B4-BE49-F238E27FC236}">
                <a16:creationId xmlns="" xmlns:a16="http://schemas.microsoft.com/office/drawing/2014/main" id="{59178486-FCC6-174A-A21D-41743B74E78E}"/>
              </a:ext>
            </a:extLst>
          </p:cNvPr>
          <p:cNvSpPr txBox="1">
            <a:spLocks/>
          </p:cNvSpPr>
          <p:nvPr/>
        </p:nvSpPr>
        <p:spPr bwMode="auto">
          <a:xfrm>
            <a:off x="0" y="133923"/>
            <a:ext cx="91440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lang="en-US" altLang="ja-JP" sz="4000" b="1" dirty="0">
                <a:effectLst>
                  <a:outerShdw blurRad="38100" dist="38100" dir="2700000" algn="tl">
                    <a:srgbClr val="000000">
                      <a:alpha val="43137"/>
                    </a:srgbClr>
                  </a:outerShdw>
                </a:effectLst>
                <a:cs typeface="Arial" panose="020B0604020202020204" pitchFamily="34" charset="0"/>
              </a:rPr>
              <a:t>Downloading Data</a:t>
            </a:r>
            <a:endParaRPr lang="ja-JP" altLang="en-US" sz="4000" b="1" dirty="0">
              <a:effectLst>
                <a:outerShdw blurRad="38100" dist="38100" dir="2700000" algn="tl">
                  <a:srgbClr val="000000">
                    <a:alpha val="43137"/>
                  </a:srgbClr>
                </a:outerShdw>
              </a:effectLst>
              <a:cs typeface="Arial" panose="020B0604020202020204" pitchFamily="34" charset="0"/>
            </a:endParaRPr>
          </a:p>
        </p:txBody>
      </p:sp>
      <p:sp>
        <p:nvSpPr>
          <p:cNvPr id="13" name="Content Placeholder 2">
            <a:extLst>
              <a:ext uri="{FF2B5EF4-FFF2-40B4-BE49-F238E27FC236}">
                <a16:creationId xmlns="" xmlns:a16="http://schemas.microsoft.com/office/drawing/2014/main" id="{6717EE4C-BE36-DD42-8D48-0987EA6C3F3B}"/>
              </a:ext>
            </a:extLst>
          </p:cNvPr>
          <p:cNvSpPr txBox="1">
            <a:spLocks/>
          </p:cNvSpPr>
          <p:nvPr/>
        </p:nvSpPr>
        <p:spPr bwMode="auto">
          <a:xfrm>
            <a:off x="988089" y="5468753"/>
            <a:ext cx="7200800" cy="561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800" dirty="0"/>
              <a:t>Three methods to downloading data from the GX-3R </a:t>
            </a:r>
          </a:p>
          <a:p>
            <a:pPr marL="0" indent="0">
              <a:buNone/>
            </a:pPr>
            <a:endParaRPr lang="en-US" sz="1800" dirty="0"/>
          </a:p>
        </p:txBody>
      </p:sp>
      <p:pic>
        <p:nvPicPr>
          <p:cNvPr id="10" name="Picture 9">
            <a:extLst>
              <a:ext uri="{FF2B5EF4-FFF2-40B4-BE49-F238E27FC236}">
                <a16:creationId xmlns="" xmlns:a16="http://schemas.microsoft.com/office/drawing/2014/main" id="{392AC81D-31F4-154E-8618-9A648A22586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88089" y="2210536"/>
            <a:ext cx="1338494" cy="2205299"/>
          </a:xfrm>
          <a:prstGeom prst="rect">
            <a:avLst/>
          </a:prstGeom>
          <a:ln>
            <a:noFill/>
          </a:ln>
          <a:effectLst>
            <a:outerShdw blurRad="292100" dist="139700" dir="2700000" algn="tl" rotWithShape="0">
              <a:srgbClr val="333333">
                <a:alpha val="65000"/>
              </a:srgbClr>
            </a:outerShdw>
          </a:effectLst>
        </p:spPr>
      </p:pic>
      <p:pic>
        <p:nvPicPr>
          <p:cNvPr id="12" name="Picture 11">
            <a:extLst>
              <a:ext uri="{FF2B5EF4-FFF2-40B4-BE49-F238E27FC236}">
                <a16:creationId xmlns="" xmlns:a16="http://schemas.microsoft.com/office/drawing/2014/main" id="{D074D4F2-6FBE-C142-A5FB-848243D06F7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5400000">
            <a:off x="5991241" y="2430673"/>
            <a:ext cx="2264713" cy="1698534"/>
          </a:xfrm>
          <a:prstGeom prst="rect">
            <a:avLst/>
          </a:prstGeom>
          <a:ln>
            <a:noFill/>
          </a:ln>
          <a:effectLst>
            <a:outerShdw blurRad="292100" dist="139700" dir="2700000" algn="tl" rotWithShape="0">
              <a:srgbClr val="333333">
                <a:alpha val="65000"/>
              </a:srgbClr>
            </a:outerShdw>
          </a:effectLst>
        </p:spPr>
      </p:pic>
      <p:pic>
        <p:nvPicPr>
          <p:cNvPr id="15" name="Picture 14">
            <a:extLst>
              <a:ext uri="{FF2B5EF4-FFF2-40B4-BE49-F238E27FC236}">
                <a16:creationId xmlns="" xmlns:a16="http://schemas.microsoft.com/office/drawing/2014/main" id="{3B0C33A1-E806-064E-9D97-07C90814915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788289" y="2147583"/>
            <a:ext cx="3024336" cy="2268252"/>
          </a:xfrm>
          <a:prstGeom prst="rect">
            <a:avLst/>
          </a:prstGeom>
          <a:ln>
            <a:noFill/>
          </a:ln>
          <a:effectLst>
            <a:outerShdw blurRad="292100" dist="139700" dir="2700000" algn="tl" rotWithShape="0">
              <a:srgbClr val="333333">
                <a:alpha val="65000"/>
              </a:srgbClr>
            </a:outerShdw>
          </a:effectLst>
        </p:spPr>
      </p:pic>
      <p:sp>
        <p:nvSpPr>
          <p:cNvPr id="16" name="Content Placeholder 2">
            <a:extLst>
              <a:ext uri="{FF2B5EF4-FFF2-40B4-BE49-F238E27FC236}">
                <a16:creationId xmlns="" xmlns:a16="http://schemas.microsoft.com/office/drawing/2014/main" id="{8C826E76-4879-8340-9EAA-DA8E846695D7}"/>
              </a:ext>
            </a:extLst>
          </p:cNvPr>
          <p:cNvSpPr txBox="1">
            <a:spLocks/>
          </p:cNvSpPr>
          <p:nvPr/>
        </p:nvSpPr>
        <p:spPr bwMode="auto">
          <a:xfrm>
            <a:off x="830628" y="4603141"/>
            <a:ext cx="1864847" cy="43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400" dirty="0"/>
              <a:t>IrDA cable to PC</a:t>
            </a:r>
          </a:p>
        </p:txBody>
      </p:sp>
      <p:sp>
        <p:nvSpPr>
          <p:cNvPr id="17" name="Content Placeholder 2">
            <a:extLst>
              <a:ext uri="{FF2B5EF4-FFF2-40B4-BE49-F238E27FC236}">
                <a16:creationId xmlns="" xmlns:a16="http://schemas.microsoft.com/office/drawing/2014/main" id="{DE0C168F-EF36-A644-AF9B-9A17CDEAB382}"/>
              </a:ext>
            </a:extLst>
          </p:cNvPr>
          <p:cNvSpPr txBox="1">
            <a:spLocks/>
          </p:cNvSpPr>
          <p:nvPr/>
        </p:nvSpPr>
        <p:spPr bwMode="auto">
          <a:xfrm>
            <a:off x="3635896" y="4581128"/>
            <a:ext cx="1504807" cy="43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400" dirty="0"/>
              <a:t>SDM-3R to PC</a:t>
            </a:r>
          </a:p>
        </p:txBody>
      </p:sp>
      <p:sp>
        <p:nvSpPr>
          <p:cNvPr id="18" name="Content Placeholder 2">
            <a:extLst>
              <a:ext uri="{FF2B5EF4-FFF2-40B4-BE49-F238E27FC236}">
                <a16:creationId xmlns="" xmlns:a16="http://schemas.microsoft.com/office/drawing/2014/main" id="{26CCD974-A99B-5A47-981B-1F299C244927}"/>
              </a:ext>
            </a:extLst>
          </p:cNvPr>
          <p:cNvSpPr txBox="1">
            <a:spLocks/>
          </p:cNvSpPr>
          <p:nvPr/>
        </p:nvSpPr>
        <p:spPr bwMode="auto">
          <a:xfrm>
            <a:off x="6099649" y="4602021"/>
            <a:ext cx="2047895" cy="43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400" dirty="0"/>
              <a:t>SDM-3R to flash drive to PC</a:t>
            </a:r>
          </a:p>
        </p:txBody>
      </p:sp>
    </p:spTree>
    <p:extLst>
      <p:ext uri="{BB962C8B-B14F-4D97-AF65-F5344CB8AC3E}">
        <p14:creationId xmlns:p14="http://schemas.microsoft.com/office/powerpoint/2010/main" val="1055283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a:extLst>
              <a:ext uri="{FF2B5EF4-FFF2-40B4-BE49-F238E27FC236}">
                <a16:creationId xmlns="" xmlns:a16="http://schemas.microsoft.com/office/drawing/2014/main" id="{59178486-FCC6-174A-A21D-41743B74E78E}"/>
              </a:ext>
            </a:extLst>
          </p:cNvPr>
          <p:cNvSpPr txBox="1">
            <a:spLocks/>
          </p:cNvSpPr>
          <p:nvPr/>
        </p:nvSpPr>
        <p:spPr bwMode="auto">
          <a:xfrm>
            <a:off x="0" y="133923"/>
            <a:ext cx="91440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lang="en-US" altLang="ja-JP" sz="4000" b="1" dirty="0">
                <a:effectLst>
                  <a:outerShdw blurRad="38100" dist="38100" dir="2700000" algn="tl">
                    <a:srgbClr val="000000">
                      <a:alpha val="43137"/>
                    </a:srgbClr>
                  </a:outerShdw>
                </a:effectLst>
                <a:cs typeface="Arial" panose="020B0604020202020204" pitchFamily="34" charset="0"/>
              </a:rPr>
              <a:t>IrDA cable to PC</a:t>
            </a:r>
            <a:endParaRPr lang="ja-JP" altLang="en-US" sz="4000" b="1" dirty="0">
              <a:effectLst>
                <a:outerShdw blurRad="38100" dist="38100" dir="2700000" algn="tl">
                  <a:srgbClr val="000000">
                    <a:alpha val="43137"/>
                  </a:srgbClr>
                </a:outerShdw>
              </a:effectLst>
              <a:cs typeface="Arial" panose="020B0604020202020204" pitchFamily="34" charset="0"/>
            </a:endParaRPr>
          </a:p>
        </p:txBody>
      </p:sp>
      <p:sp>
        <p:nvSpPr>
          <p:cNvPr id="13" name="Content Placeholder 2">
            <a:extLst>
              <a:ext uri="{FF2B5EF4-FFF2-40B4-BE49-F238E27FC236}">
                <a16:creationId xmlns="" xmlns:a16="http://schemas.microsoft.com/office/drawing/2014/main" id="{6717EE4C-BE36-DD42-8D48-0987EA6C3F3B}"/>
              </a:ext>
            </a:extLst>
          </p:cNvPr>
          <p:cNvSpPr txBox="1">
            <a:spLocks/>
          </p:cNvSpPr>
          <p:nvPr/>
        </p:nvSpPr>
        <p:spPr bwMode="auto">
          <a:xfrm>
            <a:off x="3204023" y="4869160"/>
            <a:ext cx="5184576" cy="324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mj-lt"/>
              <a:buAutoNum type="arabicPeriod"/>
            </a:pPr>
            <a:r>
              <a:rPr lang="en-US" sz="1800" dirty="0"/>
              <a:t>Launch the GX-3R Datalogging program</a:t>
            </a:r>
          </a:p>
          <a:p>
            <a:pPr>
              <a:buFont typeface="+mj-lt"/>
              <a:buAutoNum type="arabicPeriod"/>
            </a:pPr>
            <a:r>
              <a:rPr lang="en-US" sz="1800" dirty="0"/>
              <a:t>Align the infrared ports</a:t>
            </a:r>
          </a:p>
          <a:p>
            <a:pPr>
              <a:buFont typeface="+mj-lt"/>
              <a:buAutoNum type="arabicPeriod"/>
            </a:pPr>
            <a:r>
              <a:rPr lang="en-US" sz="1800" dirty="0"/>
              <a:t>Turn on GX-3R</a:t>
            </a:r>
          </a:p>
          <a:p>
            <a:pPr>
              <a:buFont typeface="+mj-lt"/>
              <a:buAutoNum type="arabicPeriod"/>
            </a:pPr>
            <a:endParaRPr lang="en-US" sz="1800" dirty="0"/>
          </a:p>
          <a:p>
            <a:pPr marL="0" indent="0">
              <a:buNone/>
            </a:pPr>
            <a:endParaRPr lang="en-US" sz="1800" dirty="0"/>
          </a:p>
        </p:txBody>
      </p:sp>
      <p:pic>
        <p:nvPicPr>
          <p:cNvPr id="10" name="Picture 9">
            <a:extLst>
              <a:ext uri="{FF2B5EF4-FFF2-40B4-BE49-F238E27FC236}">
                <a16:creationId xmlns="" xmlns:a16="http://schemas.microsoft.com/office/drawing/2014/main" id="{392AC81D-31F4-154E-8618-9A648A22586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1520" y="1124744"/>
            <a:ext cx="2685471" cy="4424575"/>
          </a:xfrm>
          <a:prstGeom prst="rect">
            <a:avLst/>
          </a:prstGeom>
          <a:ln>
            <a:noFill/>
          </a:ln>
          <a:effectLst>
            <a:outerShdw blurRad="292100" dist="139700" dir="2700000" algn="tl" rotWithShape="0">
              <a:srgbClr val="333333">
                <a:alpha val="65000"/>
              </a:srgbClr>
            </a:outerShdw>
          </a:effectLst>
        </p:spPr>
      </p:pic>
      <p:pic>
        <p:nvPicPr>
          <p:cNvPr id="3" name="Picture 2">
            <a:extLst>
              <a:ext uri="{FF2B5EF4-FFF2-40B4-BE49-F238E27FC236}">
                <a16:creationId xmlns="" xmlns:a16="http://schemas.microsoft.com/office/drawing/2014/main" id="{7B1789B2-429B-024F-9A1C-DF0F416B983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203848" y="1196752"/>
            <a:ext cx="5854056" cy="3384376"/>
          </a:xfrm>
          <a:prstGeom prst="rect">
            <a:avLst/>
          </a:prstGeom>
        </p:spPr>
      </p:pic>
      <p:sp>
        <p:nvSpPr>
          <p:cNvPr id="14" name="Content Placeholder 2">
            <a:extLst>
              <a:ext uri="{FF2B5EF4-FFF2-40B4-BE49-F238E27FC236}">
                <a16:creationId xmlns="" xmlns:a16="http://schemas.microsoft.com/office/drawing/2014/main" id="{8E71E2E9-76AD-164F-A516-7F6215539338}"/>
              </a:ext>
            </a:extLst>
          </p:cNvPr>
          <p:cNvSpPr txBox="1">
            <a:spLocks/>
          </p:cNvSpPr>
          <p:nvPr/>
        </p:nvSpPr>
        <p:spPr bwMode="auto">
          <a:xfrm>
            <a:off x="971600" y="5647841"/>
            <a:ext cx="1504807" cy="43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400" b="1" dirty="0"/>
              <a:t>IrDA Cable</a:t>
            </a:r>
          </a:p>
        </p:txBody>
      </p:sp>
      <p:sp>
        <p:nvSpPr>
          <p:cNvPr id="8" name="Content Placeholder 2">
            <a:extLst>
              <a:ext uri="{FF2B5EF4-FFF2-40B4-BE49-F238E27FC236}">
                <a16:creationId xmlns="" xmlns:a16="http://schemas.microsoft.com/office/drawing/2014/main" id="{F7927AA9-796A-F24C-9646-6E9267B7AD9E}"/>
              </a:ext>
            </a:extLst>
          </p:cNvPr>
          <p:cNvSpPr txBox="1">
            <a:spLocks/>
          </p:cNvSpPr>
          <p:nvPr/>
        </p:nvSpPr>
        <p:spPr bwMode="auto">
          <a:xfrm>
            <a:off x="2743439" y="6079889"/>
            <a:ext cx="3524712" cy="584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400" dirty="0"/>
              <a:t>For More detailed instructions:</a:t>
            </a:r>
            <a:br>
              <a:rPr lang="en-US" sz="1400" dirty="0"/>
            </a:br>
            <a:r>
              <a:rPr lang="en-US" sz="1050" dirty="0">
                <a:hlinkClick r:id="rId5"/>
              </a:rPr>
              <a:t>www.gasdetecting.com/files/GX3R_IrDA_to_PC.pdf</a:t>
            </a:r>
            <a:endParaRPr lang="en-US" sz="1050" dirty="0"/>
          </a:p>
          <a:p>
            <a:pPr marL="0" indent="0">
              <a:buNone/>
            </a:pPr>
            <a:endParaRPr lang="en-US" sz="1050" dirty="0"/>
          </a:p>
          <a:p>
            <a:pPr marL="0" indent="0">
              <a:buNone/>
            </a:pPr>
            <a:endParaRPr lang="en-US" sz="1400" dirty="0"/>
          </a:p>
        </p:txBody>
      </p:sp>
    </p:spTree>
    <p:extLst>
      <p:ext uri="{BB962C8B-B14F-4D97-AF65-F5344CB8AC3E}">
        <p14:creationId xmlns:p14="http://schemas.microsoft.com/office/powerpoint/2010/main" val="2505112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a:extLst>
              <a:ext uri="{FF2B5EF4-FFF2-40B4-BE49-F238E27FC236}">
                <a16:creationId xmlns="" xmlns:a16="http://schemas.microsoft.com/office/drawing/2014/main" id="{59178486-FCC6-174A-A21D-41743B74E78E}"/>
              </a:ext>
            </a:extLst>
          </p:cNvPr>
          <p:cNvSpPr txBox="1">
            <a:spLocks/>
          </p:cNvSpPr>
          <p:nvPr/>
        </p:nvSpPr>
        <p:spPr bwMode="auto">
          <a:xfrm>
            <a:off x="0" y="133923"/>
            <a:ext cx="91440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lang="en-US" altLang="ja-JP" sz="4000" b="1" dirty="0">
                <a:effectLst>
                  <a:outerShdw blurRad="38100" dist="38100" dir="2700000" algn="tl">
                    <a:srgbClr val="000000">
                      <a:alpha val="43137"/>
                    </a:srgbClr>
                  </a:outerShdw>
                </a:effectLst>
                <a:cs typeface="Arial" panose="020B0604020202020204" pitchFamily="34" charset="0"/>
              </a:rPr>
              <a:t>SDM-3R to PC</a:t>
            </a:r>
            <a:endParaRPr lang="ja-JP" altLang="en-US" sz="4000" b="1" dirty="0">
              <a:effectLst>
                <a:outerShdw blurRad="38100" dist="38100" dir="2700000" algn="tl">
                  <a:srgbClr val="000000">
                    <a:alpha val="43137"/>
                  </a:srgbClr>
                </a:outerShdw>
              </a:effectLst>
              <a:cs typeface="Arial" panose="020B0604020202020204" pitchFamily="34" charset="0"/>
            </a:endParaRPr>
          </a:p>
        </p:txBody>
      </p:sp>
      <p:sp>
        <p:nvSpPr>
          <p:cNvPr id="13" name="Content Placeholder 2">
            <a:extLst>
              <a:ext uri="{FF2B5EF4-FFF2-40B4-BE49-F238E27FC236}">
                <a16:creationId xmlns="" xmlns:a16="http://schemas.microsoft.com/office/drawing/2014/main" id="{6717EE4C-BE36-DD42-8D48-0987EA6C3F3B}"/>
              </a:ext>
            </a:extLst>
          </p:cNvPr>
          <p:cNvSpPr txBox="1">
            <a:spLocks/>
          </p:cNvSpPr>
          <p:nvPr/>
        </p:nvSpPr>
        <p:spPr bwMode="auto">
          <a:xfrm>
            <a:off x="899592" y="4935378"/>
            <a:ext cx="6264696" cy="324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mj-lt"/>
              <a:buAutoNum type="arabicPeriod"/>
            </a:pPr>
            <a:r>
              <a:rPr lang="en-US" sz="1800" dirty="0"/>
              <a:t>Launch the SDM-3R PC Controller</a:t>
            </a:r>
          </a:p>
          <a:p>
            <a:pPr>
              <a:buFont typeface="+mj-lt"/>
              <a:buAutoNum type="arabicPeriod"/>
            </a:pPr>
            <a:r>
              <a:rPr lang="en-US" sz="1800" dirty="0"/>
              <a:t>Place GX-3R in the SDM-3R docking station</a:t>
            </a:r>
          </a:p>
          <a:p>
            <a:pPr>
              <a:buFont typeface="+mj-lt"/>
              <a:buAutoNum type="arabicPeriod"/>
            </a:pPr>
            <a:r>
              <a:rPr lang="en-US" sz="1800" dirty="0"/>
              <a:t>Turn on SDM-3R</a:t>
            </a:r>
          </a:p>
          <a:p>
            <a:pPr>
              <a:buFont typeface="+mj-lt"/>
              <a:buAutoNum type="arabicPeriod"/>
            </a:pPr>
            <a:endParaRPr lang="en-US" sz="1800" dirty="0"/>
          </a:p>
          <a:p>
            <a:pPr marL="0" indent="0">
              <a:buNone/>
            </a:pPr>
            <a:endParaRPr lang="en-US" sz="1800" dirty="0"/>
          </a:p>
        </p:txBody>
      </p:sp>
      <p:pic>
        <p:nvPicPr>
          <p:cNvPr id="8" name="Picture 7">
            <a:extLst>
              <a:ext uri="{FF2B5EF4-FFF2-40B4-BE49-F238E27FC236}">
                <a16:creationId xmlns="" xmlns:a16="http://schemas.microsoft.com/office/drawing/2014/main" id="{DD6A8D1B-11A2-DC41-BFCA-22D9A69CBCC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03490" y="1183742"/>
            <a:ext cx="3408379" cy="2556284"/>
          </a:xfrm>
          <a:prstGeom prst="rect">
            <a:avLst/>
          </a:prstGeom>
          <a:ln>
            <a:noFill/>
          </a:ln>
          <a:effectLst>
            <a:outerShdw blurRad="292100" dist="139700" dir="2700000" algn="tl" rotWithShape="0">
              <a:srgbClr val="333333">
                <a:alpha val="65000"/>
              </a:srgbClr>
            </a:outerShdw>
          </a:effectLst>
        </p:spPr>
      </p:pic>
      <p:pic>
        <p:nvPicPr>
          <p:cNvPr id="4" name="Picture 3">
            <a:extLst>
              <a:ext uri="{FF2B5EF4-FFF2-40B4-BE49-F238E27FC236}">
                <a16:creationId xmlns="" xmlns:a16="http://schemas.microsoft.com/office/drawing/2014/main" id="{F68047BE-C58D-3443-ABA7-3492F1830FC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821339" y="1155951"/>
            <a:ext cx="5110826" cy="3425177"/>
          </a:xfrm>
          <a:prstGeom prst="rect">
            <a:avLst/>
          </a:prstGeom>
        </p:spPr>
      </p:pic>
      <p:sp>
        <p:nvSpPr>
          <p:cNvPr id="11" name="Content Placeholder 2">
            <a:extLst>
              <a:ext uri="{FF2B5EF4-FFF2-40B4-BE49-F238E27FC236}">
                <a16:creationId xmlns="" xmlns:a16="http://schemas.microsoft.com/office/drawing/2014/main" id="{740D3D48-0B4A-B749-879B-F5092319EB2A}"/>
              </a:ext>
            </a:extLst>
          </p:cNvPr>
          <p:cNvSpPr txBox="1">
            <a:spLocks/>
          </p:cNvSpPr>
          <p:nvPr/>
        </p:nvSpPr>
        <p:spPr bwMode="auto">
          <a:xfrm>
            <a:off x="1155275" y="3878252"/>
            <a:ext cx="1504807" cy="43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400" b="1" dirty="0"/>
              <a:t>SDM-3R to PC</a:t>
            </a:r>
          </a:p>
        </p:txBody>
      </p:sp>
      <p:sp>
        <p:nvSpPr>
          <p:cNvPr id="9" name="Content Placeholder 2">
            <a:extLst>
              <a:ext uri="{FF2B5EF4-FFF2-40B4-BE49-F238E27FC236}">
                <a16:creationId xmlns="" xmlns:a16="http://schemas.microsoft.com/office/drawing/2014/main" id="{EF76A4E8-4607-B348-B6FC-3AB8CCCD099E}"/>
              </a:ext>
            </a:extLst>
          </p:cNvPr>
          <p:cNvSpPr txBox="1">
            <a:spLocks/>
          </p:cNvSpPr>
          <p:nvPr/>
        </p:nvSpPr>
        <p:spPr bwMode="auto">
          <a:xfrm>
            <a:off x="2743438" y="6079889"/>
            <a:ext cx="4204825" cy="584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400" dirty="0"/>
              <a:t>For More detailed instructions:</a:t>
            </a:r>
            <a:br>
              <a:rPr lang="en-US" sz="1400" dirty="0"/>
            </a:br>
            <a:r>
              <a:rPr lang="en-US" sz="1050" dirty="0">
                <a:hlinkClick r:id="rId5"/>
              </a:rPr>
              <a:t>www.gasdetecting.com/files/SDM3R_to_flashdrive_to_PC.pdf</a:t>
            </a:r>
            <a:endParaRPr lang="en-US" sz="1050" dirty="0"/>
          </a:p>
          <a:p>
            <a:pPr marL="0" indent="0">
              <a:buNone/>
            </a:pPr>
            <a:endParaRPr lang="en-US" sz="1050" dirty="0"/>
          </a:p>
          <a:p>
            <a:pPr marL="0" indent="0">
              <a:buNone/>
            </a:pPr>
            <a:endParaRPr lang="en-US" sz="1050" dirty="0"/>
          </a:p>
          <a:p>
            <a:pPr marL="0" indent="0">
              <a:buNone/>
            </a:pPr>
            <a:endParaRPr lang="en-US" sz="1400" dirty="0"/>
          </a:p>
        </p:txBody>
      </p:sp>
    </p:spTree>
    <p:extLst>
      <p:ext uri="{BB962C8B-B14F-4D97-AF65-F5344CB8AC3E}">
        <p14:creationId xmlns:p14="http://schemas.microsoft.com/office/powerpoint/2010/main" val="1517786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a:extLst>
              <a:ext uri="{FF2B5EF4-FFF2-40B4-BE49-F238E27FC236}">
                <a16:creationId xmlns="" xmlns:a16="http://schemas.microsoft.com/office/drawing/2014/main" id="{59178486-FCC6-174A-A21D-41743B74E78E}"/>
              </a:ext>
            </a:extLst>
          </p:cNvPr>
          <p:cNvSpPr txBox="1">
            <a:spLocks/>
          </p:cNvSpPr>
          <p:nvPr/>
        </p:nvSpPr>
        <p:spPr bwMode="auto">
          <a:xfrm>
            <a:off x="0" y="133923"/>
            <a:ext cx="91440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lang="en-US" altLang="ja-JP" sz="4000" b="1" dirty="0">
                <a:effectLst>
                  <a:outerShdw blurRad="38100" dist="38100" dir="2700000" algn="tl">
                    <a:srgbClr val="000000">
                      <a:alpha val="43137"/>
                    </a:srgbClr>
                  </a:outerShdw>
                </a:effectLst>
                <a:cs typeface="Arial" panose="020B0604020202020204" pitchFamily="34" charset="0"/>
              </a:rPr>
              <a:t>SDM-3R to Flash drive to PC</a:t>
            </a:r>
            <a:endParaRPr lang="ja-JP" altLang="en-US" sz="4000" b="1" dirty="0">
              <a:effectLst>
                <a:outerShdw blurRad="38100" dist="38100" dir="2700000" algn="tl">
                  <a:srgbClr val="000000">
                    <a:alpha val="43137"/>
                  </a:srgbClr>
                </a:outerShdw>
              </a:effectLst>
              <a:cs typeface="Arial" panose="020B0604020202020204" pitchFamily="34" charset="0"/>
            </a:endParaRPr>
          </a:p>
        </p:txBody>
      </p:sp>
      <p:sp>
        <p:nvSpPr>
          <p:cNvPr id="13" name="Content Placeholder 2">
            <a:extLst>
              <a:ext uri="{FF2B5EF4-FFF2-40B4-BE49-F238E27FC236}">
                <a16:creationId xmlns="" xmlns:a16="http://schemas.microsoft.com/office/drawing/2014/main" id="{6717EE4C-BE36-DD42-8D48-0987EA6C3F3B}"/>
              </a:ext>
            </a:extLst>
          </p:cNvPr>
          <p:cNvSpPr txBox="1">
            <a:spLocks/>
          </p:cNvSpPr>
          <p:nvPr/>
        </p:nvSpPr>
        <p:spPr bwMode="auto">
          <a:xfrm>
            <a:off x="1907704" y="4941168"/>
            <a:ext cx="6264696" cy="324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mj-lt"/>
              <a:buAutoNum type="arabicPeriod"/>
            </a:pPr>
            <a:r>
              <a:rPr lang="en-US" sz="1800" dirty="0"/>
              <a:t>Insert flash drive into the SDM-3R and press </a:t>
            </a:r>
            <a:r>
              <a:rPr lang="en-US" sz="1800" b="1" dirty="0"/>
              <a:t>COPY</a:t>
            </a:r>
          </a:p>
          <a:p>
            <a:pPr>
              <a:buFont typeface="+mj-lt"/>
              <a:buAutoNum type="arabicPeriod"/>
            </a:pPr>
            <a:r>
              <a:rPr lang="en-US" sz="1800" dirty="0"/>
              <a:t>Launch the SDM-3R PC Controller</a:t>
            </a:r>
          </a:p>
          <a:p>
            <a:pPr>
              <a:buFont typeface="+mj-lt"/>
              <a:buAutoNum type="arabicPeriod"/>
            </a:pPr>
            <a:r>
              <a:rPr lang="en-US" sz="1800" dirty="0"/>
              <a:t>Insert flash drive into the computer’s USB slot</a:t>
            </a:r>
          </a:p>
          <a:p>
            <a:pPr>
              <a:buFont typeface="+mj-lt"/>
              <a:buAutoNum type="arabicPeriod"/>
            </a:pPr>
            <a:endParaRPr lang="en-US" sz="1800" dirty="0"/>
          </a:p>
          <a:p>
            <a:pPr>
              <a:buFont typeface="+mj-lt"/>
              <a:buAutoNum type="arabicPeriod"/>
            </a:pPr>
            <a:endParaRPr lang="en-US" sz="1800" dirty="0"/>
          </a:p>
          <a:p>
            <a:pPr marL="0" indent="0">
              <a:buNone/>
            </a:pPr>
            <a:endParaRPr lang="en-US" sz="1800" dirty="0"/>
          </a:p>
        </p:txBody>
      </p:sp>
      <p:pic>
        <p:nvPicPr>
          <p:cNvPr id="9" name="Picture 8">
            <a:extLst>
              <a:ext uri="{FF2B5EF4-FFF2-40B4-BE49-F238E27FC236}">
                <a16:creationId xmlns="" xmlns:a16="http://schemas.microsoft.com/office/drawing/2014/main" id="{0C057575-98EC-B747-A8DC-14E0547F49C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5400000">
            <a:off x="-105362" y="1593337"/>
            <a:ext cx="3431114" cy="2573334"/>
          </a:xfrm>
          <a:prstGeom prst="rect">
            <a:avLst/>
          </a:prstGeom>
          <a:ln>
            <a:noFill/>
          </a:ln>
          <a:effectLst>
            <a:outerShdw blurRad="292100" dist="139700" dir="2700000" algn="tl" rotWithShape="0">
              <a:srgbClr val="333333">
                <a:alpha val="65000"/>
              </a:srgbClr>
            </a:outerShdw>
          </a:effectLst>
        </p:spPr>
      </p:pic>
      <p:pic>
        <p:nvPicPr>
          <p:cNvPr id="3" name="Picture 2">
            <a:extLst>
              <a:ext uri="{FF2B5EF4-FFF2-40B4-BE49-F238E27FC236}">
                <a16:creationId xmlns="" xmlns:a16="http://schemas.microsoft.com/office/drawing/2014/main" id="{83057128-F7BC-894D-BFE2-898F7BDC6DA0}"/>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251594" y="1164448"/>
            <a:ext cx="5568878" cy="3431113"/>
          </a:xfrm>
          <a:prstGeom prst="rect">
            <a:avLst/>
          </a:prstGeom>
        </p:spPr>
      </p:pic>
      <p:sp>
        <p:nvSpPr>
          <p:cNvPr id="10" name="Content Placeholder 2">
            <a:extLst>
              <a:ext uri="{FF2B5EF4-FFF2-40B4-BE49-F238E27FC236}">
                <a16:creationId xmlns="" xmlns:a16="http://schemas.microsoft.com/office/drawing/2014/main" id="{D11B84BE-DCB3-F046-BAFF-CB0F546F68C2}"/>
              </a:ext>
            </a:extLst>
          </p:cNvPr>
          <p:cNvSpPr txBox="1">
            <a:spLocks/>
          </p:cNvSpPr>
          <p:nvPr/>
        </p:nvSpPr>
        <p:spPr bwMode="auto">
          <a:xfrm>
            <a:off x="857791" y="4733785"/>
            <a:ext cx="1504807" cy="43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400" b="1" dirty="0"/>
              <a:t>Flash drive</a:t>
            </a:r>
          </a:p>
        </p:txBody>
      </p:sp>
      <p:sp>
        <p:nvSpPr>
          <p:cNvPr id="8" name="Content Placeholder 2">
            <a:extLst>
              <a:ext uri="{FF2B5EF4-FFF2-40B4-BE49-F238E27FC236}">
                <a16:creationId xmlns="" xmlns:a16="http://schemas.microsoft.com/office/drawing/2014/main" id="{EF34E8A7-23B8-8D48-8F58-C1D8BBFFDE29}"/>
              </a:ext>
            </a:extLst>
          </p:cNvPr>
          <p:cNvSpPr txBox="1">
            <a:spLocks/>
          </p:cNvSpPr>
          <p:nvPr/>
        </p:nvSpPr>
        <p:spPr bwMode="auto">
          <a:xfrm>
            <a:off x="2743438" y="6079889"/>
            <a:ext cx="4204825" cy="584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400" dirty="0"/>
              <a:t>For More detailed instructions:</a:t>
            </a:r>
            <a:br>
              <a:rPr lang="en-US" sz="1400" dirty="0"/>
            </a:br>
            <a:r>
              <a:rPr lang="en-US" sz="1050" dirty="0">
                <a:hlinkClick r:id="rId5"/>
              </a:rPr>
              <a:t>www.gasdetecting.com/files/SDM3R_to_PC.pdf</a:t>
            </a:r>
            <a:endParaRPr lang="en-US" sz="1050" dirty="0"/>
          </a:p>
          <a:p>
            <a:pPr marL="0" indent="0">
              <a:buNone/>
            </a:pPr>
            <a:endParaRPr lang="en-US" sz="1050" dirty="0"/>
          </a:p>
          <a:p>
            <a:pPr marL="0" indent="0">
              <a:buNone/>
            </a:pPr>
            <a:endParaRPr lang="en-US" sz="1050" dirty="0"/>
          </a:p>
          <a:p>
            <a:pPr marL="0" indent="0">
              <a:buNone/>
            </a:pPr>
            <a:endParaRPr lang="en-US" sz="1400" dirty="0"/>
          </a:p>
        </p:txBody>
      </p:sp>
    </p:spTree>
    <p:extLst>
      <p:ext uri="{BB962C8B-B14F-4D97-AF65-F5344CB8AC3E}">
        <p14:creationId xmlns:p14="http://schemas.microsoft.com/office/powerpoint/2010/main" val="4097962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a:extLst>
              <a:ext uri="{FF2B5EF4-FFF2-40B4-BE49-F238E27FC236}">
                <a16:creationId xmlns="" xmlns:a16="http://schemas.microsoft.com/office/drawing/2014/main" id="{59178486-FCC6-174A-A21D-41743B74E78E}"/>
              </a:ext>
            </a:extLst>
          </p:cNvPr>
          <p:cNvSpPr txBox="1">
            <a:spLocks/>
          </p:cNvSpPr>
          <p:nvPr/>
        </p:nvSpPr>
        <p:spPr bwMode="auto">
          <a:xfrm>
            <a:off x="0" y="133923"/>
            <a:ext cx="91440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lang="en-US" altLang="ja-JP" sz="4000" b="1" dirty="0">
                <a:effectLst>
                  <a:outerShdw blurRad="38100" dist="38100" dir="2700000" algn="tl">
                    <a:srgbClr val="000000">
                      <a:alpha val="43137"/>
                    </a:srgbClr>
                  </a:outerShdw>
                </a:effectLst>
                <a:cs typeface="Arial" panose="020B0604020202020204" pitchFamily="34" charset="0"/>
              </a:rPr>
              <a:t>RP-3R Attachable Pump</a:t>
            </a:r>
            <a:endParaRPr lang="ja-JP" altLang="en-US" sz="4000" b="1" dirty="0">
              <a:effectLst>
                <a:outerShdw blurRad="38100" dist="38100" dir="2700000" algn="tl">
                  <a:srgbClr val="000000">
                    <a:alpha val="43137"/>
                  </a:srgbClr>
                </a:outerShdw>
              </a:effectLst>
              <a:cs typeface="Arial" panose="020B0604020202020204" pitchFamily="34" charset="0"/>
            </a:endParaRPr>
          </a:p>
        </p:txBody>
      </p:sp>
      <p:sp>
        <p:nvSpPr>
          <p:cNvPr id="9" name="Content Placeholder 2">
            <a:extLst>
              <a:ext uri="{FF2B5EF4-FFF2-40B4-BE49-F238E27FC236}">
                <a16:creationId xmlns="" xmlns:a16="http://schemas.microsoft.com/office/drawing/2014/main" id="{C16000A8-8A0E-0F42-9326-64B1BEB1DB9E}"/>
              </a:ext>
            </a:extLst>
          </p:cNvPr>
          <p:cNvSpPr txBox="1">
            <a:spLocks/>
          </p:cNvSpPr>
          <p:nvPr/>
        </p:nvSpPr>
        <p:spPr bwMode="auto">
          <a:xfrm>
            <a:off x="1547664" y="5755720"/>
            <a:ext cx="5760640" cy="1102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sz="1800" dirty="0"/>
          </a:p>
        </p:txBody>
      </p:sp>
      <p:pic>
        <p:nvPicPr>
          <p:cNvPr id="3" name="Picture 2">
            <a:extLst>
              <a:ext uri="{FF2B5EF4-FFF2-40B4-BE49-F238E27FC236}">
                <a16:creationId xmlns="" xmlns:a16="http://schemas.microsoft.com/office/drawing/2014/main" id="{BCA0DFCB-98D5-E843-AD7D-D2C68176EA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31840" y="810198"/>
            <a:ext cx="3216569" cy="5162593"/>
          </a:xfrm>
          <a:prstGeom prst="rect">
            <a:avLst/>
          </a:prstGeom>
        </p:spPr>
      </p:pic>
    </p:spTree>
    <p:extLst>
      <p:ext uri="{BB962C8B-B14F-4D97-AF65-F5344CB8AC3E}">
        <p14:creationId xmlns:p14="http://schemas.microsoft.com/office/powerpoint/2010/main" val="1428102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a:extLst>
              <a:ext uri="{FF2B5EF4-FFF2-40B4-BE49-F238E27FC236}">
                <a16:creationId xmlns="" xmlns:a16="http://schemas.microsoft.com/office/drawing/2014/main" id="{59178486-FCC6-174A-A21D-41743B74E78E}"/>
              </a:ext>
            </a:extLst>
          </p:cNvPr>
          <p:cNvSpPr txBox="1">
            <a:spLocks/>
          </p:cNvSpPr>
          <p:nvPr/>
        </p:nvSpPr>
        <p:spPr bwMode="auto">
          <a:xfrm>
            <a:off x="-1" y="133923"/>
            <a:ext cx="91440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lang="en-US" altLang="ja-JP" sz="4000" b="1" dirty="0">
                <a:effectLst>
                  <a:outerShdw blurRad="38100" dist="38100" dir="2700000" algn="tl">
                    <a:srgbClr val="000000">
                      <a:alpha val="43137"/>
                    </a:srgbClr>
                  </a:outerShdw>
                </a:effectLst>
                <a:cs typeface="Arial" panose="020B0604020202020204" pitchFamily="34" charset="0"/>
              </a:rPr>
              <a:t>RP-3R Pump</a:t>
            </a:r>
            <a:endParaRPr lang="ja-JP" altLang="en-US" sz="4000" b="1" dirty="0">
              <a:effectLst>
                <a:outerShdw blurRad="38100" dist="38100" dir="2700000" algn="tl">
                  <a:srgbClr val="000000">
                    <a:alpha val="43137"/>
                  </a:srgbClr>
                </a:outerShdw>
              </a:effectLst>
              <a:cs typeface="Arial" panose="020B0604020202020204" pitchFamily="34" charset="0"/>
            </a:endParaRPr>
          </a:p>
        </p:txBody>
      </p:sp>
      <p:sp>
        <p:nvSpPr>
          <p:cNvPr id="9" name="Content Placeholder 2">
            <a:extLst>
              <a:ext uri="{FF2B5EF4-FFF2-40B4-BE49-F238E27FC236}">
                <a16:creationId xmlns="" xmlns:a16="http://schemas.microsoft.com/office/drawing/2014/main" id="{C16000A8-8A0E-0F42-9326-64B1BEB1DB9E}"/>
              </a:ext>
            </a:extLst>
          </p:cNvPr>
          <p:cNvSpPr txBox="1">
            <a:spLocks/>
          </p:cNvSpPr>
          <p:nvPr/>
        </p:nvSpPr>
        <p:spPr bwMode="auto">
          <a:xfrm>
            <a:off x="1547664" y="5755720"/>
            <a:ext cx="5760640" cy="1102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sz="1800" dirty="0"/>
          </a:p>
        </p:txBody>
      </p:sp>
      <p:sp>
        <p:nvSpPr>
          <p:cNvPr id="5" name="Content Placeholder 2">
            <a:extLst>
              <a:ext uri="{FF2B5EF4-FFF2-40B4-BE49-F238E27FC236}">
                <a16:creationId xmlns="" xmlns:a16="http://schemas.microsoft.com/office/drawing/2014/main" id="{1B669817-902F-CD40-8669-3C267F5E9B1F}"/>
              </a:ext>
            </a:extLst>
          </p:cNvPr>
          <p:cNvSpPr txBox="1">
            <a:spLocks/>
          </p:cNvSpPr>
          <p:nvPr/>
        </p:nvSpPr>
        <p:spPr bwMode="auto">
          <a:xfrm>
            <a:off x="1569760" y="5204739"/>
            <a:ext cx="6276901" cy="809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dirty="0"/>
              <a:t>Place the GX-3R right bottom first (as illustrated above) and then seat the left side until the clip latches. </a:t>
            </a:r>
          </a:p>
        </p:txBody>
      </p:sp>
      <p:pic>
        <p:nvPicPr>
          <p:cNvPr id="4" name="Picture 3">
            <a:extLst>
              <a:ext uri="{FF2B5EF4-FFF2-40B4-BE49-F238E27FC236}">
                <a16:creationId xmlns="" xmlns:a16="http://schemas.microsoft.com/office/drawing/2014/main" id="{02A1B188-C897-D840-979D-35B3118335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1156863"/>
            <a:ext cx="2691790" cy="3701211"/>
          </a:xfrm>
          <a:prstGeom prst="rect">
            <a:avLst/>
          </a:prstGeom>
        </p:spPr>
      </p:pic>
      <p:pic>
        <p:nvPicPr>
          <p:cNvPr id="11" name="Picture 10">
            <a:extLst>
              <a:ext uri="{FF2B5EF4-FFF2-40B4-BE49-F238E27FC236}">
                <a16:creationId xmlns="" xmlns:a16="http://schemas.microsoft.com/office/drawing/2014/main" id="{1A8223A8-784F-C54E-AC12-0F23DC54A72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04651" y="937147"/>
            <a:ext cx="2304256" cy="3701211"/>
          </a:xfrm>
          <a:prstGeom prst="rect">
            <a:avLst/>
          </a:prstGeom>
        </p:spPr>
      </p:pic>
      <p:pic>
        <p:nvPicPr>
          <p:cNvPr id="13" name="Picture 12">
            <a:extLst>
              <a:ext uri="{FF2B5EF4-FFF2-40B4-BE49-F238E27FC236}">
                <a16:creationId xmlns="" xmlns:a16="http://schemas.microsoft.com/office/drawing/2014/main" id="{059B907E-C645-3647-9959-5C58B49D0C9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54224" y="1137985"/>
            <a:ext cx="2161857" cy="3299536"/>
          </a:xfrm>
          <a:prstGeom prst="rect">
            <a:avLst/>
          </a:prstGeom>
        </p:spPr>
      </p:pic>
    </p:spTree>
    <p:extLst>
      <p:ext uri="{BB962C8B-B14F-4D97-AF65-F5344CB8AC3E}">
        <p14:creationId xmlns:p14="http://schemas.microsoft.com/office/powerpoint/2010/main" val="2748185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157A1843-EE53-2148-9129-68156DC3F9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91498" y="2961943"/>
            <a:ext cx="4025500" cy="1970227"/>
          </a:xfrm>
          <a:prstGeom prst="rect">
            <a:avLst/>
          </a:prstGeom>
          <a:effectLst>
            <a:outerShdw blurRad="50800" dist="38100" dir="2700000" algn="tl" rotWithShape="0">
              <a:prstClr val="black">
                <a:alpha val="40000"/>
              </a:prstClr>
            </a:outerShdw>
          </a:effectLst>
        </p:spPr>
      </p:pic>
      <p:sp>
        <p:nvSpPr>
          <p:cNvPr id="7" name="Title 3">
            <a:extLst>
              <a:ext uri="{FF2B5EF4-FFF2-40B4-BE49-F238E27FC236}">
                <a16:creationId xmlns="" xmlns:a16="http://schemas.microsoft.com/office/drawing/2014/main" id="{59178486-FCC6-174A-A21D-41743B74E78E}"/>
              </a:ext>
            </a:extLst>
          </p:cNvPr>
          <p:cNvSpPr txBox="1">
            <a:spLocks/>
          </p:cNvSpPr>
          <p:nvPr/>
        </p:nvSpPr>
        <p:spPr bwMode="auto">
          <a:xfrm>
            <a:off x="0" y="133923"/>
            <a:ext cx="91440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lang="en-US" altLang="ja-JP" sz="4000" b="1" dirty="0">
                <a:effectLst>
                  <a:outerShdw blurRad="38100" dist="38100" dir="2700000" algn="tl">
                    <a:srgbClr val="000000">
                      <a:alpha val="43137"/>
                    </a:srgbClr>
                  </a:outerShdw>
                </a:effectLst>
                <a:cs typeface="Arial" panose="020B0604020202020204" pitchFamily="34" charset="0"/>
              </a:rPr>
              <a:t>RP-3R Pump</a:t>
            </a:r>
            <a:endParaRPr lang="ja-JP" altLang="en-US" sz="4000" b="1" dirty="0">
              <a:effectLst>
                <a:outerShdw blurRad="38100" dist="38100" dir="2700000" algn="tl">
                  <a:srgbClr val="000000">
                    <a:alpha val="43137"/>
                  </a:srgbClr>
                </a:outerShdw>
              </a:effectLst>
              <a:cs typeface="Arial" panose="020B0604020202020204" pitchFamily="34" charset="0"/>
            </a:endParaRPr>
          </a:p>
        </p:txBody>
      </p:sp>
      <p:sp>
        <p:nvSpPr>
          <p:cNvPr id="9" name="Content Placeholder 2">
            <a:extLst>
              <a:ext uri="{FF2B5EF4-FFF2-40B4-BE49-F238E27FC236}">
                <a16:creationId xmlns="" xmlns:a16="http://schemas.microsoft.com/office/drawing/2014/main" id="{C16000A8-8A0E-0F42-9326-64B1BEB1DB9E}"/>
              </a:ext>
            </a:extLst>
          </p:cNvPr>
          <p:cNvSpPr txBox="1">
            <a:spLocks/>
          </p:cNvSpPr>
          <p:nvPr/>
        </p:nvSpPr>
        <p:spPr bwMode="auto">
          <a:xfrm>
            <a:off x="1403648" y="4914585"/>
            <a:ext cx="5760640" cy="1102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sz="1800" dirty="0"/>
          </a:p>
        </p:txBody>
      </p:sp>
      <p:sp>
        <p:nvSpPr>
          <p:cNvPr id="5" name="Content Placeholder 2">
            <a:extLst>
              <a:ext uri="{FF2B5EF4-FFF2-40B4-BE49-F238E27FC236}">
                <a16:creationId xmlns="" xmlns:a16="http://schemas.microsoft.com/office/drawing/2014/main" id="{1B669817-902F-CD40-8669-3C267F5E9B1F}"/>
              </a:ext>
            </a:extLst>
          </p:cNvPr>
          <p:cNvSpPr txBox="1">
            <a:spLocks/>
          </p:cNvSpPr>
          <p:nvPr/>
        </p:nvSpPr>
        <p:spPr bwMode="auto">
          <a:xfrm>
            <a:off x="637966" y="4990475"/>
            <a:ext cx="3891079" cy="1296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dirty="0"/>
              <a:t>The attachable probe has a dust filter to ensure the quality of your samples</a:t>
            </a:r>
          </a:p>
        </p:txBody>
      </p:sp>
      <p:pic>
        <p:nvPicPr>
          <p:cNvPr id="6" name="Picture 5">
            <a:extLst>
              <a:ext uri="{FF2B5EF4-FFF2-40B4-BE49-F238E27FC236}">
                <a16:creationId xmlns="" xmlns:a16="http://schemas.microsoft.com/office/drawing/2014/main" id="{CBB64093-480D-554F-B8CF-19369DB0587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27584" y="548680"/>
            <a:ext cx="2952328" cy="3936437"/>
          </a:xfrm>
          <a:prstGeom prst="rect">
            <a:avLst/>
          </a:prstGeom>
        </p:spPr>
      </p:pic>
      <p:sp>
        <p:nvSpPr>
          <p:cNvPr id="10" name="TextBox 9">
            <a:extLst>
              <a:ext uri="{FF2B5EF4-FFF2-40B4-BE49-F238E27FC236}">
                <a16:creationId xmlns="" xmlns:a16="http://schemas.microsoft.com/office/drawing/2014/main" id="{2E608C32-E524-284A-90BC-B7B80BF56AFC}"/>
              </a:ext>
            </a:extLst>
          </p:cNvPr>
          <p:cNvSpPr txBox="1"/>
          <p:nvPr/>
        </p:nvSpPr>
        <p:spPr>
          <a:xfrm>
            <a:off x="4427984" y="1340768"/>
            <a:ext cx="3600400" cy="646331"/>
          </a:xfrm>
          <a:prstGeom prst="rect">
            <a:avLst/>
          </a:prstGeom>
          <a:noFill/>
        </p:spPr>
        <p:txBody>
          <a:bodyPr wrap="square" rtlCol="0">
            <a:spAutoFit/>
          </a:bodyPr>
          <a:lstStyle/>
          <a:p>
            <a:r>
              <a:rPr lang="en-US" dirty="0"/>
              <a:t>The inlet filter housing contains a hydrophobic filter</a:t>
            </a:r>
          </a:p>
        </p:txBody>
      </p:sp>
      <p:cxnSp>
        <p:nvCxnSpPr>
          <p:cNvPr id="11" name="Straight Arrow Connector 10">
            <a:extLst>
              <a:ext uri="{FF2B5EF4-FFF2-40B4-BE49-F238E27FC236}">
                <a16:creationId xmlns="" xmlns:a16="http://schemas.microsoft.com/office/drawing/2014/main" id="{872F912C-634E-A84D-B156-4A9035F30525}"/>
              </a:ext>
            </a:extLst>
          </p:cNvPr>
          <p:cNvCxnSpPr>
            <a:cxnSpLocks/>
          </p:cNvCxnSpPr>
          <p:nvPr/>
        </p:nvCxnSpPr>
        <p:spPr>
          <a:xfrm flipH="1">
            <a:off x="2583505" y="1641810"/>
            <a:ext cx="1916444" cy="697596"/>
          </a:xfrm>
          <a:prstGeom prst="straightConnector1">
            <a:avLst/>
          </a:prstGeom>
          <a:ln w="38100">
            <a:tailEnd type="arrow" w="lg" len="med"/>
          </a:ln>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 xmlns:a16="http://schemas.microsoft.com/office/drawing/2014/main" id="{0E93070D-497A-C047-8A9E-118E4ED870FF}"/>
              </a:ext>
            </a:extLst>
          </p:cNvPr>
          <p:cNvCxnSpPr>
            <a:cxnSpLocks/>
          </p:cNvCxnSpPr>
          <p:nvPr/>
        </p:nvCxnSpPr>
        <p:spPr>
          <a:xfrm flipV="1">
            <a:off x="4427984" y="4365104"/>
            <a:ext cx="2592288" cy="796727"/>
          </a:xfrm>
          <a:prstGeom prst="straightConnector1">
            <a:avLst/>
          </a:prstGeom>
          <a:ln w="38100">
            <a:tailEnd type="arrow" w="lg" len="med"/>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09041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190D4E04-F418-7747-BCA5-DB60ED46B2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1600" y="9912"/>
            <a:ext cx="4544947" cy="6858000"/>
          </a:xfrm>
          <a:prstGeom prst="rect">
            <a:avLst/>
          </a:prstGeom>
        </p:spPr>
      </p:pic>
      <p:sp>
        <p:nvSpPr>
          <p:cNvPr id="7" name="Title 3">
            <a:extLst>
              <a:ext uri="{FF2B5EF4-FFF2-40B4-BE49-F238E27FC236}">
                <a16:creationId xmlns="" xmlns:a16="http://schemas.microsoft.com/office/drawing/2014/main" id="{59178486-FCC6-174A-A21D-41743B74E78E}"/>
              </a:ext>
            </a:extLst>
          </p:cNvPr>
          <p:cNvSpPr txBox="1">
            <a:spLocks/>
          </p:cNvSpPr>
          <p:nvPr/>
        </p:nvSpPr>
        <p:spPr bwMode="auto">
          <a:xfrm>
            <a:off x="0" y="133923"/>
            <a:ext cx="91440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lang="en-US" altLang="ja-JP" sz="4000" b="1" dirty="0">
                <a:effectLst>
                  <a:outerShdw blurRad="38100" dist="38100" dir="2700000" algn="tl">
                    <a:srgbClr val="000000">
                      <a:alpha val="43137"/>
                    </a:srgbClr>
                  </a:outerShdw>
                </a:effectLst>
                <a:cs typeface="Arial" panose="020B0604020202020204" pitchFamily="34" charset="0"/>
              </a:rPr>
              <a:t>RP-3R Pump</a:t>
            </a:r>
            <a:endParaRPr lang="ja-JP" altLang="en-US" sz="4000" b="1" dirty="0">
              <a:effectLst>
                <a:outerShdw blurRad="38100" dist="38100" dir="2700000" algn="tl">
                  <a:srgbClr val="000000">
                    <a:alpha val="43137"/>
                  </a:srgbClr>
                </a:outerShdw>
              </a:effectLst>
              <a:cs typeface="Arial" panose="020B0604020202020204" pitchFamily="34" charset="0"/>
            </a:endParaRPr>
          </a:p>
        </p:txBody>
      </p:sp>
      <p:sp>
        <p:nvSpPr>
          <p:cNvPr id="9" name="Content Placeholder 2">
            <a:extLst>
              <a:ext uri="{FF2B5EF4-FFF2-40B4-BE49-F238E27FC236}">
                <a16:creationId xmlns="" xmlns:a16="http://schemas.microsoft.com/office/drawing/2014/main" id="{C16000A8-8A0E-0F42-9326-64B1BEB1DB9E}"/>
              </a:ext>
            </a:extLst>
          </p:cNvPr>
          <p:cNvSpPr txBox="1">
            <a:spLocks/>
          </p:cNvSpPr>
          <p:nvPr/>
        </p:nvSpPr>
        <p:spPr bwMode="auto">
          <a:xfrm>
            <a:off x="1403648" y="4914585"/>
            <a:ext cx="5760640" cy="1102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sz="1800" dirty="0"/>
          </a:p>
        </p:txBody>
      </p:sp>
      <p:sp>
        <p:nvSpPr>
          <p:cNvPr id="5" name="Content Placeholder 2">
            <a:extLst>
              <a:ext uri="{FF2B5EF4-FFF2-40B4-BE49-F238E27FC236}">
                <a16:creationId xmlns="" xmlns:a16="http://schemas.microsoft.com/office/drawing/2014/main" id="{1B669817-902F-CD40-8669-3C267F5E9B1F}"/>
              </a:ext>
            </a:extLst>
          </p:cNvPr>
          <p:cNvSpPr txBox="1">
            <a:spLocks/>
          </p:cNvSpPr>
          <p:nvPr/>
        </p:nvSpPr>
        <p:spPr bwMode="auto">
          <a:xfrm>
            <a:off x="4788024" y="1566247"/>
            <a:ext cx="4248472" cy="1296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b="1" i="1" dirty="0"/>
              <a:t>Low flow alarm</a:t>
            </a:r>
          </a:p>
          <a:p>
            <a:pPr marL="0" indent="0">
              <a:buNone/>
            </a:pPr>
            <a:r>
              <a:rPr lang="en-US" sz="1800" dirty="0"/>
              <a:t>If the sample line is blocked, the amber flow LED will flash and the buzzer with intermittently sound</a:t>
            </a:r>
          </a:p>
        </p:txBody>
      </p:sp>
      <p:cxnSp>
        <p:nvCxnSpPr>
          <p:cNvPr id="13" name="Straight Arrow Connector 12">
            <a:extLst>
              <a:ext uri="{FF2B5EF4-FFF2-40B4-BE49-F238E27FC236}">
                <a16:creationId xmlns="" xmlns:a16="http://schemas.microsoft.com/office/drawing/2014/main" id="{0E93070D-497A-C047-8A9E-118E4ED870FF}"/>
              </a:ext>
            </a:extLst>
          </p:cNvPr>
          <p:cNvCxnSpPr>
            <a:cxnSpLocks/>
          </p:cNvCxnSpPr>
          <p:nvPr/>
        </p:nvCxnSpPr>
        <p:spPr>
          <a:xfrm flipH="1">
            <a:off x="3347864" y="2993534"/>
            <a:ext cx="3384376" cy="1944216"/>
          </a:xfrm>
          <a:prstGeom prst="straightConnector1">
            <a:avLst/>
          </a:prstGeom>
          <a:ln w="38100">
            <a:tailEnd type="arrow" w="lg" len="med"/>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12164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190D4E04-F418-7747-BCA5-DB60ED46B2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657" y="1344126"/>
            <a:ext cx="2881338" cy="4347733"/>
          </a:xfrm>
          <a:prstGeom prst="rect">
            <a:avLst/>
          </a:prstGeom>
        </p:spPr>
      </p:pic>
      <p:sp>
        <p:nvSpPr>
          <p:cNvPr id="7" name="Title 3">
            <a:extLst>
              <a:ext uri="{FF2B5EF4-FFF2-40B4-BE49-F238E27FC236}">
                <a16:creationId xmlns="" xmlns:a16="http://schemas.microsoft.com/office/drawing/2014/main" id="{59178486-FCC6-174A-A21D-41743B74E78E}"/>
              </a:ext>
            </a:extLst>
          </p:cNvPr>
          <p:cNvSpPr txBox="1">
            <a:spLocks/>
          </p:cNvSpPr>
          <p:nvPr/>
        </p:nvSpPr>
        <p:spPr bwMode="auto">
          <a:xfrm>
            <a:off x="0" y="133923"/>
            <a:ext cx="91440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lang="en-US" altLang="ja-JP" sz="4000" b="1" dirty="0">
                <a:effectLst>
                  <a:outerShdw blurRad="38100" dist="38100" dir="2700000" algn="tl">
                    <a:srgbClr val="000000">
                      <a:alpha val="43137"/>
                    </a:srgbClr>
                  </a:outerShdw>
                </a:effectLst>
                <a:cs typeface="Arial" panose="020B0604020202020204" pitchFamily="34" charset="0"/>
              </a:rPr>
              <a:t>RP-3R Pump</a:t>
            </a:r>
            <a:endParaRPr lang="ja-JP" altLang="en-US" sz="4000" b="1" dirty="0">
              <a:effectLst>
                <a:outerShdw blurRad="38100" dist="38100" dir="2700000" algn="tl">
                  <a:srgbClr val="000000">
                    <a:alpha val="43137"/>
                  </a:srgbClr>
                </a:outerShdw>
              </a:effectLst>
              <a:cs typeface="Arial" panose="020B0604020202020204" pitchFamily="34" charset="0"/>
            </a:endParaRPr>
          </a:p>
        </p:txBody>
      </p:sp>
      <p:sp>
        <p:nvSpPr>
          <p:cNvPr id="5" name="Content Placeholder 2">
            <a:extLst>
              <a:ext uri="{FF2B5EF4-FFF2-40B4-BE49-F238E27FC236}">
                <a16:creationId xmlns="" xmlns:a16="http://schemas.microsoft.com/office/drawing/2014/main" id="{1B669817-902F-CD40-8669-3C267F5E9B1F}"/>
              </a:ext>
            </a:extLst>
          </p:cNvPr>
          <p:cNvSpPr txBox="1">
            <a:spLocks/>
          </p:cNvSpPr>
          <p:nvPr/>
        </p:nvSpPr>
        <p:spPr bwMode="auto">
          <a:xfrm>
            <a:off x="4716016" y="1019697"/>
            <a:ext cx="4248472" cy="43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b="1" i="1" dirty="0"/>
              <a:t>Other Alarm Types</a:t>
            </a:r>
          </a:p>
        </p:txBody>
      </p:sp>
      <p:pic>
        <p:nvPicPr>
          <p:cNvPr id="4" name="Picture 3">
            <a:extLst>
              <a:ext uri="{FF2B5EF4-FFF2-40B4-BE49-F238E27FC236}">
                <a16:creationId xmlns="" xmlns:a16="http://schemas.microsoft.com/office/drawing/2014/main" id="{6E4CC7F2-6842-2E4F-805C-C217916FDA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52995" y="1481414"/>
            <a:ext cx="5791200" cy="3505200"/>
          </a:xfrm>
          <a:prstGeom prst="rect">
            <a:avLst/>
          </a:prstGeom>
        </p:spPr>
      </p:pic>
    </p:spTree>
    <p:extLst>
      <p:ext uri="{BB962C8B-B14F-4D97-AF65-F5344CB8AC3E}">
        <p14:creationId xmlns:p14="http://schemas.microsoft.com/office/powerpoint/2010/main" val="1919977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 xmlns:a16="http://schemas.microsoft.com/office/drawing/2014/main" id="{2471007D-F7EB-CC4A-B691-FF633D04A84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733690" y="1048429"/>
            <a:ext cx="3676621" cy="4365152"/>
          </a:xfrm>
          <a:prstGeom prst="rect">
            <a:avLst/>
          </a:prstGeom>
          <a:effectLst/>
        </p:spPr>
      </p:pic>
      <p:pic>
        <p:nvPicPr>
          <p:cNvPr id="9" name="Picture 8">
            <a:extLst>
              <a:ext uri="{FF2B5EF4-FFF2-40B4-BE49-F238E27FC236}">
                <a16:creationId xmlns="" xmlns:a16="http://schemas.microsoft.com/office/drawing/2014/main" id="{30DFDB22-04E3-B04A-9F0B-B6350BD22E3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736972" y="1048429"/>
            <a:ext cx="3673339" cy="4365152"/>
          </a:xfrm>
          <a:prstGeom prst="rect">
            <a:avLst/>
          </a:prstGeom>
          <a:effectLst/>
        </p:spPr>
      </p:pic>
      <p:sp>
        <p:nvSpPr>
          <p:cNvPr id="4" name="Content Placeholder 2"/>
          <p:cNvSpPr txBox="1">
            <a:spLocks/>
          </p:cNvSpPr>
          <p:nvPr/>
        </p:nvSpPr>
        <p:spPr bwMode="auto">
          <a:xfrm>
            <a:off x="1652347" y="5413581"/>
            <a:ext cx="6084676" cy="936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dirty="0"/>
              <a:t>Turn off the GX-3R by pressing and holding the </a:t>
            </a:r>
            <a:r>
              <a:rPr lang="en-US" sz="1800" b="1" dirty="0"/>
              <a:t>POWER MODE </a:t>
            </a:r>
            <a:r>
              <a:rPr lang="en-US" sz="1800" dirty="0"/>
              <a:t>button for approximately 5 seconds</a:t>
            </a:r>
          </a:p>
        </p:txBody>
      </p:sp>
      <p:sp>
        <p:nvSpPr>
          <p:cNvPr id="7" name="Title 3">
            <a:extLst>
              <a:ext uri="{FF2B5EF4-FFF2-40B4-BE49-F238E27FC236}">
                <a16:creationId xmlns="" xmlns:a16="http://schemas.microsoft.com/office/drawing/2014/main" id="{59178486-FCC6-174A-A21D-41743B74E78E}"/>
              </a:ext>
            </a:extLst>
          </p:cNvPr>
          <p:cNvSpPr txBox="1">
            <a:spLocks/>
          </p:cNvSpPr>
          <p:nvPr/>
        </p:nvSpPr>
        <p:spPr bwMode="auto">
          <a:xfrm>
            <a:off x="1371600" y="133923"/>
            <a:ext cx="77724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lang="en-US" altLang="ja-JP" sz="4000" b="1" dirty="0">
                <a:effectLst>
                  <a:outerShdw blurRad="38100" dist="38100" dir="2700000" algn="tl">
                    <a:srgbClr val="000000">
                      <a:alpha val="43137"/>
                    </a:srgbClr>
                  </a:outerShdw>
                </a:effectLst>
                <a:cs typeface="Arial" panose="020B0604020202020204" pitchFamily="34" charset="0"/>
              </a:rPr>
              <a:t>Turn off</a:t>
            </a:r>
            <a:endParaRPr lang="ja-JP" altLang="en-US" sz="4000" b="1" dirty="0">
              <a:effectLst>
                <a:outerShdw blurRad="38100" dist="38100" dir="2700000" algn="tl">
                  <a:srgbClr val="000000">
                    <a:alpha val="43137"/>
                  </a:srgbClr>
                </a:outerShdw>
              </a:effectLst>
              <a:cs typeface="Arial" panose="020B0604020202020204" pitchFamily="34" charset="0"/>
            </a:endParaRPr>
          </a:p>
        </p:txBody>
      </p:sp>
      <p:pic>
        <p:nvPicPr>
          <p:cNvPr id="12" name="Picture 11">
            <a:extLst>
              <a:ext uri="{FF2B5EF4-FFF2-40B4-BE49-F238E27FC236}">
                <a16:creationId xmlns="" xmlns:a16="http://schemas.microsoft.com/office/drawing/2014/main" id="{E845E687-379B-DE40-BD9B-5B0E7325893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733690" y="1048429"/>
            <a:ext cx="3676622" cy="4365152"/>
          </a:xfrm>
          <a:prstGeom prst="rect">
            <a:avLst/>
          </a:prstGeom>
          <a:effectLst/>
        </p:spPr>
      </p:pic>
      <p:sp>
        <p:nvSpPr>
          <p:cNvPr id="18" name="Oval 17">
            <a:extLst>
              <a:ext uri="{FF2B5EF4-FFF2-40B4-BE49-F238E27FC236}">
                <a16:creationId xmlns="" xmlns:a16="http://schemas.microsoft.com/office/drawing/2014/main" id="{28CFB25B-785E-7B4E-AEA1-B9C5D63BA705}"/>
              </a:ext>
            </a:extLst>
          </p:cNvPr>
          <p:cNvSpPr/>
          <p:nvPr/>
        </p:nvSpPr>
        <p:spPr>
          <a:xfrm>
            <a:off x="4965926" y="3375271"/>
            <a:ext cx="792088" cy="792088"/>
          </a:xfrm>
          <a:prstGeom prst="ellipse">
            <a:avLst/>
          </a:prstGeom>
          <a:solidFill>
            <a:srgbClr val="FFFF00">
              <a:alpha val="47000"/>
            </a:srgbClr>
          </a:soli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01303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1000"/>
                                  </p:stCondLst>
                                  <p:childTnLst>
                                    <p:set>
                                      <p:cBhvr>
                                        <p:cTn id="6" dur="1" fill="hold">
                                          <p:stCondLst>
                                            <p:cond delay="0"/>
                                          </p:stCondLst>
                                        </p:cTn>
                                        <p:tgtEl>
                                          <p:spTgt spid="9"/>
                                        </p:tgtEl>
                                        <p:attrNameLst>
                                          <p:attrName>style.visibility</p:attrName>
                                        </p:attrNameLst>
                                      </p:cBhvr>
                                      <p:to>
                                        <p:strVal val="visible"/>
                                      </p:to>
                                    </p:set>
                                  </p:childTnLst>
                                </p:cTn>
                              </p:par>
                              <p:par>
                                <p:cTn id="7" presetID="26" presetClass="emph" presetSubtype="0" fill="hold" grpId="0" nodeType="withEffect">
                                  <p:stCondLst>
                                    <p:cond delay="0"/>
                                  </p:stCondLst>
                                  <p:childTnLst>
                                    <p:animEffect transition="out" filter="fade">
                                      <p:cBhvr>
                                        <p:cTn id="8" dur="1000" tmFilter="0, 0; .2, .5; .8, .5; 1, 0"/>
                                        <p:tgtEl>
                                          <p:spTgt spid="18"/>
                                        </p:tgtEl>
                                      </p:cBhvr>
                                    </p:animEffect>
                                    <p:animScale>
                                      <p:cBhvr>
                                        <p:cTn id="9" dur="500" autoRev="1" fill="hold"/>
                                        <p:tgtEl>
                                          <p:spTgt spid="18"/>
                                        </p:tgtEl>
                                      </p:cBhvr>
                                      <p:by x="105000" y="105000"/>
                                    </p:animScale>
                                  </p:childTnLst>
                                </p:cTn>
                              </p:par>
                              <p:par>
                                <p:cTn id="10" presetID="1" presetClass="entr" presetSubtype="0" fill="hold" nodeType="withEffect">
                                  <p:stCondLst>
                                    <p:cond delay="2000"/>
                                  </p:stCondLst>
                                  <p:childTnLst>
                                    <p:set>
                                      <p:cBhvr>
                                        <p:cTn id="11"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a:extLst>
              <a:ext uri="{FF2B5EF4-FFF2-40B4-BE49-F238E27FC236}">
                <a16:creationId xmlns="" xmlns:a16="http://schemas.microsoft.com/office/drawing/2014/main" id="{59178486-FCC6-174A-A21D-41743B74E78E}"/>
              </a:ext>
            </a:extLst>
          </p:cNvPr>
          <p:cNvSpPr txBox="1">
            <a:spLocks/>
          </p:cNvSpPr>
          <p:nvPr/>
        </p:nvSpPr>
        <p:spPr bwMode="auto">
          <a:xfrm>
            <a:off x="1371600" y="133923"/>
            <a:ext cx="77724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lang="en-US" altLang="ja-JP" sz="4000" b="1" dirty="0">
                <a:effectLst>
                  <a:outerShdw blurRad="38100" dist="38100" dir="2700000" algn="tl">
                    <a:srgbClr val="000000">
                      <a:alpha val="43137"/>
                    </a:srgbClr>
                  </a:outerShdw>
                </a:effectLst>
                <a:cs typeface="Arial" panose="020B0604020202020204" pitchFamily="34" charset="0"/>
              </a:rPr>
              <a:t>SDM-3R Calibration Station</a:t>
            </a:r>
            <a:endParaRPr lang="ja-JP" altLang="en-US" sz="4000" b="1" dirty="0">
              <a:effectLst>
                <a:outerShdw blurRad="38100" dist="38100" dir="2700000" algn="tl">
                  <a:srgbClr val="000000">
                    <a:alpha val="43137"/>
                  </a:srgbClr>
                </a:outerShdw>
              </a:effectLst>
              <a:cs typeface="Arial" panose="020B0604020202020204" pitchFamily="34" charset="0"/>
            </a:endParaRPr>
          </a:p>
        </p:txBody>
      </p:sp>
      <p:pic>
        <p:nvPicPr>
          <p:cNvPr id="5" name="Picture 4">
            <a:extLst>
              <a:ext uri="{FF2B5EF4-FFF2-40B4-BE49-F238E27FC236}">
                <a16:creationId xmlns="" xmlns:a16="http://schemas.microsoft.com/office/drawing/2014/main" id="{66E12418-2138-A443-A678-33DA4A36C07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445829" y="1772816"/>
            <a:ext cx="4252342" cy="381293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50517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a:extLst>
              <a:ext uri="{FF2B5EF4-FFF2-40B4-BE49-F238E27FC236}">
                <a16:creationId xmlns="" xmlns:a16="http://schemas.microsoft.com/office/drawing/2014/main" id="{59178486-FCC6-174A-A21D-41743B74E78E}"/>
              </a:ext>
            </a:extLst>
          </p:cNvPr>
          <p:cNvSpPr txBox="1">
            <a:spLocks/>
          </p:cNvSpPr>
          <p:nvPr/>
        </p:nvSpPr>
        <p:spPr bwMode="auto">
          <a:xfrm>
            <a:off x="1371600" y="133923"/>
            <a:ext cx="77724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lang="en-US" altLang="ja-JP" sz="4000" b="1" dirty="0">
                <a:effectLst>
                  <a:outerShdw blurRad="38100" dist="38100" dir="2700000" algn="tl">
                    <a:srgbClr val="000000">
                      <a:alpha val="43137"/>
                    </a:srgbClr>
                  </a:outerShdw>
                </a:effectLst>
                <a:cs typeface="Arial" panose="020B0604020202020204" pitchFamily="34" charset="0"/>
              </a:rPr>
              <a:t>SDM-3R: Gas Ports</a:t>
            </a:r>
            <a:endParaRPr lang="ja-JP" altLang="en-US" sz="4000" b="1" dirty="0">
              <a:effectLst>
                <a:outerShdw blurRad="38100" dist="38100" dir="2700000" algn="tl">
                  <a:srgbClr val="000000">
                    <a:alpha val="43137"/>
                  </a:srgbClr>
                </a:outerShdw>
              </a:effectLst>
              <a:cs typeface="Arial" panose="020B0604020202020204" pitchFamily="34" charset="0"/>
            </a:endParaRPr>
          </a:p>
        </p:txBody>
      </p:sp>
      <p:pic>
        <p:nvPicPr>
          <p:cNvPr id="3" name="Picture 2">
            <a:extLst>
              <a:ext uri="{FF2B5EF4-FFF2-40B4-BE49-F238E27FC236}">
                <a16:creationId xmlns="" xmlns:a16="http://schemas.microsoft.com/office/drawing/2014/main" id="{3F1F7F32-1475-EE4D-86EF-6B58B86D2ED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691016" y="1124744"/>
            <a:ext cx="5761968" cy="3825306"/>
          </a:xfrm>
          <a:prstGeom prst="rect">
            <a:avLst/>
          </a:prstGeom>
          <a:ln>
            <a:noFill/>
          </a:ln>
          <a:effectLst>
            <a:outerShdw blurRad="292100" dist="139700" dir="2700000" algn="tl" rotWithShape="0">
              <a:srgbClr val="333333">
                <a:alpha val="65000"/>
              </a:srgbClr>
            </a:outerShdw>
          </a:effectLst>
        </p:spPr>
      </p:pic>
      <p:cxnSp>
        <p:nvCxnSpPr>
          <p:cNvPr id="8" name="Straight Arrow Connector 7">
            <a:extLst>
              <a:ext uri="{FF2B5EF4-FFF2-40B4-BE49-F238E27FC236}">
                <a16:creationId xmlns="" xmlns:a16="http://schemas.microsoft.com/office/drawing/2014/main" id="{4ABE9B2A-C4AD-F94C-9987-850FA59FF86B}"/>
              </a:ext>
            </a:extLst>
          </p:cNvPr>
          <p:cNvCxnSpPr/>
          <p:nvPr/>
        </p:nvCxnSpPr>
        <p:spPr>
          <a:xfrm>
            <a:off x="5636137" y="4077072"/>
            <a:ext cx="1440160" cy="1440160"/>
          </a:xfrm>
          <a:prstGeom prst="straightConnector1">
            <a:avLst/>
          </a:prstGeom>
          <a:ln w="38100">
            <a:tailEnd type="arrow" w="lg" len="med"/>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9" name="Content Placeholder 2">
            <a:extLst>
              <a:ext uri="{FF2B5EF4-FFF2-40B4-BE49-F238E27FC236}">
                <a16:creationId xmlns="" xmlns:a16="http://schemas.microsoft.com/office/drawing/2014/main" id="{C4AFF5A7-3A47-7C47-A430-A084952C2378}"/>
              </a:ext>
            </a:extLst>
          </p:cNvPr>
          <p:cNvSpPr txBox="1">
            <a:spLocks/>
          </p:cNvSpPr>
          <p:nvPr/>
        </p:nvSpPr>
        <p:spPr bwMode="auto">
          <a:xfrm>
            <a:off x="6750574" y="5521492"/>
            <a:ext cx="1421826" cy="43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dirty="0"/>
              <a:t>Air port:</a:t>
            </a:r>
          </a:p>
          <a:p>
            <a:pPr marL="0" indent="0">
              <a:buNone/>
            </a:pPr>
            <a:r>
              <a:rPr lang="en-US" sz="1800" dirty="0"/>
              <a:t>Dust Filter</a:t>
            </a:r>
          </a:p>
        </p:txBody>
      </p:sp>
      <p:cxnSp>
        <p:nvCxnSpPr>
          <p:cNvPr id="10" name="Straight Arrow Connector 9">
            <a:extLst>
              <a:ext uri="{FF2B5EF4-FFF2-40B4-BE49-F238E27FC236}">
                <a16:creationId xmlns="" xmlns:a16="http://schemas.microsoft.com/office/drawing/2014/main" id="{3AF1C8E6-A940-8F4D-84DD-24FA14F3AC1D}"/>
              </a:ext>
            </a:extLst>
          </p:cNvPr>
          <p:cNvCxnSpPr>
            <a:cxnSpLocks/>
          </p:cNvCxnSpPr>
          <p:nvPr/>
        </p:nvCxnSpPr>
        <p:spPr>
          <a:xfrm>
            <a:off x="5065013" y="4081332"/>
            <a:ext cx="955351" cy="1440160"/>
          </a:xfrm>
          <a:prstGeom prst="straightConnector1">
            <a:avLst/>
          </a:prstGeom>
          <a:ln w="38100">
            <a:tailEnd type="arrow" w="lg" len="med"/>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2" name="Content Placeholder 2">
            <a:extLst>
              <a:ext uri="{FF2B5EF4-FFF2-40B4-BE49-F238E27FC236}">
                <a16:creationId xmlns="" xmlns:a16="http://schemas.microsoft.com/office/drawing/2014/main" id="{E0ED41EF-133E-AE47-96E1-F991302B6B6E}"/>
              </a:ext>
            </a:extLst>
          </p:cNvPr>
          <p:cNvSpPr txBox="1">
            <a:spLocks/>
          </p:cNvSpPr>
          <p:nvPr/>
        </p:nvSpPr>
        <p:spPr bwMode="auto">
          <a:xfrm>
            <a:off x="5436096" y="5521492"/>
            <a:ext cx="1278474" cy="43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dirty="0"/>
              <a:t>Gas 1:</a:t>
            </a:r>
          </a:p>
          <a:p>
            <a:pPr marL="0" indent="0">
              <a:buNone/>
            </a:pPr>
            <a:r>
              <a:rPr lang="en-US" sz="1800" dirty="0"/>
              <a:t>4 gas mix</a:t>
            </a:r>
          </a:p>
        </p:txBody>
      </p:sp>
      <p:cxnSp>
        <p:nvCxnSpPr>
          <p:cNvPr id="13" name="Straight Arrow Connector 12">
            <a:extLst>
              <a:ext uri="{FF2B5EF4-FFF2-40B4-BE49-F238E27FC236}">
                <a16:creationId xmlns="" xmlns:a16="http://schemas.microsoft.com/office/drawing/2014/main" id="{536DBF78-D7FE-9B44-865C-CCE3F87610A8}"/>
              </a:ext>
            </a:extLst>
          </p:cNvPr>
          <p:cNvCxnSpPr>
            <a:cxnSpLocks/>
          </p:cNvCxnSpPr>
          <p:nvPr/>
        </p:nvCxnSpPr>
        <p:spPr>
          <a:xfrm>
            <a:off x="4444392" y="4090707"/>
            <a:ext cx="271624" cy="1440160"/>
          </a:xfrm>
          <a:prstGeom prst="straightConnector1">
            <a:avLst/>
          </a:prstGeom>
          <a:ln w="38100">
            <a:tailEnd type="arrow" w="lg" len="med"/>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5" name="Content Placeholder 2">
            <a:extLst>
              <a:ext uri="{FF2B5EF4-FFF2-40B4-BE49-F238E27FC236}">
                <a16:creationId xmlns="" xmlns:a16="http://schemas.microsoft.com/office/drawing/2014/main" id="{9BF64CE3-662A-AE42-913D-8B17ED4F2681}"/>
              </a:ext>
            </a:extLst>
          </p:cNvPr>
          <p:cNvSpPr txBox="1">
            <a:spLocks/>
          </p:cNvSpPr>
          <p:nvPr/>
        </p:nvSpPr>
        <p:spPr bwMode="auto">
          <a:xfrm>
            <a:off x="4355976" y="5526607"/>
            <a:ext cx="1116124" cy="43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dirty="0"/>
              <a:t>Gas 2:</a:t>
            </a:r>
          </a:p>
          <a:p>
            <a:pPr marL="0" indent="0">
              <a:buNone/>
            </a:pPr>
            <a:r>
              <a:rPr lang="en-US" sz="1200" i="1" dirty="0"/>
              <a:t>Not used</a:t>
            </a:r>
          </a:p>
        </p:txBody>
      </p:sp>
      <p:cxnSp>
        <p:nvCxnSpPr>
          <p:cNvPr id="16" name="Straight Arrow Connector 15">
            <a:extLst>
              <a:ext uri="{FF2B5EF4-FFF2-40B4-BE49-F238E27FC236}">
                <a16:creationId xmlns="" xmlns:a16="http://schemas.microsoft.com/office/drawing/2014/main" id="{8C8FDE5E-8ACA-3D4D-A6F7-A7DACE629672}"/>
              </a:ext>
            </a:extLst>
          </p:cNvPr>
          <p:cNvCxnSpPr>
            <a:cxnSpLocks/>
          </p:cNvCxnSpPr>
          <p:nvPr/>
        </p:nvCxnSpPr>
        <p:spPr>
          <a:xfrm flipH="1">
            <a:off x="3563888" y="4090707"/>
            <a:ext cx="268087" cy="1440160"/>
          </a:xfrm>
          <a:prstGeom prst="straightConnector1">
            <a:avLst/>
          </a:prstGeom>
          <a:ln w="38100">
            <a:tailEnd type="arrow" w="lg" len="med"/>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8" name="Content Placeholder 2">
            <a:extLst>
              <a:ext uri="{FF2B5EF4-FFF2-40B4-BE49-F238E27FC236}">
                <a16:creationId xmlns="" xmlns:a16="http://schemas.microsoft.com/office/drawing/2014/main" id="{C6AB7A73-EF81-4C4E-928A-D4EE7BBA5840}"/>
              </a:ext>
            </a:extLst>
          </p:cNvPr>
          <p:cNvSpPr txBox="1">
            <a:spLocks/>
          </p:cNvSpPr>
          <p:nvPr/>
        </p:nvSpPr>
        <p:spPr bwMode="auto">
          <a:xfrm>
            <a:off x="3139869" y="5517232"/>
            <a:ext cx="1116124" cy="43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dirty="0"/>
              <a:t>Gas 3</a:t>
            </a:r>
          </a:p>
          <a:p>
            <a:pPr marL="0" indent="0">
              <a:buNone/>
            </a:pPr>
            <a:r>
              <a:rPr lang="en-US" sz="1200" i="1" dirty="0"/>
              <a:t>Not used</a:t>
            </a:r>
          </a:p>
          <a:p>
            <a:pPr marL="0" indent="0">
              <a:buNone/>
            </a:pPr>
            <a:endParaRPr lang="en-US" sz="1800" dirty="0"/>
          </a:p>
        </p:txBody>
      </p:sp>
    </p:spTree>
    <p:extLst>
      <p:ext uri="{BB962C8B-B14F-4D97-AF65-F5344CB8AC3E}">
        <p14:creationId xmlns:p14="http://schemas.microsoft.com/office/powerpoint/2010/main" val="488981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 xmlns:a16="http://schemas.microsoft.com/office/drawing/2014/main" id="{04777C21-D07E-614F-B16E-3F5D8524D35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123304" y="1556792"/>
            <a:ext cx="4897392" cy="3251324"/>
          </a:xfrm>
          <a:prstGeom prst="rect">
            <a:avLst/>
          </a:prstGeom>
          <a:ln>
            <a:noFill/>
          </a:ln>
          <a:effectLst>
            <a:outerShdw blurRad="292100" dist="139700" dir="2700000" algn="tl" rotWithShape="0">
              <a:srgbClr val="333333">
                <a:alpha val="65000"/>
              </a:srgbClr>
            </a:outerShdw>
          </a:effectLst>
        </p:spPr>
      </p:pic>
      <p:sp>
        <p:nvSpPr>
          <p:cNvPr id="7" name="Title 3">
            <a:extLst>
              <a:ext uri="{FF2B5EF4-FFF2-40B4-BE49-F238E27FC236}">
                <a16:creationId xmlns="" xmlns:a16="http://schemas.microsoft.com/office/drawing/2014/main" id="{59178486-FCC6-174A-A21D-41743B74E78E}"/>
              </a:ext>
            </a:extLst>
          </p:cNvPr>
          <p:cNvSpPr txBox="1">
            <a:spLocks/>
          </p:cNvSpPr>
          <p:nvPr/>
        </p:nvSpPr>
        <p:spPr bwMode="auto">
          <a:xfrm>
            <a:off x="1371600" y="133923"/>
            <a:ext cx="77724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lang="en-US" altLang="ja-JP" sz="4000" b="1" dirty="0">
                <a:effectLst>
                  <a:outerShdw blurRad="38100" dist="38100" dir="2700000" algn="tl">
                    <a:srgbClr val="000000">
                      <a:alpha val="43137"/>
                    </a:srgbClr>
                  </a:outerShdw>
                </a:effectLst>
                <a:cs typeface="Arial" panose="020B0604020202020204" pitchFamily="34" charset="0"/>
              </a:rPr>
              <a:t>SDM-3R: USB port</a:t>
            </a:r>
            <a:endParaRPr lang="ja-JP" altLang="en-US" sz="4000" b="1" dirty="0">
              <a:effectLst>
                <a:outerShdw blurRad="38100" dist="38100" dir="2700000" algn="tl">
                  <a:srgbClr val="000000">
                    <a:alpha val="43137"/>
                  </a:srgbClr>
                </a:outerShdw>
              </a:effectLst>
              <a:cs typeface="Arial" panose="020B0604020202020204" pitchFamily="34" charset="0"/>
            </a:endParaRPr>
          </a:p>
        </p:txBody>
      </p:sp>
      <p:cxnSp>
        <p:nvCxnSpPr>
          <p:cNvPr id="10" name="Straight Arrow Connector 9">
            <a:extLst>
              <a:ext uri="{FF2B5EF4-FFF2-40B4-BE49-F238E27FC236}">
                <a16:creationId xmlns="" xmlns:a16="http://schemas.microsoft.com/office/drawing/2014/main" id="{3AF1C8E6-A940-8F4D-84DD-24FA14F3AC1D}"/>
              </a:ext>
            </a:extLst>
          </p:cNvPr>
          <p:cNvCxnSpPr>
            <a:cxnSpLocks/>
          </p:cNvCxnSpPr>
          <p:nvPr/>
        </p:nvCxnSpPr>
        <p:spPr>
          <a:xfrm flipH="1" flipV="1">
            <a:off x="4716016" y="4037738"/>
            <a:ext cx="1296144" cy="1944215"/>
          </a:xfrm>
          <a:prstGeom prst="straightConnector1">
            <a:avLst/>
          </a:prstGeom>
          <a:ln w="38100">
            <a:tailEnd type="arrow" w="lg" len="med"/>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2" name="Content Placeholder 2">
            <a:extLst>
              <a:ext uri="{FF2B5EF4-FFF2-40B4-BE49-F238E27FC236}">
                <a16:creationId xmlns="" xmlns:a16="http://schemas.microsoft.com/office/drawing/2014/main" id="{E0ED41EF-133E-AE47-96E1-F991302B6B6E}"/>
              </a:ext>
            </a:extLst>
          </p:cNvPr>
          <p:cNvSpPr txBox="1">
            <a:spLocks/>
          </p:cNvSpPr>
          <p:nvPr/>
        </p:nvSpPr>
        <p:spPr bwMode="auto">
          <a:xfrm>
            <a:off x="5455236" y="5981953"/>
            <a:ext cx="1377280" cy="43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dirty="0"/>
              <a:t>USB port</a:t>
            </a:r>
          </a:p>
        </p:txBody>
      </p:sp>
    </p:spTree>
    <p:extLst>
      <p:ext uri="{BB962C8B-B14F-4D97-AF65-F5344CB8AC3E}">
        <p14:creationId xmlns:p14="http://schemas.microsoft.com/office/powerpoint/2010/main" val="3107969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04518930-7217-EC4E-AA01-B3D9346FE11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195736" y="1354460"/>
            <a:ext cx="4519421" cy="4149080"/>
          </a:xfrm>
          <a:prstGeom prst="rect">
            <a:avLst/>
          </a:prstGeom>
          <a:ln>
            <a:noFill/>
          </a:ln>
          <a:effectLst>
            <a:outerShdw blurRad="292100" dist="139700" dir="2700000" algn="tl" rotWithShape="0">
              <a:srgbClr val="333333">
                <a:alpha val="65000"/>
              </a:srgbClr>
            </a:outerShdw>
          </a:effectLst>
        </p:spPr>
      </p:pic>
      <p:sp>
        <p:nvSpPr>
          <p:cNvPr id="7" name="Title 3">
            <a:extLst>
              <a:ext uri="{FF2B5EF4-FFF2-40B4-BE49-F238E27FC236}">
                <a16:creationId xmlns="" xmlns:a16="http://schemas.microsoft.com/office/drawing/2014/main" id="{59178486-FCC6-174A-A21D-41743B74E78E}"/>
              </a:ext>
            </a:extLst>
          </p:cNvPr>
          <p:cNvSpPr txBox="1">
            <a:spLocks/>
          </p:cNvSpPr>
          <p:nvPr/>
        </p:nvSpPr>
        <p:spPr bwMode="auto">
          <a:xfrm>
            <a:off x="1371600" y="133923"/>
            <a:ext cx="77724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lang="en-US" altLang="ja-JP" sz="4000" b="1" dirty="0">
                <a:effectLst>
                  <a:outerShdw blurRad="38100" dist="38100" dir="2700000" algn="tl">
                    <a:srgbClr val="000000">
                      <a:alpha val="43137"/>
                    </a:srgbClr>
                  </a:outerShdw>
                </a:effectLst>
                <a:cs typeface="Arial" panose="020B0604020202020204" pitchFamily="34" charset="0"/>
              </a:rPr>
              <a:t>SDM-3R: Rear ports</a:t>
            </a:r>
            <a:endParaRPr lang="ja-JP" altLang="en-US" sz="4000" b="1" dirty="0">
              <a:effectLst>
                <a:outerShdw blurRad="38100" dist="38100" dir="2700000" algn="tl">
                  <a:srgbClr val="000000">
                    <a:alpha val="43137"/>
                  </a:srgbClr>
                </a:outerShdw>
              </a:effectLst>
              <a:cs typeface="Arial" panose="020B0604020202020204" pitchFamily="34" charset="0"/>
            </a:endParaRPr>
          </a:p>
        </p:txBody>
      </p:sp>
      <p:cxnSp>
        <p:nvCxnSpPr>
          <p:cNvPr id="10" name="Straight Arrow Connector 9">
            <a:extLst>
              <a:ext uri="{FF2B5EF4-FFF2-40B4-BE49-F238E27FC236}">
                <a16:creationId xmlns="" xmlns:a16="http://schemas.microsoft.com/office/drawing/2014/main" id="{3AF1C8E6-A940-8F4D-84DD-24FA14F3AC1D}"/>
              </a:ext>
            </a:extLst>
          </p:cNvPr>
          <p:cNvCxnSpPr>
            <a:cxnSpLocks/>
          </p:cNvCxnSpPr>
          <p:nvPr/>
        </p:nvCxnSpPr>
        <p:spPr>
          <a:xfrm>
            <a:off x="4796240" y="4522812"/>
            <a:ext cx="955351" cy="1440160"/>
          </a:xfrm>
          <a:prstGeom prst="straightConnector1">
            <a:avLst/>
          </a:prstGeom>
          <a:ln w="38100">
            <a:tailEnd type="arrow" w="lg" len="med"/>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2" name="Content Placeholder 2">
            <a:extLst>
              <a:ext uri="{FF2B5EF4-FFF2-40B4-BE49-F238E27FC236}">
                <a16:creationId xmlns="" xmlns:a16="http://schemas.microsoft.com/office/drawing/2014/main" id="{E0ED41EF-133E-AE47-96E1-F991302B6B6E}"/>
              </a:ext>
            </a:extLst>
          </p:cNvPr>
          <p:cNvSpPr txBox="1">
            <a:spLocks/>
          </p:cNvSpPr>
          <p:nvPr/>
        </p:nvSpPr>
        <p:spPr bwMode="auto">
          <a:xfrm>
            <a:off x="5337877" y="5967232"/>
            <a:ext cx="1377280" cy="43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dirty="0"/>
              <a:t>AC power</a:t>
            </a:r>
          </a:p>
        </p:txBody>
      </p:sp>
      <p:cxnSp>
        <p:nvCxnSpPr>
          <p:cNvPr id="16" name="Straight Arrow Connector 15">
            <a:extLst>
              <a:ext uri="{FF2B5EF4-FFF2-40B4-BE49-F238E27FC236}">
                <a16:creationId xmlns="" xmlns:a16="http://schemas.microsoft.com/office/drawing/2014/main" id="{8C8FDE5E-8ACA-3D4D-A6F7-A7DACE629672}"/>
              </a:ext>
            </a:extLst>
          </p:cNvPr>
          <p:cNvCxnSpPr>
            <a:cxnSpLocks/>
          </p:cNvCxnSpPr>
          <p:nvPr/>
        </p:nvCxnSpPr>
        <p:spPr>
          <a:xfrm flipH="1">
            <a:off x="3303319" y="4522812"/>
            <a:ext cx="268087" cy="1440160"/>
          </a:xfrm>
          <a:prstGeom prst="straightConnector1">
            <a:avLst/>
          </a:prstGeom>
          <a:ln w="38100">
            <a:tailEnd type="arrow" w="lg" len="med"/>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 xmlns:a16="http://schemas.microsoft.com/office/drawing/2014/main" id="{536DBF78-D7FE-9B44-865C-CCE3F87610A8}"/>
              </a:ext>
            </a:extLst>
          </p:cNvPr>
          <p:cNvCxnSpPr>
            <a:cxnSpLocks/>
          </p:cNvCxnSpPr>
          <p:nvPr/>
        </p:nvCxnSpPr>
        <p:spPr>
          <a:xfrm>
            <a:off x="4183823" y="4522812"/>
            <a:ext cx="271624" cy="1440160"/>
          </a:xfrm>
          <a:prstGeom prst="straightConnector1">
            <a:avLst/>
          </a:prstGeom>
          <a:ln w="38100">
            <a:tailEnd type="arrow" w="lg" len="med"/>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8" name="Content Placeholder 2">
            <a:extLst>
              <a:ext uri="{FF2B5EF4-FFF2-40B4-BE49-F238E27FC236}">
                <a16:creationId xmlns="" xmlns:a16="http://schemas.microsoft.com/office/drawing/2014/main" id="{C6AB7A73-EF81-4C4E-928A-D4EE7BBA5840}"/>
              </a:ext>
            </a:extLst>
          </p:cNvPr>
          <p:cNvSpPr txBox="1">
            <a:spLocks/>
          </p:cNvSpPr>
          <p:nvPr/>
        </p:nvSpPr>
        <p:spPr bwMode="auto">
          <a:xfrm>
            <a:off x="2455282" y="5999731"/>
            <a:ext cx="1116124" cy="43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dirty="0"/>
              <a:t>Ethernet</a:t>
            </a:r>
          </a:p>
        </p:txBody>
      </p:sp>
      <p:sp>
        <p:nvSpPr>
          <p:cNvPr id="15" name="Content Placeholder 2">
            <a:extLst>
              <a:ext uri="{FF2B5EF4-FFF2-40B4-BE49-F238E27FC236}">
                <a16:creationId xmlns="" xmlns:a16="http://schemas.microsoft.com/office/drawing/2014/main" id="{9BF64CE3-662A-AE42-913D-8B17ED4F2681}"/>
              </a:ext>
            </a:extLst>
          </p:cNvPr>
          <p:cNvSpPr txBox="1">
            <a:spLocks/>
          </p:cNvSpPr>
          <p:nvPr/>
        </p:nvSpPr>
        <p:spPr bwMode="auto">
          <a:xfrm>
            <a:off x="3571406" y="5972347"/>
            <a:ext cx="1766471" cy="43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800" dirty="0"/>
              <a:t>PC Connection</a:t>
            </a:r>
          </a:p>
        </p:txBody>
      </p:sp>
    </p:spTree>
    <p:extLst>
      <p:ext uri="{BB962C8B-B14F-4D97-AF65-F5344CB8AC3E}">
        <p14:creationId xmlns:p14="http://schemas.microsoft.com/office/powerpoint/2010/main" val="2700446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SC_8443.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27920" y="1196752"/>
            <a:ext cx="6288160" cy="4176464"/>
          </a:xfrm>
          <a:prstGeom prst="rect">
            <a:avLst/>
          </a:prstGeom>
          <a:ln>
            <a:noFill/>
          </a:ln>
          <a:effectLst>
            <a:outerShdw blurRad="292100" dist="139700" dir="2700000" algn="tl" rotWithShape="0">
              <a:srgbClr val="333333">
                <a:alpha val="65000"/>
              </a:srgbClr>
            </a:outerShdw>
          </a:effectLst>
        </p:spPr>
      </p:pic>
      <p:sp>
        <p:nvSpPr>
          <p:cNvPr id="7" name="Title 3">
            <a:extLst>
              <a:ext uri="{FF2B5EF4-FFF2-40B4-BE49-F238E27FC236}">
                <a16:creationId xmlns="" xmlns:a16="http://schemas.microsoft.com/office/drawing/2014/main" id="{59178486-FCC6-174A-A21D-41743B74E78E}"/>
              </a:ext>
            </a:extLst>
          </p:cNvPr>
          <p:cNvSpPr txBox="1">
            <a:spLocks/>
          </p:cNvSpPr>
          <p:nvPr/>
        </p:nvSpPr>
        <p:spPr bwMode="auto">
          <a:xfrm>
            <a:off x="1371600" y="133923"/>
            <a:ext cx="77724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lang="en-US" altLang="ja-JP" sz="4000" b="1" dirty="0">
                <a:effectLst>
                  <a:outerShdw blurRad="38100" dist="38100" dir="2700000" algn="tl">
                    <a:srgbClr val="000000">
                      <a:alpha val="43137"/>
                    </a:srgbClr>
                  </a:outerShdw>
                </a:effectLst>
                <a:cs typeface="Arial" panose="020B0604020202020204" pitchFamily="34" charset="0"/>
              </a:rPr>
              <a:t>Connect Cylinder to SDM-3R</a:t>
            </a:r>
            <a:endParaRPr lang="ja-JP" altLang="en-US" sz="4000" b="1" dirty="0">
              <a:effectLst>
                <a:outerShdw blurRad="38100" dist="38100" dir="2700000" algn="tl">
                  <a:srgbClr val="000000">
                    <a:alpha val="43137"/>
                  </a:srgbClr>
                </a:outerShdw>
              </a:effectLst>
              <a:cs typeface="Arial" panose="020B0604020202020204" pitchFamily="34" charset="0"/>
            </a:endParaRPr>
          </a:p>
        </p:txBody>
      </p:sp>
      <p:sp>
        <p:nvSpPr>
          <p:cNvPr id="14" name="Content Placeholder 2">
            <a:extLst>
              <a:ext uri="{FF2B5EF4-FFF2-40B4-BE49-F238E27FC236}">
                <a16:creationId xmlns="" xmlns:a16="http://schemas.microsoft.com/office/drawing/2014/main" id="{37A24A1E-BB15-CF40-B7A0-189A4C428F30}"/>
              </a:ext>
            </a:extLst>
          </p:cNvPr>
          <p:cNvSpPr txBox="1">
            <a:spLocks/>
          </p:cNvSpPr>
          <p:nvPr/>
        </p:nvSpPr>
        <p:spPr bwMode="auto">
          <a:xfrm>
            <a:off x="1577802" y="5685971"/>
            <a:ext cx="5988396" cy="43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dirty="0"/>
              <a:t>Connect a 4 gas mix cylinder into “Gas 1 “ port. </a:t>
            </a:r>
          </a:p>
        </p:txBody>
      </p:sp>
      <p:sp>
        <p:nvSpPr>
          <p:cNvPr id="3" name="TextBox 2">
            <a:extLst>
              <a:ext uri="{FF2B5EF4-FFF2-40B4-BE49-F238E27FC236}">
                <a16:creationId xmlns="" xmlns:a16="http://schemas.microsoft.com/office/drawing/2014/main" id="{3BE51E30-5D4E-014B-94A3-15E6AF9DEABD}"/>
              </a:ext>
            </a:extLst>
          </p:cNvPr>
          <p:cNvSpPr txBox="1"/>
          <p:nvPr/>
        </p:nvSpPr>
        <p:spPr>
          <a:xfrm>
            <a:off x="1577802" y="6118019"/>
            <a:ext cx="5328592" cy="369332"/>
          </a:xfrm>
          <a:prstGeom prst="rect">
            <a:avLst/>
          </a:prstGeom>
          <a:noFill/>
        </p:spPr>
        <p:txBody>
          <a:bodyPr wrap="square" rtlCol="0">
            <a:spAutoFit/>
          </a:bodyPr>
          <a:lstStyle/>
          <a:p>
            <a:r>
              <a:rPr lang="en-US" dirty="0"/>
              <a:t>Make sure to use a demand flow regulator</a:t>
            </a:r>
          </a:p>
        </p:txBody>
      </p:sp>
      <p:cxnSp>
        <p:nvCxnSpPr>
          <p:cNvPr id="6" name="Straight Arrow Connector 5">
            <a:extLst>
              <a:ext uri="{FF2B5EF4-FFF2-40B4-BE49-F238E27FC236}">
                <a16:creationId xmlns="" xmlns:a16="http://schemas.microsoft.com/office/drawing/2014/main" id="{5C42C508-1BAA-D24F-BB21-33EC888459AC}"/>
              </a:ext>
            </a:extLst>
          </p:cNvPr>
          <p:cNvCxnSpPr>
            <a:cxnSpLocks/>
          </p:cNvCxnSpPr>
          <p:nvPr/>
        </p:nvCxnSpPr>
        <p:spPr>
          <a:xfrm flipV="1">
            <a:off x="611560" y="2132856"/>
            <a:ext cx="2736304" cy="864096"/>
          </a:xfrm>
          <a:prstGeom prst="straightConnector1">
            <a:avLst/>
          </a:prstGeom>
          <a:ln w="38100">
            <a:tailEnd type="arrow" w="lg" len="med"/>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7081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a:extLst>
              <a:ext uri="{FF2B5EF4-FFF2-40B4-BE49-F238E27FC236}">
                <a16:creationId xmlns="" xmlns:a16="http://schemas.microsoft.com/office/drawing/2014/main" id="{59178486-FCC6-174A-A21D-41743B74E78E}"/>
              </a:ext>
            </a:extLst>
          </p:cNvPr>
          <p:cNvSpPr txBox="1">
            <a:spLocks/>
          </p:cNvSpPr>
          <p:nvPr/>
        </p:nvSpPr>
        <p:spPr bwMode="auto">
          <a:xfrm>
            <a:off x="1371600" y="133923"/>
            <a:ext cx="77724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lang="en-US" altLang="ja-JP" sz="4000" b="1" dirty="0">
                <a:effectLst>
                  <a:outerShdw blurRad="38100" dist="38100" dir="2700000" algn="tl">
                    <a:srgbClr val="000000">
                      <a:alpha val="43137"/>
                    </a:srgbClr>
                  </a:outerShdw>
                </a:effectLst>
                <a:cs typeface="Arial" panose="020B0604020202020204" pitchFamily="34" charset="0"/>
              </a:rPr>
              <a:t>SDM-3R: GX-3R Placement</a:t>
            </a:r>
            <a:endParaRPr lang="ja-JP" altLang="en-US" sz="4000" b="1" dirty="0">
              <a:effectLst>
                <a:outerShdw blurRad="38100" dist="38100" dir="2700000" algn="tl">
                  <a:srgbClr val="000000">
                    <a:alpha val="43137"/>
                  </a:srgbClr>
                </a:outerShdw>
              </a:effectLst>
              <a:cs typeface="Arial" panose="020B0604020202020204" pitchFamily="34" charset="0"/>
            </a:endParaRPr>
          </a:p>
        </p:txBody>
      </p:sp>
      <p:sp>
        <p:nvSpPr>
          <p:cNvPr id="4" name="Content Placeholder 2">
            <a:extLst>
              <a:ext uri="{FF2B5EF4-FFF2-40B4-BE49-F238E27FC236}">
                <a16:creationId xmlns="" xmlns:a16="http://schemas.microsoft.com/office/drawing/2014/main" id="{7EB2373E-4F2C-CB4C-8A90-36B7FF04DEEA}"/>
              </a:ext>
            </a:extLst>
          </p:cNvPr>
          <p:cNvSpPr txBox="1">
            <a:spLocks/>
          </p:cNvSpPr>
          <p:nvPr/>
        </p:nvSpPr>
        <p:spPr bwMode="auto">
          <a:xfrm>
            <a:off x="3707904" y="1660159"/>
            <a:ext cx="5688632" cy="648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dirty="0"/>
              <a:t>Plug in power adaptor and turn on the SDM-3R</a:t>
            </a:r>
          </a:p>
        </p:txBody>
      </p:sp>
      <p:pic>
        <p:nvPicPr>
          <p:cNvPr id="5" name="Picture 4">
            <a:extLst>
              <a:ext uri="{FF2B5EF4-FFF2-40B4-BE49-F238E27FC236}">
                <a16:creationId xmlns="" xmlns:a16="http://schemas.microsoft.com/office/drawing/2014/main" id="{E364F5F4-B18B-634D-8697-8B8D0F142935}"/>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329161" y="1660159"/>
            <a:ext cx="2379144" cy="4248471"/>
          </a:xfrm>
          <a:prstGeom prst="rect">
            <a:avLst/>
          </a:prstGeom>
        </p:spPr>
      </p:pic>
      <p:cxnSp>
        <p:nvCxnSpPr>
          <p:cNvPr id="9" name="Straight Connector 8">
            <a:extLst>
              <a:ext uri="{FF2B5EF4-FFF2-40B4-BE49-F238E27FC236}">
                <a16:creationId xmlns="" xmlns:a16="http://schemas.microsoft.com/office/drawing/2014/main" id="{8C9FA364-2540-D744-AB0A-FE9D90542CF6}"/>
              </a:ext>
            </a:extLst>
          </p:cNvPr>
          <p:cNvCxnSpPr>
            <a:cxnSpLocks/>
          </p:cNvCxnSpPr>
          <p:nvPr/>
        </p:nvCxnSpPr>
        <p:spPr>
          <a:xfrm>
            <a:off x="7092280" y="3789040"/>
            <a:ext cx="0" cy="234026"/>
          </a:xfrm>
          <a:prstGeom prst="line">
            <a:avLst/>
          </a:prstGeom>
          <a:ln w="381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 xmlns:a16="http://schemas.microsoft.com/office/drawing/2014/main" id="{CA415703-4F15-E841-80B8-FAE8E58F03E3}"/>
              </a:ext>
            </a:extLst>
          </p:cNvPr>
          <p:cNvCxnSpPr>
            <a:cxnSpLocks/>
          </p:cNvCxnSpPr>
          <p:nvPr/>
        </p:nvCxnSpPr>
        <p:spPr>
          <a:xfrm flipH="1">
            <a:off x="3239481" y="3963918"/>
            <a:ext cx="3852799" cy="0"/>
          </a:xfrm>
          <a:prstGeom prst="line">
            <a:avLst/>
          </a:prstGeom>
          <a:ln w="38100">
            <a:tailEnd type="arrow" w="lg" len="med"/>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 xmlns:a16="http://schemas.microsoft.com/office/drawing/2014/main" id="{C9C4978D-56B2-DB4D-ABBC-615C8BBA73C0}"/>
              </a:ext>
            </a:extLst>
          </p:cNvPr>
          <p:cNvCxnSpPr>
            <a:cxnSpLocks/>
          </p:cNvCxnSpPr>
          <p:nvPr/>
        </p:nvCxnSpPr>
        <p:spPr>
          <a:xfrm flipH="1">
            <a:off x="3132644" y="5682631"/>
            <a:ext cx="2808311" cy="0"/>
          </a:xfrm>
          <a:prstGeom prst="line">
            <a:avLst/>
          </a:prstGeom>
          <a:ln w="38100">
            <a:tailEnd type="arrow" w="lg" len="med"/>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 xmlns:a16="http://schemas.microsoft.com/office/drawing/2014/main" id="{23E863B9-C4E4-C041-9380-C63095C17F71}"/>
              </a:ext>
            </a:extLst>
          </p:cNvPr>
          <p:cNvSpPr txBox="1"/>
          <p:nvPr/>
        </p:nvSpPr>
        <p:spPr>
          <a:xfrm>
            <a:off x="3707904" y="2254881"/>
            <a:ext cx="4680520" cy="648072"/>
          </a:xfrm>
          <a:prstGeom prst="rect">
            <a:avLst/>
          </a:prstGeom>
          <a:noFill/>
        </p:spPr>
        <p:txBody>
          <a:bodyPr wrap="square" rtlCol="0">
            <a:spAutoFit/>
          </a:bodyPr>
          <a:lstStyle/>
          <a:p>
            <a:pPr marL="285750" indent="-285750">
              <a:buFont typeface="Arial" panose="020B0604020202020204" pitchFamily="34" charset="0"/>
              <a:buChar char="•"/>
            </a:pPr>
            <a:r>
              <a:rPr lang="en-US" dirty="0"/>
              <a:t>Make sure the GX-3R is powered </a:t>
            </a:r>
            <a:r>
              <a:rPr lang="en-US" b="1" u="sng" dirty="0"/>
              <a:t>off </a:t>
            </a:r>
            <a:r>
              <a:rPr lang="en-US" dirty="0"/>
              <a:t>before installing into the SDM-3R</a:t>
            </a:r>
          </a:p>
        </p:txBody>
      </p:sp>
      <p:sp>
        <p:nvSpPr>
          <p:cNvPr id="12" name="TextBox 11">
            <a:extLst>
              <a:ext uri="{FF2B5EF4-FFF2-40B4-BE49-F238E27FC236}">
                <a16:creationId xmlns="" xmlns:a16="http://schemas.microsoft.com/office/drawing/2014/main" id="{B2ABB00E-8E70-6242-8623-BFBD0CAD5403}"/>
              </a:ext>
            </a:extLst>
          </p:cNvPr>
          <p:cNvSpPr txBox="1"/>
          <p:nvPr/>
        </p:nvSpPr>
        <p:spPr>
          <a:xfrm>
            <a:off x="3708707" y="2896185"/>
            <a:ext cx="4464496" cy="923330"/>
          </a:xfrm>
          <a:prstGeom prst="rect">
            <a:avLst/>
          </a:prstGeom>
          <a:noFill/>
        </p:spPr>
        <p:txBody>
          <a:bodyPr wrap="square" rtlCol="0">
            <a:spAutoFit/>
          </a:bodyPr>
          <a:lstStyle/>
          <a:p>
            <a:pPr marL="285750" indent="-285750">
              <a:buFont typeface="Arial" panose="020B0604020202020204" pitchFamily="34" charset="0"/>
              <a:buChar char="•"/>
            </a:pPr>
            <a:r>
              <a:rPr lang="en-US" dirty="0"/>
              <a:t>When placing the GX-3R into the docking station, remember to have the </a:t>
            </a:r>
            <a:r>
              <a:rPr lang="en-US" u="sng" dirty="0"/>
              <a:t>yellow tab </a:t>
            </a:r>
            <a:r>
              <a:rPr lang="en-US" b="1" dirty="0"/>
              <a:t>engaged upwards</a:t>
            </a:r>
            <a:endParaRPr lang="en-US" dirty="0"/>
          </a:p>
        </p:txBody>
      </p:sp>
    </p:spTree>
    <p:extLst>
      <p:ext uri="{BB962C8B-B14F-4D97-AF65-F5344CB8AC3E}">
        <p14:creationId xmlns:p14="http://schemas.microsoft.com/office/powerpoint/2010/main" val="3474389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12"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a:extLst>
              <a:ext uri="{FF2B5EF4-FFF2-40B4-BE49-F238E27FC236}">
                <a16:creationId xmlns="" xmlns:a16="http://schemas.microsoft.com/office/drawing/2014/main" id="{59178486-FCC6-174A-A21D-41743B74E78E}"/>
              </a:ext>
            </a:extLst>
          </p:cNvPr>
          <p:cNvSpPr txBox="1">
            <a:spLocks/>
          </p:cNvSpPr>
          <p:nvPr/>
        </p:nvSpPr>
        <p:spPr bwMode="auto">
          <a:xfrm>
            <a:off x="1371600" y="133923"/>
            <a:ext cx="77724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lang="en-US" altLang="ja-JP" sz="4000" b="1" dirty="0">
                <a:effectLst>
                  <a:outerShdw blurRad="38100" dist="38100" dir="2700000" algn="tl">
                    <a:srgbClr val="000000">
                      <a:alpha val="43137"/>
                    </a:srgbClr>
                  </a:outerShdw>
                </a:effectLst>
                <a:cs typeface="Arial" panose="020B0604020202020204" pitchFamily="34" charset="0"/>
              </a:rPr>
              <a:t>Turn on</a:t>
            </a:r>
            <a:endParaRPr lang="ja-JP" altLang="en-US" sz="4000" b="1" dirty="0">
              <a:effectLst>
                <a:outerShdw blurRad="38100" dist="38100" dir="2700000" algn="tl">
                  <a:srgbClr val="000000">
                    <a:alpha val="43137"/>
                  </a:srgbClr>
                </a:outerShdw>
              </a:effectLst>
              <a:cs typeface="Arial" panose="020B0604020202020204" pitchFamily="34" charset="0"/>
            </a:endParaRPr>
          </a:p>
        </p:txBody>
      </p:sp>
      <p:pic>
        <p:nvPicPr>
          <p:cNvPr id="6" name="Picture 5">
            <a:extLst>
              <a:ext uri="{FF2B5EF4-FFF2-40B4-BE49-F238E27FC236}">
                <a16:creationId xmlns="" xmlns:a16="http://schemas.microsoft.com/office/drawing/2014/main" id="{73468D34-8E4E-964B-8EE0-1EB5187E4874}"/>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5001768" y="1014984"/>
            <a:ext cx="2203704" cy="4991747"/>
          </a:xfrm>
          <a:prstGeom prst="rect">
            <a:avLst/>
          </a:prstGeom>
          <a:ln>
            <a:noFill/>
          </a:ln>
          <a:effectLst>
            <a:outerShdw blurRad="292100" dist="139700" dir="2700000" algn="tl" rotWithShape="0">
              <a:srgbClr val="333333">
                <a:alpha val="65000"/>
              </a:srgbClr>
            </a:outerShdw>
          </a:effectLst>
        </p:spPr>
      </p:pic>
      <p:sp>
        <p:nvSpPr>
          <p:cNvPr id="15" name="Content Placeholder 2">
            <a:extLst>
              <a:ext uri="{FF2B5EF4-FFF2-40B4-BE49-F238E27FC236}">
                <a16:creationId xmlns="" xmlns:a16="http://schemas.microsoft.com/office/drawing/2014/main" id="{05F4A282-8AF0-8D44-8B44-61DC083BD2B5}"/>
              </a:ext>
            </a:extLst>
          </p:cNvPr>
          <p:cNvSpPr txBox="1">
            <a:spLocks/>
          </p:cNvSpPr>
          <p:nvPr/>
        </p:nvSpPr>
        <p:spPr bwMode="auto">
          <a:xfrm>
            <a:off x="1351481" y="4725523"/>
            <a:ext cx="3220519" cy="1281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dirty="0"/>
              <a:t>If an automatic test is set up to occur, it will start as soon as the GX-3R is connected to the SDM-3R</a:t>
            </a:r>
          </a:p>
        </p:txBody>
      </p:sp>
      <p:cxnSp>
        <p:nvCxnSpPr>
          <p:cNvPr id="3" name="Straight Arrow Connector 2">
            <a:extLst>
              <a:ext uri="{FF2B5EF4-FFF2-40B4-BE49-F238E27FC236}">
                <a16:creationId xmlns="" xmlns:a16="http://schemas.microsoft.com/office/drawing/2014/main" id="{64228E75-755C-1D4A-835D-45C504E0CEE7}"/>
              </a:ext>
            </a:extLst>
          </p:cNvPr>
          <p:cNvCxnSpPr>
            <a:cxnSpLocks/>
          </p:cNvCxnSpPr>
          <p:nvPr/>
        </p:nvCxnSpPr>
        <p:spPr>
          <a:xfrm>
            <a:off x="3756076" y="1700808"/>
            <a:ext cx="1595058" cy="216024"/>
          </a:xfrm>
          <a:prstGeom prst="straightConnector1">
            <a:avLst/>
          </a:prstGeom>
          <a:ln w="38100">
            <a:tailEnd type="arrow" w="lg" len="med"/>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8" name="Content Placeholder 2">
            <a:extLst>
              <a:ext uri="{FF2B5EF4-FFF2-40B4-BE49-F238E27FC236}">
                <a16:creationId xmlns="" xmlns:a16="http://schemas.microsoft.com/office/drawing/2014/main" id="{0C68A49A-615E-EA4C-A889-E6ADF4E85469}"/>
              </a:ext>
            </a:extLst>
          </p:cNvPr>
          <p:cNvSpPr txBox="1">
            <a:spLocks/>
          </p:cNvSpPr>
          <p:nvPr/>
        </p:nvSpPr>
        <p:spPr bwMode="auto">
          <a:xfrm>
            <a:off x="1374770" y="1232756"/>
            <a:ext cx="2779515" cy="936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dirty="0"/>
              <a:t>Close the red door completely, the GX-3R will turn on  automatically</a:t>
            </a:r>
          </a:p>
          <a:p>
            <a:endParaRPr lang="en-US" sz="1800" dirty="0"/>
          </a:p>
        </p:txBody>
      </p:sp>
      <p:sp>
        <p:nvSpPr>
          <p:cNvPr id="10" name="TextBox 9">
            <a:extLst>
              <a:ext uri="{FF2B5EF4-FFF2-40B4-BE49-F238E27FC236}">
                <a16:creationId xmlns="" xmlns:a16="http://schemas.microsoft.com/office/drawing/2014/main" id="{91A859D8-77BA-7F42-A2CE-E77AAB217893}"/>
              </a:ext>
            </a:extLst>
          </p:cNvPr>
          <p:cNvSpPr txBox="1"/>
          <p:nvPr/>
        </p:nvSpPr>
        <p:spPr>
          <a:xfrm>
            <a:off x="1371600" y="2612715"/>
            <a:ext cx="3200400" cy="2031325"/>
          </a:xfrm>
          <a:prstGeom prst="rect">
            <a:avLst/>
          </a:prstGeom>
          <a:noFill/>
        </p:spPr>
        <p:txBody>
          <a:bodyPr wrap="square" rtlCol="0">
            <a:spAutoFit/>
          </a:bodyPr>
          <a:lstStyle/>
          <a:p>
            <a:pPr marL="285750" indent="-285750">
              <a:buFont typeface="Arial" panose="020B0604020202020204" pitchFamily="34" charset="0"/>
              <a:buChar char="•"/>
            </a:pPr>
            <a:r>
              <a:rPr lang="en-US" dirty="0"/>
              <a:t>When the GX-3R is connected to the SDM-3R, the GX-3R’s date and time are automatically updated to the SDM-3R’s current time and date</a:t>
            </a:r>
          </a:p>
        </p:txBody>
      </p:sp>
    </p:spTree>
    <p:extLst>
      <p:ext uri="{BB962C8B-B14F-4D97-AF65-F5344CB8AC3E}">
        <p14:creationId xmlns:p14="http://schemas.microsoft.com/office/powerpoint/2010/main" val="1080902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a:extLst>
              <a:ext uri="{FF2B5EF4-FFF2-40B4-BE49-F238E27FC236}">
                <a16:creationId xmlns="" xmlns:a16="http://schemas.microsoft.com/office/drawing/2014/main" id="{59178486-FCC6-174A-A21D-41743B74E78E}"/>
              </a:ext>
            </a:extLst>
          </p:cNvPr>
          <p:cNvSpPr txBox="1">
            <a:spLocks/>
          </p:cNvSpPr>
          <p:nvPr/>
        </p:nvSpPr>
        <p:spPr bwMode="auto">
          <a:xfrm>
            <a:off x="1371600" y="133923"/>
            <a:ext cx="77724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lang="en-US" altLang="ja-JP" sz="4000" b="1" dirty="0">
                <a:effectLst>
                  <a:outerShdw blurRad="38100" dist="38100" dir="2700000" algn="tl">
                    <a:srgbClr val="000000">
                      <a:alpha val="43137"/>
                    </a:srgbClr>
                  </a:outerShdw>
                </a:effectLst>
                <a:cs typeface="Arial" panose="020B0604020202020204" pitchFamily="34" charset="0"/>
              </a:rPr>
              <a:t>Bump Test</a:t>
            </a:r>
            <a:endParaRPr lang="ja-JP" altLang="en-US" sz="4000" b="1" dirty="0">
              <a:effectLst>
                <a:outerShdw blurRad="38100" dist="38100" dir="2700000" algn="tl">
                  <a:srgbClr val="000000">
                    <a:alpha val="43137"/>
                  </a:srgbClr>
                </a:outerShdw>
              </a:effectLst>
              <a:cs typeface="Arial" panose="020B0604020202020204" pitchFamily="34" charset="0"/>
            </a:endParaRPr>
          </a:p>
        </p:txBody>
      </p:sp>
      <p:pic>
        <p:nvPicPr>
          <p:cNvPr id="8" name="Picture 7">
            <a:extLst>
              <a:ext uri="{FF2B5EF4-FFF2-40B4-BE49-F238E27FC236}">
                <a16:creationId xmlns="" xmlns:a16="http://schemas.microsoft.com/office/drawing/2014/main" id="{031B8B74-B864-1740-8A4D-8E6E0EFC065A}"/>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5001768" y="1017796"/>
            <a:ext cx="2203704" cy="5003492"/>
          </a:xfrm>
          <a:prstGeom prst="rect">
            <a:avLst/>
          </a:prstGeom>
          <a:ln>
            <a:noFill/>
          </a:ln>
          <a:effectLst>
            <a:outerShdw blurRad="292100" dist="139700" dir="2700000" algn="tl" rotWithShape="0">
              <a:srgbClr val="333333">
                <a:alpha val="65000"/>
              </a:srgbClr>
            </a:outerShdw>
          </a:effectLst>
        </p:spPr>
      </p:pic>
      <p:sp>
        <p:nvSpPr>
          <p:cNvPr id="9" name="Content Placeholder 2">
            <a:extLst>
              <a:ext uri="{FF2B5EF4-FFF2-40B4-BE49-F238E27FC236}">
                <a16:creationId xmlns="" xmlns:a16="http://schemas.microsoft.com/office/drawing/2014/main" id="{F2F7907F-06D3-5741-AF33-D1F2DD9CA2C1}"/>
              </a:ext>
            </a:extLst>
          </p:cNvPr>
          <p:cNvSpPr txBox="1">
            <a:spLocks/>
          </p:cNvSpPr>
          <p:nvPr/>
        </p:nvSpPr>
        <p:spPr bwMode="auto">
          <a:xfrm>
            <a:off x="1351674" y="1772816"/>
            <a:ext cx="2968376" cy="1272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dirty="0"/>
              <a:t>Press the </a:t>
            </a:r>
            <a:r>
              <a:rPr lang="en-US" sz="1800" b="1" dirty="0"/>
              <a:t>BUMP</a:t>
            </a:r>
            <a:r>
              <a:rPr lang="en-US" sz="1800" dirty="0"/>
              <a:t> button to start bump test</a:t>
            </a:r>
            <a:r>
              <a:rPr lang="en-US" sz="1400" dirty="0"/>
              <a:t> </a:t>
            </a:r>
            <a:endParaRPr lang="en-US" sz="1400" b="1" dirty="0"/>
          </a:p>
        </p:txBody>
      </p:sp>
      <p:cxnSp>
        <p:nvCxnSpPr>
          <p:cNvPr id="3" name="Straight Arrow Connector 2">
            <a:extLst>
              <a:ext uri="{FF2B5EF4-FFF2-40B4-BE49-F238E27FC236}">
                <a16:creationId xmlns="" xmlns:a16="http://schemas.microsoft.com/office/drawing/2014/main" id="{84BF1F76-AFBD-E543-BBCC-70FD505DEEED}"/>
              </a:ext>
            </a:extLst>
          </p:cNvPr>
          <p:cNvCxnSpPr>
            <a:cxnSpLocks/>
          </p:cNvCxnSpPr>
          <p:nvPr/>
        </p:nvCxnSpPr>
        <p:spPr>
          <a:xfrm>
            <a:off x="3203848" y="2204864"/>
            <a:ext cx="2053952" cy="3240292"/>
          </a:xfrm>
          <a:prstGeom prst="straightConnector1">
            <a:avLst/>
          </a:prstGeom>
          <a:ln w="38100">
            <a:tailEnd type="arrow" w="lg" len="med"/>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5" name="TextBox 4">
            <a:extLst>
              <a:ext uri="{FF2B5EF4-FFF2-40B4-BE49-F238E27FC236}">
                <a16:creationId xmlns="" xmlns:a16="http://schemas.microsoft.com/office/drawing/2014/main" id="{0B92FE2D-2749-1247-97AD-6A66C60DDCCD}"/>
              </a:ext>
            </a:extLst>
          </p:cNvPr>
          <p:cNvSpPr txBox="1"/>
          <p:nvPr/>
        </p:nvSpPr>
        <p:spPr>
          <a:xfrm>
            <a:off x="827584" y="3812975"/>
            <a:ext cx="2736304" cy="1323439"/>
          </a:xfrm>
          <a:prstGeom prst="rect">
            <a:avLst/>
          </a:prstGeom>
          <a:noFill/>
        </p:spPr>
        <p:txBody>
          <a:bodyPr wrap="square" rtlCol="0">
            <a:spAutoFit/>
          </a:bodyPr>
          <a:lstStyle/>
          <a:p>
            <a:r>
              <a:rPr lang="en-US" sz="1600" dirty="0"/>
              <a:t>Note: Verify that the appropriate calibration gas cylinder is connected to the gas 1 fitting on the left side of the SDM-3R</a:t>
            </a:r>
          </a:p>
        </p:txBody>
      </p:sp>
    </p:spTree>
    <p:extLst>
      <p:ext uri="{BB962C8B-B14F-4D97-AF65-F5344CB8AC3E}">
        <p14:creationId xmlns:p14="http://schemas.microsoft.com/office/powerpoint/2010/main" val="3951592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a:extLst>
              <a:ext uri="{FF2B5EF4-FFF2-40B4-BE49-F238E27FC236}">
                <a16:creationId xmlns="" xmlns:a16="http://schemas.microsoft.com/office/drawing/2014/main" id="{59178486-FCC6-174A-A21D-41743B74E78E}"/>
              </a:ext>
            </a:extLst>
          </p:cNvPr>
          <p:cNvSpPr txBox="1">
            <a:spLocks/>
          </p:cNvSpPr>
          <p:nvPr/>
        </p:nvSpPr>
        <p:spPr bwMode="auto">
          <a:xfrm>
            <a:off x="1371600" y="133923"/>
            <a:ext cx="77724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lang="en-US" altLang="ja-JP" sz="4000" b="1" dirty="0">
                <a:effectLst>
                  <a:outerShdw blurRad="38100" dist="38100" dir="2700000" algn="tl">
                    <a:srgbClr val="000000">
                      <a:alpha val="43137"/>
                    </a:srgbClr>
                  </a:outerShdw>
                </a:effectLst>
                <a:cs typeface="Arial" panose="020B0604020202020204" pitchFamily="34" charset="0"/>
              </a:rPr>
              <a:t>Bump Test</a:t>
            </a:r>
            <a:endParaRPr lang="ja-JP" altLang="en-US" sz="4000" b="1" dirty="0">
              <a:effectLst>
                <a:outerShdw blurRad="38100" dist="38100" dir="2700000" algn="tl">
                  <a:srgbClr val="000000">
                    <a:alpha val="43137"/>
                  </a:srgbClr>
                </a:outerShdw>
              </a:effectLst>
              <a:cs typeface="Arial" panose="020B0604020202020204" pitchFamily="34" charset="0"/>
            </a:endParaRPr>
          </a:p>
        </p:txBody>
      </p:sp>
      <p:pic>
        <p:nvPicPr>
          <p:cNvPr id="8" name="Picture 7">
            <a:extLst>
              <a:ext uri="{FF2B5EF4-FFF2-40B4-BE49-F238E27FC236}">
                <a16:creationId xmlns="" xmlns:a16="http://schemas.microsoft.com/office/drawing/2014/main" id="{031B8B74-B864-1740-8A4D-8E6E0EFC065A}"/>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5001768" y="1032984"/>
            <a:ext cx="2258568" cy="4988304"/>
          </a:xfrm>
          <a:prstGeom prst="rect">
            <a:avLst/>
          </a:prstGeom>
          <a:ln>
            <a:noFill/>
          </a:ln>
          <a:effectLst>
            <a:outerShdw blurRad="292100" dist="139700" dir="2700000" algn="tl" rotWithShape="0">
              <a:srgbClr val="333333">
                <a:alpha val="65000"/>
              </a:srgbClr>
            </a:outerShdw>
          </a:effectLst>
        </p:spPr>
      </p:pic>
      <p:sp>
        <p:nvSpPr>
          <p:cNvPr id="9" name="Content Placeholder 2">
            <a:extLst>
              <a:ext uri="{FF2B5EF4-FFF2-40B4-BE49-F238E27FC236}">
                <a16:creationId xmlns="" xmlns:a16="http://schemas.microsoft.com/office/drawing/2014/main" id="{F2F7907F-06D3-5741-AF33-D1F2DD9CA2C1}"/>
              </a:ext>
            </a:extLst>
          </p:cNvPr>
          <p:cNvSpPr txBox="1">
            <a:spLocks/>
          </p:cNvSpPr>
          <p:nvPr/>
        </p:nvSpPr>
        <p:spPr bwMode="auto">
          <a:xfrm>
            <a:off x="1115616" y="2750565"/>
            <a:ext cx="3096344"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dirty="0"/>
              <a:t>During the bump test, the GX-3R’s screen will display the current gas readings</a:t>
            </a:r>
            <a:endParaRPr lang="en-US" sz="1800" b="1" dirty="0"/>
          </a:p>
        </p:txBody>
      </p:sp>
    </p:spTree>
    <p:extLst>
      <p:ext uri="{BB962C8B-B14F-4D97-AF65-F5344CB8AC3E}">
        <p14:creationId xmlns:p14="http://schemas.microsoft.com/office/powerpoint/2010/main" val="3223188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a:extLst>
              <a:ext uri="{FF2B5EF4-FFF2-40B4-BE49-F238E27FC236}">
                <a16:creationId xmlns="" xmlns:a16="http://schemas.microsoft.com/office/drawing/2014/main" id="{59178486-FCC6-174A-A21D-41743B74E78E}"/>
              </a:ext>
            </a:extLst>
          </p:cNvPr>
          <p:cNvSpPr txBox="1">
            <a:spLocks/>
          </p:cNvSpPr>
          <p:nvPr/>
        </p:nvSpPr>
        <p:spPr bwMode="auto">
          <a:xfrm>
            <a:off x="1371600" y="133923"/>
            <a:ext cx="77724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lang="en-US" altLang="ja-JP" sz="4000" b="1" dirty="0">
                <a:effectLst>
                  <a:outerShdw blurRad="38100" dist="38100" dir="2700000" algn="tl">
                    <a:srgbClr val="000000">
                      <a:alpha val="43137"/>
                    </a:srgbClr>
                  </a:outerShdw>
                </a:effectLst>
                <a:cs typeface="Arial" panose="020B0604020202020204" pitchFamily="34" charset="0"/>
              </a:rPr>
              <a:t>Bump Test</a:t>
            </a:r>
            <a:endParaRPr lang="ja-JP" altLang="en-US" sz="4000" b="1" dirty="0">
              <a:effectLst>
                <a:outerShdw blurRad="38100" dist="38100" dir="2700000" algn="tl">
                  <a:srgbClr val="000000">
                    <a:alpha val="43137"/>
                  </a:srgbClr>
                </a:outerShdw>
              </a:effectLst>
              <a:cs typeface="Arial" panose="020B0604020202020204" pitchFamily="34" charset="0"/>
            </a:endParaRPr>
          </a:p>
        </p:txBody>
      </p:sp>
      <p:pic>
        <p:nvPicPr>
          <p:cNvPr id="8" name="Picture 7">
            <a:extLst>
              <a:ext uri="{FF2B5EF4-FFF2-40B4-BE49-F238E27FC236}">
                <a16:creationId xmlns="" xmlns:a16="http://schemas.microsoft.com/office/drawing/2014/main" id="{031B8B74-B864-1740-8A4D-8E6E0EFC065A}"/>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4998896" y="1037438"/>
            <a:ext cx="2200382" cy="4983850"/>
          </a:xfrm>
          <a:prstGeom prst="rect">
            <a:avLst/>
          </a:prstGeom>
          <a:ln>
            <a:noFill/>
          </a:ln>
          <a:effectLst>
            <a:outerShdw blurRad="292100" dist="139700" dir="2700000" algn="tl" rotWithShape="0">
              <a:srgbClr val="333333">
                <a:alpha val="65000"/>
              </a:srgbClr>
            </a:outerShdw>
          </a:effectLst>
        </p:spPr>
      </p:pic>
      <p:sp>
        <p:nvSpPr>
          <p:cNvPr id="5" name="Content Placeholder 2">
            <a:extLst>
              <a:ext uri="{FF2B5EF4-FFF2-40B4-BE49-F238E27FC236}">
                <a16:creationId xmlns="" xmlns:a16="http://schemas.microsoft.com/office/drawing/2014/main" id="{63932F60-16B4-CE48-BF32-44E8FE839F66}"/>
              </a:ext>
            </a:extLst>
          </p:cNvPr>
          <p:cNvSpPr txBox="1">
            <a:spLocks/>
          </p:cNvSpPr>
          <p:nvPr/>
        </p:nvSpPr>
        <p:spPr bwMode="auto">
          <a:xfrm>
            <a:off x="1259632" y="1037438"/>
            <a:ext cx="3312368" cy="1248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dirty="0"/>
              <a:t>Once a bump test is complete, the LCD screen will alternate between the gas concentration and pass/fail status (shown as P or F on screen) for each sensor. </a:t>
            </a:r>
          </a:p>
          <a:p>
            <a:pPr marL="0" indent="0">
              <a:buNone/>
            </a:pPr>
            <a:endParaRPr lang="en-US" sz="1800" dirty="0"/>
          </a:p>
          <a:p>
            <a:r>
              <a:rPr lang="en-US" sz="1800" dirty="0"/>
              <a:t>The “BUMP” LED light on the SDM-3R will be green when a bump test passes.  </a:t>
            </a:r>
          </a:p>
          <a:p>
            <a:pPr marL="0" indent="0">
              <a:buNone/>
            </a:pPr>
            <a:endParaRPr lang="en-US" sz="1800" dirty="0"/>
          </a:p>
          <a:p>
            <a:r>
              <a:rPr lang="en-US" sz="1800" dirty="0"/>
              <a:t>The GX-3R will shut off automatically after successful bump test.</a:t>
            </a:r>
            <a:endParaRPr lang="en-US" sz="1800" b="1" dirty="0"/>
          </a:p>
        </p:txBody>
      </p:sp>
    </p:spTree>
    <p:extLst>
      <p:ext uri="{BB962C8B-B14F-4D97-AF65-F5344CB8AC3E}">
        <p14:creationId xmlns:p14="http://schemas.microsoft.com/office/powerpoint/2010/main" val="3081741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a:extLst>
              <a:ext uri="{FF2B5EF4-FFF2-40B4-BE49-F238E27FC236}">
                <a16:creationId xmlns="" xmlns:a16="http://schemas.microsoft.com/office/drawing/2014/main" id="{59178486-FCC6-174A-A21D-41743B74E78E}"/>
              </a:ext>
            </a:extLst>
          </p:cNvPr>
          <p:cNvSpPr txBox="1">
            <a:spLocks/>
          </p:cNvSpPr>
          <p:nvPr/>
        </p:nvSpPr>
        <p:spPr bwMode="auto">
          <a:xfrm>
            <a:off x="1371600" y="133923"/>
            <a:ext cx="77724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lang="en-US" altLang="ja-JP" sz="4000" b="1" dirty="0">
                <a:effectLst>
                  <a:outerShdw blurRad="38100" dist="38100" dir="2700000" algn="tl">
                    <a:srgbClr val="000000">
                      <a:alpha val="43137"/>
                    </a:srgbClr>
                  </a:outerShdw>
                </a:effectLst>
                <a:cs typeface="Arial" panose="020B0604020202020204" pitchFamily="34" charset="0"/>
              </a:rPr>
              <a:t>Bump Test</a:t>
            </a:r>
            <a:endParaRPr lang="ja-JP" altLang="en-US" sz="4000" b="1" dirty="0">
              <a:effectLst>
                <a:outerShdw blurRad="38100" dist="38100" dir="2700000" algn="tl">
                  <a:srgbClr val="000000">
                    <a:alpha val="43137"/>
                  </a:srgbClr>
                </a:outerShdw>
              </a:effectLst>
              <a:cs typeface="Arial" panose="020B0604020202020204" pitchFamily="34" charset="0"/>
            </a:endParaRPr>
          </a:p>
        </p:txBody>
      </p:sp>
      <p:pic>
        <p:nvPicPr>
          <p:cNvPr id="8" name="Picture 7">
            <a:extLst>
              <a:ext uri="{FF2B5EF4-FFF2-40B4-BE49-F238E27FC236}">
                <a16:creationId xmlns="" xmlns:a16="http://schemas.microsoft.com/office/drawing/2014/main" id="{031B8B74-B864-1740-8A4D-8E6E0EFC065A}"/>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5042953" y="1029912"/>
            <a:ext cx="2121334" cy="4991376"/>
          </a:xfrm>
          <a:prstGeom prst="rect">
            <a:avLst/>
          </a:prstGeom>
          <a:ln>
            <a:noFill/>
          </a:ln>
          <a:effectLst>
            <a:outerShdw blurRad="292100" dist="139700" dir="2700000" algn="tl" rotWithShape="0">
              <a:srgbClr val="333333">
                <a:alpha val="65000"/>
              </a:srgbClr>
            </a:outerShdw>
          </a:effectLst>
        </p:spPr>
      </p:pic>
      <p:sp>
        <p:nvSpPr>
          <p:cNvPr id="5" name="Content Placeholder 2">
            <a:extLst>
              <a:ext uri="{FF2B5EF4-FFF2-40B4-BE49-F238E27FC236}">
                <a16:creationId xmlns="" xmlns:a16="http://schemas.microsoft.com/office/drawing/2014/main" id="{63932F60-16B4-CE48-BF32-44E8FE839F66}"/>
              </a:ext>
            </a:extLst>
          </p:cNvPr>
          <p:cNvSpPr txBox="1">
            <a:spLocks/>
          </p:cNvSpPr>
          <p:nvPr/>
        </p:nvSpPr>
        <p:spPr bwMode="auto">
          <a:xfrm>
            <a:off x="1689399" y="1069365"/>
            <a:ext cx="2882601" cy="5232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dirty="0"/>
              <a:t>If the bump test fails, ”BUMP” LED light is red. The SDM-3R will then automatically perform a calibration </a:t>
            </a:r>
          </a:p>
          <a:p>
            <a:r>
              <a:rPr lang="en-US" sz="1800" dirty="0"/>
              <a:t>The LCD screen will alternate between the gas concentration and pass/fail status (shown as P or F on screen) for each sensor for both bump test and calibration </a:t>
            </a:r>
          </a:p>
          <a:p>
            <a:r>
              <a:rPr lang="en-US" sz="1800" dirty="0"/>
              <a:t>If calibration is successful, the GX-3R will automatically power off</a:t>
            </a:r>
            <a:endParaRPr lang="en-US" sz="1800" b="1" dirty="0"/>
          </a:p>
        </p:txBody>
      </p:sp>
    </p:spTree>
    <p:extLst>
      <p:ext uri="{BB962C8B-B14F-4D97-AF65-F5344CB8AC3E}">
        <p14:creationId xmlns:p14="http://schemas.microsoft.com/office/powerpoint/2010/main" val="3169572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a:extLst>
              <a:ext uri="{FF2B5EF4-FFF2-40B4-BE49-F238E27FC236}">
                <a16:creationId xmlns="" xmlns:a16="http://schemas.microsoft.com/office/drawing/2014/main" id="{59178486-FCC6-174A-A21D-41743B74E78E}"/>
              </a:ext>
            </a:extLst>
          </p:cNvPr>
          <p:cNvSpPr txBox="1">
            <a:spLocks/>
          </p:cNvSpPr>
          <p:nvPr/>
        </p:nvSpPr>
        <p:spPr bwMode="auto">
          <a:xfrm>
            <a:off x="1371600" y="133923"/>
            <a:ext cx="77724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lang="en-US" altLang="ja-JP" sz="4000" b="1" dirty="0">
                <a:effectLst>
                  <a:outerShdw blurRad="38100" dist="38100" dir="2700000" algn="tl">
                    <a:srgbClr val="000000">
                      <a:alpha val="43137"/>
                    </a:srgbClr>
                  </a:outerShdw>
                </a:effectLst>
                <a:cs typeface="Arial" panose="020B0604020202020204" pitchFamily="34" charset="0"/>
              </a:rPr>
              <a:t>Calibration</a:t>
            </a:r>
            <a:endParaRPr lang="ja-JP" altLang="en-US" sz="4000" b="1" dirty="0">
              <a:effectLst>
                <a:outerShdw blurRad="38100" dist="38100" dir="2700000" algn="tl">
                  <a:srgbClr val="000000">
                    <a:alpha val="43137"/>
                  </a:srgbClr>
                </a:outerShdw>
              </a:effectLst>
              <a:cs typeface="Arial" panose="020B0604020202020204" pitchFamily="34" charset="0"/>
            </a:endParaRPr>
          </a:p>
        </p:txBody>
      </p:sp>
      <p:pic>
        <p:nvPicPr>
          <p:cNvPr id="6" name="Picture 5">
            <a:extLst>
              <a:ext uri="{FF2B5EF4-FFF2-40B4-BE49-F238E27FC236}">
                <a16:creationId xmlns="" xmlns:a16="http://schemas.microsoft.com/office/drawing/2014/main" id="{73468D34-8E4E-964B-8EE0-1EB5187E4874}"/>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5001768" y="1038557"/>
            <a:ext cx="2194560" cy="4982731"/>
          </a:xfrm>
          <a:prstGeom prst="rect">
            <a:avLst/>
          </a:prstGeom>
          <a:ln>
            <a:noFill/>
          </a:ln>
          <a:effectLst>
            <a:outerShdw blurRad="292100" dist="139700" dir="2700000" algn="tl" rotWithShape="0">
              <a:srgbClr val="333333">
                <a:alpha val="65000"/>
              </a:srgbClr>
            </a:outerShdw>
          </a:effectLst>
        </p:spPr>
      </p:pic>
      <p:sp>
        <p:nvSpPr>
          <p:cNvPr id="15" name="Content Placeholder 2">
            <a:extLst>
              <a:ext uri="{FF2B5EF4-FFF2-40B4-BE49-F238E27FC236}">
                <a16:creationId xmlns="" xmlns:a16="http://schemas.microsoft.com/office/drawing/2014/main" id="{05F4A282-8AF0-8D44-8B44-61DC083BD2B5}"/>
              </a:ext>
            </a:extLst>
          </p:cNvPr>
          <p:cNvSpPr txBox="1">
            <a:spLocks/>
          </p:cNvSpPr>
          <p:nvPr/>
        </p:nvSpPr>
        <p:spPr bwMode="auto">
          <a:xfrm>
            <a:off x="1171576" y="1412776"/>
            <a:ext cx="2952328" cy="1248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dirty="0"/>
              <a:t>Press the </a:t>
            </a:r>
            <a:r>
              <a:rPr lang="en-US" sz="1800" b="1" dirty="0"/>
              <a:t>CAL</a:t>
            </a:r>
            <a:r>
              <a:rPr lang="en-US" sz="1800" dirty="0"/>
              <a:t> button until you hear the pump to start calibration</a:t>
            </a:r>
          </a:p>
          <a:p>
            <a:pPr marL="0" indent="0">
              <a:buNone/>
            </a:pPr>
            <a:endParaRPr lang="en-US" sz="1800" b="1" dirty="0"/>
          </a:p>
          <a:p>
            <a:pPr marL="0" indent="0">
              <a:buNone/>
            </a:pPr>
            <a:r>
              <a:rPr lang="en-US" sz="1800" b="1" dirty="0"/>
              <a:t>Make sure calibration gas concentrations match values shown on display</a:t>
            </a:r>
          </a:p>
        </p:txBody>
      </p:sp>
      <p:cxnSp>
        <p:nvCxnSpPr>
          <p:cNvPr id="3" name="Straight Arrow Connector 2">
            <a:extLst>
              <a:ext uri="{FF2B5EF4-FFF2-40B4-BE49-F238E27FC236}">
                <a16:creationId xmlns="" xmlns:a16="http://schemas.microsoft.com/office/drawing/2014/main" id="{E9817696-1277-A842-A774-13025A290161}"/>
              </a:ext>
            </a:extLst>
          </p:cNvPr>
          <p:cNvCxnSpPr>
            <a:cxnSpLocks/>
          </p:cNvCxnSpPr>
          <p:nvPr/>
        </p:nvCxnSpPr>
        <p:spPr>
          <a:xfrm>
            <a:off x="3635896" y="2036914"/>
            <a:ext cx="2016224" cy="3408310"/>
          </a:xfrm>
          <a:prstGeom prst="straightConnector1">
            <a:avLst/>
          </a:prstGeom>
          <a:ln w="38100">
            <a:tailEnd type="arrow" w="lg" len="med"/>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60976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a:extLst>
              <a:ext uri="{FF2B5EF4-FFF2-40B4-BE49-F238E27FC236}">
                <a16:creationId xmlns="" xmlns:a16="http://schemas.microsoft.com/office/drawing/2014/main" id="{59178486-FCC6-174A-A21D-41743B74E78E}"/>
              </a:ext>
            </a:extLst>
          </p:cNvPr>
          <p:cNvSpPr txBox="1">
            <a:spLocks/>
          </p:cNvSpPr>
          <p:nvPr/>
        </p:nvSpPr>
        <p:spPr bwMode="auto">
          <a:xfrm>
            <a:off x="1371600" y="133923"/>
            <a:ext cx="77724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lang="en-US" altLang="ja-JP" sz="4000" b="1" dirty="0">
                <a:effectLst>
                  <a:outerShdw blurRad="38100" dist="38100" dir="2700000" algn="tl">
                    <a:srgbClr val="000000">
                      <a:alpha val="43137"/>
                    </a:srgbClr>
                  </a:outerShdw>
                </a:effectLst>
                <a:cs typeface="Arial" panose="020B0604020202020204" pitchFamily="34" charset="0"/>
              </a:rPr>
              <a:t>Calibration</a:t>
            </a:r>
            <a:endParaRPr lang="ja-JP" altLang="en-US" sz="4000" b="1" dirty="0">
              <a:effectLst>
                <a:outerShdw blurRad="38100" dist="38100" dir="2700000" algn="tl">
                  <a:srgbClr val="000000">
                    <a:alpha val="43137"/>
                  </a:srgbClr>
                </a:outerShdw>
              </a:effectLst>
              <a:cs typeface="Arial" panose="020B0604020202020204" pitchFamily="34" charset="0"/>
            </a:endParaRPr>
          </a:p>
        </p:txBody>
      </p:sp>
      <p:pic>
        <p:nvPicPr>
          <p:cNvPr id="6" name="Picture 5">
            <a:extLst>
              <a:ext uri="{FF2B5EF4-FFF2-40B4-BE49-F238E27FC236}">
                <a16:creationId xmlns="" xmlns:a16="http://schemas.microsoft.com/office/drawing/2014/main" id="{73468D34-8E4E-964B-8EE0-1EB5187E4874}"/>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5001768" y="1037808"/>
            <a:ext cx="2131309" cy="4983480"/>
          </a:xfrm>
          <a:prstGeom prst="rect">
            <a:avLst/>
          </a:prstGeom>
          <a:ln>
            <a:noFill/>
          </a:ln>
          <a:effectLst>
            <a:outerShdw blurRad="292100" dist="139700" dir="2700000" algn="tl" rotWithShape="0">
              <a:srgbClr val="333333">
                <a:alpha val="65000"/>
              </a:srgbClr>
            </a:outerShdw>
          </a:effectLst>
        </p:spPr>
      </p:pic>
      <p:sp>
        <p:nvSpPr>
          <p:cNvPr id="15" name="Content Placeholder 2">
            <a:extLst>
              <a:ext uri="{FF2B5EF4-FFF2-40B4-BE49-F238E27FC236}">
                <a16:creationId xmlns="" xmlns:a16="http://schemas.microsoft.com/office/drawing/2014/main" id="{05F4A282-8AF0-8D44-8B44-61DC083BD2B5}"/>
              </a:ext>
            </a:extLst>
          </p:cNvPr>
          <p:cNvSpPr txBox="1">
            <a:spLocks/>
          </p:cNvSpPr>
          <p:nvPr/>
        </p:nvSpPr>
        <p:spPr bwMode="auto">
          <a:xfrm>
            <a:off x="1259632" y="2176152"/>
            <a:ext cx="2736304" cy="2188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dirty="0"/>
              <a:t>During calibration, the display shows current gas readings.  </a:t>
            </a:r>
          </a:p>
          <a:p>
            <a:pPr marL="0" indent="0">
              <a:buNone/>
            </a:pPr>
            <a:endParaRPr lang="en-US" sz="1800" dirty="0"/>
          </a:p>
          <a:p>
            <a:pPr marL="0" indent="0">
              <a:buNone/>
            </a:pPr>
            <a:r>
              <a:rPr lang="en-US" sz="1800" dirty="0"/>
              <a:t>Calibration will take approximately 90 seconds.</a:t>
            </a:r>
          </a:p>
        </p:txBody>
      </p:sp>
    </p:spTree>
    <p:extLst>
      <p:ext uri="{BB962C8B-B14F-4D97-AF65-F5344CB8AC3E}">
        <p14:creationId xmlns:p14="http://schemas.microsoft.com/office/powerpoint/2010/main" val="1532870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a:extLst>
              <a:ext uri="{FF2B5EF4-FFF2-40B4-BE49-F238E27FC236}">
                <a16:creationId xmlns="" xmlns:a16="http://schemas.microsoft.com/office/drawing/2014/main" id="{59178486-FCC6-174A-A21D-41743B74E78E}"/>
              </a:ext>
            </a:extLst>
          </p:cNvPr>
          <p:cNvSpPr txBox="1">
            <a:spLocks/>
          </p:cNvSpPr>
          <p:nvPr/>
        </p:nvSpPr>
        <p:spPr bwMode="auto">
          <a:xfrm>
            <a:off x="1371600" y="133923"/>
            <a:ext cx="77724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lang="en-US" altLang="ja-JP" sz="4000" b="1" dirty="0">
                <a:effectLst>
                  <a:outerShdw blurRad="38100" dist="38100" dir="2700000" algn="tl">
                    <a:srgbClr val="000000">
                      <a:alpha val="43137"/>
                    </a:srgbClr>
                  </a:outerShdw>
                </a:effectLst>
                <a:cs typeface="Arial" panose="020B0604020202020204" pitchFamily="34" charset="0"/>
              </a:rPr>
              <a:t>Calibration</a:t>
            </a:r>
            <a:endParaRPr lang="ja-JP" altLang="en-US" sz="4000" b="1" dirty="0">
              <a:effectLst>
                <a:outerShdw blurRad="38100" dist="38100" dir="2700000" algn="tl">
                  <a:srgbClr val="000000">
                    <a:alpha val="43137"/>
                  </a:srgbClr>
                </a:outerShdw>
              </a:effectLst>
              <a:cs typeface="Arial" panose="020B0604020202020204" pitchFamily="34" charset="0"/>
            </a:endParaRPr>
          </a:p>
        </p:txBody>
      </p:sp>
      <p:pic>
        <p:nvPicPr>
          <p:cNvPr id="6" name="Picture 5">
            <a:extLst>
              <a:ext uri="{FF2B5EF4-FFF2-40B4-BE49-F238E27FC236}">
                <a16:creationId xmlns="" xmlns:a16="http://schemas.microsoft.com/office/drawing/2014/main" id="{73468D34-8E4E-964B-8EE0-1EB5187E4874}"/>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3312215" y="1084471"/>
            <a:ext cx="2123881" cy="4744477"/>
          </a:xfrm>
          <a:prstGeom prst="rect">
            <a:avLst/>
          </a:prstGeom>
          <a:ln>
            <a:noFill/>
          </a:ln>
          <a:effectLst>
            <a:outerShdw blurRad="292100" dist="139700" dir="2700000" algn="tl" rotWithShape="0">
              <a:srgbClr val="333333">
                <a:alpha val="65000"/>
              </a:srgbClr>
            </a:outerShdw>
          </a:effectLst>
        </p:spPr>
      </p:pic>
      <p:sp>
        <p:nvSpPr>
          <p:cNvPr id="15" name="Content Placeholder 2">
            <a:extLst>
              <a:ext uri="{FF2B5EF4-FFF2-40B4-BE49-F238E27FC236}">
                <a16:creationId xmlns="" xmlns:a16="http://schemas.microsoft.com/office/drawing/2014/main" id="{05F4A282-8AF0-8D44-8B44-61DC083BD2B5}"/>
              </a:ext>
            </a:extLst>
          </p:cNvPr>
          <p:cNvSpPr txBox="1">
            <a:spLocks/>
          </p:cNvSpPr>
          <p:nvPr/>
        </p:nvSpPr>
        <p:spPr bwMode="auto">
          <a:xfrm>
            <a:off x="624874" y="1315045"/>
            <a:ext cx="2520281" cy="5162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600" dirty="0"/>
              <a:t>Once calibration is complete, the LCD screen will alternate between the gas concentration and the letter “P” for pass or an “F” for fail for each sensor</a:t>
            </a:r>
          </a:p>
          <a:p>
            <a:r>
              <a:rPr lang="en-US" sz="1600" dirty="0"/>
              <a:t>The “CAL” LED light on the SDM-3R will be green when calibration is passed</a:t>
            </a:r>
          </a:p>
          <a:p>
            <a:r>
              <a:rPr lang="en-US" sz="1600" dirty="0"/>
              <a:t>“CAL” LED light is red if there if a failure. The GX-3R will power off after a successful calibration</a:t>
            </a:r>
          </a:p>
        </p:txBody>
      </p:sp>
      <p:pic>
        <p:nvPicPr>
          <p:cNvPr id="5" name="Picture 4">
            <a:extLst>
              <a:ext uri="{FF2B5EF4-FFF2-40B4-BE49-F238E27FC236}">
                <a16:creationId xmlns="" xmlns:a16="http://schemas.microsoft.com/office/drawing/2014/main" id="{B80018DF-2CE4-E045-B29F-205251954332}"/>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6221228" y="1056760"/>
            <a:ext cx="2095188" cy="474447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625131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a:extLst>
              <a:ext uri="{FF2B5EF4-FFF2-40B4-BE49-F238E27FC236}">
                <a16:creationId xmlns="" xmlns:a16="http://schemas.microsoft.com/office/drawing/2014/main" id="{59178486-FCC6-174A-A21D-41743B74E78E}"/>
              </a:ext>
            </a:extLst>
          </p:cNvPr>
          <p:cNvSpPr txBox="1">
            <a:spLocks/>
          </p:cNvSpPr>
          <p:nvPr/>
        </p:nvSpPr>
        <p:spPr bwMode="auto">
          <a:xfrm>
            <a:off x="1371600" y="133923"/>
            <a:ext cx="77724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lang="en-US" altLang="ja-JP" sz="4000" b="1" dirty="0">
                <a:effectLst>
                  <a:outerShdw blurRad="38100" dist="38100" dir="2700000" algn="tl">
                    <a:srgbClr val="000000">
                      <a:alpha val="43137"/>
                    </a:srgbClr>
                  </a:outerShdw>
                </a:effectLst>
                <a:cs typeface="Arial" panose="020B0604020202020204" pitchFamily="34" charset="0"/>
              </a:rPr>
              <a:t>Setting Date/time</a:t>
            </a:r>
            <a:endParaRPr lang="ja-JP" altLang="en-US" sz="4000" b="1" dirty="0">
              <a:effectLst>
                <a:outerShdw blurRad="38100" dist="38100" dir="2700000" algn="tl">
                  <a:srgbClr val="000000">
                    <a:alpha val="43137"/>
                  </a:srgbClr>
                </a:outerShdw>
              </a:effectLst>
              <a:cs typeface="Arial" panose="020B0604020202020204" pitchFamily="34" charset="0"/>
            </a:endParaRPr>
          </a:p>
        </p:txBody>
      </p:sp>
      <p:sp>
        <p:nvSpPr>
          <p:cNvPr id="8" name="Content Placeholder 2">
            <a:extLst>
              <a:ext uri="{FF2B5EF4-FFF2-40B4-BE49-F238E27FC236}">
                <a16:creationId xmlns="" xmlns:a16="http://schemas.microsoft.com/office/drawing/2014/main" id="{AFD4E421-55F4-8C4A-8E26-74A6F3B90FE2}"/>
              </a:ext>
            </a:extLst>
          </p:cNvPr>
          <p:cNvSpPr txBox="1">
            <a:spLocks/>
          </p:cNvSpPr>
          <p:nvPr/>
        </p:nvSpPr>
        <p:spPr bwMode="auto">
          <a:xfrm>
            <a:off x="3671900" y="4221088"/>
            <a:ext cx="6264696" cy="1620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mj-lt"/>
              <a:buAutoNum type="arabicPeriod"/>
            </a:pPr>
            <a:r>
              <a:rPr lang="en-US" sz="1800" dirty="0"/>
              <a:t>Insert GX-3R into the SDM-3R docking station</a:t>
            </a:r>
          </a:p>
          <a:p>
            <a:pPr>
              <a:buFont typeface="+mj-lt"/>
              <a:buAutoNum type="arabicPeriod"/>
            </a:pPr>
            <a:r>
              <a:rPr lang="en-US" sz="1800" dirty="0"/>
              <a:t>Press </a:t>
            </a:r>
            <a:r>
              <a:rPr lang="en-US" sz="1800" b="1" dirty="0"/>
              <a:t>POWER</a:t>
            </a:r>
          </a:p>
          <a:p>
            <a:pPr>
              <a:buFont typeface="+mj-lt"/>
              <a:buAutoNum type="arabicPeriod"/>
            </a:pPr>
            <a:endParaRPr lang="en-US" sz="1800" dirty="0"/>
          </a:p>
          <a:p>
            <a:pPr>
              <a:buFont typeface="+mj-lt"/>
              <a:buAutoNum type="arabicPeriod"/>
            </a:pPr>
            <a:endParaRPr lang="en-US" sz="1800" dirty="0"/>
          </a:p>
          <a:p>
            <a:pPr marL="0" indent="0">
              <a:buNone/>
            </a:pPr>
            <a:endParaRPr lang="en-US" sz="1800" dirty="0"/>
          </a:p>
        </p:txBody>
      </p:sp>
      <p:pic>
        <p:nvPicPr>
          <p:cNvPr id="9" name="Picture 8">
            <a:extLst>
              <a:ext uri="{FF2B5EF4-FFF2-40B4-BE49-F238E27FC236}">
                <a16:creationId xmlns="" xmlns:a16="http://schemas.microsoft.com/office/drawing/2014/main" id="{51AF2C7C-0B78-D14F-97FC-CA43A2F6B0F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5400000">
            <a:off x="-379839" y="1750947"/>
            <a:ext cx="4474807" cy="3356105"/>
          </a:xfrm>
          <a:prstGeom prst="rect">
            <a:avLst/>
          </a:prstGeom>
          <a:ln>
            <a:noFill/>
          </a:ln>
          <a:effectLst>
            <a:outerShdw blurRad="292100" dist="139700" dir="2700000" algn="tl" rotWithShape="0">
              <a:srgbClr val="333333">
                <a:alpha val="65000"/>
              </a:srgbClr>
            </a:outerShdw>
          </a:effectLst>
        </p:spPr>
      </p:pic>
      <p:pic>
        <p:nvPicPr>
          <p:cNvPr id="3" name="Picture 2">
            <a:extLst>
              <a:ext uri="{FF2B5EF4-FFF2-40B4-BE49-F238E27FC236}">
                <a16:creationId xmlns="" xmlns:a16="http://schemas.microsoft.com/office/drawing/2014/main" id="{C806CCC4-D7DA-E847-BD60-FD17EB3C18C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6016" y="2593694"/>
            <a:ext cx="2880320" cy="1241461"/>
          </a:xfrm>
          <a:prstGeom prst="rect">
            <a:avLst/>
          </a:prstGeom>
        </p:spPr>
      </p:pic>
      <p:sp>
        <p:nvSpPr>
          <p:cNvPr id="4" name="Oval 3">
            <a:extLst>
              <a:ext uri="{FF2B5EF4-FFF2-40B4-BE49-F238E27FC236}">
                <a16:creationId xmlns="" xmlns:a16="http://schemas.microsoft.com/office/drawing/2014/main" id="{BA50B84C-BD59-4E48-9771-C97FB47FDF80}"/>
              </a:ext>
            </a:extLst>
          </p:cNvPr>
          <p:cNvSpPr/>
          <p:nvPr/>
        </p:nvSpPr>
        <p:spPr>
          <a:xfrm>
            <a:off x="6804248" y="3035272"/>
            <a:ext cx="648072" cy="648072"/>
          </a:xfrm>
          <a:prstGeom prst="ellipse">
            <a:avLst/>
          </a:prstGeom>
          <a:solidFill>
            <a:srgbClr val="FFFF00">
              <a:alpha val="34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72807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a:extLst>
              <a:ext uri="{FF2B5EF4-FFF2-40B4-BE49-F238E27FC236}">
                <a16:creationId xmlns="" xmlns:a16="http://schemas.microsoft.com/office/drawing/2014/main" id="{59178486-FCC6-174A-A21D-41743B74E78E}"/>
              </a:ext>
            </a:extLst>
          </p:cNvPr>
          <p:cNvSpPr txBox="1">
            <a:spLocks/>
          </p:cNvSpPr>
          <p:nvPr/>
        </p:nvSpPr>
        <p:spPr bwMode="auto">
          <a:xfrm>
            <a:off x="1371600" y="133923"/>
            <a:ext cx="77724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lang="en-US" altLang="ja-JP" sz="4000" b="1" dirty="0">
                <a:effectLst>
                  <a:outerShdw blurRad="38100" dist="38100" dir="2700000" algn="tl">
                    <a:srgbClr val="000000">
                      <a:alpha val="43137"/>
                    </a:srgbClr>
                  </a:outerShdw>
                </a:effectLst>
                <a:cs typeface="Arial" panose="020B0604020202020204" pitchFamily="34" charset="0"/>
              </a:rPr>
              <a:t>Setting Date/time</a:t>
            </a:r>
            <a:endParaRPr lang="ja-JP" altLang="en-US" sz="4000" b="1" dirty="0">
              <a:effectLst>
                <a:outerShdw blurRad="38100" dist="38100" dir="2700000" algn="tl">
                  <a:srgbClr val="000000">
                    <a:alpha val="43137"/>
                  </a:srgbClr>
                </a:outerShdw>
              </a:effectLst>
              <a:cs typeface="Arial" panose="020B0604020202020204" pitchFamily="34" charset="0"/>
            </a:endParaRPr>
          </a:p>
        </p:txBody>
      </p:sp>
      <p:sp>
        <p:nvSpPr>
          <p:cNvPr id="8" name="Content Placeholder 2">
            <a:extLst>
              <a:ext uri="{FF2B5EF4-FFF2-40B4-BE49-F238E27FC236}">
                <a16:creationId xmlns="" xmlns:a16="http://schemas.microsoft.com/office/drawing/2014/main" id="{AFD4E421-55F4-8C4A-8E26-74A6F3B90FE2}"/>
              </a:ext>
            </a:extLst>
          </p:cNvPr>
          <p:cNvSpPr txBox="1">
            <a:spLocks/>
          </p:cNvSpPr>
          <p:nvPr/>
        </p:nvSpPr>
        <p:spPr bwMode="auto">
          <a:xfrm>
            <a:off x="1041986" y="5464460"/>
            <a:ext cx="2377886" cy="434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dirty="0"/>
              <a:t>Press </a:t>
            </a:r>
            <a:r>
              <a:rPr lang="en-US" sz="1800" b="1" dirty="0"/>
              <a:t>EDIT/ENTER </a:t>
            </a:r>
            <a:r>
              <a:rPr lang="en-US" sz="1800" dirty="0"/>
              <a:t>to enter settings menu</a:t>
            </a:r>
          </a:p>
          <a:p>
            <a:pPr>
              <a:buFont typeface="+mj-lt"/>
              <a:buAutoNum type="arabicPeriod"/>
            </a:pPr>
            <a:endParaRPr lang="en-US" sz="1800" dirty="0"/>
          </a:p>
          <a:p>
            <a:pPr marL="0" indent="0">
              <a:buNone/>
            </a:pPr>
            <a:endParaRPr lang="en-US" sz="1800" dirty="0"/>
          </a:p>
        </p:txBody>
      </p:sp>
      <p:pic>
        <p:nvPicPr>
          <p:cNvPr id="9" name="Picture 8">
            <a:extLst>
              <a:ext uri="{FF2B5EF4-FFF2-40B4-BE49-F238E27FC236}">
                <a16:creationId xmlns="" xmlns:a16="http://schemas.microsoft.com/office/drawing/2014/main" id="{51AF2C7C-0B78-D14F-97FC-CA43A2F6B0F6}"/>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rot="5400000">
            <a:off x="897226" y="1671323"/>
            <a:ext cx="2780906" cy="2085680"/>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 xmlns:a16="http://schemas.microsoft.com/office/drawing/2014/main" id="{C7633E17-B1EA-8345-9A4F-FADBC430F42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rot="5400000">
            <a:off x="5360964" y="1674217"/>
            <a:ext cx="2776538" cy="2082403"/>
          </a:xfrm>
          <a:prstGeom prst="rect">
            <a:avLst/>
          </a:prstGeom>
          <a:ln>
            <a:noFill/>
          </a:ln>
          <a:effectLst>
            <a:outerShdw blurRad="292100" dist="139700" dir="2700000" algn="tl" rotWithShape="0">
              <a:srgbClr val="333333">
                <a:alpha val="65000"/>
              </a:srgbClr>
            </a:outerShdw>
          </a:effectLst>
        </p:spPr>
      </p:pic>
      <p:sp>
        <p:nvSpPr>
          <p:cNvPr id="2" name="Right Arrow 1">
            <a:extLst>
              <a:ext uri="{FF2B5EF4-FFF2-40B4-BE49-F238E27FC236}">
                <a16:creationId xmlns="" xmlns:a16="http://schemas.microsoft.com/office/drawing/2014/main" id="{A88B51F9-6475-B445-B928-02CAEF1CB803}"/>
              </a:ext>
            </a:extLst>
          </p:cNvPr>
          <p:cNvSpPr/>
          <p:nvPr/>
        </p:nvSpPr>
        <p:spPr>
          <a:xfrm>
            <a:off x="3943863" y="2523162"/>
            <a:ext cx="1152128" cy="50405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 xmlns:a16="http://schemas.microsoft.com/office/drawing/2014/main" id="{7E308A91-549B-E840-A51D-B2281E41353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9592" y="4103688"/>
            <a:ext cx="2880320" cy="1241461"/>
          </a:xfrm>
          <a:prstGeom prst="rect">
            <a:avLst/>
          </a:prstGeom>
        </p:spPr>
      </p:pic>
      <p:sp>
        <p:nvSpPr>
          <p:cNvPr id="11" name="Oval 10">
            <a:extLst>
              <a:ext uri="{FF2B5EF4-FFF2-40B4-BE49-F238E27FC236}">
                <a16:creationId xmlns="" xmlns:a16="http://schemas.microsoft.com/office/drawing/2014/main" id="{F2CC37B7-2029-BF4B-B8C3-B7FC8F88C7A5}"/>
              </a:ext>
            </a:extLst>
          </p:cNvPr>
          <p:cNvSpPr/>
          <p:nvPr/>
        </p:nvSpPr>
        <p:spPr>
          <a:xfrm>
            <a:off x="2015716" y="4545975"/>
            <a:ext cx="648072" cy="648072"/>
          </a:xfrm>
          <a:prstGeom prst="ellipse">
            <a:avLst/>
          </a:prstGeom>
          <a:solidFill>
            <a:srgbClr val="FFFF00">
              <a:alpha val="34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 xmlns:a16="http://schemas.microsoft.com/office/drawing/2014/main" id="{B817D0D6-3CB9-DC48-A733-44FF4CA8777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64088" y="4103688"/>
            <a:ext cx="2880320" cy="1241461"/>
          </a:xfrm>
          <a:prstGeom prst="rect">
            <a:avLst/>
          </a:prstGeom>
        </p:spPr>
      </p:pic>
      <p:sp>
        <p:nvSpPr>
          <p:cNvPr id="13" name="Oval 12">
            <a:extLst>
              <a:ext uri="{FF2B5EF4-FFF2-40B4-BE49-F238E27FC236}">
                <a16:creationId xmlns="" xmlns:a16="http://schemas.microsoft.com/office/drawing/2014/main" id="{2B7FEC0B-12D7-E647-AC21-D4D76B7A441F}"/>
              </a:ext>
            </a:extLst>
          </p:cNvPr>
          <p:cNvSpPr/>
          <p:nvPr/>
        </p:nvSpPr>
        <p:spPr>
          <a:xfrm>
            <a:off x="6588224" y="4689140"/>
            <a:ext cx="432048" cy="432048"/>
          </a:xfrm>
          <a:prstGeom prst="ellipse">
            <a:avLst/>
          </a:prstGeom>
          <a:solidFill>
            <a:srgbClr val="FFFF00">
              <a:alpha val="34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 xmlns:a16="http://schemas.microsoft.com/office/drawing/2014/main" id="{8FE73DBB-CA32-AD4D-9AD6-5F36696E9DFA}"/>
              </a:ext>
            </a:extLst>
          </p:cNvPr>
          <p:cNvSpPr/>
          <p:nvPr/>
        </p:nvSpPr>
        <p:spPr>
          <a:xfrm>
            <a:off x="5652120" y="4680418"/>
            <a:ext cx="432048" cy="432048"/>
          </a:xfrm>
          <a:prstGeom prst="ellipse">
            <a:avLst/>
          </a:prstGeom>
          <a:solidFill>
            <a:srgbClr val="FFFF00">
              <a:alpha val="34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Content Placeholder 2">
            <a:extLst>
              <a:ext uri="{FF2B5EF4-FFF2-40B4-BE49-F238E27FC236}">
                <a16:creationId xmlns="" xmlns:a16="http://schemas.microsoft.com/office/drawing/2014/main" id="{BB2EFD0B-16B5-AC4D-8EDD-F2641CB6282C}"/>
              </a:ext>
            </a:extLst>
          </p:cNvPr>
          <p:cNvSpPr txBox="1">
            <a:spLocks/>
          </p:cNvSpPr>
          <p:nvPr/>
        </p:nvSpPr>
        <p:spPr bwMode="auto">
          <a:xfrm>
            <a:off x="4722156" y="5464460"/>
            <a:ext cx="44290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dirty="0"/>
              <a:t>Press </a:t>
            </a:r>
            <a:r>
              <a:rPr lang="en-US" sz="1800" b="1" dirty="0"/>
              <a:t>BUMP</a:t>
            </a:r>
            <a:r>
              <a:rPr lang="en-US" sz="1800" dirty="0"/>
              <a:t> to scroll to </a:t>
            </a:r>
            <a:r>
              <a:rPr lang="en-US" sz="1800" u="sng" dirty="0"/>
              <a:t>date</a:t>
            </a:r>
            <a:r>
              <a:rPr lang="en-US" sz="1800" dirty="0"/>
              <a:t> and press</a:t>
            </a:r>
            <a:br>
              <a:rPr lang="en-US" sz="1800" dirty="0"/>
            </a:br>
            <a:r>
              <a:rPr lang="en-US" sz="1800" b="1" dirty="0"/>
              <a:t>EDIT/ENTER</a:t>
            </a:r>
          </a:p>
          <a:p>
            <a:pPr>
              <a:buFont typeface="+mj-lt"/>
              <a:buAutoNum type="arabicPeriod"/>
            </a:pPr>
            <a:endParaRPr lang="en-US" sz="1800" dirty="0"/>
          </a:p>
          <a:p>
            <a:pPr>
              <a:buFont typeface="+mj-lt"/>
              <a:buAutoNum type="arabicPeriod"/>
            </a:pPr>
            <a:endParaRPr lang="en-US" sz="1800" dirty="0"/>
          </a:p>
          <a:p>
            <a:pPr marL="0" indent="0">
              <a:buNone/>
            </a:pPr>
            <a:endParaRPr lang="en-US" sz="1800" dirty="0"/>
          </a:p>
        </p:txBody>
      </p:sp>
    </p:spTree>
    <p:extLst>
      <p:ext uri="{BB962C8B-B14F-4D97-AF65-F5344CB8AC3E}">
        <p14:creationId xmlns:p14="http://schemas.microsoft.com/office/powerpoint/2010/main" val="3016096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5"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a:extLst>
              <a:ext uri="{FF2B5EF4-FFF2-40B4-BE49-F238E27FC236}">
                <a16:creationId xmlns="" xmlns:a16="http://schemas.microsoft.com/office/drawing/2014/main" id="{59178486-FCC6-174A-A21D-41743B74E78E}"/>
              </a:ext>
            </a:extLst>
          </p:cNvPr>
          <p:cNvSpPr txBox="1">
            <a:spLocks/>
          </p:cNvSpPr>
          <p:nvPr/>
        </p:nvSpPr>
        <p:spPr bwMode="auto">
          <a:xfrm>
            <a:off x="1371600" y="133923"/>
            <a:ext cx="77724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lang="en-US" altLang="ja-JP" sz="4000" b="1" dirty="0">
                <a:effectLst>
                  <a:outerShdw blurRad="38100" dist="38100" dir="2700000" algn="tl">
                    <a:srgbClr val="000000">
                      <a:alpha val="43137"/>
                    </a:srgbClr>
                  </a:outerShdw>
                </a:effectLst>
                <a:cs typeface="Arial" panose="020B0604020202020204" pitchFamily="34" charset="0"/>
              </a:rPr>
              <a:t>Setting Date/time</a:t>
            </a:r>
            <a:endParaRPr lang="ja-JP" altLang="en-US" sz="4000" b="1" dirty="0">
              <a:effectLst>
                <a:outerShdw blurRad="38100" dist="38100" dir="2700000" algn="tl">
                  <a:srgbClr val="000000">
                    <a:alpha val="43137"/>
                  </a:srgbClr>
                </a:outerShdw>
              </a:effectLst>
              <a:cs typeface="Arial" panose="020B0604020202020204" pitchFamily="34" charset="0"/>
            </a:endParaRPr>
          </a:p>
        </p:txBody>
      </p:sp>
      <p:sp>
        <p:nvSpPr>
          <p:cNvPr id="8" name="Content Placeholder 2">
            <a:extLst>
              <a:ext uri="{FF2B5EF4-FFF2-40B4-BE49-F238E27FC236}">
                <a16:creationId xmlns="" xmlns:a16="http://schemas.microsoft.com/office/drawing/2014/main" id="{AFD4E421-55F4-8C4A-8E26-74A6F3B90FE2}"/>
              </a:ext>
            </a:extLst>
          </p:cNvPr>
          <p:cNvSpPr txBox="1">
            <a:spLocks/>
          </p:cNvSpPr>
          <p:nvPr/>
        </p:nvSpPr>
        <p:spPr bwMode="auto">
          <a:xfrm>
            <a:off x="4067944" y="4149080"/>
            <a:ext cx="4932040" cy="1620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mj-lt"/>
              <a:buAutoNum type="arabicPeriod"/>
            </a:pPr>
            <a:r>
              <a:rPr lang="en-US" sz="1800" dirty="0"/>
              <a:t>Use </a:t>
            </a:r>
            <a:r>
              <a:rPr lang="en-US" sz="1800" b="1" dirty="0"/>
              <a:t>BUMP</a:t>
            </a:r>
            <a:r>
              <a:rPr lang="en-US" sz="1800" dirty="0"/>
              <a:t> and </a:t>
            </a:r>
            <a:r>
              <a:rPr lang="en-US" sz="1800" b="1" dirty="0"/>
              <a:t>CAL</a:t>
            </a:r>
            <a:r>
              <a:rPr lang="en-US" sz="1800" dirty="0"/>
              <a:t> to scroll to the date or time, and press </a:t>
            </a:r>
            <a:r>
              <a:rPr lang="en-US" sz="1800" b="1" dirty="0"/>
              <a:t>EDIT/ENTER</a:t>
            </a:r>
          </a:p>
          <a:p>
            <a:pPr>
              <a:buFont typeface="+mj-lt"/>
              <a:buAutoNum type="arabicPeriod"/>
            </a:pPr>
            <a:r>
              <a:rPr lang="en-US" sz="1800" dirty="0"/>
              <a:t>Use </a:t>
            </a:r>
            <a:r>
              <a:rPr lang="en-US" sz="1800" b="1" dirty="0"/>
              <a:t>BUMP</a:t>
            </a:r>
            <a:r>
              <a:rPr lang="en-US" sz="1800" dirty="0"/>
              <a:t> and </a:t>
            </a:r>
            <a:r>
              <a:rPr lang="en-US" sz="1800" b="1" dirty="0"/>
              <a:t>CAL</a:t>
            </a:r>
            <a:r>
              <a:rPr lang="en-US" sz="1800" dirty="0"/>
              <a:t> to change the value, and press </a:t>
            </a:r>
            <a:r>
              <a:rPr lang="en-US" sz="1800" b="1" dirty="0"/>
              <a:t>EDIT/ENTER </a:t>
            </a:r>
            <a:r>
              <a:rPr lang="en-US" sz="1800" dirty="0"/>
              <a:t>to accept changes.</a:t>
            </a:r>
          </a:p>
          <a:p>
            <a:pPr>
              <a:buFont typeface="+mj-lt"/>
              <a:buAutoNum type="arabicPeriod"/>
            </a:pPr>
            <a:endParaRPr lang="en-US" sz="1800" dirty="0"/>
          </a:p>
          <a:p>
            <a:pPr>
              <a:buFont typeface="+mj-lt"/>
              <a:buAutoNum type="arabicPeriod"/>
            </a:pPr>
            <a:endParaRPr lang="en-US" sz="1800" dirty="0"/>
          </a:p>
          <a:p>
            <a:pPr marL="0" indent="0">
              <a:buNone/>
            </a:pPr>
            <a:endParaRPr lang="en-US" sz="1800" dirty="0"/>
          </a:p>
        </p:txBody>
      </p:sp>
      <p:pic>
        <p:nvPicPr>
          <p:cNvPr id="9" name="Picture 8">
            <a:extLst>
              <a:ext uri="{FF2B5EF4-FFF2-40B4-BE49-F238E27FC236}">
                <a16:creationId xmlns="" xmlns:a16="http://schemas.microsoft.com/office/drawing/2014/main" id="{51AF2C7C-0B78-D14F-97FC-CA43A2F6B0F6}"/>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rot="5400000">
            <a:off x="-84518" y="1772815"/>
            <a:ext cx="4416491" cy="3312368"/>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 xmlns:a16="http://schemas.microsoft.com/office/drawing/2014/main" id="{CC56CC7F-6EAD-8D46-A9E8-0AEF9D48D88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04048" y="2492896"/>
            <a:ext cx="2880320" cy="1241461"/>
          </a:xfrm>
          <a:prstGeom prst="rect">
            <a:avLst/>
          </a:prstGeom>
        </p:spPr>
      </p:pic>
      <p:sp>
        <p:nvSpPr>
          <p:cNvPr id="10" name="Oval 9">
            <a:extLst>
              <a:ext uri="{FF2B5EF4-FFF2-40B4-BE49-F238E27FC236}">
                <a16:creationId xmlns="" xmlns:a16="http://schemas.microsoft.com/office/drawing/2014/main" id="{B9485918-47B4-A54D-858C-34884A0A8905}"/>
              </a:ext>
            </a:extLst>
          </p:cNvPr>
          <p:cNvSpPr/>
          <p:nvPr/>
        </p:nvSpPr>
        <p:spPr>
          <a:xfrm>
            <a:off x="5292080" y="3068960"/>
            <a:ext cx="432048" cy="432048"/>
          </a:xfrm>
          <a:prstGeom prst="ellipse">
            <a:avLst/>
          </a:prstGeom>
          <a:solidFill>
            <a:srgbClr val="FFFF00">
              <a:alpha val="34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 xmlns:a16="http://schemas.microsoft.com/office/drawing/2014/main" id="{7D325358-D221-9940-A1DB-FD5C5997091C}"/>
              </a:ext>
            </a:extLst>
          </p:cNvPr>
          <p:cNvSpPr/>
          <p:nvPr/>
        </p:nvSpPr>
        <p:spPr>
          <a:xfrm>
            <a:off x="5765305" y="3068960"/>
            <a:ext cx="432048" cy="432048"/>
          </a:xfrm>
          <a:prstGeom prst="ellipse">
            <a:avLst/>
          </a:prstGeom>
          <a:solidFill>
            <a:srgbClr val="FFFF00">
              <a:alpha val="34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 xmlns:a16="http://schemas.microsoft.com/office/drawing/2014/main" id="{C996FDED-6B2F-A14A-8573-CB82954F2CE9}"/>
              </a:ext>
            </a:extLst>
          </p:cNvPr>
          <p:cNvSpPr/>
          <p:nvPr/>
        </p:nvSpPr>
        <p:spPr>
          <a:xfrm>
            <a:off x="6238530" y="3068960"/>
            <a:ext cx="432048" cy="432048"/>
          </a:xfrm>
          <a:prstGeom prst="ellipse">
            <a:avLst/>
          </a:prstGeom>
          <a:solidFill>
            <a:srgbClr val="FFFF00">
              <a:alpha val="34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97791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a:extLst>
              <a:ext uri="{FF2B5EF4-FFF2-40B4-BE49-F238E27FC236}">
                <a16:creationId xmlns="" xmlns:a16="http://schemas.microsoft.com/office/drawing/2014/main" id="{59178486-FCC6-174A-A21D-41743B74E78E}"/>
              </a:ext>
            </a:extLst>
          </p:cNvPr>
          <p:cNvSpPr txBox="1">
            <a:spLocks/>
          </p:cNvSpPr>
          <p:nvPr/>
        </p:nvSpPr>
        <p:spPr bwMode="auto">
          <a:xfrm>
            <a:off x="1371600" y="133923"/>
            <a:ext cx="77724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lang="en-US" altLang="ja-JP" sz="4000" b="1" dirty="0">
                <a:effectLst>
                  <a:outerShdw blurRad="38100" dist="38100" dir="2700000" algn="tl">
                    <a:srgbClr val="000000">
                      <a:alpha val="43137"/>
                    </a:srgbClr>
                  </a:outerShdw>
                </a:effectLst>
                <a:cs typeface="Arial" panose="020B0604020202020204" pitchFamily="34" charset="0"/>
              </a:rPr>
              <a:t>Removing from SDM-3R</a:t>
            </a:r>
            <a:endParaRPr lang="ja-JP" altLang="en-US" sz="4000" b="1" dirty="0">
              <a:effectLst>
                <a:outerShdw blurRad="38100" dist="38100" dir="2700000" algn="tl">
                  <a:srgbClr val="000000">
                    <a:alpha val="43137"/>
                  </a:srgbClr>
                </a:outerShdw>
              </a:effectLst>
              <a:cs typeface="Arial" panose="020B0604020202020204" pitchFamily="34" charset="0"/>
            </a:endParaRPr>
          </a:p>
        </p:txBody>
      </p:sp>
      <p:sp>
        <p:nvSpPr>
          <p:cNvPr id="5" name="Content Placeholder 2">
            <a:extLst>
              <a:ext uri="{FF2B5EF4-FFF2-40B4-BE49-F238E27FC236}">
                <a16:creationId xmlns="" xmlns:a16="http://schemas.microsoft.com/office/drawing/2014/main" id="{63932F60-16B4-CE48-BF32-44E8FE839F66}"/>
              </a:ext>
            </a:extLst>
          </p:cNvPr>
          <p:cNvSpPr txBox="1">
            <a:spLocks/>
          </p:cNvSpPr>
          <p:nvPr/>
        </p:nvSpPr>
        <p:spPr bwMode="auto">
          <a:xfrm>
            <a:off x="485943" y="2248530"/>
            <a:ext cx="2736304" cy="96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dirty="0"/>
              <a:t>Release the tab on the red door</a:t>
            </a:r>
          </a:p>
        </p:txBody>
      </p:sp>
      <p:pic>
        <p:nvPicPr>
          <p:cNvPr id="3" name="Picture 2">
            <a:extLst>
              <a:ext uri="{FF2B5EF4-FFF2-40B4-BE49-F238E27FC236}">
                <a16:creationId xmlns="" xmlns:a16="http://schemas.microsoft.com/office/drawing/2014/main" id="{47C14AA0-C339-304B-A3DC-5E94879269AE}"/>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3312547" y="1196752"/>
            <a:ext cx="2518905" cy="4797152"/>
          </a:xfrm>
          <a:prstGeom prst="rect">
            <a:avLst/>
          </a:prstGeom>
          <a:ln>
            <a:noFill/>
          </a:ln>
          <a:effectLst>
            <a:outerShdw blurRad="292100" dist="139700" dir="2700000" algn="tl" rotWithShape="0">
              <a:srgbClr val="333333">
                <a:alpha val="65000"/>
              </a:srgbClr>
            </a:outerShdw>
          </a:effectLst>
        </p:spPr>
      </p:pic>
      <p:sp>
        <p:nvSpPr>
          <p:cNvPr id="2" name="Rectangle 1">
            <a:extLst>
              <a:ext uri="{FF2B5EF4-FFF2-40B4-BE49-F238E27FC236}">
                <a16:creationId xmlns="" xmlns:a16="http://schemas.microsoft.com/office/drawing/2014/main" id="{EAB86EFD-2CFE-6E46-B61B-1D20E69E464C}"/>
              </a:ext>
            </a:extLst>
          </p:cNvPr>
          <p:cNvSpPr/>
          <p:nvPr/>
        </p:nvSpPr>
        <p:spPr>
          <a:xfrm>
            <a:off x="6156176" y="4221088"/>
            <a:ext cx="2307042" cy="369332"/>
          </a:xfrm>
          <a:prstGeom prst="rect">
            <a:avLst/>
          </a:prstGeom>
        </p:spPr>
        <p:txBody>
          <a:bodyPr wrap="none">
            <a:spAutoFit/>
          </a:bodyPr>
          <a:lstStyle/>
          <a:p>
            <a:r>
              <a:rPr lang="en-US" dirty="0"/>
              <a:t>Remove the GX-3R</a:t>
            </a:r>
          </a:p>
        </p:txBody>
      </p:sp>
    </p:spTree>
    <p:extLst>
      <p:ext uri="{BB962C8B-B14F-4D97-AF65-F5344CB8AC3E}">
        <p14:creationId xmlns:p14="http://schemas.microsoft.com/office/powerpoint/2010/main" val="2688801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9177577-3EB2-524A-846C-82CC156DFC75}"/>
              </a:ext>
            </a:extLst>
          </p:cNvPr>
          <p:cNvSpPr>
            <a:spLocks noGrp="1"/>
          </p:cNvSpPr>
          <p:nvPr>
            <p:ph type="title"/>
          </p:nvPr>
        </p:nvSpPr>
        <p:spPr/>
        <p:txBody>
          <a:bodyPr/>
          <a:lstStyle/>
          <a:p>
            <a:pPr algn="r"/>
            <a:r>
              <a:rPr lang="en-US" sz="4400" b="1" dirty="0"/>
              <a:t>Training Resources</a:t>
            </a:r>
          </a:p>
        </p:txBody>
      </p:sp>
      <p:pic>
        <p:nvPicPr>
          <p:cNvPr id="8" name="Picture 7">
            <a:extLst>
              <a:ext uri="{FF2B5EF4-FFF2-40B4-BE49-F238E27FC236}">
                <a16:creationId xmlns="" xmlns:a16="http://schemas.microsoft.com/office/drawing/2014/main" id="{79C290DB-CA50-8042-8337-72BB0F5BE817}"/>
              </a:ext>
            </a:extLst>
          </p:cNvPr>
          <p:cNvPicPr>
            <a:picLocks noChangeAspect="1"/>
          </p:cNvPicPr>
          <p:nvPr/>
        </p:nvPicPr>
        <p:blipFill rotWithShape="1">
          <a:blip r:embed="rId2">
            <a:extLst>
              <a:ext uri="{28A0092B-C50C-407E-A947-70E740481C1C}">
                <a14:useLocalDpi xmlns:a14="http://schemas.microsoft.com/office/drawing/2010/main" val="0"/>
              </a:ext>
            </a:extLst>
          </a:blip>
          <a:srcRect t="5900"/>
          <a:stretch/>
        </p:blipFill>
        <p:spPr>
          <a:xfrm>
            <a:off x="1167474" y="977902"/>
            <a:ext cx="7321344" cy="5072346"/>
          </a:xfrm>
          <a:prstGeom prst="rect">
            <a:avLst/>
          </a:prstGeom>
        </p:spPr>
      </p:pic>
      <p:sp>
        <p:nvSpPr>
          <p:cNvPr id="5" name="TextBox 4">
            <a:extLst>
              <a:ext uri="{FF2B5EF4-FFF2-40B4-BE49-F238E27FC236}">
                <a16:creationId xmlns="" xmlns:a16="http://schemas.microsoft.com/office/drawing/2014/main" id="{A33BAA21-F114-9343-A71E-7ADFFA853DCE}"/>
              </a:ext>
            </a:extLst>
          </p:cNvPr>
          <p:cNvSpPr txBox="1"/>
          <p:nvPr/>
        </p:nvSpPr>
        <p:spPr>
          <a:xfrm>
            <a:off x="2852672" y="6093296"/>
            <a:ext cx="3054041" cy="584775"/>
          </a:xfrm>
          <a:prstGeom prst="rect">
            <a:avLst/>
          </a:prstGeom>
          <a:noFill/>
        </p:spPr>
        <p:txBody>
          <a:bodyPr wrap="none" rtlCol="0">
            <a:spAutoFit/>
          </a:bodyPr>
          <a:lstStyle/>
          <a:p>
            <a:r>
              <a:rPr lang="en-US" b="1" dirty="0"/>
              <a:t>SDM-3R Cal Station Poster</a:t>
            </a:r>
          </a:p>
          <a:p>
            <a:pPr algn="ctr"/>
            <a:r>
              <a:rPr lang="en-US" sz="1400" dirty="0"/>
              <a:t>Ships with each SDM-3R</a:t>
            </a:r>
          </a:p>
        </p:txBody>
      </p:sp>
    </p:spTree>
    <p:extLst>
      <p:ext uri="{BB962C8B-B14F-4D97-AF65-F5344CB8AC3E}">
        <p14:creationId xmlns:p14="http://schemas.microsoft.com/office/powerpoint/2010/main" val="408626878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9177577-3EB2-524A-846C-82CC156DFC75}"/>
              </a:ext>
            </a:extLst>
          </p:cNvPr>
          <p:cNvSpPr>
            <a:spLocks noGrp="1"/>
          </p:cNvSpPr>
          <p:nvPr>
            <p:ph type="title"/>
          </p:nvPr>
        </p:nvSpPr>
        <p:spPr/>
        <p:txBody>
          <a:bodyPr/>
          <a:lstStyle/>
          <a:p>
            <a:pPr algn="r"/>
            <a:r>
              <a:rPr lang="en-US" sz="4400" b="1" dirty="0"/>
              <a:t>Training Resources</a:t>
            </a:r>
          </a:p>
        </p:txBody>
      </p:sp>
      <p:sp>
        <p:nvSpPr>
          <p:cNvPr id="3" name="Content Placeholder 2">
            <a:extLst>
              <a:ext uri="{FF2B5EF4-FFF2-40B4-BE49-F238E27FC236}">
                <a16:creationId xmlns="" xmlns:a16="http://schemas.microsoft.com/office/drawing/2014/main" id="{5D1F69F3-DA32-DA41-9FF1-7DA724738EA1}"/>
              </a:ext>
            </a:extLst>
          </p:cNvPr>
          <p:cNvSpPr>
            <a:spLocks noGrp="1"/>
          </p:cNvSpPr>
          <p:nvPr>
            <p:ph idx="1"/>
          </p:nvPr>
        </p:nvSpPr>
        <p:spPr>
          <a:xfrm>
            <a:off x="467544" y="1196752"/>
            <a:ext cx="8229600" cy="4525963"/>
          </a:xfrm>
        </p:spPr>
        <p:txBody>
          <a:bodyPr/>
          <a:lstStyle/>
          <a:p>
            <a:pPr marL="0" indent="0">
              <a:buNone/>
            </a:pPr>
            <a:r>
              <a:rPr lang="en-US" sz="2400" dirty="0"/>
              <a:t>YouTube GX-3R Play List</a:t>
            </a:r>
          </a:p>
          <a:p>
            <a:pPr lvl="1"/>
            <a:r>
              <a:rPr lang="en-US" sz="2000" dirty="0">
                <a:hlinkClick r:id="rId2"/>
              </a:rPr>
              <a:t>https://www.youtube.com/playlist</a:t>
            </a:r>
            <a:endParaRPr lang="en-US" sz="2400" dirty="0"/>
          </a:p>
          <a:p>
            <a:pPr marL="0" indent="0">
              <a:buNone/>
            </a:pPr>
            <a:endParaRPr lang="en-US" sz="2400" dirty="0"/>
          </a:p>
        </p:txBody>
      </p:sp>
      <p:pic>
        <p:nvPicPr>
          <p:cNvPr id="4" name="Picture 3">
            <a:hlinkClick r:id="rId3"/>
            <a:extLst>
              <a:ext uri="{FF2B5EF4-FFF2-40B4-BE49-F238E27FC236}">
                <a16:creationId xmlns="" xmlns:a16="http://schemas.microsoft.com/office/drawing/2014/main" id="{A9DE549E-2420-1640-8FC0-679E5775268C}"/>
              </a:ext>
            </a:extLst>
          </p:cNvPr>
          <p:cNvPicPr>
            <a:picLocks noChangeAspect="1"/>
          </p:cNvPicPr>
          <p:nvPr/>
        </p:nvPicPr>
        <p:blipFill>
          <a:blip r:embed="rId4"/>
          <a:stretch>
            <a:fillRect/>
          </a:stretch>
        </p:blipFill>
        <p:spPr>
          <a:xfrm>
            <a:off x="971600" y="2060848"/>
            <a:ext cx="7264126" cy="4032448"/>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75104438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9177577-3EB2-524A-846C-82CC156DFC75}"/>
              </a:ext>
            </a:extLst>
          </p:cNvPr>
          <p:cNvSpPr>
            <a:spLocks noGrp="1"/>
          </p:cNvSpPr>
          <p:nvPr>
            <p:ph type="title"/>
          </p:nvPr>
        </p:nvSpPr>
        <p:spPr/>
        <p:txBody>
          <a:bodyPr/>
          <a:lstStyle/>
          <a:p>
            <a:pPr algn="r"/>
            <a:r>
              <a:rPr lang="en-US" sz="4400" b="1" dirty="0"/>
              <a:t>Training Resources</a:t>
            </a:r>
          </a:p>
        </p:txBody>
      </p:sp>
      <p:sp>
        <p:nvSpPr>
          <p:cNvPr id="3" name="Content Placeholder 2">
            <a:extLst>
              <a:ext uri="{FF2B5EF4-FFF2-40B4-BE49-F238E27FC236}">
                <a16:creationId xmlns="" xmlns:a16="http://schemas.microsoft.com/office/drawing/2014/main" id="{5D1F69F3-DA32-DA41-9FF1-7DA724738EA1}"/>
              </a:ext>
            </a:extLst>
          </p:cNvPr>
          <p:cNvSpPr>
            <a:spLocks noGrp="1"/>
          </p:cNvSpPr>
          <p:nvPr>
            <p:ph idx="1"/>
          </p:nvPr>
        </p:nvSpPr>
        <p:spPr>
          <a:xfrm>
            <a:off x="457200" y="1197864"/>
            <a:ext cx="8229600" cy="748680"/>
          </a:xfrm>
        </p:spPr>
        <p:txBody>
          <a:bodyPr/>
          <a:lstStyle/>
          <a:p>
            <a:pPr marL="0" indent="0">
              <a:buNone/>
            </a:pPr>
            <a:r>
              <a:rPr lang="en-US" sz="2400" dirty="0"/>
              <a:t>GX-3R webpage</a:t>
            </a:r>
          </a:p>
          <a:p>
            <a:endParaRPr lang="en-US" sz="2400" dirty="0"/>
          </a:p>
        </p:txBody>
      </p:sp>
      <p:pic>
        <p:nvPicPr>
          <p:cNvPr id="7" name="Picture 6">
            <a:extLst>
              <a:ext uri="{FF2B5EF4-FFF2-40B4-BE49-F238E27FC236}">
                <a16:creationId xmlns="" xmlns:a16="http://schemas.microsoft.com/office/drawing/2014/main" id="{F5005BB2-FA76-C941-8054-34DA88C93BAD}"/>
              </a:ext>
            </a:extLst>
          </p:cNvPr>
          <p:cNvPicPr>
            <a:picLocks noChangeAspect="1"/>
          </p:cNvPicPr>
          <p:nvPr/>
        </p:nvPicPr>
        <p:blipFill>
          <a:blip r:embed="rId2"/>
          <a:stretch>
            <a:fillRect/>
          </a:stretch>
        </p:blipFill>
        <p:spPr>
          <a:xfrm>
            <a:off x="1403648" y="1700807"/>
            <a:ext cx="5832648" cy="5107195"/>
          </a:xfrm>
          <a:prstGeom prst="rect">
            <a:avLst/>
          </a:prstGeom>
        </p:spPr>
      </p:pic>
    </p:spTree>
    <p:extLst>
      <p:ext uri="{BB962C8B-B14F-4D97-AF65-F5344CB8AC3E}">
        <p14:creationId xmlns:p14="http://schemas.microsoft.com/office/powerpoint/2010/main" val="78278076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Standard Powerpoin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ummer">
      <a:majorFont>
        <a:latin typeface="Century Gothic"/>
        <a:ea typeface=""/>
        <a:cs typeface=""/>
        <a:font script="Jpan" typeface="ヒラギノ丸ゴ Pro W4"/>
        <a:font script="Hans" typeface="宋体"/>
        <a:font script="Hant" typeface="新細明體"/>
      </a:majorFont>
      <a:minorFont>
        <a:latin typeface="Century Gothic"/>
        <a:ea typeface=""/>
        <a:cs typeface=""/>
        <a:font script="Jpan" typeface="ヒラギノ丸ゴ Pro W4"/>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Standard RKI Powerpoint Theme</Template>
  <TotalTime>13750</TotalTime>
  <Words>2125</Words>
  <Application>Microsoft Macintosh PowerPoint</Application>
  <PresentationFormat>On-screen Show (4:3)</PresentationFormat>
  <Paragraphs>336</Paragraphs>
  <Slides>66</Slides>
  <Notes>40</Notes>
  <HiddenSlides>0</HiddenSlides>
  <MMClips>0</MMClips>
  <ScaleCrop>false</ScaleCrop>
  <HeadingPairs>
    <vt:vector size="4" baseType="variant">
      <vt:variant>
        <vt:lpstr>Theme</vt:lpstr>
      </vt:variant>
      <vt:variant>
        <vt:i4>1</vt:i4>
      </vt:variant>
      <vt:variant>
        <vt:lpstr>Slide Titles</vt:lpstr>
      </vt:variant>
      <vt:variant>
        <vt:i4>66</vt:i4>
      </vt:variant>
    </vt:vector>
  </HeadingPairs>
  <TitlesOfParts>
    <vt:vector size="67" baseType="lpstr">
      <vt:lpstr>Standard Powerpoint</vt:lpstr>
      <vt:lpstr>PowerPoint Presentation</vt:lpstr>
      <vt:lpstr>The GX-3R  The Smallest and Lightest 4-gas Monitor</vt:lpstr>
      <vt:lpstr>Size Matters In the “Breathing Zone”</vt:lpstr>
      <vt:lpstr>Simultaneously Monitor 4 Gasses</vt:lpstr>
      <vt:lpstr>Sensors</vt:lpstr>
      <vt:lpstr>PowerPoint Presentation</vt:lpstr>
      <vt:lpstr>GASCO Calibration Gas Single Gas Detector Verification</vt:lpstr>
      <vt:lpstr>Large LCD Auto-backlit Display</vt:lpstr>
      <vt:lpstr>Concussion Resistant</vt:lpstr>
      <vt:lpstr>Removable Rubber Boot</vt:lpstr>
      <vt:lpstr>IP-66 / IP-68 Rating</vt:lpstr>
      <vt:lpstr>3 Year Warranty</vt:lpstr>
      <vt:lpstr>3 Adjustable Alarm Levels</vt:lpstr>
      <vt:lpstr>3 Alarm Types</vt:lpstr>
      <vt:lpstr>2 Button Operation</vt:lpstr>
      <vt:lpstr>PowerPoint Presentation</vt:lpstr>
      <vt:lpstr>SDM 3R Calibration Station</vt:lpstr>
      <vt:lpstr>High Capacity Data Logging</vt:lpstr>
      <vt:lpstr>RP-3R Sampling Pump</vt:lpstr>
      <vt:lpstr>Lunch Break Mode</vt:lpstr>
      <vt:lpstr>Low Cost of Ownership</vt:lpstr>
      <vt:lpstr>9 Languages</vt:lpstr>
      <vt:lpstr>The GX-3R</vt:lpstr>
      <vt:lpstr>2 Models—Depending on Need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Display Mode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Training Resources</vt:lpstr>
      <vt:lpstr>Training Resources</vt:lpstr>
      <vt:lpstr>Training Resources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Marty Schwartz</dc:creator>
  <cp:lastModifiedBy>Microsoft Office User</cp:lastModifiedBy>
  <cp:revision>121</cp:revision>
  <cp:lastPrinted>2019-07-10T16:46:50Z</cp:lastPrinted>
  <dcterms:created xsi:type="dcterms:W3CDTF">2019-03-04T21:52:52Z</dcterms:created>
  <dcterms:modified xsi:type="dcterms:W3CDTF">2020-09-21T20:51:49Z</dcterms:modified>
</cp:coreProperties>
</file>