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4" r:id="rId1"/>
  </p:sldMasterIdLst>
  <p:notesMasterIdLst>
    <p:notesMasterId r:id="rId38"/>
  </p:notesMasterIdLst>
  <p:handoutMasterIdLst>
    <p:handoutMasterId r:id="rId39"/>
  </p:handoutMasterIdLst>
  <p:sldIdLst>
    <p:sldId id="257" r:id="rId2"/>
    <p:sldId id="258" r:id="rId3"/>
    <p:sldId id="260" r:id="rId4"/>
    <p:sldId id="261" r:id="rId5"/>
    <p:sldId id="262" r:id="rId6"/>
    <p:sldId id="275" r:id="rId7"/>
    <p:sldId id="276" r:id="rId8"/>
    <p:sldId id="267" r:id="rId9"/>
    <p:sldId id="278" r:id="rId10"/>
    <p:sldId id="277" r:id="rId11"/>
    <p:sldId id="265" r:id="rId12"/>
    <p:sldId id="264" r:id="rId13"/>
    <p:sldId id="266" r:id="rId14"/>
    <p:sldId id="268" r:id="rId15"/>
    <p:sldId id="269" r:id="rId16"/>
    <p:sldId id="291" r:id="rId17"/>
    <p:sldId id="292" r:id="rId18"/>
    <p:sldId id="293" r:id="rId19"/>
    <p:sldId id="270" r:id="rId20"/>
    <p:sldId id="271" r:id="rId21"/>
    <p:sldId id="272" r:id="rId22"/>
    <p:sldId id="273" r:id="rId23"/>
    <p:sldId id="274" r:id="rId24"/>
    <p:sldId id="263" r:id="rId25"/>
    <p:sldId id="279" r:id="rId26"/>
    <p:sldId id="290" r:id="rId27"/>
    <p:sldId id="280" r:id="rId28"/>
    <p:sldId id="281" r:id="rId29"/>
    <p:sldId id="282" r:id="rId30"/>
    <p:sldId id="283" r:id="rId31"/>
    <p:sldId id="286" r:id="rId32"/>
    <p:sldId id="284" r:id="rId33"/>
    <p:sldId id="285" r:id="rId34"/>
    <p:sldId id="287" r:id="rId35"/>
    <p:sldId id="288" r:id="rId36"/>
    <p:sldId id="289" r:id="rId37"/>
  </p:sldIdLst>
  <p:sldSz cx="9144000" cy="6858000" type="screen4x3"/>
  <p:notesSz cx="7102475" cy="89916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666633"/>
    <a:srgbClr val="618FFD"/>
    <a:srgbClr val="FC0128"/>
    <a:srgbClr val="FAFD00"/>
    <a:srgbClr val="C0FEF9"/>
    <a:srgbClr val="8CF4EA"/>
    <a:srgbClr val="7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2120" y="-440"/>
      </p:cViewPr>
      <p:guideLst>
        <p:guide orient="horz" pos="472"/>
        <p:guide pos="31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3918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47738" y="4270375"/>
            <a:ext cx="5207000" cy="404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311275" y="681038"/>
            <a:ext cx="4479925" cy="335915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241783346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a:t>Rev. 07/11/14</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D92F77-6BDE-9446-B918-8B3477159D18}" type="slidenum">
              <a:rPr lang="en-US"/>
              <a:pPr>
                <a:defRPr/>
              </a:pPr>
              <a:t>‹#›</a:t>
            </a:fld>
            <a:endParaRPr lang="en-US" dirty="0"/>
          </a:p>
        </p:txBody>
      </p:sp>
    </p:spTree>
    <p:extLst>
      <p:ext uri="{BB962C8B-B14F-4D97-AF65-F5344CB8AC3E}">
        <p14:creationId xmlns:p14="http://schemas.microsoft.com/office/powerpoint/2010/main" val="1282244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Rev. 07/11/14</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978B16-9877-4F41-9EB4-C10ED2FFC09F}" type="slidenum">
              <a:rPr lang="en-US"/>
              <a:pPr>
                <a:defRPr/>
              </a:pPr>
              <a:t>‹#›</a:t>
            </a:fld>
            <a:endParaRPr lang="en-US" dirty="0"/>
          </a:p>
        </p:txBody>
      </p:sp>
    </p:spTree>
    <p:extLst>
      <p:ext uri="{BB962C8B-B14F-4D97-AF65-F5344CB8AC3E}">
        <p14:creationId xmlns:p14="http://schemas.microsoft.com/office/powerpoint/2010/main" val="1400152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Rev. 07/11/14</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A21699A-0ABE-6A49-A8A1-47119C527627}" type="slidenum">
              <a:rPr lang="en-US"/>
              <a:pPr>
                <a:defRPr/>
              </a:pPr>
              <a:t>‹#›</a:t>
            </a:fld>
            <a:endParaRPr lang="en-US" dirty="0"/>
          </a:p>
        </p:txBody>
      </p:sp>
    </p:spTree>
    <p:extLst>
      <p:ext uri="{BB962C8B-B14F-4D97-AF65-F5344CB8AC3E}">
        <p14:creationId xmlns:p14="http://schemas.microsoft.com/office/powerpoint/2010/main" val="2464514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dirty="0" smtClean="0"/>
              <a:t>Click icon to add chart</a:t>
            </a:r>
          </a:p>
        </p:txBody>
      </p:sp>
      <p:sp>
        <p:nvSpPr>
          <p:cNvPr id="5" name="Date Placeholder 3"/>
          <p:cNvSpPr>
            <a:spLocks noGrp="1"/>
          </p:cNvSpPr>
          <p:nvPr>
            <p:ph type="dt" sz="half" idx="10"/>
          </p:nvPr>
        </p:nvSpPr>
        <p:spPr/>
        <p:txBody>
          <a:bodyPr/>
          <a:lstStyle>
            <a:lvl1pPr>
              <a:defRPr/>
            </a:lvl1pPr>
          </a:lstStyle>
          <a:p>
            <a:pPr>
              <a:defRPr/>
            </a:pPr>
            <a:r>
              <a:rPr lang="en-US"/>
              <a:t>Rev. 07/11/14</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2184B4-F29D-3B43-9862-7762FC379B2A}" type="slidenum">
              <a:rPr lang="en-US"/>
              <a:pPr>
                <a:defRPr/>
              </a:pPr>
              <a:t>‹#›</a:t>
            </a:fld>
            <a:endParaRPr lang="en-US" dirty="0"/>
          </a:p>
        </p:txBody>
      </p:sp>
    </p:spTree>
    <p:extLst>
      <p:ext uri="{BB962C8B-B14F-4D97-AF65-F5344CB8AC3E}">
        <p14:creationId xmlns:p14="http://schemas.microsoft.com/office/powerpoint/2010/main" val="1503748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t>Rev. 07/11/14</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0F88FA-9B8D-9A46-9FDF-EE95D340951F}" type="slidenum">
              <a:rPr lang="en-US"/>
              <a:pPr>
                <a:defRPr/>
              </a:pPr>
              <a:t>‹#›</a:t>
            </a:fld>
            <a:endParaRPr lang="en-US" dirty="0"/>
          </a:p>
        </p:txBody>
      </p:sp>
    </p:spTree>
    <p:extLst>
      <p:ext uri="{BB962C8B-B14F-4D97-AF65-F5344CB8AC3E}">
        <p14:creationId xmlns:p14="http://schemas.microsoft.com/office/powerpoint/2010/main" val="1412108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Rev. 07/11/14</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3209ED3-FBD7-C34E-8EEE-64F37F01D99E}" type="slidenum">
              <a:rPr lang="en-US"/>
              <a:pPr>
                <a:defRPr/>
              </a:pPr>
              <a:t>‹#›</a:t>
            </a:fld>
            <a:endParaRPr lang="en-US" dirty="0"/>
          </a:p>
        </p:txBody>
      </p:sp>
    </p:spTree>
    <p:extLst>
      <p:ext uri="{BB962C8B-B14F-4D97-AF65-F5344CB8AC3E}">
        <p14:creationId xmlns:p14="http://schemas.microsoft.com/office/powerpoint/2010/main" val="2355177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Rev. 07/11/14</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3C4DE7-D32A-734A-AC67-649BF97A835F}" type="slidenum">
              <a:rPr lang="en-US"/>
              <a:pPr>
                <a:defRPr/>
              </a:pPr>
              <a:t>‹#›</a:t>
            </a:fld>
            <a:endParaRPr lang="en-US" dirty="0"/>
          </a:p>
        </p:txBody>
      </p:sp>
    </p:spTree>
    <p:extLst>
      <p:ext uri="{BB962C8B-B14F-4D97-AF65-F5344CB8AC3E}">
        <p14:creationId xmlns:p14="http://schemas.microsoft.com/office/powerpoint/2010/main" val="1578055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t>Rev. 07/11/14</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78BD6A-19E3-4D4D-A2A0-D971510CADFD}" type="slidenum">
              <a:rPr lang="en-US"/>
              <a:pPr>
                <a:defRPr/>
              </a:pPr>
              <a:t>‹#›</a:t>
            </a:fld>
            <a:endParaRPr lang="en-US" dirty="0"/>
          </a:p>
        </p:txBody>
      </p:sp>
    </p:spTree>
    <p:extLst>
      <p:ext uri="{BB962C8B-B14F-4D97-AF65-F5344CB8AC3E}">
        <p14:creationId xmlns:p14="http://schemas.microsoft.com/office/powerpoint/2010/main" val="2111259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a:t>Rev. 07/11/14</a:t>
            </a:r>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1B60DC9-4A61-4741-A4CB-F71B19A2C572}" type="slidenum">
              <a:rPr lang="en-US"/>
              <a:pPr>
                <a:defRPr/>
              </a:pPr>
              <a:t>‹#›</a:t>
            </a:fld>
            <a:endParaRPr lang="en-US" dirty="0"/>
          </a:p>
        </p:txBody>
      </p:sp>
    </p:spTree>
    <p:extLst>
      <p:ext uri="{BB962C8B-B14F-4D97-AF65-F5344CB8AC3E}">
        <p14:creationId xmlns:p14="http://schemas.microsoft.com/office/powerpoint/2010/main" val="2925639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a:t>Rev. 07/11/14</a:t>
            </a:r>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CB70014-27D6-BF46-875D-20E5723974DD}" type="slidenum">
              <a:rPr lang="en-US"/>
              <a:pPr>
                <a:defRPr/>
              </a:pPr>
              <a:t>‹#›</a:t>
            </a:fld>
            <a:endParaRPr lang="en-US" dirty="0"/>
          </a:p>
        </p:txBody>
      </p:sp>
    </p:spTree>
    <p:extLst>
      <p:ext uri="{BB962C8B-B14F-4D97-AF65-F5344CB8AC3E}">
        <p14:creationId xmlns:p14="http://schemas.microsoft.com/office/powerpoint/2010/main" val="480311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Rev. 07/11/14</a:t>
            </a:r>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A5D3A8A-63C8-7244-964B-66D3AE85BD37}" type="slidenum">
              <a:rPr lang="en-US"/>
              <a:pPr>
                <a:defRPr/>
              </a:pPr>
              <a:t>‹#›</a:t>
            </a:fld>
            <a:endParaRPr lang="en-US" dirty="0"/>
          </a:p>
        </p:txBody>
      </p:sp>
    </p:spTree>
    <p:extLst>
      <p:ext uri="{BB962C8B-B14F-4D97-AF65-F5344CB8AC3E}">
        <p14:creationId xmlns:p14="http://schemas.microsoft.com/office/powerpoint/2010/main" val="1105327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Rev. 07/11/14</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19DF4FB-EBD9-AC41-B19B-6868C91DF571}" type="slidenum">
              <a:rPr lang="en-US"/>
              <a:pPr>
                <a:defRPr/>
              </a:pPr>
              <a:t>‹#›</a:t>
            </a:fld>
            <a:endParaRPr lang="en-US" dirty="0"/>
          </a:p>
        </p:txBody>
      </p:sp>
    </p:spTree>
    <p:extLst>
      <p:ext uri="{BB962C8B-B14F-4D97-AF65-F5344CB8AC3E}">
        <p14:creationId xmlns:p14="http://schemas.microsoft.com/office/powerpoint/2010/main" val="2990382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Rev. 07/11/14</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8A3899E-14F8-9549-9D32-5D7301A1AA12}" type="slidenum">
              <a:rPr lang="en-US"/>
              <a:pPr>
                <a:defRPr/>
              </a:pPr>
              <a:t>‹#›</a:t>
            </a:fld>
            <a:endParaRPr lang="en-US" dirty="0"/>
          </a:p>
        </p:txBody>
      </p:sp>
    </p:spTree>
    <p:extLst>
      <p:ext uri="{BB962C8B-B14F-4D97-AF65-F5344CB8AC3E}">
        <p14:creationId xmlns:p14="http://schemas.microsoft.com/office/powerpoint/2010/main" val="4839371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5"/>
            <a:ext cx="77724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b="0">
                <a:solidFill>
                  <a:schemeClr val="tx1">
                    <a:tint val="75000"/>
                  </a:schemeClr>
                </a:solidFill>
                <a:latin typeface="+mn-lt"/>
                <a:cs typeface="+mn-cs"/>
              </a:defRPr>
            </a:lvl1pPr>
          </a:lstStyle>
          <a:p>
            <a:pPr>
              <a:defRPr/>
            </a:pPr>
            <a:r>
              <a:rPr lang="en-US"/>
              <a:t>Rev. 07/11/14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00" b="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chemeClr val="tx1">
                    <a:tint val="75000"/>
                  </a:schemeClr>
                </a:solidFill>
                <a:latin typeface="+mn-lt"/>
                <a:cs typeface="+mn-cs"/>
              </a:defRPr>
            </a:lvl1pPr>
          </a:lstStyle>
          <a:p>
            <a:pPr>
              <a:defRPr/>
            </a:pPr>
            <a:fld id="{18AF6791-0EEA-2E4E-BE06-869A91245FA2}" type="slidenum">
              <a:rPr lang="en-US"/>
              <a:pPr>
                <a:defRPr/>
              </a:pPr>
              <a:t>‹#›</a:t>
            </a:fld>
            <a:endParaRPr lang="en-US" dirty="0"/>
          </a:p>
        </p:txBody>
      </p:sp>
      <p:pic>
        <p:nvPicPr>
          <p:cNvPr id="1031" name="Picture 7"/>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iming>
    <p:tnLst>
      <p:par>
        <p:cTn xmlns:p14="http://schemas.microsoft.com/office/powerpoint/2010/main" id="1" dur="indefinite" restart="never" nodeType="tmRoot"/>
      </p:par>
    </p:tnLst>
  </p:timing>
  <p:hf hdr="0" ft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g"/><Relationship Id="rId3" Type="http://schemas.openxmlformats.org/officeDocument/2006/relationships/image" Target="../media/image1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emf"/><Relationship Id="rId3"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4" Type="http://schemas.openxmlformats.org/officeDocument/2006/relationships/image" Target="../media/image17.emf"/><Relationship Id="rId1" Type="http://schemas.openxmlformats.org/officeDocument/2006/relationships/slideLayout" Target="../slideLayouts/slideLayout4.xml"/><Relationship Id="rId2"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jpg"/><Relationship Id="rId1" Type="http://schemas.openxmlformats.org/officeDocument/2006/relationships/slideLayout" Target="../slideLayouts/slideLayout4.xml"/><Relationship Id="rId2"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3.emf"/><Relationship Id="rId1" Type="http://schemas.openxmlformats.org/officeDocument/2006/relationships/slideLayout" Target="../slideLayouts/slideLayout4.xml"/><Relationship Id="rId2" Type="http://schemas.openxmlformats.org/officeDocument/2006/relationships/image" Target="../media/image21.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emf"/><Relationship Id="rId3"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emf"/><Relationship Id="rId3" Type="http://schemas.openxmlformats.org/officeDocument/2006/relationships/image" Target="../media/image26.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emf"/><Relationship Id="rId3" Type="http://schemas.openxmlformats.org/officeDocument/2006/relationships/image" Target="../media/image2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emf"/><Relationship Id="rId5" Type="http://schemas.openxmlformats.org/officeDocument/2006/relationships/image" Target="../media/image32.emf"/><Relationship Id="rId1" Type="http://schemas.openxmlformats.org/officeDocument/2006/relationships/slideLayout" Target="../slideLayouts/slideLayout4.xml"/><Relationship Id="rId2"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emf"/><Relationship Id="rId5" Type="http://schemas.openxmlformats.org/officeDocument/2006/relationships/image" Target="../media/image36.emf"/><Relationship Id="rId1" Type="http://schemas.openxmlformats.org/officeDocument/2006/relationships/slideLayout" Target="../slideLayouts/slideLayout4.xml"/><Relationship Id="rId2" Type="http://schemas.openxmlformats.org/officeDocument/2006/relationships/image" Target="../media/image33.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g"/><Relationship Id="rId3" Type="http://schemas.openxmlformats.org/officeDocument/2006/relationships/image" Target="../media/image3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g"/><Relationship Id="rId3" Type="http://schemas.openxmlformats.org/officeDocument/2006/relationships/image" Target="../media/image4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emf"/><Relationship Id="rId5" Type="http://schemas.openxmlformats.org/officeDocument/2006/relationships/image" Target="../media/image9.emf"/><Relationship Id="rId1" Type="http://schemas.openxmlformats.org/officeDocument/2006/relationships/slideLayout" Target="../slideLayouts/slideLayout4.xml"/><Relationship Id="rId2"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emf"/><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254000" y="301625"/>
            <a:ext cx="8588375" cy="676275"/>
          </a:xfrm>
        </p:spPr>
        <p:txBody>
          <a:bodyPr/>
          <a:lstStyle/>
          <a:p>
            <a:r>
              <a:rPr lang="en-US">
                <a:latin typeface="Arial" charset="0"/>
              </a:rPr>
              <a:t>03 Series </a:t>
            </a:r>
            <a:br>
              <a:rPr lang="en-US">
                <a:latin typeface="Arial" charset="0"/>
              </a:rPr>
            </a:br>
            <a:r>
              <a:rPr lang="en-US" sz="2000">
                <a:latin typeface="Arial" charset="0"/>
              </a:rPr>
              <a:t>Service PowerPoint</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E797D5D3-DFF6-EE40-99A9-59176DEEEDF3}" type="slidenum">
              <a:rPr lang="en-US" smtClean="0"/>
              <a:pPr>
                <a:defRPr/>
              </a:pPr>
              <a:t>1</a:t>
            </a:fld>
            <a:endParaRPr lang="en-US" dirty="0"/>
          </a:p>
        </p:txBody>
      </p:sp>
      <p:pic>
        <p:nvPicPr>
          <p:cNvPr id="2" name="Picture 1" descr="CO-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9500" y="1206500"/>
            <a:ext cx="4445000" cy="53213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a:latin typeface="Arial" charset="0"/>
              </a:rPr>
              <a:t>Display Mode</a:t>
            </a:r>
          </a:p>
        </p:txBody>
      </p:sp>
      <p:sp>
        <p:nvSpPr>
          <p:cNvPr id="27650" name="Content Placeholder 2"/>
          <p:cNvSpPr>
            <a:spLocks noGrp="1"/>
          </p:cNvSpPr>
          <p:nvPr>
            <p:ph idx="1"/>
          </p:nvPr>
        </p:nvSpPr>
        <p:spPr/>
        <p:txBody>
          <a:bodyPr/>
          <a:lstStyle/>
          <a:p>
            <a:r>
              <a:rPr lang="en-US">
                <a:latin typeface="Times New Roman" charset="0"/>
              </a:rPr>
              <a:t>Press the POWER MODE button in Normal mode</a:t>
            </a:r>
          </a:p>
          <a:p>
            <a:pPr lvl="1"/>
            <a:r>
              <a:rPr lang="en-US">
                <a:latin typeface="Times New Roman" charset="0"/>
              </a:rPr>
              <a:t>Peak</a:t>
            </a:r>
          </a:p>
          <a:p>
            <a:pPr lvl="1"/>
            <a:r>
              <a:rPr lang="en-US">
                <a:latin typeface="Times New Roman" charset="0"/>
              </a:rPr>
              <a:t>STEL (Only HS-03 and CO-03)</a:t>
            </a:r>
          </a:p>
          <a:p>
            <a:pPr lvl="1"/>
            <a:r>
              <a:rPr lang="en-US">
                <a:latin typeface="Times New Roman" charset="0"/>
              </a:rPr>
              <a:t>TWA (Only HS-03 and CO-03)</a:t>
            </a:r>
          </a:p>
          <a:p>
            <a:pPr lvl="1"/>
            <a:r>
              <a:rPr lang="en-US">
                <a:latin typeface="Times New Roman" charset="0"/>
              </a:rPr>
              <a:t>Full Scale</a:t>
            </a:r>
          </a:p>
          <a:p>
            <a:pPr lvl="1"/>
            <a:r>
              <a:rPr lang="en-US">
                <a:latin typeface="Times New Roman" charset="0"/>
              </a:rPr>
              <a:t>Date &amp; Time</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CC39623C-C2DF-B141-B45E-B41368566B81}" type="slidenum">
              <a:rPr lang="en-US" smtClean="0"/>
              <a:pPr>
                <a:defRPr/>
              </a:pPr>
              <a:t>10</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279400" y="301625"/>
            <a:ext cx="8562975" cy="676275"/>
          </a:xfrm>
        </p:spPr>
        <p:txBody>
          <a:bodyPr/>
          <a:lstStyle/>
          <a:p>
            <a:r>
              <a:rPr lang="en-US">
                <a:latin typeface="Arial" charset="0"/>
              </a:rPr>
              <a:t>Setup Mode</a:t>
            </a:r>
          </a:p>
        </p:txBody>
      </p:sp>
      <p:sp>
        <p:nvSpPr>
          <p:cNvPr id="28674" name="Content Placeholder 2"/>
          <p:cNvSpPr>
            <a:spLocks noGrp="1"/>
          </p:cNvSpPr>
          <p:nvPr>
            <p:ph idx="1"/>
          </p:nvPr>
        </p:nvSpPr>
        <p:spPr/>
        <p:txBody>
          <a:bodyPr>
            <a:normAutofit lnSpcReduction="10000"/>
          </a:bodyPr>
          <a:lstStyle/>
          <a:p>
            <a:pPr marL="0" indent="0">
              <a:buFont typeface="Arial" charset="0"/>
              <a:buNone/>
              <a:defRPr/>
            </a:pPr>
            <a:r>
              <a:rPr lang="en-US" dirty="0">
                <a:latin typeface="Times New Roman" charset="0"/>
              </a:rPr>
              <a:t>Allows access to:</a:t>
            </a:r>
          </a:p>
          <a:p>
            <a:pPr lvl="1">
              <a:defRPr/>
            </a:pPr>
            <a:r>
              <a:rPr lang="en-US" dirty="0">
                <a:latin typeface="Times New Roman" charset="0"/>
              </a:rPr>
              <a:t>Date &amp; Time (DATE)</a:t>
            </a:r>
          </a:p>
          <a:p>
            <a:pPr lvl="1">
              <a:defRPr/>
            </a:pPr>
            <a:r>
              <a:rPr lang="en-US" dirty="0">
                <a:latin typeface="Times New Roman" charset="0"/>
              </a:rPr>
              <a:t>Fresh Air Adjustment (AIR)</a:t>
            </a:r>
          </a:p>
          <a:p>
            <a:pPr lvl="1">
              <a:defRPr/>
            </a:pPr>
            <a:r>
              <a:rPr lang="en-US" dirty="0">
                <a:latin typeface="Times New Roman" charset="0"/>
              </a:rPr>
              <a:t>Automatic Span Adjustment (A--CAL</a:t>
            </a:r>
            <a:r>
              <a:rPr lang="en-US" dirty="0" smtClean="0">
                <a:latin typeface="Times New Roman" charset="0"/>
              </a:rPr>
              <a:t>)</a:t>
            </a:r>
          </a:p>
          <a:p>
            <a:pPr lvl="1">
              <a:defRPr/>
            </a:pPr>
            <a:r>
              <a:rPr lang="en-US" dirty="0" smtClean="0">
                <a:latin typeface="Times New Roman" charset="0"/>
              </a:rPr>
              <a:t>Easy Span Adjustment (E--CAL)</a:t>
            </a:r>
            <a:endParaRPr lang="en-US" dirty="0">
              <a:latin typeface="Times New Roman" charset="0"/>
            </a:endParaRPr>
          </a:p>
          <a:p>
            <a:pPr lvl="1">
              <a:defRPr/>
            </a:pPr>
            <a:r>
              <a:rPr lang="en-US" dirty="0">
                <a:latin typeface="Times New Roman" charset="0"/>
              </a:rPr>
              <a:t>Manual Span Adjustment (M--CAL)</a:t>
            </a:r>
          </a:p>
          <a:p>
            <a:pPr lvl="1">
              <a:defRPr/>
            </a:pPr>
            <a:r>
              <a:rPr lang="en-US" dirty="0">
                <a:latin typeface="Times New Roman" charset="0"/>
              </a:rPr>
              <a:t>Alarm Points (ALM--P)</a:t>
            </a:r>
          </a:p>
          <a:p>
            <a:pPr lvl="1">
              <a:defRPr/>
            </a:pPr>
            <a:r>
              <a:rPr lang="en-US" dirty="0">
                <a:latin typeface="Times New Roman" charset="0"/>
              </a:rPr>
              <a:t>Bump Test Limit Check Setting (BP--CHK)</a:t>
            </a:r>
          </a:p>
          <a:p>
            <a:pPr lvl="1">
              <a:defRPr/>
            </a:pPr>
            <a:r>
              <a:rPr lang="en-US" dirty="0">
                <a:latin typeface="Times New Roman" charset="0"/>
              </a:rPr>
              <a:t>Password (PASS--W)</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B481E994-142A-994E-8FDA-A501BAF1A862}" type="slidenum">
              <a:rPr lang="en-US" smtClean="0"/>
              <a:pPr>
                <a:defRPr/>
              </a:pPr>
              <a:t>11</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O-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1123950"/>
            <a:ext cx="2222500" cy="2660649"/>
          </a:xfrm>
          <a:prstGeom prst="rect">
            <a:avLst/>
          </a:prstGeom>
        </p:spPr>
      </p:pic>
      <p:sp>
        <p:nvSpPr>
          <p:cNvPr id="29697" name="Title 1"/>
          <p:cNvSpPr>
            <a:spLocks noGrp="1"/>
          </p:cNvSpPr>
          <p:nvPr>
            <p:ph type="title"/>
          </p:nvPr>
        </p:nvSpPr>
        <p:spPr/>
        <p:txBody>
          <a:bodyPr/>
          <a:lstStyle/>
          <a:p>
            <a:r>
              <a:rPr lang="en-US">
                <a:latin typeface="Arial" charset="0"/>
              </a:rPr>
              <a:t>Using the Setup Mode</a:t>
            </a:r>
          </a:p>
        </p:txBody>
      </p:sp>
      <p:sp>
        <p:nvSpPr>
          <p:cNvPr id="3" name="Content Placeholder 2"/>
          <p:cNvSpPr>
            <a:spLocks noGrp="1"/>
          </p:cNvSpPr>
          <p:nvPr>
            <p:ph sz="half" idx="1"/>
          </p:nvPr>
        </p:nvSpPr>
        <p:spPr>
          <a:xfrm>
            <a:off x="457200" y="1600200"/>
            <a:ext cx="4038600" cy="4525963"/>
          </a:xfrm>
        </p:spPr>
        <p:txBody>
          <a:bodyPr>
            <a:normAutofit fontScale="77500" lnSpcReduction="20000"/>
          </a:bodyPr>
          <a:lstStyle/>
          <a:p>
            <a:pPr>
              <a:defRPr/>
            </a:pPr>
            <a:r>
              <a:rPr lang="en-US" dirty="0" smtClean="0"/>
              <a:t>Make sure the 03 Series is OFF</a:t>
            </a:r>
          </a:p>
          <a:p>
            <a:pPr>
              <a:defRPr/>
            </a:pPr>
            <a:r>
              <a:rPr lang="en-US" dirty="0" smtClean="0"/>
              <a:t>Press and hold the AIR button, then press and hold the POWER MODE </a:t>
            </a:r>
            <a:r>
              <a:rPr lang="en-US" dirty="0"/>
              <a:t>button. </a:t>
            </a:r>
            <a:endParaRPr lang="en-US" dirty="0" smtClean="0"/>
          </a:p>
          <a:p>
            <a:pPr>
              <a:defRPr/>
            </a:pPr>
            <a:r>
              <a:rPr lang="en-US" dirty="0" smtClean="0"/>
              <a:t>Wait until you hear two beeps, then </a:t>
            </a:r>
            <a:r>
              <a:rPr lang="en-US" dirty="0"/>
              <a:t>Release both buttons</a:t>
            </a:r>
            <a:endParaRPr lang="en-US" dirty="0" smtClean="0"/>
          </a:p>
          <a:p>
            <a:pPr lvl="1">
              <a:defRPr/>
            </a:pPr>
            <a:r>
              <a:rPr lang="en-US" dirty="0" smtClean="0"/>
              <a:t>If the PASS--W menu item is set to </a:t>
            </a:r>
            <a:r>
              <a:rPr lang="en-US" i="1" dirty="0" smtClean="0"/>
              <a:t>On </a:t>
            </a:r>
            <a:r>
              <a:rPr lang="en-US" dirty="0" smtClean="0"/>
              <a:t>(located in the setup Mode)</a:t>
            </a:r>
            <a:r>
              <a:rPr lang="en-US" i="1" dirty="0" smtClean="0"/>
              <a:t>, </a:t>
            </a:r>
            <a:r>
              <a:rPr lang="en-US" dirty="0" smtClean="0"/>
              <a:t>use the AIR button to scroll to the correct number</a:t>
            </a:r>
          </a:p>
          <a:p>
            <a:pPr lvl="1">
              <a:defRPr/>
            </a:pPr>
            <a:r>
              <a:rPr lang="en-US" dirty="0" smtClean="0"/>
              <a:t>Press the POWER MODE to move to the next digit, and when all the digits are entered press the POWER MODE to enter the setup mode</a:t>
            </a: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EE6037D2-FB25-814F-A58F-913DE507B7FF}" type="slidenum">
              <a:rPr lang="en-US" smtClean="0"/>
              <a:pPr>
                <a:defRPr/>
              </a:pPr>
              <a:t>12</a:t>
            </a:fld>
            <a:endParaRPr lang="en-US" dirty="0"/>
          </a:p>
        </p:txBody>
      </p:sp>
      <p:cxnSp>
        <p:nvCxnSpPr>
          <p:cNvPr id="9" name="Straight Arrow Connector 8"/>
          <p:cNvCxnSpPr/>
          <p:nvPr/>
        </p:nvCxnSpPr>
        <p:spPr>
          <a:xfrm flipV="1">
            <a:off x="5829300" y="3314700"/>
            <a:ext cx="50800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5816600" y="3302000"/>
            <a:ext cx="1193800" cy="3683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305300" y="3441700"/>
            <a:ext cx="1524000" cy="228600"/>
          </a:xfrm>
          <a:prstGeom prst="line">
            <a:avLst/>
          </a:prstGeom>
        </p:spPr>
        <p:style>
          <a:lnRef idx="2">
            <a:schemeClr val="accent1"/>
          </a:lnRef>
          <a:fillRef idx="0">
            <a:schemeClr val="accent1"/>
          </a:fillRef>
          <a:effectRef idx="1">
            <a:schemeClr val="accent1"/>
          </a:effectRef>
          <a:fontRef idx="minor">
            <a:schemeClr val="tx1"/>
          </a:fontRef>
        </p:style>
      </p:cxnSp>
      <p:pic>
        <p:nvPicPr>
          <p:cNvPr id="29705" name="Picture 1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943600" y="4241800"/>
            <a:ext cx="18034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a:latin typeface="Arial" charset="0"/>
              </a:rPr>
              <a:t>Setting the Date &amp; Time</a:t>
            </a:r>
          </a:p>
        </p:txBody>
      </p:sp>
      <p:sp>
        <p:nvSpPr>
          <p:cNvPr id="3" name="Content Placeholder 2"/>
          <p:cNvSpPr>
            <a:spLocks noGrp="1"/>
          </p:cNvSpPr>
          <p:nvPr>
            <p:ph sz="half" idx="1"/>
          </p:nvPr>
        </p:nvSpPr>
        <p:spPr>
          <a:xfrm>
            <a:off x="457200" y="1600200"/>
            <a:ext cx="5321300" cy="4525963"/>
          </a:xfrm>
        </p:spPr>
        <p:txBody>
          <a:bodyPr>
            <a:normAutofit lnSpcReduction="10000"/>
          </a:bodyPr>
          <a:lstStyle/>
          <a:p>
            <a:pPr>
              <a:defRPr/>
            </a:pPr>
            <a:r>
              <a:rPr lang="en-US" dirty="0" smtClean="0"/>
              <a:t>Press the POWER MODE button when the DATE screen is displayed</a:t>
            </a:r>
          </a:p>
          <a:p>
            <a:pPr>
              <a:defRPr/>
            </a:pPr>
            <a:r>
              <a:rPr lang="en-US" dirty="0" smtClean="0"/>
              <a:t>Use the AIR button to get to the desired year</a:t>
            </a:r>
          </a:p>
          <a:p>
            <a:pPr>
              <a:defRPr/>
            </a:pPr>
            <a:r>
              <a:rPr lang="en-US" dirty="0" smtClean="0"/>
              <a:t>Press the POWER MODE button to save the setting</a:t>
            </a:r>
          </a:p>
          <a:p>
            <a:pPr>
              <a:defRPr/>
            </a:pPr>
            <a:r>
              <a:rPr lang="en-US" dirty="0" smtClean="0"/>
              <a:t>Continue the previous two steps to change the </a:t>
            </a:r>
            <a:r>
              <a:rPr lang="en-US" dirty="0"/>
              <a:t>month</a:t>
            </a:r>
            <a:r>
              <a:rPr lang="en-US" dirty="0" smtClean="0"/>
              <a:t>, day, hour and minute setting</a:t>
            </a: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F751F55D-E081-2844-BD10-FA97C4992ADC}" type="slidenum">
              <a:rPr lang="en-US" smtClean="0"/>
              <a:pPr>
                <a:defRPr/>
              </a:pPr>
              <a:t>13</a:t>
            </a:fld>
            <a:endParaRPr lang="en-US" dirty="0"/>
          </a:p>
        </p:txBody>
      </p:sp>
      <p:pic>
        <p:nvPicPr>
          <p:cNvPr id="30725" name="Picture 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59500" y="2108200"/>
            <a:ext cx="18415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172200" y="4013200"/>
            <a:ext cx="1803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Performing an Automatic Span Adjustment</a:t>
            </a:r>
            <a:endParaRPr lang="en-US" dirty="0"/>
          </a:p>
        </p:txBody>
      </p:sp>
      <p:sp>
        <p:nvSpPr>
          <p:cNvPr id="4" name="Content Placeholder 3"/>
          <p:cNvSpPr>
            <a:spLocks noGrp="1"/>
          </p:cNvSpPr>
          <p:nvPr>
            <p:ph sz="half" idx="2"/>
          </p:nvPr>
        </p:nvSpPr>
        <p:spPr>
          <a:xfrm>
            <a:off x="3924300" y="1600200"/>
            <a:ext cx="4876800" cy="4525963"/>
          </a:xfrm>
        </p:spPr>
        <p:txBody>
          <a:bodyPr>
            <a:normAutofit fontScale="70000" lnSpcReduction="20000"/>
          </a:bodyPr>
          <a:lstStyle/>
          <a:p>
            <a:pPr>
              <a:defRPr/>
            </a:pPr>
            <a:r>
              <a:rPr lang="en-US" dirty="0"/>
              <a:t>Press the POWER MODE button when the </a:t>
            </a:r>
            <a:r>
              <a:rPr lang="en-US" dirty="0" smtClean="0"/>
              <a:t>A--CAL </a:t>
            </a:r>
            <a:r>
              <a:rPr lang="en-US" dirty="0"/>
              <a:t>screen is displayed</a:t>
            </a:r>
          </a:p>
          <a:p>
            <a:pPr>
              <a:defRPr/>
            </a:pPr>
            <a:r>
              <a:rPr lang="en-US" dirty="0" smtClean="0"/>
              <a:t>The calibration gas concentration will be displayed</a:t>
            </a:r>
          </a:p>
          <a:p>
            <a:pPr lvl="1">
              <a:defRPr/>
            </a:pPr>
            <a:r>
              <a:rPr lang="en-US" dirty="0" smtClean="0"/>
              <a:t>If the concentration does not match, Press and hold the AIR button, then press and hold the POWER MODE button, release both when you here a beep.</a:t>
            </a:r>
          </a:p>
          <a:p>
            <a:pPr lvl="1">
              <a:defRPr/>
            </a:pPr>
            <a:r>
              <a:rPr lang="en-US" dirty="0" smtClean="0"/>
              <a:t>Use the AIR button to adjust the value</a:t>
            </a:r>
          </a:p>
          <a:p>
            <a:pPr lvl="1">
              <a:defRPr/>
            </a:pPr>
            <a:r>
              <a:rPr lang="en-US" dirty="0" smtClean="0"/>
              <a:t>Press the POWER MODE button once the correct value is displayed</a:t>
            </a:r>
          </a:p>
          <a:p>
            <a:pPr lvl="1">
              <a:defRPr/>
            </a:pPr>
            <a:r>
              <a:rPr lang="en-US" dirty="0" smtClean="0"/>
              <a:t>The unit will return to the previous screen</a:t>
            </a:r>
          </a:p>
          <a:p>
            <a:pPr>
              <a:defRPr/>
            </a:pPr>
            <a:r>
              <a:rPr lang="en-US" dirty="0" smtClean="0"/>
              <a:t>Press the POWER MODE button</a:t>
            </a:r>
          </a:p>
          <a:p>
            <a:pPr lvl="1">
              <a:defRPr/>
            </a:pPr>
            <a:r>
              <a:rPr lang="en-US" dirty="0" smtClean="0"/>
              <a:t>LCD will display the </a:t>
            </a:r>
            <a:r>
              <a:rPr lang="en-US" dirty="0"/>
              <a:t>current gas readings and “A--CAL.” will flash</a:t>
            </a:r>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4BF1B346-2377-3146-A2C8-5B02B45741D5}" type="slidenum">
              <a:rPr lang="en-US" smtClean="0"/>
              <a:pPr>
                <a:defRPr/>
              </a:pPr>
              <a:t>14</a:t>
            </a:fld>
            <a:endParaRPr lang="en-US" dirty="0"/>
          </a:p>
        </p:txBody>
      </p:sp>
      <p:pic>
        <p:nvPicPr>
          <p:cNvPr id="31749" name="Picture 8"/>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193800" y="1778000"/>
            <a:ext cx="1854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19200" y="3022600"/>
            <a:ext cx="1803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0"/>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219200" y="4279900"/>
            <a:ext cx="1803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Performing an Automatic Span Adjustment</a:t>
            </a:r>
            <a:endParaRPr lang="en-US" dirty="0"/>
          </a:p>
        </p:txBody>
      </p:sp>
      <p:sp>
        <p:nvSpPr>
          <p:cNvPr id="3" name="Content Placeholder 2"/>
          <p:cNvSpPr>
            <a:spLocks noGrp="1"/>
          </p:cNvSpPr>
          <p:nvPr>
            <p:ph sz="half" idx="1"/>
          </p:nvPr>
        </p:nvSpPr>
        <p:spPr>
          <a:xfrm>
            <a:off x="457200" y="1600200"/>
            <a:ext cx="4279900" cy="4525963"/>
          </a:xfrm>
        </p:spPr>
        <p:txBody>
          <a:bodyPr>
            <a:normAutofit fontScale="70000" lnSpcReduction="20000"/>
          </a:bodyPr>
          <a:lstStyle/>
          <a:p>
            <a:pPr>
              <a:defRPr/>
            </a:pPr>
            <a:r>
              <a:rPr lang="en-US" dirty="0" smtClean="0"/>
              <a:t>Connect the regulator, cylinder, calibration tubing and calibration cup together</a:t>
            </a:r>
          </a:p>
          <a:p>
            <a:pPr>
              <a:defRPr/>
            </a:pPr>
            <a:r>
              <a:rPr lang="en-US" dirty="0" smtClean="0"/>
              <a:t>Connect the calibration cup to the instrument</a:t>
            </a:r>
          </a:p>
          <a:p>
            <a:pPr>
              <a:defRPr/>
            </a:pPr>
            <a:r>
              <a:rPr lang="en-US" dirty="0" smtClean="0"/>
              <a:t>Turn on the regulator</a:t>
            </a:r>
          </a:p>
          <a:p>
            <a:pPr>
              <a:defRPr/>
            </a:pPr>
            <a:r>
              <a:rPr lang="en-US" dirty="0" smtClean="0"/>
              <a:t>Allow the gas to flow for 2 minutes</a:t>
            </a:r>
          </a:p>
          <a:p>
            <a:pPr>
              <a:defRPr/>
            </a:pPr>
            <a:r>
              <a:rPr lang="en-US" dirty="0" smtClean="0"/>
              <a:t>Press the POWER MODE button</a:t>
            </a:r>
          </a:p>
          <a:p>
            <a:pPr>
              <a:defRPr/>
            </a:pPr>
            <a:r>
              <a:rPr lang="en-US" dirty="0" smtClean="0"/>
              <a:t>If the span adjustment is successful the unit will show PASS, if the span adjustment is not successful, the unit will show FAIL</a:t>
            </a:r>
          </a:p>
          <a:p>
            <a:pPr>
              <a:defRPr/>
            </a:pPr>
            <a:r>
              <a:rPr lang="en-US" dirty="0" smtClean="0"/>
              <a:t>Turn off regulator and disconnect the calibration cup</a:t>
            </a:r>
          </a:p>
          <a:p>
            <a:pPr>
              <a:defRPr/>
            </a:pP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2E5FE10E-02A2-1649-9656-6D0F6CD99A8E}" type="slidenum">
              <a:rPr lang="en-US" smtClean="0"/>
              <a:pPr>
                <a:defRPr/>
              </a:pPr>
              <a:t>15</a:t>
            </a:fld>
            <a:endParaRPr lang="en-US" dirty="0"/>
          </a:p>
        </p:txBody>
      </p:sp>
      <p:pic>
        <p:nvPicPr>
          <p:cNvPr id="32774" name="Picture 8"/>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4953000" y="4064000"/>
            <a:ext cx="17907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10"/>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896100" y="4076700"/>
            <a:ext cx="1803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spa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36" y="1348111"/>
            <a:ext cx="4109563" cy="256349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sz="4000" dirty="0">
                <a:latin typeface="Arial" charset="0"/>
              </a:rPr>
              <a:t>Performing a Easy Span Adjustment</a:t>
            </a:r>
          </a:p>
        </p:txBody>
      </p:sp>
      <p:sp>
        <p:nvSpPr>
          <p:cNvPr id="4" name="Content Placeholder 3"/>
          <p:cNvSpPr>
            <a:spLocks noGrp="1"/>
          </p:cNvSpPr>
          <p:nvPr>
            <p:ph sz="half" idx="2"/>
          </p:nvPr>
        </p:nvSpPr>
        <p:spPr>
          <a:xfrm>
            <a:off x="4648200" y="1600200"/>
            <a:ext cx="4038600" cy="4525963"/>
          </a:xfrm>
        </p:spPr>
        <p:txBody>
          <a:bodyPr>
            <a:normAutofit fontScale="62500" lnSpcReduction="20000"/>
          </a:bodyPr>
          <a:lstStyle/>
          <a:p>
            <a:pPr>
              <a:defRPr/>
            </a:pPr>
            <a:r>
              <a:rPr lang="en-US" dirty="0"/>
              <a:t>Press the POWER MODE button when the </a:t>
            </a:r>
            <a:r>
              <a:rPr lang="en-US" dirty="0" smtClean="0"/>
              <a:t>E-</a:t>
            </a:r>
            <a:r>
              <a:rPr lang="en-US" dirty="0"/>
              <a:t>-CAL screen is displayed</a:t>
            </a:r>
          </a:p>
          <a:p>
            <a:pPr>
              <a:defRPr/>
            </a:pPr>
            <a:r>
              <a:rPr lang="en-US" dirty="0"/>
              <a:t>The calibration gas concentration will be displayed</a:t>
            </a:r>
          </a:p>
          <a:p>
            <a:pPr lvl="1">
              <a:defRPr/>
            </a:pPr>
            <a:r>
              <a:rPr lang="en-US" dirty="0"/>
              <a:t>If the concentration does not match, Press and hold the AIR button, then press and hold the POWER MODE button, release both when you here a beep.</a:t>
            </a:r>
          </a:p>
          <a:p>
            <a:pPr lvl="1">
              <a:defRPr/>
            </a:pPr>
            <a:r>
              <a:rPr lang="en-US" dirty="0"/>
              <a:t>Use the AIR button to adjust the value</a:t>
            </a:r>
          </a:p>
          <a:p>
            <a:pPr lvl="1">
              <a:defRPr/>
            </a:pPr>
            <a:r>
              <a:rPr lang="en-US" dirty="0"/>
              <a:t>Press the POWER MODE button once the correct value is displayed</a:t>
            </a:r>
          </a:p>
          <a:p>
            <a:pPr lvl="1">
              <a:defRPr/>
            </a:pPr>
            <a:r>
              <a:rPr lang="en-US" dirty="0"/>
              <a:t>The unit will return to the previous screen</a:t>
            </a:r>
          </a:p>
          <a:p>
            <a:pPr>
              <a:defRPr/>
            </a:pPr>
            <a:r>
              <a:rPr lang="en-US" dirty="0"/>
              <a:t>Press the POWER MODE button</a:t>
            </a:r>
          </a:p>
          <a:p>
            <a:pPr lvl="1">
              <a:defRPr/>
            </a:pPr>
            <a:r>
              <a:rPr lang="en-US" dirty="0"/>
              <a:t>LCD will display the current gas readings and </a:t>
            </a:r>
            <a:r>
              <a:rPr lang="en-US" dirty="0" smtClean="0"/>
              <a:t>“E-</a:t>
            </a:r>
            <a:r>
              <a:rPr lang="en-US" dirty="0"/>
              <a:t>-CAL.” will flash</a:t>
            </a:r>
          </a:p>
          <a:p>
            <a:pPr>
              <a:defRPr/>
            </a:pPr>
            <a:endParaRPr lang="en-US" dirty="0"/>
          </a:p>
        </p:txBody>
      </p:sp>
      <p:sp>
        <p:nvSpPr>
          <p:cNvPr id="5" name="Date Placeholder 4"/>
          <p:cNvSpPr>
            <a:spLocks noGrp="1"/>
          </p:cNvSpPr>
          <p:nvPr>
            <p:ph type="dt" sz="quarter" idx="10"/>
          </p:nvPr>
        </p:nvSpPr>
        <p:spPr/>
        <p:txBody>
          <a:bodyPr/>
          <a:lstStyle/>
          <a:p>
            <a:pPr>
              <a:defRPr/>
            </a:pPr>
            <a:r>
              <a:rPr lang="en-US" smtClean="0"/>
              <a:t>Rev. 07/11/14</a:t>
            </a:r>
            <a:endParaRPr lang="en-US"/>
          </a:p>
        </p:txBody>
      </p:sp>
      <p:sp>
        <p:nvSpPr>
          <p:cNvPr id="6" name="Slide Number Placeholder 5"/>
          <p:cNvSpPr>
            <a:spLocks noGrp="1"/>
          </p:cNvSpPr>
          <p:nvPr>
            <p:ph type="sldNum" sz="quarter" idx="12"/>
          </p:nvPr>
        </p:nvSpPr>
        <p:spPr/>
        <p:txBody>
          <a:bodyPr/>
          <a:lstStyle/>
          <a:p>
            <a:pPr>
              <a:defRPr/>
            </a:pPr>
            <a:fld id="{82EF3D78-A8B4-2B44-AD97-70025E7DD1E9}" type="slidenum">
              <a:rPr lang="en-US" smtClean="0"/>
              <a:pPr>
                <a:defRPr/>
              </a:pPr>
              <a:t>16</a:t>
            </a:fld>
            <a:endParaRPr lang="en-US" dirty="0"/>
          </a:p>
        </p:txBody>
      </p:sp>
      <p:pic>
        <p:nvPicPr>
          <p:cNvPr id="33797" name="Picture 8"/>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320800" y="1714500"/>
            <a:ext cx="1778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9"/>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333500" y="3022600"/>
            <a:ext cx="17653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10"/>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333500" y="4318000"/>
            <a:ext cx="17653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sz="4000" dirty="0">
                <a:latin typeface="Arial" charset="0"/>
              </a:rPr>
              <a:t>Performing a Easy Span Adjustment</a:t>
            </a:r>
          </a:p>
        </p:txBody>
      </p:sp>
      <p:sp>
        <p:nvSpPr>
          <p:cNvPr id="3" name="Content Placeholder 2"/>
          <p:cNvSpPr>
            <a:spLocks noGrp="1"/>
          </p:cNvSpPr>
          <p:nvPr>
            <p:ph sz="half" idx="1"/>
          </p:nvPr>
        </p:nvSpPr>
        <p:spPr>
          <a:xfrm>
            <a:off x="457200" y="1600200"/>
            <a:ext cx="4038600" cy="4525963"/>
          </a:xfrm>
        </p:spPr>
        <p:txBody>
          <a:bodyPr>
            <a:normAutofit fontScale="92500" lnSpcReduction="20000"/>
          </a:bodyPr>
          <a:lstStyle/>
          <a:p>
            <a:pPr>
              <a:defRPr/>
            </a:pPr>
            <a:r>
              <a:rPr lang="en-US" dirty="0"/>
              <a:t>Connect the regulator, cylinder, calibration tubing and calibration cup together</a:t>
            </a:r>
          </a:p>
          <a:p>
            <a:pPr>
              <a:defRPr/>
            </a:pPr>
            <a:r>
              <a:rPr lang="en-US" dirty="0"/>
              <a:t>Connect the calibration cup to the instrument</a:t>
            </a:r>
          </a:p>
          <a:p>
            <a:pPr>
              <a:defRPr/>
            </a:pPr>
            <a:r>
              <a:rPr lang="en-US" dirty="0"/>
              <a:t>Turn on the </a:t>
            </a:r>
            <a:r>
              <a:rPr lang="en-US" dirty="0" smtClean="0"/>
              <a:t>regulator</a:t>
            </a:r>
          </a:p>
          <a:p>
            <a:pPr>
              <a:defRPr/>
            </a:pPr>
            <a:r>
              <a:rPr lang="en-US" dirty="0" smtClean="0"/>
              <a:t>Once the gas reading reaches 10% on the full scale value, E--CAL will begin to flash and a time countdown will begin</a:t>
            </a:r>
            <a:endParaRPr lang="en-US" dirty="0"/>
          </a:p>
          <a:p>
            <a:pPr>
              <a:defRPr/>
            </a:pPr>
            <a:endParaRPr lang="en-US" dirty="0"/>
          </a:p>
        </p:txBody>
      </p:sp>
      <p:sp>
        <p:nvSpPr>
          <p:cNvPr id="5" name="Date Placeholder 4"/>
          <p:cNvSpPr>
            <a:spLocks noGrp="1"/>
          </p:cNvSpPr>
          <p:nvPr>
            <p:ph type="dt" sz="quarter" idx="10"/>
          </p:nvPr>
        </p:nvSpPr>
        <p:spPr/>
        <p:txBody>
          <a:bodyPr/>
          <a:lstStyle/>
          <a:p>
            <a:pPr>
              <a:defRPr/>
            </a:pPr>
            <a:r>
              <a:rPr lang="en-US" smtClean="0"/>
              <a:t>Rev. 07/11/14</a:t>
            </a:r>
            <a:endParaRPr lang="en-US"/>
          </a:p>
        </p:txBody>
      </p:sp>
      <p:sp>
        <p:nvSpPr>
          <p:cNvPr id="6" name="Slide Number Placeholder 5"/>
          <p:cNvSpPr>
            <a:spLocks noGrp="1"/>
          </p:cNvSpPr>
          <p:nvPr>
            <p:ph type="sldNum" sz="quarter" idx="12"/>
          </p:nvPr>
        </p:nvSpPr>
        <p:spPr/>
        <p:txBody>
          <a:bodyPr/>
          <a:lstStyle/>
          <a:p>
            <a:pPr>
              <a:defRPr/>
            </a:pPr>
            <a:fld id="{46D3CEB0-6015-3240-98BB-E0B67C37648E}" type="slidenum">
              <a:rPr lang="en-US" smtClean="0"/>
              <a:pPr>
                <a:defRPr/>
              </a:pPr>
              <a:t>17</a:t>
            </a:fld>
            <a:endParaRPr lang="en-US" dirty="0"/>
          </a:p>
        </p:txBody>
      </p:sp>
      <p:pic>
        <p:nvPicPr>
          <p:cNvPr id="34822"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5854700" y="4394200"/>
            <a:ext cx="17653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p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36" y="1348111"/>
            <a:ext cx="4109563" cy="256349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sz="4000" dirty="0">
                <a:latin typeface="Arial" charset="0"/>
              </a:rPr>
              <a:t>Performing a Easy Span </a:t>
            </a:r>
            <a:r>
              <a:rPr lang="en-US" sz="4000" dirty="0" smtClean="0">
                <a:latin typeface="Arial" charset="0"/>
              </a:rPr>
              <a:t>Adjustment</a:t>
            </a:r>
            <a:endParaRPr lang="en-US" sz="4000" dirty="0">
              <a:latin typeface="Arial" charset="0"/>
            </a:endParaRPr>
          </a:p>
        </p:txBody>
      </p:sp>
      <p:sp>
        <p:nvSpPr>
          <p:cNvPr id="4" name="Content Placeholder 3"/>
          <p:cNvSpPr>
            <a:spLocks noGrp="1"/>
          </p:cNvSpPr>
          <p:nvPr>
            <p:ph sz="half" idx="2"/>
          </p:nvPr>
        </p:nvSpPr>
        <p:spPr>
          <a:xfrm>
            <a:off x="4648200" y="1600200"/>
            <a:ext cx="4038600" cy="4525963"/>
          </a:xfrm>
        </p:spPr>
        <p:txBody>
          <a:bodyPr>
            <a:normAutofit fontScale="70000" lnSpcReduction="20000"/>
          </a:bodyPr>
          <a:lstStyle/>
          <a:p>
            <a:pPr>
              <a:defRPr/>
            </a:pPr>
            <a:r>
              <a:rPr lang="en-US" dirty="0"/>
              <a:t>At the end of the countdown, the 03 Series will attempt to make a span adjustment (zero adjustment for OX-03</a:t>
            </a:r>
            <a:r>
              <a:rPr lang="en-US" dirty="0" smtClean="0"/>
              <a:t>)</a:t>
            </a:r>
          </a:p>
          <a:p>
            <a:pPr lvl="1">
              <a:defRPr/>
            </a:pPr>
            <a:r>
              <a:rPr lang="en-US" dirty="0"/>
              <a:t>If the span adjustment (zero adjustment for OX-03) is successful, the LCD will show the following screen before returning to the E--CAL </a:t>
            </a:r>
            <a:r>
              <a:rPr lang="en-US" dirty="0" smtClean="0"/>
              <a:t>screen</a:t>
            </a:r>
          </a:p>
          <a:p>
            <a:pPr lvl="1">
              <a:defRPr/>
            </a:pPr>
            <a:r>
              <a:rPr lang="en-US" dirty="0"/>
              <a:t>If the span adjustment (zero adjustment for OX-03) fails, the LCD will </a:t>
            </a:r>
            <a:r>
              <a:rPr lang="en-US" dirty="0" smtClean="0"/>
              <a:t>show Fail</a:t>
            </a:r>
          </a:p>
          <a:p>
            <a:pPr>
              <a:defRPr/>
            </a:pPr>
            <a:r>
              <a:rPr lang="en-US" dirty="0"/>
              <a:t>Turn off regulator and disconnect the calibration </a:t>
            </a:r>
            <a:r>
              <a:rPr lang="en-US" dirty="0" smtClean="0"/>
              <a:t>cup</a:t>
            </a:r>
          </a:p>
          <a:p>
            <a:pPr>
              <a:defRPr/>
            </a:pPr>
            <a:r>
              <a:rPr lang="en-US" dirty="0"/>
              <a:t>Press and release the POWER MODE button to clear the failure indication and return to the E--</a:t>
            </a:r>
            <a:r>
              <a:rPr lang="en-US" dirty="0" smtClean="0"/>
              <a:t>CAL screen</a:t>
            </a:r>
            <a:endParaRPr lang="en-US" dirty="0"/>
          </a:p>
        </p:txBody>
      </p:sp>
      <p:sp>
        <p:nvSpPr>
          <p:cNvPr id="5" name="Date Placeholder 4"/>
          <p:cNvSpPr>
            <a:spLocks noGrp="1"/>
          </p:cNvSpPr>
          <p:nvPr>
            <p:ph type="dt" sz="quarter" idx="10"/>
          </p:nvPr>
        </p:nvSpPr>
        <p:spPr/>
        <p:txBody>
          <a:bodyPr/>
          <a:lstStyle/>
          <a:p>
            <a:pPr>
              <a:defRPr/>
            </a:pPr>
            <a:r>
              <a:rPr lang="en-US" smtClean="0"/>
              <a:t>Rev. 07/11/14</a:t>
            </a:r>
            <a:endParaRPr lang="en-US"/>
          </a:p>
        </p:txBody>
      </p:sp>
      <p:sp>
        <p:nvSpPr>
          <p:cNvPr id="6" name="Slide Number Placeholder 5"/>
          <p:cNvSpPr>
            <a:spLocks noGrp="1"/>
          </p:cNvSpPr>
          <p:nvPr>
            <p:ph type="sldNum" sz="quarter" idx="12"/>
          </p:nvPr>
        </p:nvSpPr>
        <p:spPr/>
        <p:txBody>
          <a:bodyPr/>
          <a:lstStyle/>
          <a:p>
            <a:pPr>
              <a:defRPr/>
            </a:pPr>
            <a:fld id="{3E361233-7F1D-3743-B161-C0BB67379B0B}" type="slidenum">
              <a:rPr lang="en-US" smtClean="0"/>
              <a:pPr>
                <a:defRPr/>
              </a:pPr>
              <a:t>18</a:t>
            </a:fld>
            <a:endParaRPr lang="en-US" dirty="0"/>
          </a:p>
        </p:txBody>
      </p:sp>
      <p:pic>
        <p:nvPicPr>
          <p:cNvPr id="35845" name="Picture 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689100" y="2311400"/>
            <a:ext cx="17653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676400" y="3708400"/>
            <a:ext cx="17780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Performing a Manual Span Adjustment</a:t>
            </a:r>
            <a:endParaRPr lang="en-US" dirty="0"/>
          </a:p>
        </p:txBody>
      </p:sp>
      <p:sp>
        <p:nvSpPr>
          <p:cNvPr id="4" name="Content Placeholder 3"/>
          <p:cNvSpPr>
            <a:spLocks noGrp="1"/>
          </p:cNvSpPr>
          <p:nvPr>
            <p:ph sz="half" idx="2"/>
          </p:nvPr>
        </p:nvSpPr>
        <p:spPr>
          <a:xfrm>
            <a:off x="3924300" y="1600200"/>
            <a:ext cx="4876800" cy="4525963"/>
          </a:xfrm>
        </p:spPr>
        <p:txBody>
          <a:bodyPr>
            <a:normAutofit fontScale="62500" lnSpcReduction="20000"/>
          </a:bodyPr>
          <a:lstStyle/>
          <a:p>
            <a:pPr>
              <a:defRPr/>
            </a:pPr>
            <a:r>
              <a:rPr lang="en-US" dirty="0"/>
              <a:t>Press the POWER MODE button when the M</a:t>
            </a:r>
            <a:r>
              <a:rPr lang="en-US" dirty="0" smtClean="0"/>
              <a:t>--CAL </a:t>
            </a:r>
            <a:r>
              <a:rPr lang="en-US" dirty="0"/>
              <a:t>screen is displayed</a:t>
            </a:r>
          </a:p>
          <a:p>
            <a:pPr>
              <a:defRPr/>
            </a:pPr>
            <a:r>
              <a:rPr lang="en-US" dirty="0" smtClean="0"/>
              <a:t>Press the POWER MODE button</a:t>
            </a:r>
          </a:p>
          <a:p>
            <a:pPr lvl="1">
              <a:defRPr/>
            </a:pPr>
            <a:r>
              <a:rPr lang="en-US" dirty="0" smtClean="0"/>
              <a:t>LCD will display the </a:t>
            </a:r>
            <a:r>
              <a:rPr lang="en-US" dirty="0"/>
              <a:t>current gas readings and </a:t>
            </a:r>
            <a:r>
              <a:rPr lang="en-US" dirty="0" smtClean="0"/>
              <a:t>“M-</a:t>
            </a:r>
            <a:r>
              <a:rPr lang="en-US" dirty="0"/>
              <a:t>-CAL.” will </a:t>
            </a:r>
            <a:r>
              <a:rPr lang="en-US" dirty="0" smtClean="0"/>
              <a:t>flash</a:t>
            </a:r>
          </a:p>
          <a:p>
            <a:pPr>
              <a:defRPr/>
            </a:pPr>
            <a:r>
              <a:rPr lang="en-US" dirty="0"/>
              <a:t>Connect the regulator, cylinder, calibration tubing and calibration cup together</a:t>
            </a:r>
          </a:p>
          <a:p>
            <a:pPr>
              <a:defRPr/>
            </a:pPr>
            <a:r>
              <a:rPr lang="en-US" dirty="0"/>
              <a:t>Connect the calibration cup to the instrument</a:t>
            </a:r>
          </a:p>
          <a:p>
            <a:pPr>
              <a:defRPr/>
            </a:pPr>
            <a:r>
              <a:rPr lang="en-US" dirty="0" smtClean="0"/>
              <a:t>Turn </a:t>
            </a:r>
            <a:r>
              <a:rPr lang="en-US" dirty="0"/>
              <a:t>on the regulator</a:t>
            </a:r>
          </a:p>
          <a:p>
            <a:pPr>
              <a:defRPr/>
            </a:pPr>
            <a:r>
              <a:rPr lang="en-US" dirty="0"/>
              <a:t>Allow the gas to flow for 2 </a:t>
            </a:r>
            <a:r>
              <a:rPr lang="en-US" dirty="0" smtClean="0"/>
              <a:t>minutes</a:t>
            </a:r>
          </a:p>
          <a:p>
            <a:pPr>
              <a:defRPr/>
            </a:pPr>
            <a:r>
              <a:rPr lang="en-US" dirty="0"/>
              <a:t>Adjust the display gas reading using the AIR button to match the </a:t>
            </a:r>
            <a:r>
              <a:rPr lang="en-US" dirty="0" smtClean="0"/>
              <a:t>concentration of the calibration cylinder</a:t>
            </a:r>
          </a:p>
          <a:p>
            <a:pPr>
              <a:defRPr/>
            </a:pPr>
            <a:r>
              <a:rPr lang="en-US" dirty="0" smtClean="0"/>
              <a:t>Press the POWER MODE button</a:t>
            </a:r>
          </a:p>
          <a:p>
            <a:pPr>
              <a:defRPr/>
            </a:pPr>
            <a:r>
              <a:rPr lang="en-US" dirty="0" smtClean="0"/>
              <a:t>After the span adjustment is made, the instrument will return to the M--CAL screen</a:t>
            </a:r>
          </a:p>
          <a:p>
            <a:pPr>
              <a:defRPr/>
            </a:pPr>
            <a:r>
              <a:rPr lang="en-US" dirty="0"/>
              <a:t>Turn off regulator and disconnect the calibration cup</a:t>
            </a:r>
          </a:p>
          <a:p>
            <a:pPr>
              <a:defRPr/>
            </a:pP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CF7CC537-FD85-1249-A063-54B3B2B4C3D2}" type="slidenum">
              <a:rPr lang="en-US" smtClean="0"/>
              <a:pPr>
                <a:defRPr/>
              </a:pPr>
              <a:t>19</a:t>
            </a:fld>
            <a:endParaRPr lang="en-US" dirty="0"/>
          </a:p>
        </p:txBody>
      </p:sp>
      <p:pic>
        <p:nvPicPr>
          <p:cNvPr id="36869" name="Picture 2"/>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066800" y="1536700"/>
            <a:ext cx="1778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66800" y="2781300"/>
            <a:ext cx="17653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292100" y="301625"/>
            <a:ext cx="8550275" cy="1146175"/>
          </a:xfrm>
        </p:spPr>
        <p:txBody>
          <a:bodyPr/>
          <a:lstStyle/>
          <a:p>
            <a:r>
              <a:rPr lang="en-US">
                <a:latin typeface="Arial" charset="0"/>
              </a:rPr>
              <a:t>03 Series</a:t>
            </a:r>
            <a:br>
              <a:rPr lang="en-US">
                <a:latin typeface="Arial" charset="0"/>
              </a:rPr>
            </a:br>
            <a:r>
              <a:rPr lang="en-US" sz="2000">
                <a:latin typeface="Arial" charset="0"/>
              </a:rPr>
              <a:t>Components</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6814AB76-DD19-0244-9E3A-51D602799094}" type="slidenum">
              <a:rPr lang="en-US" smtClean="0"/>
              <a:pPr>
                <a:defRPr/>
              </a:pPr>
              <a:t>2</a:t>
            </a:fld>
            <a:endParaRPr lang="en-US" dirty="0"/>
          </a:p>
        </p:txBody>
      </p:sp>
      <p:pic>
        <p:nvPicPr>
          <p:cNvPr id="2" name="Picture 1" descr="diagra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8400" y="1905000"/>
            <a:ext cx="6584602" cy="3327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1625"/>
            <a:ext cx="7775575" cy="676275"/>
          </a:xfrm>
        </p:spPr>
        <p:txBody>
          <a:bodyPr>
            <a:noAutofit/>
          </a:bodyPr>
          <a:lstStyle/>
          <a:p>
            <a:pPr>
              <a:defRPr/>
            </a:pPr>
            <a:r>
              <a:rPr lang="en-US" sz="4000" dirty="0" smtClean="0"/>
              <a:t>Performing a Bump Test</a:t>
            </a:r>
            <a:endParaRPr lang="en-US" sz="4000" dirty="0"/>
          </a:p>
        </p:txBody>
      </p:sp>
      <p:sp>
        <p:nvSpPr>
          <p:cNvPr id="4" name="Content Placeholder 3"/>
          <p:cNvSpPr>
            <a:spLocks noGrp="1"/>
          </p:cNvSpPr>
          <p:nvPr>
            <p:ph sz="half" idx="2"/>
          </p:nvPr>
        </p:nvSpPr>
        <p:spPr>
          <a:xfrm>
            <a:off x="3200400" y="1600200"/>
            <a:ext cx="5727700" cy="4525963"/>
          </a:xfrm>
        </p:spPr>
        <p:txBody>
          <a:bodyPr>
            <a:normAutofit fontScale="77500" lnSpcReduction="20000"/>
          </a:bodyPr>
          <a:lstStyle/>
          <a:p>
            <a:pPr>
              <a:defRPr/>
            </a:pPr>
            <a:r>
              <a:rPr lang="en-US" dirty="0"/>
              <a:t>Press the POWER MODE button when the </a:t>
            </a:r>
            <a:r>
              <a:rPr lang="en-US" dirty="0" smtClean="0"/>
              <a:t>BUMP </a:t>
            </a:r>
            <a:r>
              <a:rPr lang="en-US" dirty="0"/>
              <a:t>screen is displayed</a:t>
            </a:r>
          </a:p>
          <a:p>
            <a:pPr>
              <a:defRPr/>
            </a:pPr>
            <a:r>
              <a:rPr lang="en-US" dirty="0" smtClean="0"/>
              <a:t>Connect </a:t>
            </a:r>
            <a:r>
              <a:rPr lang="en-US" dirty="0"/>
              <a:t>the regulator, cylinder, calibration tubing together</a:t>
            </a:r>
          </a:p>
          <a:p>
            <a:pPr>
              <a:defRPr/>
            </a:pPr>
            <a:r>
              <a:rPr lang="en-US" dirty="0"/>
              <a:t>Connect the calibration cup to the instrument</a:t>
            </a:r>
          </a:p>
          <a:p>
            <a:pPr>
              <a:defRPr/>
            </a:pPr>
            <a:r>
              <a:rPr lang="en-US" dirty="0"/>
              <a:t>Connect the other end of the calibration tubing to the calibration </a:t>
            </a:r>
            <a:r>
              <a:rPr lang="en-US" dirty="0" smtClean="0"/>
              <a:t>cup</a:t>
            </a:r>
          </a:p>
          <a:p>
            <a:pPr>
              <a:defRPr/>
            </a:pPr>
            <a:r>
              <a:rPr lang="en-US" dirty="0" smtClean="0"/>
              <a:t>Press </a:t>
            </a:r>
            <a:r>
              <a:rPr lang="en-US" dirty="0"/>
              <a:t>the POWER MODE button</a:t>
            </a:r>
          </a:p>
          <a:p>
            <a:pPr lvl="1">
              <a:defRPr/>
            </a:pPr>
            <a:r>
              <a:rPr lang="en-US" dirty="0"/>
              <a:t>LCD will </a:t>
            </a:r>
            <a:r>
              <a:rPr lang="en-US" dirty="0" smtClean="0"/>
              <a:t>alternate between BUMP and APPLY</a:t>
            </a:r>
            <a:endParaRPr lang="en-US" dirty="0"/>
          </a:p>
          <a:p>
            <a:pPr>
              <a:defRPr/>
            </a:pPr>
            <a:r>
              <a:rPr lang="en-US" dirty="0"/>
              <a:t>Turn on the regulator</a:t>
            </a:r>
          </a:p>
          <a:p>
            <a:pPr>
              <a:defRPr/>
            </a:pPr>
            <a:r>
              <a:rPr lang="en-US" dirty="0" smtClean="0"/>
              <a:t>When the bump test countdown reaches 0, the unit will let you know whether it passed or failed</a:t>
            </a:r>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E383EA0F-58CE-E846-BAB3-A3BF67D24837}" type="slidenum">
              <a:rPr lang="en-US" smtClean="0"/>
              <a:pPr>
                <a:defRPr/>
              </a:pPr>
              <a:t>20</a:t>
            </a:fld>
            <a:endParaRPr lang="en-US" dirty="0"/>
          </a:p>
        </p:txBody>
      </p:sp>
      <p:pic>
        <p:nvPicPr>
          <p:cNvPr id="37893" name="Picture 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92200" y="1562100"/>
            <a:ext cx="1181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2200" y="2641600"/>
            <a:ext cx="1168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7000" y="3733800"/>
            <a:ext cx="300831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12"/>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7000" y="4813300"/>
            <a:ext cx="30099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Performing a Bump Test</a:t>
            </a:r>
            <a:endParaRPr lang="en-US" dirty="0"/>
          </a:p>
        </p:txBody>
      </p:sp>
      <p:sp>
        <p:nvSpPr>
          <p:cNvPr id="3" name="Content Placeholder 2"/>
          <p:cNvSpPr>
            <a:spLocks noGrp="1"/>
          </p:cNvSpPr>
          <p:nvPr>
            <p:ph sz="half" idx="1"/>
          </p:nvPr>
        </p:nvSpPr>
        <p:spPr>
          <a:xfrm>
            <a:off x="127000" y="1803400"/>
            <a:ext cx="4851400" cy="4229100"/>
          </a:xfrm>
        </p:spPr>
        <p:txBody>
          <a:bodyPr>
            <a:normAutofit fontScale="92500" lnSpcReduction="20000"/>
          </a:bodyPr>
          <a:lstStyle/>
          <a:p>
            <a:pPr>
              <a:defRPr/>
            </a:pPr>
            <a:r>
              <a:rPr lang="en-US" dirty="0" smtClean="0"/>
              <a:t>Press AIR to view the bump test gas reading</a:t>
            </a:r>
          </a:p>
          <a:p>
            <a:pPr>
              <a:defRPr/>
            </a:pPr>
            <a:r>
              <a:rPr lang="en-US" dirty="0" smtClean="0"/>
              <a:t>To return to the BUMP screen press the POWER MODE button</a:t>
            </a:r>
          </a:p>
          <a:p>
            <a:pPr>
              <a:defRPr/>
            </a:pPr>
            <a:r>
              <a:rPr lang="en-US" dirty="0" smtClean="0"/>
              <a:t>If Calibration after Bump Test Fails is set to ON a calibration is immediately and automatically started upon a bump test failure</a:t>
            </a:r>
          </a:p>
          <a:p>
            <a:pPr>
              <a:defRPr/>
            </a:pPr>
            <a:r>
              <a:rPr lang="en-US" dirty="0" smtClean="0"/>
              <a:t>The results are displayed after countdown finishes</a:t>
            </a:r>
          </a:p>
          <a:p>
            <a:pPr marL="0" indent="0">
              <a:buFont typeface="Arial" charset="0"/>
              <a:buNone/>
              <a:defRPr/>
            </a:pP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D919E84C-E67A-B044-BD61-DF2D333961F3}" type="slidenum">
              <a:rPr lang="en-US" smtClean="0"/>
              <a:pPr>
                <a:defRPr/>
              </a:pPr>
              <a:t>21</a:t>
            </a:fld>
            <a:endParaRPr lang="en-US" dirty="0"/>
          </a:p>
        </p:txBody>
      </p:sp>
      <p:pic>
        <p:nvPicPr>
          <p:cNvPr id="38917" name="Picture 3"/>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223000" y="1562100"/>
            <a:ext cx="14351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041900" y="4737100"/>
            <a:ext cx="37973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7"/>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080000" y="3644900"/>
            <a:ext cx="37211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8"/>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6223000" y="2603500"/>
            <a:ext cx="14351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279400" y="301625"/>
            <a:ext cx="8562975" cy="676275"/>
          </a:xfrm>
        </p:spPr>
        <p:txBody>
          <a:bodyPr/>
          <a:lstStyle/>
          <a:p>
            <a:r>
              <a:rPr lang="en-US">
                <a:latin typeface="Arial" charset="0"/>
              </a:rPr>
              <a:t>Maintenance Mode</a:t>
            </a:r>
          </a:p>
        </p:txBody>
      </p:sp>
      <p:sp>
        <p:nvSpPr>
          <p:cNvPr id="39938" name="Content Placeholder 2"/>
          <p:cNvSpPr>
            <a:spLocks noGrp="1"/>
          </p:cNvSpPr>
          <p:nvPr>
            <p:ph idx="1"/>
          </p:nvPr>
        </p:nvSpPr>
        <p:spPr/>
        <p:txBody>
          <a:bodyPr/>
          <a:lstStyle/>
          <a:p>
            <a:pPr marL="0" indent="0">
              <a:buFont typeface="Arial" charset="0"/>
              <a:buNone/>
            </a:pPr>
            <a:r>
              <a:rPr lang="en-US">
                <a:latin typeface="Times New Roman" charset="0"/>
              </a:rPr>
              <a:t>Allows access to:</a:t>
            </a:r>
          </a:p>
          <a:p>
            <a:pPr lvl="1"/>
            <a:r>
              <a:rPr lang="en-US">
                <a:latin typeface="Times New Roman" charset="0"/>
              </a:rPr>
              <a:t>Easy Calibration (E--CAL)</a:t>
            </a:r>
          </a:p>
          <a:p>
            <a:pPr lvl="1"/>
            <a:r>
              <a:rPr lang="en-US">
                <a:latin typeface="Times New Roman" charset="0"/>
              </a:rPr>
              <a:t>Manual Span Adjustment (M--CAL)</a:t>
            </a:r>
          </a:p>
          <a:p>
            <a:pPr lvl="1"/>
            <a:r>
              <a:rPr lang="en-US">
                <a:latin typeface="Times New Roman" charset="0"/>
              </a:rPr>
              <a:t>ROM</a:t>
            </a:r>
          </a:p>
          <a:p>
            <a:pPr lvl="2"/>
            <a:r>
              <a:rPr lang="en-US">
                <a:latin typeface="Times New Roman" charset="0"/>
              </a:rPr>
              <a:t>firmware version that is loaded in the instrument and the firmware checksum</a:t>
            </a:r>
          </a:p>
          <a:p>
            <a:pPr lvl="1"/>
            <a:r>
              <a:rPr lang="en-US">
                <a:latin typeface="Times New Roman" charset="0"/>
              </a:rPr>
              <a:t>Normal Mode (START)</a:t>
            </a:r>
          </a:p>
          <a:p>
            <a:pPr lvl="1"/>
            <a:r>
              <a:rPr lang="en-US">
                <a:latin typeface="Times New Roman" charset="0"/>
              </a:rPr>
              <a:t>Date &amp; Time (DATE)</a:t>
            </a:r>
          </a:p>
          <a:p>
            <a:pPr lvl="1"/>
            <a:r>
              <a:rPr lang="en-US">
                <a:latin typeface="Times New Roman" charset="0"/>
              </a:rPr>
              <a:t>Fresh Air Adjustment (AIR)</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DEE5E51B-E115-194C-8F9B-B0B8689E61C8}" type="slidenum">
              <a:rPr lang="en-US" smtClean="0"/>
              <a:pPr>
                <a:defRPr/>
              </a:pPr>
              <a:t>22</a:t>
            </a:fld>
            <a:endParaRPr lang="en-US" dirty="0"/>
          </a:p>
        </p:txBody>
      </p:sp>
      <p:sp>
        <p:nvSpPr>
          <p:cNvPr id="39941" name="TextBox 2"/>
          <p:cNvSpPr txBox="1">
            <a:spLocks noChangeArrowheads="1"/>
          </p:cNvSpPr>
          <p:nvPr/>
        </p:nvSpPr>
        <p:spPr bwMode="auto">
          <a:xfrm>
            <a:off x="1816100" y="1028700"/>
            <a:ext cx="5524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r>
              <a:rPr lang="en-US" sz="1200"/>
              <a:t>With the Unit off press and hold the AIR and Power Buttons for one beep</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279400" y="301625"/>
            <a:ext cx="8562975" cy="676275"/>
          </a:xfrm>
        </p:spPr>
        <p:txBody>
          <a:bodyPr/>
          <a:lstStyle/>
          <a:p>
            <a:r>
              <a:rPr lang="en-US">
                <a:latin typeface="Arial" charset="0"/>
              </a:rPr>
              <a:t>Factory Mode</a:t>
            </a:r>
          </a:p>
        </p:txBody>
      </p:sp>
      <p:sp>
        <p:nvSpPr>
          <p:cNvPr id="37890" name="Content Placeholder 2"/>
          <p:cNvSpPr>
            <a:spLocks noGrp="1"/>
          </p:cNvSpPr>
          <p:nvPr>
            <p:ph idx="1"/>
          </p:nvPr>
        </p:nvSpPr>
        <p:spPr/>
        <p:txBody>
          <a:bodyPr>
            <a:normAutofit fontScale="92500" lnSpcReduction="20000"/>
          </a:bodyPr>
          <a:lstStyle/>
          <a:p>
            <a:pPr marL="0" indent="0">
              <a:buFont typeface="Arial" charset="0"/>
              <a:buNone/>
              <a:defRPr/>
            </a:pPr>
            <a:r>
              <a:rPr lang="en-US" dirty="0">
                <a:latin typeface="Times New Roman" charset="0"/>
              </a:rPr>
              <a:t>Allows access to:</a:t>
            </a:r>
          </a:p>
          <a:p>
            <a:pPr lvl="1">
              <a:defRPr/>
            </a:pPr>
            <a:r>
              <a:rPr lang="en-US" dirty="0" smtClean="0">
                <a:latin typeface="Times New Roman" charset="0"/>
              </a:rPr>
              <a:t>Changing the Combustible Gas in the GP-03 (COMB)</a:t>
            </a:r>
          </a:p>
          <a:p>
            <a:pPr lvl="1">
              <a:defRPr/>
            </a:pPr>
            <a:r>
              <a:rPr lang="en-US" dirty="0" smtClean="0">
                <a:latin typeface="Times New Roman" charset="0"/>
              </a:rPr>
              <a:t>Alarm Points (ALM--P)</a:t>
            </a:r>
          </a:p>
          <a:p>
            <a:pPr lvl="1">
              <a:defRPr/>
            </a:pPr>
            <a:r>
              <a:rPr lang="en-US" dirty="0" smtClean="0">
                <a:latin typeface="Times New Roman" charset="0"/>
              </a:rPr>
              <a:t>Latching (LATCH)</a:t>
            </a:r>
          </a:p>
          <a:p>
            <a:pPr lvl="2">
              <a:defRPr/>
            </a:pPr>
            <a:r>
              <a:rPr lang="en-US" dirty="0" smtClean="0">
                <a:latin typeface="Times New Roman" charset="0"/>
              </a:rPr>
              <a:t>Latching/non-latching</a:t>
            </a:r>
          </a:p>
          <a:p>
            <a:pPr lvl="1">
              <a:defRPr/>
            </a:pPr>
            <a:r>
              <a:rPr lang="en-US" dirty="0" smtClean="0">
                <a:latin typeface="Times New Roman" charset="0"/>
              </a:rPr>
              <a:t>ROM</a:t>
            </a:r>
          </a:p>
          <a:p>
            <a:pPr lvl="1">
              <a:defRPr/>
            </a:pPr>
            <a:r>
              <a:rPr lang="en-US" dirty="0" smtClean="0">
                <a:latin typeface="Times New Roman" charset="0"/>
              </a:rPr>
              <a:t>A/D Value (A/D)</a:t>
            </a:r>
          </a:p>
          <a:p>
            <a:pPr lvl="1">
              <a:defRPr/>
            </a:pPr>
            <a:r>
              <a:rPr lang="en-US" dirty="0" smtClean="0">
                <a:latin typeface="Times New Roman" charset="0"/>
              </a:rPr>
              <a:t>Display Alarm Points (D--AL--P)</a:t>
            </a:r>
          </a:p>
          <a:p>
            <a:pPr lvl="2">
              <a:defRPr/>
            </a:pPr>
            <a:r>
              <a:rPr lang="en-US" dirty="0" smtClean="0"/>
              <a:t>Full scale/Alarm point (alarm test)</a:t>
            </a:r>
            <a:endParaRPr lang="en-US" dirty="0" smtClean="0">
              <a:latin typeface="Times New Roman" charset="0"/>
            </a:endParaRPr>
          </a:p>
          <a:p>
            <a:pPr lvl="1">
              <a:defRPr/>
            </a:pPr>
            <a:r>
              <a:rPr lang="en-US" dirty="0" smtClean="0">
                <a:latin typeface="Times New Roman" charset="0"/>
              </a:rPr>
              <a:t>Default (DEF.)</a:t>
            </a:r>
          </a:p>
          <a:p>
            <a:pPr lvl="1">
              <a:defRPr/>
            </a:pPr>
            <a:r>
              <a:rPr lang="en-US" dirty="0" smtClean="0">
                <a:latin typeface="Times New Roman" charset="0"/>
              </a:rPr>
              <a:t>Normal Mode (START)</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E5A16623-486A-FE4F-8046-A532A983D156}" type="slidenum">
              <a:rPr lang="en-US" smtClean="0"/>
              <a:pPr>
                <a:defRPr/>
              </a:pPr>
              <a:t>23</a:t>
            </a:fld>
            <a:endParaRPr lang="en-US" dirty="0"/>
          </a:p>
        </p:txBody>
      </p:sp>
      <p:sp>
        <p:nvSpPr>
          <p:cNvPr id="40965" name="TextBox 1"/>
          <p:cNvSpPr txBox="1">
            <a:spLocks noChangeArrowheads="1"/>
          </p:cNvSpPr>
          <p:nvPr/>
        </p:nvSpPr>
        <p:spPr bwMode="auto">
          <a:xfrm>
            <a:off x="1231900" y="1409700"/>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endParaRPr lang="en-US"/>
          </a:p>
        </p:txBody>
      </p:sp>
      <p:sp>
        <p:nvSpPr>
          <p:cNvPr id="40966" name="TextBox 2"/>
          <p:cNvSpPr txBox="1">
            <a:spLocks noChangeArrowheads="1"/>
          </p:cNvSpPr>
          <p:nvPr/>
        </p:nvSpPr>
        <p:spPr bwMode="auto">
          <a:xfrm>
            <a:off x="1752600" y="1003300"/>
            <a:ext cx="571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200"/>
              <a:t>With the Unit off press and hold the AIR and Power Buttons for three beeps Password is 1994, use the AIR button to get to the correct digit POWER MODE button to get to the next digit</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r>
              <a:rPr lang="en-US">
                <a:latin typeface="Arial" charset="0"/>
              </a:rPr>
              <a:t>Replacing the Filters</a:t>
            </a:r>
          </a:p>
        </p:txBody>
      </p:sp>
      <p:sp>
        <p:nvSpPr>
          <p:cNvPr id="3" name="Content Placeholder 2"/>
          <p:cNvSpPr>
            <a:spLocks noGrp="1"/>
          </p:cNvSpPr>
          <p:nvPr>
            <p:ph sz="half" idx="1"/>
          </p:nvPr>
        </p:nvSpPr>
        <p:spPr>
          <a:xfrm>
            <a:off x="228600" y="1600200"/>
            <a:ext cx="4483100" cy="4525963"/>
          </a:xfrm>
        </p:spPr>
        <p:txBody>
          <a:bodyPr>
            <a:normAutofit fontScale="55000" lnSpcReduction="20000"/>
          </a:bodyPr>
          <a:lstStyle/>
          <a:p>
            <a:pPr>
              <a:defRPr/>
            </a:pPr>
            <a:r>
              <a:rPr lang="en-US" dirty="0" smtClean="0"/>
              <a:t>Turn the 03 Series is off</a:t>
            </a:r>
          </a:p>
          <a:p>
            <a:pPr>
              <a:defRPr/>
            </a:pPr>
            <a:r>
              <a:rPr lang="en-US" dirty="0" smtClean="0"/>
              <a:t>Remove the Rubber Boot</a:t>
            </a:r>
          </a:p>
          <a:p>
            <a:pPr>
              <a:defRPr/>
            </a:pPr>
            <a:r>
              <a:rPr lang="en-US" dirty="0" smtClean="0"/>
              <a:t>Unscrew the four screws that attach the rear case to the front case</a:t>
            </a:r>
          </a:p>
          <a:p>
            <a:pPr>
              <a:defRPr/>
            </a:pPr>
            <a:r>
              <a:rPr lang="en-US" dirty="0" smtClean="0"/>
              <a:t>Turn the instrument right side up (The screws are not captive and will fall out)</a:t>
            </a:r>
          </a:p>
          <a:p>
            <a:pPr>
              <a:defRPr/>
            </a:pPr>
            <a:r>
              <a:rPr lang="en-US" dirty="0" smtClean="0"/>
              <a:t>Remove the front case from the rear case</a:t>
            </a:r>
          </a:p>
          <a:p>
            <a:pPr>
              <a:defRPr/>
            </a:pPr>
            <a:r>
              <a:rPr lang="en-US" dirty="0" smtClean="0"/>
              <a:t>Carefully remove the sensor gasket (If you have a CO</a:t>
            </a:r>
            <a:r>
              <a:rPr lang="en-US" dirty="0"/>
              <a:t>-03</a:t>
            </a:r>
            <a:r>
              <a:rPr lang="en-US" dirty="0" smtClean="0"/>
              <a:t>, the charcoal </a:t>
            </a:r>
            <a:r>
              <a:rPr lang="en-US" dirty="0"/>
              <a:t>filter will be installed in the sensor </a:t>
            </a:r>
            <a:r>
              <a:rPr lang="en-US" dirty="0" smtClean="0"/>
              <a:t>gasket) </a:t>
            </a:r>
          </a:p>
          <a:p>
            <a:pPr>
              <a:defRPr/>
            </a:pPr>
            <a:r>
              <a:rPr lang="en-US" dirty="0" smtClean="0"/>
              <a:t>Carefully </a:t>
            </a:r>
            <a:r>
              <a:rPr lang="en-US" dirty="0"/>
              <a:t>remove the sensor </a:t>
            </a:r>
            <a:r>
              <a:rPr lang="en-US" dirty="0" smtClean="0"/>
              <a:t>membrane</a:t>
            </a:r>
          </a:p>
          <a:p>
            <a:pPr>
              <a:defRPr/>
            </a:pPr>
            <a:r>
              <a:rPr lang="en-US" dirty="0" smtClean="0"/>
              <a:t>If you have a CO</a:t>
            </a:r>
            <a:r>
              <a:rPr lang="en-US" dirty="0"/>
              <a:t>-03</a:t>
            </a:r>
            <a:r>
              <a:rPr lang="en-US" dirty="0" smtClean="0"/>
              <a:t>, install a charcoal filter in to the recess in the sensor </a:t>
            </a:r>
            <a:r>
              <a:rPr lang="en-US" dirty="0"/>
              <a:t>gasket</a:t>
            </a:r>
            <a:r>
              <a:rPr lang="en-US" dirty="0" smtClean="0"/>
              <a:t>.</a:t>
            </a:r>
          </a:p>
          <a:p>
            <a:pPr>
              <a:defRPr/>
            </a:pPr>
            <a:r>
              <a:rPr lang="en-US" dirty="0" smtClean="0"/>
              <a:t>Then insert </a:t>
            </a:r>
            <a:r>
              <a:rPr lang="en-US" dirty="0"/>
              <a:t>a new sensor membrane in the sensor membrane </a:t>
            </a:r>
            <a:r>
              <a:rPr lang="en-US" dirty="0" smtClean="0"/>
              <a:t>recess</a:t>
            </a:r>
          </a:p>
          <a:p>
            <a:pPr>
              <a:defRPr/>
            </a:pPr>
            <a:r>
              <a:rPr lang="en-US" dirty="0" smtClean="0"/>
              <a:t>Reinstall the sensor gasket with the flat side down</a:t>
            </a:r>
            <a:r>
              <a:rPr lang="en-US" dirty="0"/>
              <a:t>.</a:t>
            </a:r>
            <a:endParaRPr lang="en-US" dirty="0" smtClean="0"/>
          </a:p>
          <a:p>
            <a:pPr>
              <a:defRPr/>
            </a:pPr>
            <a:r>
              <a:rPr lang="en-US" dirty="0"/>
              <a:t>Turn the front case right side up and carefully secure it to the rear </a:t>
            </a:r>
            <a:r>
              <a:rPr lang="en-US" dirty="0" smtClean="0"/>
              <a:t>case</a:t>
            </a:r>
          </a:p>
          <a:p>
            <a:pPr>
              <a:defRPr/>
            </a:pPr>
            <a:r>
              <a:rPr lang="en-US" dirty="0" smtClean="0"/>
              <a:t>Reinstall </a:t>
            </a:r>
            <a:r>
              <a:rPr lang="en-US" dirty="0"/>
              <a:t>the rubber boot if it is being </a:t>
            </a:r>
            <a:r>
              <a:rPr lang="en-US" dirty="0" smtClean="0"/>
              <a:t>used</a:t>
            </a:r>
          </a:p>
          <a:p>
            <a:pPr>
              <a:defRPr/>
            </a:pPr>
            <a:endParaRPr lang="en-US" dirty="0" smtClean="0"/>
          </a:p>
          <a:p>
            <a:pPr>
              <a:defRPr/>
            </a:pPr>
            <a:endParaRPr lang="en-US" dirty="0" smtClean="0"/>
          </a:p>
          <a:p>
            <a:pPr>
              <a:defRPr/>
            </a:pP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12269E3F-3F57-CB46-A6C9-D405B8928DBA}" type="slidenum">
              <a:rPr lang="en-US" smtClean="0"/>
              <a:pPr>
                <a:defRPr/>
              </a:pPr>
              <a:t>24</a:t>
            </a:fld>
            <a:endParaRPr lang="en-US" dirty="0"/>
          </a:p>
        </p:txBody>
      </p:sp>
      <p:pic>
        <p:nvPicPr>
          <p:cNvPr id="2" name="Picture 1" descr="filter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4100" y="1219200"/>
            <a:ext cx="3828386" cy="5232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981200"/>
            <a:ext cx="2578100" cy="4076700"/>
          </a:xfrm>
          <a:prstGeom prst="rect">
            <a:avLst/>
          </a:prstGeom>
        </p:spPr>
      </p:pic>
      <p:sp>
        <p:nvSpPr>
          <p:cNvPr id="43009" name="Title 4"/>
          <p:cNvSpPr>
            <a:spLocks noGrp="1"/>
          </p:cNvSpPr>
          <p:nvPr>
            <p:ph type="title"/>
          </p:nvPr>
        </p:nvSpPr>
        <p:spPr>
          <a:xfrm>
            <a:off x="304800" y="301625"/>
            <a:ext cx="8537575" cy="676275"/>
          </a:xfrm>
        </p:spPr>
        <p:txBody>
          <a:bodyPr/>
          <a:lstStyle/>
          <a:p>
            <a:r>
              <a:rPr lang="en-US">
                <a:latin typeface="Arial" charset="0"/>
              </a:rPr>
              <a:t>Disassembly of Unit</a:t>
            </a:r>
          </a:p>
        </p:txBody>
      </p:sp>
      <p:sp>
        <p:nvSpPr>
          <p:cNvPr id="2" name="Date Placeholder 1"/>
          <p:cNvSpPr>
            <a:spLocks noGrp="1"/>
          </p:cNvSpPr>
          <p:nvPr>
            <p:ph type="dt" sz="quarter" idx="10"/>
          </p:nvPr>
        </p:nvSpPr>
        <p:spPr/>
        <p:txBody>
          <a:bodyPr/>
          <a:lstStyle/>
          <a:p>
            <a:pPr>
              <a:defRPr/>
            </a:pPr>
            <a:r>
              <a:rPr lang="en-US" smtClean="0"/>
              <a:t>Rev. 07/11/14</a:t>
            </a:r>
            <a:endParaRPr lang="en-US"/>
          </a:p>
        </p:txBody>
      </p:sp>
      <p:sp>
        <p:nvSpPr>
          <p:cNvPr id="3" name="Slide Number Placeholder 2"/>
          <p:cNvSpPr>
            <a:spLocks noGrp="1"/>
          </p:cNvSpPr>
          <p:nvPr>
            <p:ph type="sldNum" sz="quarter" idx="12"/>
          </p:nvPr>
        </p:nvSpPr>
        <p:spPr/>
        <p:txBody>
          <a:bodyPr/>
          <a:lstStyle/>
          <a:p>
            <a:pPr>
              <a:defRPr/>
            </a:pPr>
            <a:fld id="{A015A9DD-7B1D-844A-B140-2D771E5356C4}" type="slidenum">
              <a:rPr lang="en-US" smtClean="0"/>
              <a:pPr>
                <a:defRPr/>
              </a:pPr>
              <a:t>25</a:t>
            </a:fld>
            <a:endParaRPr lang="en-US" dirty="0"/>
          </a:p>
        </p:txBody>
      </p:sp>
      <p:sp>
        <p:nvSpPr>
          <p:cNvPr id="4" name="Curved Left Arrow 3"/>
          <p:cNvSpPr/>
          <p:nvPr/>
        </p:nvSpPr>
        <p:spPr>
          <a:xfrm flipV="1">
            <a:off x="2654300" y="2095500"/>
            <a:ext cx="393700" cy="533400"/>
          </a:xfrm>
          <a:prstGeom prst="curvedLeftArrow">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43015" name="TextBox 4"/>
          <p:cNvSpPr txBox="1">
            <a:spLocks noChangeArrowheads="1"/>
          </p:cNvSpPr>
          <p:nvPr/>
        </p:nvSpPr>
        <p:spPr bwMode="auto">
          <a:xfrm>
            <a:off x="330200" y="1473200"/>
            <a:ext cx="4546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200"/>
              <a:t>Rotate the captive battery cover screw counter clockwise to remove the battery cover</a:t>
            </a:r>
          </a:p>
        </p:txBody>
      </p:sp>
      <p:pic>
        <p:nvPicPr>
          <p:cNvPr id="6" name="Picture 5" descr="batte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917700"/>
            <a:ext cx="3048000" cy="45212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open_back.jpg"/>
          <p:cNvPicPr>
            <a:picLocks noGrp="1" noChangeAspect="1"/>
          </p:cNvPicPr>
          <p:nvPr>
            <p:ph idx="1"/>
          </p:nvPr>
        </p:nvPicPr>
        <p:blipFill>
          <a:blip r:embed="rId2">
            <a:extLst>
              <a:ext uri="{28A0092B-C50C-407E-A947-70E740481C1C}">
                <a14:useLocalDpi xmlns:a14="http://schemas.microsoft.com/office/drawing/2010/main" val="0"/>
              </a:ext>
            </a:extLst>
          </a:blip>
          <a:srcRect l="-12658" r="-12658"/>
          <a:stretch>
            <a:fillRect/>
          </a:stretch>
        </p:blipFill>
        <p:spPr>
          <a:xfrm>
            <a:off x="279400" y="1600200"/>
            <a:ext cx="8229600" cy="4525963"/>
          </a:xfrm>
        </p:spPr>
      </p:pic>
      <p:sp>
        <p:nvSpPr>
          <p:cNvPr id="44033"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EEB6A538-E9A0-5244-84B6-27EFBA4C0CFD}" type="slidenum">
              <a:rPr lang="en-US" smtClean="0"/>
              <a:pPr>
                <a:defRPr/>
              </a:pPr>
              <a:t>26</a:t>
            </a:fld>
            <a:endParaRPr lang="en-US" dirty="0"/>
          </a:p>
        </p:txBody>
      </p:sp>
      <p:sp>
        <p:nvSpPr>
          <p:cNvPr id="7" name="Donut 6"/>
          <p:cNvSpPr/>
          <p:nvPr/>
        </p:nvSpPr>
        <p:spPr>
          <a:xfrm>
            <a:off x="6858000" y="1689100"/>
            <a:ext cx="787400" cy="1016000"/>
          </a:xfrm>
          <a:prstGeom prst="donut">
            <a:avLst>
              <a:gd name="adj" fmla="val 9812"/>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8" name="Donut 7"/>
          <p:cNvSpPr/>
          <p:nvPr/>
        </p:nvSpPr>
        <p:spPr>
          <a:xfrm>
            <a:off x="4216400" y="1689100"/>
            <a:ext cx="787400" cy="1016000"/>
          </a:xfrm>
          <a:prstGeom prst="donut">
            <a:avLst>
              <a:gd name="adj" fmla="val 9812"/>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9" name="Donut 8"/>
          <p:cNvSpPr/>
          <p:nvPr/>
        </p:nvSpPr>
        <p:spPr>
          <a:xfrm>
            <a:off x="6858000" y="5092700"/>
            <a:ext cx="787400" cy="1016000"/>
          </a:xfrm>
          <a:prstGeom prst="donut">
            <a:avLst>
              <a:gd name="adj" fmla="val 9812"/>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0" name="Donut 9"/>
          <p:cNvSpPr/>
          <p:nvPr/>
        </p:nvSpPr>
        <p:spPr>
          <a:xfrm>
            <a:off x="4216400" y="5092700"/>
            <a:ext cx="787400" cy="1016000"/>
          </a:xfrm>
          <a:prstGeom prst="donut">
            <a:avLst>
              <a:gd name="adj" fmla="val 9812"/>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44041" name="TextBox 10"/>
          <p:cNvSpPr txBox="1">
            <a:spLocks noChangeArrowheads="1"/>
          </p:cNvSpPr>
          <p:nvPr/>
        </p:nvSpPr>
        <p:spPr bwMode="auto">
          <a:xfrm>
            <a:off x="3797300" y="1143000"/>
            <a:ext cx="424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200"/>
              <a:t>Carefully unscrew the four screws that attach the rear case to the front case </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153B6415-2036-A944-B751-55250F141521}" type="slidenum">
              <a:rPr lang="en-US" smtClean="0"/>
              <a:pPr>
                <a:defRPr/>
              </a:pPr>
              <a:t>27</a:t>
            </a:fld>
            <a:endParaRPr lang="en-US" dirty="0"/>
          </a:p>
        </p:txBody>
      </p:sp>
      <p:sp>
        <p:nvSpPr>
          <p:cNvPr id="45061" name="TextBox 10"/>
          <p:cNvSpPr txBox="1">
            <a:spLocks noChangeArrowheads="1"/>
          </p:cNvSpPr>
          <p:nvPr/>
        </p:nvSpPr>
        <p:spPr bwMode="auto">
          <a:xfrm>
            <a:off x="2755900" y="5473700"/>
            <a:ext cx="3213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r>
              <a:rPr lang="en-US" sz="1200"/>
              <a:t>Remove the front case from the rear case</a:t>
            </a:r>
          </a:p>
        </p:txBody>
      </p:sp>
      <p:sp>
        <p:nvSpPr>
          <p:cNvPr id="45062" name="TextBox 6"/>
          <p:cNvSpPr txBox="1">
            <a:spLocks noChangeArrowheads="1"/>
          </p:cNvSpPr>
          <p:nvPr/>
        </p:nvSpPr>
        <p:spPr bwMode="auto">
          <a:xfrm>
            <a:off x="1727200" y="610870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400">
                <a:solidFill>
                  <a:srgbClr val="FF0000"/>
                </a:solidFill>
              </a:rPr>
              <a:t>Caution:  Circuit boards may be damaged by ESD!  Work must be performed in ESD controlled environment. </a:t>
            </a:r>
          </a:p>
        </p:txBody>
      </p:sp>
      <p:pic>
        <p:nvPicPr>
          <p:cNvPr id="3" name="Content Placeholder 2" descr="inside_top.jpg"/>
          <p:cNvPicPr>
            <a:picLocks noGrp="1" noChangeAspect="1"/>
          </p:cNvPicPr>
          <p:nvPr>
            <p:ph idx="1"/>
          </p:nvPr>
        </p:nvPicPr>
        <p:blipFill>
          <a:blip r:embed="rId2">
            <a:extLst>
              <a:ext uri="{28A0092B-C50C-407E-A947-70E740481C1C}">
                <a14:useLocalDpi xmlns:a14="http://schemas.microsoft.com/office/drawing/2010/main" val="0"/>
              </a:ext>
            </a:extLst>
          </a:blip>
          <a:srcRect l="-229" r="-229"/>
          <a:stretch>
            <a:fillRect/>
          </a:stretch>
        </p:blipFill>
        <p:spPr>
          <a:xfrm>
            <a:off x="1292861" y="1905001"/>
            <a:ext cx="6558277" cy="3606800"/>
          </a:xfrm>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lcd.jpg"/>
          <p:cNvPicPr>
            <a:picLocks noGrp="1" noChangeAspect="1"/>
          </p:cNvPicPr>
          <p:nvPr>
            <p:ph idx="1"/>
          </p:nvPr>
        </p:nvPicPr>
        <p:blipFill>
          <a:blip r:embed="rId2">
            <a:extLst>
              <a:ext uri="{28A0092B-C50C-407E-A947-70E740481C1C}">
                <a14:useLocalDpi xmlns:a14="http://schemas.microsoft.com/office/drawing/2010/main" val="0"/>
              </a:ext>
            </a:extLst>
          </a:blip>
          <a:srcRect l="-9384" r="-9384"/>
          <a:stretch>
            <a:fillRect/>
          </a:stretch>
        </p:blipFill>
        <p:spPr/>
      </p:pic>
      <p:sp>
        <p:nvSpPr>
          <p:cNvPr id="46081"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9F8985CE-5A6F-1E4F-BE60-3E68B2977AB7}" type="slidenum">
              <a:rPr lang="en-US" smtClean="0"/>
              <a:pPr>
                <a:defRPr/>
              </a:pPr>
              <a:t>28</a:t>
            </a:fld>
            <a:endParaRPr lang="en-US" dirty="0"/>
          </a:p>
        </p:txBody>
      </p:sp>
      <p:sp>
        <p:nvSpPr>
          <p:cNvPr id="7" name="Right Arrow 6"/>
          <p:cNvSpPr/>
          <p:nvPr/>
        </p:nvSpPr>
        <p:spPr>
          <a:xfrm>
            <a:off x="1574800" y="4902200"/>
            <a:ext cx="711200" cy="114300"/>
          </a:xfrm>
          <a:prstGeom prst="rightArrow">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086" name="TextBox 7"/>
          <p:cNvSpPr txBox="1">
            <a:spLocks noChangeArrowheads="1"/>
          </p:cNvSpPr>
          <p:nvPr/>
        </p:nvSpPr>
        <p:spPr bwMode="auto">
          <a:xfrm>
            <a:off x="546100" y="4787900"/>
            <a:ext cx="102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200"/>
              <a:t>Remove the Sensor</a:t>
            </a:r>
          </a:p>
        </p:txBody>
      </p:sp>
      <p:sp>
        <p:nvSpPr>
          <p:cNvPr id="46087" name="TextBox 1"/>
          <p:cNvSpPr txBox="1">
            <a:spLocks noChangeArrowheads="1"/>
          </p:cNvSpPr>
          <p:nvPr/>
        </p:nvSpPr>
        <p:spPr bwMode="auto">
          <a:xfrm>
            <a:off x="1727200" y="610870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400">
                <a:solidFill>
                  <a:srgbClr val="FF0000"/>
                </a:solidFill>
              </a:rPr>
              <a:t>Caution:  Circuit boards may be damaged by ESD!  Work must be performed in ESD controlled environment. </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8" descr="lcd.jpg"/>
          <p:cNvPicPr>
            <a:picLocks noGrp="1" noChangeAspect="1"/>
          </p:cNvPicPr>
          <p:nvPr>
            <p:ph idx="1"/>
          </p:nvPr>
        </p:nvPicPr>
        <p:blipFill>
          <a:blip r:embed="rId2">
            <a:extLst>
              <a:ext uri="{28A0092B-C50C-407E-A947-70E740481C1C}">
                <a14:useLocalDpi xmlns:a14="http://schemas.microsoft.com/office/drawing/2010/main" val="0"/>
              </a:ext>
            </a:extLst>
          </a:blip>
          <a:srcRect l="-9384" r="-9384"/>
          <a:stretch>
            <a:fillRect/>
          </a:stretch>
        </p:blipFill>
        <p:spPr>
          <a:xfrm>
            <a:off x="1066800" y="1651000"/>
            <a:ext cx="8229600" cy="4525963"/>
          </a:xfrm>
        </p:spPr>
      </p:pic>
      <p:sp>
        <p:nvSpPr>
          <p:cNvPr id="47105"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1A95C3B9-0F5C-8B46-9A8E-00B82785EFC7}" type="slidenum">
              <a:rPr lang="en-US" smtClean="0"/>
              <a:pPr>
                <a:defRPr/>
              </a:pPr>
              <a:t>29</a:t>
            </a:fld>
            <a:endParaRPr lang="en-US" dirty="0"/>
          </a:p>
        </p:txBody>
      </p:sp>
      <p:sp>
        <p:nvSpPr>
          <p:cNvPr id="47109" name="TextBox 6"/>
          <p:cNvSpPr txBox="1">
            <a:spLocks noChangeArrowheads="1"/>
          </p:cNvSpPr>
          <p:nvPr/>
        </p:nvSpPr>
        <p:spPr bwMode="auto">
          <a:xfrm>
            <a:off x="304800" y="3022600"/>
            <a:ext cx="1676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200"/>
              <a:t>Gently pry up the four corners of the LCD screen (no screws are holding it in)</a:t>
            </a:r>
          </a:p>
        </p:txBody>
      </p:sp>
      <p:cxnSp>
        <p:nvCxnSpPr>
          <p:cNvPr id="11" name="Straight Arrow Connector 10"/>
          <p:cNvCxnSpPr>
            <a:stCxn id="47109" idx="3"/>
          </p:cNvCxnSpPr>
          <p:nvPr/>
        </p:nvCxnSpPr>
        <p:spPr>
          <a:xfrm flipV="1">
            <a:off x="1981200" y="2794000"/>
            <a:ext cx="863600" cy="7366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47109" idx="3"/>
          </p:cNvCxnSpPr>
          <p:nvPr/>
        </p:nvCxnSpPr>
        <p:spPr>
          <a:xfrm flipV="1">
            <a:off x="1981200" y="2794000"/>
            <a:ext cx="2552700" cy="7366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47109" idx="3"/>
          </p:cNvCxnSpPr>
          <p:nvPr/>
        </p:nvCxnSpPr>
        <p:spPr>
          <a:xfrm>
            <a:off x="1981200" y="3530600"/>
            <a:ext cx="2552700" cy="6985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47109" idx="3"/>
          </p:cNvCxnSpPr>
          <p:nvPr/>
        </p:nvCxnSpPr>
        <p:spPr>
          <a:xfrm>
            <a:off x="1981200" y="3530600"/>
            <a:ext cx="863600" cy="6985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47114" name="TextBox 12"/>
          <p:cNvSpPr txBox="1">
            <a:spLocks noChangeArrowheads="1"/>
          </p:cNvSpPr>
          <p:nvPr/>
        </p:nvSpPr>
        <p:spPr bwMode="auto">
          <a:xfrm>
            <a:off x="1727200" y="610870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400">
                <a:solidFill>
                  <a:srgbClr val="FF0000"/>
                </a:solidFill>
              </a:rPr>
              <a:t>Caution:  Circuit boards may be damaged by ESD!  Work must be performed in ESD controlled environment. </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279400" y="301625"/>
            <a:ext cx="8562975" cy="1209675"/>
          </a:xfrm>
        </p:spPr>
        <p:txBody>
          <a:bodyPr/>
          <a:lstStyle/>
          <a:p>
            <a:r>
              <a:rPr lang="en-US">
                <a:latin typeface="Arial" charset="0"/>
              </a:rPr>
              <a:t>03 Series</a:t>
            </a:r>
            <a:br>
              <a:rPr lang="en-US">
                <a:latin typeface="Arial" charset="0"/>
              </a:rPr>
            </a:br>
            <a:r>
              <a:rPr lang="en-US" sz="2000">
                <a:latin typeface="Arial" charset="0"/>
              </a:rPr>
              <a:t>Features</a:t>
            </a:r>
          </a:p>
        </p:txBody>
      </p:sp>
      <p:sp>
        <p:nvSpPr>
          <p:cNvPr id="3" name="Text Placeholder 2"/>
          <p:cNvSpPr>
            <a:spLocks noGrp="1"/>
          </p:cNvSpPr>
          <p:nvPr>
            <p:ph idx="1"/>
          </p:nvPr>
        </p:nvSpPr>
        <p:spPr/>
        <p:txBody>
          <a:bodyPr>
            <a:normAutofit fontScale="70000" lnSpcReduction="20000"/>
          </a:bodyPr>
          <a:lstStyle/>
          <a:p>
            <a:pPr>
              <a:defRPr/>
            </a:pPr>
            <a:r>
              <a:rPr lang="en-US" dirty="0" smtClean="0"/>
              <a:t>4 </a:t>
            </a:r>
            <a:r>
              <a:rPr lang="en-US" dirty="0"/>
              <a:t>Gases to choose from: LEL, CO, H2S, or </a:t>
            </a:r>
            <a:r>
              <a:rPr lang="en-US" dirty="0" smtClean="0"/>
              <a:t>O2</a:t>
            </a:r>
          </a:p>
          <a:p>
            <a:pPr>
              <a:defRPr/>
            </a:pPr>
            <a:r>
              <a:rPr lang="en-US" dirty="0" smtClean="0"/>
              <a:t>Operates </a:t>
            </a:r>
            <a:r>
              <a:rPr lang="en-US" dirty="0"/>
              <a:t>3,000/2,000 hrs. on alkaline/Ni-</a:t>
            </a:r>
            <a:r>
              <a:rPr lang="en-US" dirty="0" smtClean="0"/>
              <a:t>MH (GP-03 35/30 hrs. on alkaline/Ni-MH) </a:t>
            </a:r>
          </a:p>
          <a:p>
            <a:pPr>
              <a:defRPr/>
            </a:pPr>
            <a:r>
              <a:rPr lang="en-US" dirty="0" smtClean="0"/>
              <a:t>Pocket size 2.1”(W) x 2.6”(H) x 0.9”(D) </a:t>
            </a:r>
          </a:p>
          <a:p>
            <a:pPr>
              <a:defRPr/>
            </a:pPr>
            <a:r>
              <a:rPr lang="en-US" dirty="0" smtClean="0"/>
              <a:t>Light weight 2.8 ounces </a:t>
            </a:r>
          </a:p>
          <a:p>
            <a:pPr>
              <a:defRPr/>
            </a:pPr>
            <a:r>
              <a:rPr lang="en-US" dirty="0" smtClean="0"/>
              <a:t>Audible / visual / vibration alarms</a:t>
            </a:r>
          </a:p>
          <a:p>
            <a:pPr>
              <a:defRPr/>
            </a:pPr>
            <a:r>
              <a:rPr lang="en-US" dirty="0" smtClean="0"/>
              <a:t>Automatic backlight during alarm </a:t>
            </a:r>
          </a:p>
          <a:p>
            <a:pPr>
              <a:defRPr/>
            </a:pPr>
            <a:r>
              <a:rPr lang="en-US" dirty="0" smtClean="0"/>
              <a:t>Peak Hold, STEL &amp; TWA and Low battery alarm </a:t>
            </a:r>
          </a:p>
          <a:p>
            <a:pPr>
              <a:defRPr/>
            </a:pPr>
            <a:r>
              <a:rPr lang="en-US" dirty="0" smtClean="0"/>
              <a:t>Impact and water resistant (IP-67)</a:t>
            </a:r>
          </a:p>
          <a:p>
            <a:pPr>
              <a:defRPr/>
            </a:pPr>
            <a:r>
              <a:rPr lang="en-US" dirty="0" smtClean="0"/>
              <a:t>Intrinsically safe, ATEX, CSA pending </a:t>
            </a:r>
          </a:p>
          <a:p>
            <a:pPr>
              <a:defRPr/>
            </a:pPr>
            <a:r>
              <a:rPr lang="en-US" dirty="0" smtClean="0"/>
              <a:t>Replaceable boot</a:t>
            </a:r>
          </a:p>
          <a:p>
            <a:pPr>
              <a:defRPr/>
            </a:pPr>
            <a:r>
              <a:rPr lang="en-US" dirty="0" err="1" smtClean="0"/>
              <a:t>Datalogging</a:t>
            </a:r>
            <a:endParaRPr lang="en-US" dirty="0" smtClean="0"/>
          </a:p>
          <a:p>
            <a:pPr>
              <a:defRPr/>
            </a:pPr>
            <a:r>
              <a:rPr lang="en-US" dirty="0" smtClean="0"/>
              <a:t>Bump/Calibration reminder</a:t>
            </a:r>
            <a:endParaRPr lang="en-US" dirty="0"/>
          </a:p>
        </p:txBody>
      </p:sp>
      <p:sp>
        <p:nvSpPr>
          <p:cNvPr id="7" name="Date Placeholder 6"/>
          <p:cNvSpPr>
            <a:spLocks noGrp="1"/>
          </p:cNvSpPr>
          <p:nvPr>
            <p:ph type="dt" sz="quarter" idx="10"/>
          </p:nvPr>
        </p:nvSpPr>
        <p:spPr/>
        <p:txBody>
          <a:bodyPr/>
          <a:lstStyle/>
          <a:p>
            <a:pPr>
              <a:defRPr/>
            </a:pPr>
            <a:r>
              <a:rPr lang="en-US"/>
              <a:t>Rev. 07/11/14</a:t>
            </a:r>
            <a:endParaRPr lang="en-US" dirty="0"/>
          </a:p>
        </p:txBody>
      </p:sp>
      <p:sp>
        <p:nvSpPr>
          <p:cNvPr id="8" name="Slide Number Placeholder 7"/>
          <p:cNvSpPr>
            <a:spLocks noGrp="1"/>
          </p:cNvSpPr>
          <p:nvPr>
            <p:ph type="sldNum" sz="quarter" idx="12"/>
          </p:nvPr>
        </p:nvSpPr>
        <p:spPr/>
        <p:txBody>
          <a:bodyPr/>
          <a:lstStyle/>
          <a:p>
            <a:pPr>
              <a:defRPr/>
            </a:pPr>
            <a:fld id="{6B243D1F-C295-BF40-8DFF-D8EECE8CAFC8}" type="slidenum">
              <a:rPr lang="en-US" smtClean="0"/>
              <a:pPr>
                <a:defRPr/>
              </a:pPr>
              <a:t>3</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E1EB05B1-6C8D-9D4C-AAAF-42AED43EFF16}" type="slidenum">
              <a:rPr lang="en-US" smtClean="0"/>
              <a:pPr>
                <a:defRPr/>
              </a:pPr>
              <a:t>30</a:t>
            </a:fld>
            <a:endParaRPr lang="en-US" dirty="0"/>
          </a:p>
        </p:txBody>
      </p:sp>
      <p:sp>
        <p:nvSpPr>
          <p:cNvPr id="48133" name="TextBox 5"/>
          <p:cNvSpPr txBox="1">
            <a:spLocks noChangeArrowheads="1"/>
          </p:cNvSpPr>
          <p:nvPr/>
        </p:nvSpPr>
        <p:spPr bwMode="auto">
          <a:xfrm>
            <a:off x="1727200" y="610870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400">
                <a:solidFill>
                  <a:srgbClr val="FF0000"/>
                </a:solidFill>
              </a:rPr>
              <a:t>Caution:  Circuit boards may be damaged by ESD!  Work must be performed in ESD controlled environment. </a:t>
            </a:r>
          </a:p>
        </p:txBody>
      </p:sp>
      <p:pic>
        <p:nvPicPr>
          <p:cNvPr id="3" name="Content Placeholder 2" descr="IC_board.jpg"/>
          <p:cNvPicPr>
            <a:picLocks noGrp="1" noChangeAspect="1"/>
          </p:cNvPicPr>
          <p:nvPr>
            <p:ph idx="1"/>
          </p:nvPr>
        </p:nvPicPr>
        <p:blipFill>
          <a:blip r:embed="rId2">
            <a:extLst>
              <a:ext uri="{28A0092B-C50C-407E-A947-70E740481C1C}">
                <a14:useLocalDpi xmlns:a14="http://schemas.microsoft.com/office/drawing/2010/main" val="0"/>
              </a:ext>
            </a:extLst>
          </a:blip>
          <a:srcRect l="-1476" r="-1476"/>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necti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2667000"/>
            <a:ext cx="2781300" cy="2514600"/>
          </a:xfrm>
          <a:prstGeom prst="rect">
            <a:avLst/>
          </a:prstGeom>
        </p:spPr>
      </p:pic>
      <p:pic>
        <p:nvPicPr>
          <p:cNvPr id="3" name="Content Placeholder 2" descr="LCD_ribbon.jpg"/>
          <p:cNvPicPr>
            <a:picLocks noGrp="1" noChangeAspect="1"/>
          </p:cNvPicPr>
          <p:nvPr>
            <p:ph idx="1"/>
          </p:nvPr>
        </p:nvPicPr>
        <p:blipFill>
          <a:blip r:embed="rId3">
            <a:extLst>
              <a:ext uri="{28A0092B-C50C-407E-A947-70E740481C1C}">
                <a14:useLocalDpi xmlns:a14="http://schemas.microsoft.com/office/drawing/2010/main" val="0"/>
              </a:ext>
            </a:extLst>
          </a:blip>
          <a:srcRect t="-9859" b="-9859"/>
          <a:stretch>
            <a:fillRect/>
          </a:stretch>
        </p:blipFill>
        <p:spPr>
          <a:xfrm>
            <a:off x="444501" y="2514599"/>
            <a:ext cx="4641599" cy="2552701"/>
          </a:xfrm>
        </p:spPr>
      </p:pic>
      <p:sp>
        <p:nvSpPr>
          <p:cNvPr id="49153"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83407EDA-71AD-3640-9933-92DFA50AA1D5}" type="slidenum">
              <a:rPr lang="en-US" smtClean="0"/>
              <a:pPr>
                <a:defRPr/>
              </a:pPr>
              <a:t>31</a:t>
            </a:fld>
            <a:endParaRPr lang="en-US" dirty="0"/>
          </a:p>
        </p:txBody>
      </p:sp>
      <p:sp>
        <p:nvSpPr>
          <p:cNvPr id="9" name="Donut 8"/>
          <p:cNvSpPr/>
          <p:nvPr/>
        </p:nvSpPr>
        <p:spPr>
          <a:xfrm>
            <a:off x="2362200" y="3263900"/>
            <a:ext cx="914400" cy="1219200"/>
          </a:xfrm>
          <a:prstGeom prst="donut">
            <a:avLst>
              <a:gd name="adj" fmla="val 8303"/>
            </a:avLst>
          </a:prstGeom>
          <a:solidFill>
            <a:schemeClr val="accent5">
              <a:lumMod val="50000"/>
              <a:alpha val="85000"/>
            </a:schemeClr>
          </a:solidFill>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chemeClr val="tx1"/>
              </a:solidFill>
            </a:endParaRPr>
          </a:p>
        </p:txBody>
      </p:sp>
      <p:sp>
        <p:nvSpPr>
          <p:cNvPr id="10" name="Curved Right Arrow 9"/>
          <p:cNvSpPr/>
          <p:nvPr/>
        </p:nvSpPr>
        <p:spPr>
          <a:xfrm rot="3355107" flipV="1">
            <a:off x="6015038" y="2957513"/>
            <a:ext cx="492125" cy="688975"/>
          </a:xfrm>
          <a:prstGeom prst="curvedRightArrow">
            <a:avLst/>
          </a:prstGeom>
          <a:solidFill>
            <a:schemeClr val="accent5">
              <a:lumMod val="50000"/>
              <a:alpha val="85000"/>
            </a:schemeClr>
          </a:solidFill>
        </p:spPr>
        <p:style>
          <a:lnRef idx="1">
            <a:schemeClr val="accent1"/>
          </a:lnRef>
          <a:fillRef idx="3">
            <a:schemeClr val="accent1"/>
          </a:fillRef>
          <a:effectRef idx="2">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chemeClr val="tx1"/>
              </a:solidFill>
            </a:endParaRPr>
          </a:p>
        </p:txBody>
      </p:sp>
      <p:sp>
        <p:nvSpPr>
          <p:cNvPr id="49160" name="TextBox 10"/>
          <p:cNvSpPr txBox="1">
            <a:spLocks noChangeArrowheads="1"/>
          </p:cNvSpPr>
          <p:nvPr/>
        </p:nvSpPr>
        <p:spPr bwMode="auto">
          <a:xfrm>
            <a:off x="4902200" y="2197100"/>
            <a:ext cx="3314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r>
              <a:rPr lang="en-US" sz="1200"/>
              <a:t>Slide Latch up to release ribbon cable pins</a:t>
            </a:r>
          </a:p>
        </p:txBody>
      </p:sp>
      <p:sp>
        <p:nvSpPr>
          <p:cNvPr id="49161" name="TextBox 10"/>
          <p:cNvSpPr txBox="1">
            <a:spLocks noChangeArrowheads="1"/>
          </p:cNvSpPr>
          <p:nvPr/>
        </p:nvSpPr>
        <p:spPr bwMode="auto">
          <a:xfrm>
            <a:off x="1727200" y="610870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a:r>
              <a:rPr lang="en-US" sz="1400">
                <a:solidFill>
                  <a:srgbClr val="FF0000"/>
                </a:solidFill>
              </a:rPr>
              <a:t>Caution:  Circuit boards may be damaged by ESD!  Work must be performed in ESD controlled environment. </a:t>
            </a: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bottom_case.jpg"/>
          <p:cNvPicPr>
            <a:picLocks noGrp="1" noChangeAspect="1"/>
          </p:cNvPicPr>
          <p:nvPr>
            <p:ph idx="1"/>
          </p:nvPr>
        </p:nvPicPr>
        <p:blipFill>
          <a:blip r:embed="rId2">
            <a:extLst>
              <a:ext uri="{28A0092B-C50C-407E-A947-70E740481C1C}">
                <a14:useLocalDpi xmlns:a14="http://schemas.microsoft.com/office/drawing/2010/main" val="0"/>
              </a:ext>
            </a:extLst>
          </a:blip>
          <a:srcRect l="-22998" r="-22998"/>
          <a:stretch>
            <a:fillRect/>
          </a:stretch>
        </p:blipFill>
        <p:spPr/>
      </p:pic>
      <p:sp>
        <p:nvSpPr>
          <p:cNvPr id="50177"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A3E333AD-B2A2-CA4B-96EB-104ED9FD3C7C}" type="slidenum">
              <a:rPr lang="en-US" smtClean="0"/>
              <a:pPr>
                <a:defRPr/>
              </a:pPr>
              <a:t>32</a:t>
            </a:fld>
            <a:endParaRPr lang="en-US" dirty="0"/>
          </a:p>
        </p:txBody>
      </p:sp>
      <p:cxnSp>
        <p:nvCxnSpPr>
          <p:cNvPr id="10" name="Straight Arrow Connector 9"/>
          <p:cNvCxnSpPr/>
          <p:nvPr/>
        </p:nvCxnSpPr>
        <p:spPr>
          <a:xfrm flipH="1" flipV="1">
            <a:off x="5334000" y="5435600"/>
            <a:ext cx="698500" cy="749300"/>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50182" name="TextBox 10"/>
          <p:cNvSpPr txBox="1">
            <a:spLocks noChangeArrowheads="1"/>
          </p:cNvSpPr>
          <p:nvPr/>
        </p:nvSpPr>
        <p:spPr bwMode="auto">
          <a:xfrm>
            <a:off x="5981700" y="6096000"/>
            <a:ext cx="1960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r>
              <a:rPr lang="en-US" sz="1200"/>
              <a:t>Remove Vibration Motor</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BE583A0A-F297-CB4E-BBD6-45E7F86E0694}" type="slidenum">
              <a:rPr lang="en-US" smtClean="0"/>
              <a:pPr>
                <a:defRPr/>
              </a:pPr>
              <a:t>33</a:t>
            </a:fld>
            <a:endParaRPr lang="en-US" dirty="0"/>
          </a:p>
        </p:txBody>
      </p:sp>
      <p:pic>
        <p:nvPicPr>
          <p:cNvPr id="3" name="Content Placeholder 2" descr="vibrator.jpg"/>
          <p:cNvPicPr>
            <a:picLocks noGrp="1" noChangeAspect="1"/>
          </p:cNvPicPr>
          <p:nvPr>
            <p:ph idx="1"/>
          </p:nvPr>
        </p:nvPicPr>
        <p:blipFill>
          <a:blip r:embed="rId2">
            <a:extLst>
              <a:ext uri="{28A0092B-C50C-407E-A947-70E740481C1C}">
                <a14:useLocalDpi xmlns:a14="http://schemas.microsoft.com/office/drawing/2010/main" val="0"/>
              </a:ext>
            </a:extLst>
          </a:blip>
          <a:srcRect l="-4338" r="-4338"/>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a:latin typeface="Arial" charset="0"/>
              </a:rPr>
              <a:t>Disassembly of Unit</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848C4BDA-2E17-FF40-B83D-DDFBE4A12FEC}" type="slidenum">
              <a:rPr lang="en-US" smtClean="0"/>
              <a:pPr>
                <a:defRPr/>
              </a:pPr>
              <a:t>34</a:t>
            </a:fld>
            <a:endParaRPr lang="en-US" dirty="0"/>
          </a:p>
        </p:txBody>
      </p:sp>
      <p:pic>
        <p:nvPicPr>
          <p:cNvPr id="3" name="Content Placeholder 2" descr="cover1.jpg"/>
          <p:cNvPicPr>
            <a:picLocks noGrp="1" noChangeAspect="1"/>
          </p:cNvPicPr>
          <p:nvPr>
            <p:ph idx="1"/>
          </p:nvPr>
        </p:nvPicPr>
        <p:blipFill>
          <a:blip r:embed="rId2">
            <a:extLst>
              <a:ext uri="{28A0092B-C50C-407E-A947-70E740481C1C}">
                <a14:useLocalDpi xmlns:a14="http://schemas.microsoft.com/office/drawing/2010/main" val="0"/>
              </a:ext>
            </a:extLst>
          </a:blip>
          <a:srcRect l="-16101" r="-16101"/>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2"/>
          <p:cNvSpPr>
            <a:spLocks noGrp="1"/>
          </p:cNvSpPr>
          <p:nvPr>
            <p:ph idx="1"/>
          </p:nvPr>
        </p:nvSpPr>
        <p:spPr/>
        <p:txBody>
          <a:bodyPr/>
          <a:lstStyle/>
          <a:p>
            <a:pPr marL="0" indent="0" algn="ctr">
              <a:buFont typeface="Arial" charset="0"/>
              <a:buNone/>
            </a:pPr>
            <a:r>
              <a:rPr lang="en-US">
                <a:latin typeface="Times New Roman" charset="0"/>
              </a:rPr>
              <a:t>Reassemble in reverse order</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F4647770-776F-014B-BA91-5D68247A9C4A}" type="slidenum">
              <a:rPr lang="en-US" smtClean="0"/>
              <a:pPr>
                <a:defRPr/>
              </a:pPr>
              <a:t>35</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r>
              <a:rPr lang="en-US">
                <a:latin typeface="Arial" charset="0"/>
              </a:rPr>
              <a:t>Questions?</a:t>
            </a:r>
          </a:p>
        </p:txBody>
      </p:sp>
      <p:sp>
        <p:nvSpPr>
          <p:cNvPr id="4" name="Date Placeholder 3"/>
          <p:cNvSpPr>
            <a:spLocks noGrp="1"/>
          </p:cNvSpPr>
          <p:nvPr>
            <p:ph type="dt" sz="quarter" idx="10"/>
          </p:nvPr>
        </p:nvSpPr>
        <p:spPr/>
        <p:txBody>
          <a:bodyPr/>
          <a:lstStyle/>
          <a:p>
            <a:pPr>
              <a:defRPr/>
            </a:pPr>
            <a:r>
              <a:rPr lang="en-US" smtClean="0"/>
              <a:t>Rev. 07/11/14</a:t>
            </a:r>
            <a:endParaRPr lang="en-US"/>
          </a:p>
        </p:txBody>
      </p:sp>
      <p:sp>
        <p:nvSpPr>
          <p:cNvPr id="5" name="Slide Number Placeholder 4"/>
          <p:cNvSpPr>
            <a:spLocks noGrp="1"/>
          </p:cNvSpPr>
          <p:nvPr>
            <p:ph type="sldNum" sz="quarter" idx="12"/>
          </p:nvPr>
        </p:nvSpPr>
        <p:spPr/>
        <p:txBody>
          <a:bodyPr/>
          <a:lstStyle/>
          <a:p>
            <a:pPr>
              <a:defRPr/>
            </a:pPr>
            <a:fld id="{460E4F31-B58C-A449-B4AF-56B083EEF895}" type="slidenum">
              <a:rPr lang="en-US" smtClean="0"/>
              <a:pPr>
                <a:defRPr/>
              </a:pPr>
              <a:t>36</a:t>
            </a:fld>
            <a:endParaRPr lang="en-US" dirty="0"/>
          </a:p>
        </p:txBody>
      </p:sp>
      <p:pic>
        <p:nvPicPr>
          <p:cNvPr id="54276" name="Content Placeholder 9"/>
          <p:cNvPicPr>
            <a:picLocks noGrp="1" noChangeAspect="1"/>
          </p:cNvPicPr>
          <p:nvPr>
            <p:ph idx="1"/>
          </p:nvPr>
        </p:nvPicPr>
        <p:blipFill>
          <a:blip r:embed="rId2" cstate="email">
            <a:extLst>
              <a:ext uri="{28A0092B-C50C-407E-A947-70E740481C1C}">
                <a14:useLocalDpi xmlns:a14="http://schemas.microsoft.com/office/drawing/2010/main"/>
              </a:ext>
            </a:extLst>
          </a:blip>
          <a:srcRect l="-14735" r="-14735"/>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317500" y="301625"/>
            <a:ext cx="8524875" cy="676275"/>
          </a:xfrm>
        </p:spPr>
        <p:txBody>
          <a:bodyPr/>
          <a:lstStyle/>
          <a:p>
            <a:r>
              <a:rPr lang="en-US">
                <a:latin typeface="Arial" charset="0"/>
              </a:rPr>
              <a:t>Applications</a:t>
            </a:r>
          </a:p>
        </p:txBody>
      </p:sp>
      <p:sp>
        <p:nvSpPr>
          <p:cNvPr id="33794" name="Content Placeholder 2"/>
          <p:cNvSpPr>
            <a:spLocks noGrp="1"/>
          </p:cNvSpPr>
          <p:nvPr>
            <p:ph idx="1"/>
          </p:nvPr>
        </p:nvSpPr>
        <p:spPr/>
        <p:txBody>
          <a:bodyPr>
            <a:normAutofit lnSpcReduction="10000"/>
          </a:bodyPr>
          <a:lstStyle/>
          <a:p>
            <a:pPr>
              <a:defRPr/>
            </a:pPr>
            <a:r>
              <a:rPr lang="en-US" dirty="0" smtClean="0">
                <a:latin typeface="Times New Roman" charset="0"/>
              </a:rPr>
              <a:t>Hazardous Material</a:t>
            </a:r>
          </a:p>
          <a:p>
            <a:pPr>
              <a:defRPr/>
            </a:pPr>
            <a:r>
              <a:rPr lang="en-US" dirty="0" smtClean="0">
                <a:latin typeface="Times New Roman" charset="0"/>
              </a:rPr>
              <a:t>Mining</a:t>
            </a:r>
          </a:p>
          <a:p>
            <a:pPr>
              <a:defRPr/>
            </a:pPr>
            <a:r>
              <a:rPr lang="en-US" dirty="0" smtClean="0">
                <a:latin typeface="Times New Roman" charset="0"/>
              </a:rPr>
              <a:t>Refineries / Petrochemical</a:t>
            </a:r>
          </a:p>
          <a:p>
            <a:pPr>
              <a:defRPr/>
            </a:pPr>
            <a:r>
              <a:rPr lang="en-US" dirty="0" smtClean="0">
                <a:latin typeface="Times New Roman" charset="0"/>
              </a:rPr>
              <a:t>Water / Wastewater Treatment</a:t>
            </a:r>
          </a:p>
          <a:p>
            <a:pPr>
              <a:defRPr/>
            </a:pPr>
            <a:r>
              <a:rPr lang="en-US" dirty="0" smtClean="0">
                <a:latin typeface="Times New Roman" charset="0"/>
              </a:rPr>
              <a:t>Pharmaceuticals</a:t>
            </a:r>
          </a:p>
          <a:p>
            <a:pPr>
              <a:defRPr/>
            </a:pPr>
            <a:r>
              <a:rPr lang="en-US" dirty="0" smtClean="0">
                <a:latin typeface="Times New Roman" charset="0"/>
              </a:rPr>
              <a:t>Utilities</a:t>
            </a:r>
          </a:p>
          <a:p>
            <a:pPr>
              <a:defRPr/>
            </a:pPr>
            <a:r>
              <a:rPr lang="en-US" dirty="0" smtClean="0">
                <a:latin typeface="Times New Roman" charset="0"/>
              </a:rPr>
              <a:t>Chemical Plants</a:t>
            </a:r>
          </a:p>
          <a:p>
            <a:pPr>
              <a:defRPr/>
            </a:pPr>
            <a:r>
              <a:rPr lang="en-US" dirty="0" smtClean="0">
                <a:latin typeface="Times New Roman" charset="0"/>
              </a:rPr>
              <a:t>Fire Service</a:t>
            </a:r>
            <a:endParaRPr lang="en-US" dirty="0">
              <a:latin typeface="Times New Roman" charset="0"/>
            </a:endParaRP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853B190D-DF2E-D745-92F6-9DDC28FF147C}" type="slidenum">
              <a:rPr lang="en-US" smtClean="0"/>
              <a:pPr>
                <a:defRPr/>
              </a:pPr>
              <a:t>4</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O-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1892300"/>
            <a:ext cx="2747626" cy="3289300"/>
          </a:xfrm>
          <a:prstGeom prst="rect">
            <a:avLst/>
          </a:prstGeom>
        </p:spPr>
      </p:pic>
      <p:sp>
        <p:nvSpPr>
          <p:cNvPr id="21505" name="Title 1"/>
          <p:cNvSpPr>
            <a:spLocks noGrp="1"/>
          </p:cNvSpPr>
          <p:nvPr>
            <p:ph type="title"/>
          </p:nvPr>
        </p:nvSpPr>
        <p:spPr>
          <a:xfrm>
            <a:off x="317500" y="301625"/>
            <a:ext cx="8524875" cy="676275"/>
          </a:xfrm>
        </p:spPr>
        <p:txBody>
          <a:bodyPr/>
          <a:lstStyle/>
          <a:p>
            <a:r>
              <a:rPr lang="en-US">
                <a:latin typeface="Arial" charset="0"/>
              </a:rPr>
              <a:t>03 Series Control Buttons</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94571C53-D6C6-9244-BB20-219EF66926C5}" type="slidenum">
              <a:rPr lang="en-US" smtClean="0"/>
              <a:pPr>
                <a:defRPr/>
              </a:pPr>
              <a:t>5</a:t>
            </a:fld>
            <a:endParaRPr lang="en-US" dirty="0"/>
          </a:p>
        </p:txBody>
      </p:sp>
      <p:cxnSp>
        <p:nvCxnSpPr>
          <p:cNvPr id="11" name="Straight Arrow Connector 10"/>
          <p:cNvCxnSpPr/>
          <p:nvPr/>
        </p:nvCxnSpPr>
        <p:spPr>
          <a:xfrm flipH="1">
            <a:off x="2374900" y="3048000"/>
            <a:ext cx="1181100" cy="1143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Elbow Connector 20"/>
          <p:cNvCxnSpPr/>
          <p:nvPr/>
        </p:nvCxnSpPr>
        <p:spPr>
          <a:xfrm rot="10800000" flipV="1">
            <a:off x="1511300" y="4241800"/>
            <a:ext cx="2044700" cy="330200"/>
          </a:xfrm>
          <a:prstGeom prst="bentConnector3">
            <a:avLst>
              <a:gd name="adj1" fmla="val 23913"/>
            </a:avLst>
          </a:prstGeom>
          <a:ln>
            <a:tailEnd type="arrow"/>
          </a:ln>
        </p:spPr>
        <p:style>
          <a:lnRef idx="2">
            <a:schemeClr val="accent1"/>
          </a:lnRef>
          <a:fillRef idx="0">
            <a:schemeClr val="accent1"/>
          </a:fillRef>
          <a:effectRef idx="1">
            <a:schemeClr val="accent1"/>
          </a:effectRef>
          <a:fontRef idx="minor">
            <a:schemeClr val="tx1"/>
          </a:fontRef>
        </p:style>
      </p:cxnSp>
      <p:pic>
        <p:nvPicPr>
          <p:cNvPr id="21511"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43300" y="2120900"/>
            <a:ext cx="47752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300" y="2095500"/>
            <a:ext cx="2747626" cy="3289300"/>
          </a:xfrm>
          <a:prstGeom prst="rect">
            <a:avLst/>
          </a:prstGeom>
        </p:spPr>
      </p:pic>
      <p:sp>
        <p:nvSpPr>
          <p:cNvPr id="22529" name="Title 5"/>
          <p:cNvSpPr>
            <a:spLocks noGrp="1"/>
          </p:cNvSpPr>
          <p:nvPr>
            <p:ph type="title"/>
          </p:nvPr>
        </p:nvSpPr>
        <p:spPr>
          <a:xfrm>
            <a:off x="241300" y="276225"/>
            <a:ext cx="8499475" cy="765175"/>
          </a:xfrm>
        </p:spPr>
        <p:txBody>
          <a:bodyPr/>
          <a:lstStyle/>
          <a:p>
            <a:r>
              <a:rPr lang="en-US">
                <a:latin typeface="Arial" charset="0"/>
              </a:rPr>
              <a:t>Start-up Procedure</a:t>
            </a:r>
          </a:p>
        </p:txBody>
      </p:sp>
      <p:sp>
        <p:nvSpPr>
          <p:cNvPr id="22530" name="Content Placeholder 7"/>
          <p:cNvSpPr>
            <a:spLocks noGrp="1"/>
          </p:cNvSpPr>
          <p:nvPr>
            <p:ph sz="half" idx="2"/>
          </p:nvPr>
        </p:nvSpPr>
        <p:spPr>
          <a:xfrm>
            <a:off x="4800600" y="1257300"/>
            <a:ext cx="4038600" cy="5092700"/>
          </a:xfrm>
        </p:spPr>
        <p:txBody>
          <a:bodyPr/>
          <a:lstStyle/>
          <a:p>
            <a:r>
              <a:rPr lang="en-US">
                <a:latin typeface="Times New Roman" charset="0"/>
              </a:rPr>
              <a:t>Press and hold the POWER MODE button</a:t>
            </a:r>
          </a:p>
          <a:p>
            <a:pPr lvl="1"/>
            <a:r>
              <a:rPr lang="en-US">
                <a:latin typeface="Times New Roman" charset="0"/>
              </a:rPr>
              <a:t>Release when the instrument beeps</a:t>
            </a:r>
          </a:p>
          <a:p>
            <a:pPr lvl="2"/>
            <a:r>
              <a:rPr lang="en-US">
                <a:latin typeface="Times New Roman" charset="0"/>
              </a:rPr>
              <a:t>The initial startup screen depends on how the following parameters are set (using the 03 Series User Setup Program): </a:t>
            </a:r>
          </a:p>
          <a:p>
            <a:pPr marL="1657350" lvl="3" indent="-342900">
              <a:buFont typeface="Arial" charset="0"/>
              <a:buChar char="•"/>
            </a:pPr>
            <a:r>
              <a:rPr lang="en-US">
                <a:latin typeface="Times New Roman" charset="0"/>
              </a:rPr>
              <a:t>Bump Fail Behavior</a:t>
            </a:r>
          </a:p>
          <a:p>
            <a:pPr marL="1657350" lvl="3" indent="-342900">
              <a:buFont typeface="Arial" charset="0"/>
              <a:buChar char="•"/>
            </a:pPr>
            <a:r>
              <a:rPr lang="en-US">
                <a:latin typeface="Times New Roman" charset="0"/>
              </a:rPr>
              <a:t>Cal. Limit Display</a:t>
            </a:r>
          </a:p>
          <a:p>
            <a:pPr marL="1657350" lvl="3" indent="-342900">
              <a:buFont typeface="Arial" charset="0"/>
              <a:buChar char="•"/>
            </a:pPr>
            <a:r>
              <a:rPr lang="en-US">
                <a:latin typeface="Times New Roman" charset="0"/>
              </a:rPr>
              <a:t>Cal. Limit Check </a:t>
            </a:r>
          </a:p>
          <a:p>
            <a:pPr marL="1657350" lvl="3" indent="-342900">
              <a:buFont typeface="Arial" charset="0"/>
              <a:buChar char="•"/>
            </a:pPr>
            <a:r>
              <a:rPr lang="en-US">
                <a:latin typeface="Times New Roman" charset="0"/>
              </a:rPr>
              <a:t>Auto Zero Adjustment</a:t>
            </a:r>
          </a:p>
        </p:txBody>
      </p:sp>
      <p:sp>
        <p:nvSpPr>
          <p:cNvPr id="4" name="Date Placeholder 3"/>
          <p:cNvSpPr>
            <a:spLocks noGrp="1"/>
          </p:cNvSpPr>
          <p:nvPr>
            <p:ph type="dt" sz="quarter" idx="10"/>
          </p:nvPr>
        </p:nvSpPr>
        <p:spPr/>
        <p:txBody>
          <a:bodyPr/>
          <a:lstStyle/>
          <a:p>
            <a:pPr>
              <a:defRPr/>
            </a:pPr>
            <a:r>
              <a:rPr lang="en-US"/>
              <a:t>Rev. 07/11/14</a:t>
            </a:r>
            <a:endParaRPr lang="en-US" dirty="0"/>
          </a:p>
        </p:txBody>
      </p:sp>
      <p:sp>
        <p:nvSpPr>
          <p:cNvPr id="5" name="Slide Number Placeholder 4"/>
          <p:cNvSpPr>
            <a:spLocks noGrp="1"/>
          </p:cNvSpPr>
          <p:nvPr>
            <p:ph type="sldNum" sz="quarter" idx="12"/>
          </p:nvPr>
        </p:nvSpPr>
        <p:spPr/>
        <p:txBody>
          <a:bodyPr/>
          <a:lstStyle/>
          <a:p>
            <a:pPr>
              <a:defRPr/>
            </a:pPr>
            <a:fld id="{B48EA444-05E0-7944-8934-699B01689740}" type="slidenum">
              <a:rPr lang="en-US" smtClean="0"/>
              <a:pPr>
                <a:defRPr/>
              </a:pPr>
              <a:t>6</a:t>
            </a:fld>
            <a:endParaRPr lang="en-US" dirty="0"/>
          </a:p>
        </p:txBody>
      </p:sp>
      <p:cxnSp>
        <p:nvCxnSpPr>
          <p:cNvPr id="18" name="Straight Arrow Connector 17"/>
          <p:cNvCxnSpPr/>
          <p:nvPr/>
        </p:nvCxnSpPr>
        <p:spPr>
          <a:xfrm flipH="1">
            <a:off x="3124200" y="2095500"/>
            <a:ext cx="1816100" cy="25273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301625"/>
            <a:ext cx="8385175" cy="676275"/>
          </a:xfrm>
        </p:spPr>
        <p:txBody>
          <a:bodyPr/>
          <a:lstStyle/>
          <a:p>
            <a:r>
              <a:rPr lang="en-US">
                <a:latin typeface="Arial" charset="0"/>
              </a:rPr>
              <a:t>Start-up Procedure Cont.</a:t>
            </a:r>
          </a:p>
        </p:txBody>
      </p:sp>
      <p:sp>
        <p:nvSpPr>
          <p:cNvPr id="3" name="Content Placeholder 2"/>
          <p:cNvSpPr>
            <a:spLocks noGrp="1"/>
          </p:cNvSpPr>
          <p:nvPr>
            <p:ph idx="1"/>
          </p:nvPr>
        </p:nvSpPr>
        <p:spPr>
          <a:xfrm>
            <a:off x="457200" y="1206500"/>
            <a:ext cx="8229600" cy="2540000"/>
          </a:xfrm>
        </p:spPr>
        <p:txBody>
          <a:bodyPr>
            <a:normAutofit fontScale="62500" lnSpcReduction="20000"/>
          </a:bodyPr>
          <a:lstStyle/>
          <a:p>
            <a:pPr marL="0" indent="0" algn="ctr">
              <a:buFont typeface="Arial" charset="0"/>
              <a:buNone/>
              <a:defRPr/>
            </a:pPr>
            <a:r>
              <a:rPr lang="en-US" dirty="0"/>
              <a:t>The display then indicates the following items for about a second each: </a:t>
            </a:r>
            <a:endParaRPr lang="en-US" dirty="0" smtClean="0"/>
          </a:p>
          <a:p>
            <a:pPr algn="ctr">
              <a:defRPr/>
            </a:pPr>
            <a:r>
              <a:rPr lang="en-US" dirty="0" smtClean="0"/>
              <a:t>Full </a:t>
            </a:r>
            <a:r>
              <a:rPr lang="en-US" dirty="0"/>
              <a:t>scale value </a:t>
            </a:r>
            <a:endParaRPr lang="en-US" dirty="0" smtClean="0"/>
          </a:p>
          <a:p>
            <a:pPr algn="ctr">
              <a:defRPr/>
            </a:pPr>
            <a:r>
              <a:rPr lang="en-US" dirty="0" smtClean="0"/>
              <a:t>Warning set point </a:t>
            </a:r>
            <a:r>
              <a:rPr lang="en-US" dirty="0"/>
              <a:t>(low gas alarm) </a:t>
            </a:r>
            <a:endParaRPr lang="en-US" dirty="0" smtClean="0"/>
          </a:p>
          <a:p>
            <a:pPr algn="ctr">
              <a:defRPr/>
            </a:pPr>
            <a:r>
              <a:rPr lang="en-US" dirty="0" smtClean="0"/>
              <a:t>Alarm set point </a:t>
            </a:r>
            <a:r>
              <a:rPr lang="en-US" dirty="0"/>
              <a:t>(high gas alarm)</a:t>
            </a:r>
          </a:p>
          <a:p>
            <a:pPr algn="ctr">
              <a:defRPr/>
            </a:pPr>
            <a:r>
              <a:rPr lang="en-US" dirty="0" smtClean="0"/>
              <a:t>STEL </a:t>
            </a:r>
            <a:r>
              <a:rPr lang="en-US" dirty="0"/>
              <a:t>alarm </a:t>
            </a:r>
            <a:r>
              <a:rPr lang="en-US" dirty="0" smtClean="0"/>
              <a:t>set point </a:t>
            </a:r>
            <a:r>
              <a:rPr lang="en-US" dirty="0"/>
              <a:t>(CO and H2S only)</a:t>
            </a:r>
          </a:p>
          <a:p>
            <a:pPr algn="ctr">
              <a:defRPr/>
            </a:pPr>
            <a:r>
              <a:rPr lang="en-US" dirty="0" smtClean="0"/>
              <a:t>TWA </a:t>
            </a:r>
            <a:r>
              <a:rPr lang="en-US" dirty="0"/>
              <a:t>alarm </a:t>
            </a:r>
            <a:r>
              <a:rPr lang="en-US" dirty="0" smtClean="0"/>
              <a:t>set point </a:t>
            </a:r>
            <a:r>
              <a:rPr lang="en-US" dirty="0"/>
              <a:t>(CO and H2S only</a:t>
            </a:r>
            <a:r>
              <a:rPr lang="en-US" dirty="0" smtClean="0"/>
              <a:t>)</a:t>
            </a:r>
          </a:p>
          <a:p>
            <a:pPr marL="0" indent="0" algn="ctr">
              <a:buFont typeface="Arial" charset="0"/>
              <a:buNone/>
              <a:defRPr/>
            </a:pPr>
            <a:r>
              <a:rPr lang="en-US" dirty="0" smtClean="0"/>
              <a:t>The </a:t>
            </a:r>
            <a:r>
              <a:rPr lang="en-US" dirty="0"/>
              <a:t>03 Series is now operating in Measuring Mode and monitoring for gas</a:t>
            </a:r>
          </a:p>
        </p:txBody>
      </p:sp>
      <p:sp>
        <p:nvSpPr>
          <p:cNvPr id="4" name="Date Placeholder 3"/>
          <p:cNvSpPr>
            <a:spLocks noGrp="1"/>
          </p:cNvSpPr>
          <p:nvPr>
            <p:ph type="dt" sz="quarter" idx="10"/>
          </p:nvPr>
        </p:nvSpPr>
        <p:spPr/>
        <p:txBody>
          <a:bodyPr/>
          <a:lstStyle/>
          <a:p>
            <a:pPr>
              <a:defRPr/>
            </a:pPr>
            <a:r>
              <a:rPr lang="en-US"/>
              <a:t>Rev. 07/11/14</a:t>
            </a:r>
          </a:p>
        </p:txBody>
      </p:sp>
      <p:sp>
        <p:nvSpPr>
          <p:cNvPr id="5" name="Slide Number Placeholder 4"/>
          <p:cNvSpPr>
            <a:spLocks noGrp="1"/>
          </p:cNvSpPr>
          <p:nvPr>
            <p:ph type="sldNum" sz="quarter" idx="12"/>
          </p:nvPr>
        </p:nvSpPr>
        <p:spPr/>
        <p:txBody>
          <a:bodyPr/>
          <a:lstStyle/>
          <a:p>
            <a:pPr>
              <a:defRPr/>
            </a:pPr>
            <a:fld id="{C2AF9875-6AA1-D242-8AE6-C70D7DF3FE3A}" type="slidenum">
              <a:rPr lang="en-US" smtClean="0"/>
              <a:pPr>
                <a:defRPr/>
              </a:pPr>
              <a:t>7</a:t>
            </a:fld>
            <a:endParaRPr lang="en-US" dirty="0"/>
          </a:p>
        </p:txBody>
      </p:sp>
      <p:pic>
        <p:nvPicPr>
          <p:cNvPr id="2" name="Picture 1" descr="HS-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8800" y="3429000"/>
            <a:ext cx="2692035" cy="3225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a:latin typeface="Arial" charset="0"/>
              </a:rPr>
              <a:t>Fresh Air Adjustment</a:t>
            </a:r>
          </a:p>
        </p:txBody>
      </p:sp>
      <p:sp>
        <p:nvSpPr>
          <p:cNvPr id="4" name="Content Placeholder 3"/>
          <p:cNvSpPr>
            <a:spLocks noGrp="1"/>
          </p:cNvSpPr>
          <p:nvPr>
            <p:ph sz="half" idx="2"/>
          </p:nvPr>
        </p:nvSpPr>
        <p:spPr>
          <a:xfrm>
            <a:off x="4432300" y="1600200"/>
            <a:ext cx="4381500" cy="4525963"/>
          </a:xfrm>
        </p:spPr>
        <p:txBody>
          <a:bodyPr>
            <a:normAutofit fontScale="92500"/>
          </a:bodyPr>
          <a:lstStyle/>
          <a:p>
            <a:pPr marL="0" indent="0">
              <a:buFont typeface="Arial" charset="0"/>
              <a:buNone/>
              <a:defRPr/>
            </a:pPr>
            <a:r>
              <a:rPr lang="en-US" b="1" dirty="0"/>
              <a:t>Verify that the instrument is in a fresh air </a:t>
            </a:r>
            <a:r>
              <a:rPr lang="en-US" b="1" dirty="0" smtClean="0"/>
              <a:t>environment</a:t>
            </a:r>
          </a:p>
          <a:p>
            <a:pPr>
              <a:defRPr/>
            </a:pPr>
            <a:r>
              <a:rPr lang="en-US" dirty="0" smtClean="0"/>
              <a:t>Press and hold the AIR button</a:t>
            </a:r>
          </a:p>
          <a:p>
            <a:pPr>
              <a:defRPr/>
            </a:pPr>
            <a:r>
              <a:rPr lang="en-US" dirty="0" smtClean="0"/>
              <a:t>Release when the display says “ADJ”</a:t>
            </a:r>
          </a:p>
          <a:p>
            <a:pPr>
              <a:defRPr/>
            </a:pPr>
            <a:r>
              <a:rPr lang="en-US" dirty="0" smtClean="0"/>
              <a:t>When the fresh air adjustment is finished the instrument will return to the Setup Mode</a:t>
            </a:r>
            <a:endParaRPr lang="en-US" dirty="0"/>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E8EEF492-85D9-5D4D-9C43-A2201355CB50}" type="slidenum">
              <a:rPr lang="en-US" smtClean="0"/>
              <a:pPr>
                <a:defRPr/>
              </a:pPr>
              <a:t>8</a:t>
            </a:fld>
            <a:endParaRPr lang="en-US" dirty="0"/>
          </a:p>
        </p:txBody>
      </p:sp>
      <p:pic>
        <p:nvPicPr>
          <p:cNvPr id="24581" name="Picture 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457200" y="1981200"/>
            <a:ext cx="1803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527300" y="2997200"/>
            <a:ext cx="18288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9"/>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57200" y="3987800"/>
            <a:ext cx="18034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10"/>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2540000" y="4978400"/>
            <a:ext cx="18034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a:stCxn id="24581" idx="3"/>
            <a:endCxn id="24582" idx="1"/>
          </p:cNvCxnSpPr>
          <p:nvPr/>
        </p:nvCxnSpPr>
        <p:spPr>
          <a:xfrm>
            <a:off x="2260600" y="2571750"/>
            <a:ext cx="266700" cy="102235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24582" idx="1"/>
            <a:endCxn id="24583" idx="3"/>
          </p:cNvCxnSpPr>
          <p:nvPr/>
        </p:nvCxnSpPr>
        <p:spPr>
          <a:xfrm flipH="1">
            <a:off x="2260600" y="3594100"/>
            <a:ext cx="266700" cy="990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a:stCxn id="24583" idx="3"/>
            <a:endCxn id="24584" idx="1"/>
          </p:cNvCxnSpPr>
          <p:nvPr/>
        </p:nvCxnSpPr>
        <p:spPr>
          <a:xfrm>
            <a:off x="2260600" y="4584700"/>
            <a:ext cx="279400" cy="97155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a:latin typeface="Arial" charset="0"/>
              </a:rPr>
              <a:t>Adjusting the Buzzer Volume</a:t>
            </a:r>
          </a:p>
        </p:txBody>
      </p:sp>
      <p:sp>
        <p:nvSpPr>
          <p:cNvPr id="4" name="Content Placeholder 3"/>
          <p:cNvSpPr>
            <a:spLocks noGrp="1"/>
          </p:cNvSpPr>
          <p:nvPr>
            <p:ph sz="half" idx="2"/>
          </p:nvPr>
        </p:nvSpPr>
        <p:spPr>
          <a:xfrm>
            <a:off x="508000" y="1600200"/>
            <a:ext cx="8153400" cy="4525963"/>
          </a:xfrm>
        </p:spPr>
        <p:txBody>
          <a:bodyPr>
            <a:normAutofit fontScale="70000" lnSpcReduction="20000"/>
          </a:bodyPr>
          <a:lstStyle/>
          <a:p>
            <a:pPr>
              <a:defRPr/>
            </a:pPr>
            <a:r>
              <a:rPr lang="en-US" dirty="0" smtClean="0"/>
              <a:t>In Normal Measuring mode press and hold the POWER MODE and AIR buttons simultaneously</a:t>
            </a:r>
          </a:p>
          <a:p>
            <a:pPr lvl="1">
              <a:defRPr/>
            </a:pPr>
            <a:r>
              <a:rPr lang="en-US" dirty="0" smtClean="0"/>
              <a:t>To </a:t>
            </a:r>
            <a:r>
              <a:rPr lang="en-US" dirty="0"/>
              <a:t>avoid entering Display Mode, press the AIR button slightly sooner than pressing the POWER MODE </a:t>
            </a:r>
            <a:r>
              <a:rPr lang="en-US" dirty="0" smtClean="0"/>
              <a:t>button</a:t>
            </a:r>
          </a:p>
          <a:p>
            <a:pPr>
              <a:defRPr/>
            </a:pPr>
            <a:r>
              <a:rPr lang="en-US" dirty="0" smtClean="0"/>
              <a:t>Release both buttons when the instrument starts to simulate an alarm</a:t>
            </a:r>
          </a:p>
          <a:p>
            <a:pPr>
              <a:defRPr/>
            </a:pPr>
            <a:r>
              <a:rPr lang="en-US" dirty="0" smtClean="0"/>
              <a:t>Use the AIR button to select LO or HI</a:t>
            </a:r>
          </a:p>
          <a:p>
            <a:pPr>
              <a:defRPr/>
            </a:pPr>
            <a:endParaRPr lang="en-US" dirty="0"/>
          </a:p>
          <a:p>
            <a:pPr>
              <a:defRPr/>
            </a:pPr>
            <a:endParaRPr lang="en-US" dirty="0" smtClean="0"/>
          </a:p>
          <a:p>
            <a:pPr>
              <a:defRPr/>
            </a:pPr>
            <a:endParaRPr lang="en-US" dirty="0"/>
          </a:p>
          <a:p>
            <a:pPr>
              <a:defRPr/>
            </a:pPr>
            <a:endParaRPr lang="en-US" dirty="0" smtClean="0"/>
          </a:p>
          <a:p>
            <a:pPr>
              <a:defRPr/>
            </a:pPr>
            <a:r>
              <a:rPr lang="en-US" dirty="0" smtClean="0"/>
              <a:t>Press and release the POWER MODE button to save the setting and return to the normal measuring mode</a:t>
            </a:r>
          </a:p>
          <a:p>
            <a:pPr lvl="1">
              <a:defRPr/>
            </a:pPr>
            <a:r>
              <a:rPr lang="en-US" dirty="0" smtClean="0"/>
              <a:t>If LO is selected it will appear at the bottom of the normal operation screen</a:t>
            </a:r>
          </a:p>
        </p:txBody>
      </p:sp>
      <p:sp>
        <p:nvSpPr>
          <p:cNvPr id="5" name="Date Placeholder 4"/>
          <p:cNvSpPr>
            <a:spLocks noGrp="1"/>
          </p:cNvSpPr>
          <p:nvPr>
            <p:ph type="dt" sz="quarter" idx="10"/>
          </p:nvPr>
        </p:nvSpPr>
        <p:spPr/>
        <p:txBody>
          <a:bodyPr/>
          <a:lstStyle/>
          <a:p>
            <a:pPr>
              <a:defRPr/>
            </a:pPr>
            <a:r>
              <a:rPr lang="en-US"/>
              <a:t>Rev. 07/11/14</a:t>
            </a:r>
            <a:endParaRPr lang="en-US" dirty="0"/>
          </a:p>
        </p:txBody>
      </p:sp>
      <p:sp>
        <p:nvSpPr>
          <p:cNvPr id="6" name="Slide Number Placeholder 5"/>
          <p:cNvSpPr>
            <a:spLocks noGrp="1"/>
          </p:cNvSpPr>
          <p:nvPr>
            <p:ph type="sldNum" sz="quarter" idx="12"/>
          </p:nvPr>
        </p:nvSpPr>
        <p:spPr/>
        <p:txBody>
          <a:bodyPr/>
          <a:lstStyle/>
          <a:p>
            <a:pPr>
              <a:defRPr/>
            </a:pPr>
            <a:fld id="{6801BE56-0F6A-AE4F-9F00-8D08CA7B6F72}" type="slidenum">
              <a:rPr lang="en-US" smtClean="0"/>
              <a:pPr>
                <a:defRPr/>
              </a:pPr>
              <a:t>9</a:t>
            </a:fld>
            <a:endParaRPr lang="en-US" dirty="0"/>
          </a:p>
        </p:txBody>
      </p:sp>
      <p:pic>
        <p:nvPicPr>
          <p:cNvPr id="25605"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695700" y="3276600"/>
            <a:ext cx="1778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7"/>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695700" y="5334000"/>
            <a:ext cx="17780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Theme1.thmx</Template>
  <TotalTime>12284509</TotalTime>
  <Pages>16</Pages>
  <Words>2160</Words>
  <Application>Microsoft Macintosh PowerPoint</Application>
  <PresentationFormat>On-screen Show (4:3)</PresentationFormat>
  <Paragraphs>281</Paragraphs>
  <Slides>36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ＭＳ Ｐゴシック</vt:lpstr>
      <vt:lpstr>Times New Roman</vt:lpstr>
      <vt:lpstr>Times</vt:lpstr>
      <vt:lpstr>Theme1</vt:lpstr>
      <vt:lpstr>03 Series  Service PowerPoint</vt:lpstr>
      <vt:lpstr>03 Series Components</vt:lpstr>
      <vt:lpstr>03 Series Features</vt:lpstr>
      <vt:lpstr>Applications</vt:lpstr>
      <vt:lpstr>03 Series Control Buttons</vt:lpstr>
      <vt:lpstr>Start-up Procedure</vt:lpstr>
      <vt:lpstr>Start-up Procedure Cont.</vt:lpstr>
      <vt:lpstr>Fresh Air Adjustment</vt:lpstr>
      <vt:lpstr>Adjusting the Buzzer Volume</vt:lpstr>
      <vt:lpstr>Display Mode</vt:lpstr>
      <vt:lpstr>Setup Mode</vt:lpstr>
      <vt:lpstr>Using the Setup Mode</vt:lpstr>
      <vt:lpstr>Setting the Date &amp; Time</vt:lpstr>
      <vt:lpstr>Performing an Automatic Span Adjustment</vt:lpstr>
      <vt:lpstr>Performing an Automatic Span Adjustment</vt:lpstr>
      <vt:lpstr>Performing a Easy Span Adjustment</vt:lpstr>
      <vt:lpstr>Performing a Easy Span Adjustment</vt:lpstr>
      <vt:lpstr>Performing a Easy Span Adjustment</vt:lpstr>
      <vt:lpstr>Performing a Manual Span Adjustment</vt:lpstr>
      <vt:lpstr>Performing a Bump Test</vt:lpstr>
      <vt:lpstr>Performing a Bump Test</vt:lpstr>
      <vt:lpstr>Maintenance Mode</vt:lpstr>
      <vt:lpstr>Factory Mode</vt:lpstr>
      <vt:lpstr>Replacing the Filters</vt:lpstr>
      <vt:lpstr>Disassembly of Unit</vt:lpstr>
      <vt:lpstr>Disassembly of Unit</vt:lpstr>
      <vt:lpstr>Disassembly of Unit</vt:lpstr>
      <vt:lpstr>Disassembly of Unit</vt:lpstr>
      <vt:lpstr>Disassembly of Unit</vt:lpstr>
      <vt:lpstr>Disassembly of Unit</vt:lpstr>
      <vt:lpstr>Disassembly of Unit</vt:lpstr>
      <vt:lpstr>Disassembly of Unit</vt:lpstr>
      <vt:lpstr>Disassembly of Unit</vt:lpstr>
      <vt:lpstr>Disassembly of Unit</vt:lpstr>
      <vt:lpstr>PowerPoint Presentation</vt:lpstr>
      <vt:lpstr>Questions?</vt:lpstr>
    </vt:vector>
  </TitlesOfParts>
  <Company>RKI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Anatomy of a Fixed System</dc:title>
  <dc:subject>Anatomy of a fixed system</dc:subject>
  <dc:creator>Steve Peluffo</dc:creator>
  <cp:keywords>anatomy</cp:keywords>
  <dc:description>designed for RSM fixed system training</dc:description>
  <cp:lastModifiedBy>Steve Bretzke</cp:lastModifiedBy>
  <cp:revision>145</cp:revision>
  <cp:lastPrinted>2014-09-09T18:54:36Z</cp:lastPrinted>
  <dcterms:created xsi:type="dcterms:W3CDTF">1998-10-16T10:18:30Z</dcterms:created>
  <dcterms:modified xsi:type="dcterms:W3CDTF">2015-06-30T18:19:27Z</dcterms:modified>
</cp:coreProperties>
</file>