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4132" r:id="rId1"/>
  </p:sldMasterIdLst>
  <p:notesMasterIdLst>
    <p:notesMasterId r:id="rId13"/>
  </p:notesMasterIdLst>
  <p:sldIdLst>
    <p:sldId id="337" r:id="rId2"/>
    <p:sldId id="556" r:id="rId3"/>
    <p:sldId id="557" r:id="rId4"/>
    <p:sldId id="559" r:id="rId5"/>
    <p:sldId id="560" r:id="rId6"/>
    <p:sldId id="567" r:id="rId7"/>
    <p:sldId id="568" r:id="rId8"/>
    <p:sldId id="569" r:id="rId9"/>
    <p:sldId id="570" r:id="rId10"/>
    <p:sldId id="571" r:id="rId11"/>
    <p:sldId id="566" r:id="rId12"/>
  </p:sldIdLst>
  <p:sldSz cx="9144000" cy="6858000" type="letter"/>
  <p:notesSz cx="6858000" cy="9144000"/>
  <p:defaultTextStyle>
    <a:defPPr>
      <a:defRPr lang="en-US"/>
    </a:defPPr>
    <a:lvl1pPr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2pPr>
    <a:lvl3pPr marL="9144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3pPr>
    <a:lvl4pPr marL="13716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4pPr>
    <a:lvl5pPr marL="18288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462">
          <p15:clr>
            <a:srgbClr val="A4A3A4"/>
          </p15:clr>
        </p15:guide>
        <p15:guide id="2" pos="8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308"/>
    <p:restoredTop sz="94637" autoAdjust="0"/>
  </p:normalViewPr>
  <p:slideViewPr>
    <p:cSldViewPr snapToGrid="0">
      <p:cViewPr varScale="1">
        <p:scale>
          <a:sx n="79" d="100"/>
          <a:sy n="79" d="100"/>
        </p:scale>
        <p:origin x="484" y="32"/>
      </p:cViewPr>
      <p:guideLst>
        <p:guide orient="horz" pos="2462"/>
        <p:guide pos="88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D5C6D8-229F-C945-81A4-44F6162101DF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073D61-C613-0B41-BE27-D311DD7D2E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2253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1BE178-276B-704A-9F3D-36D395C385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736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32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B192B6-4315-8D43-B3B5-75E87927B6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172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642941-8EC1-394D-B187-CF45B73EC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210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7578D8-4EAA-8944-A463-DAD69E4AE2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328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365764-BD7F-464C-B47D-16D748C659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74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32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5C9AB6-0B62-3D47-A860-0487A95F78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05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D6FA5C-BBCD-A241-929E-09379EB25A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839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D88841-75D7-9A44-BF52-928F27CD38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948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1C3CEA-2E8F-2A48-A633-28F1B0FF3D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937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E75D50-7285-1E4D-ADB4-9BB68C9EFC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154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F3E043-6B5E-6346-BE0B-8C642EEEA6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3115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3810000" cy="4114800"/>
          </a:xfr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chart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76402D-C015-8345-ABA0-BF33C2E398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9780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0138D9-54D0-0E49-826D-DEE6E81494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261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069975" y="301625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43141AE-6D6C-2849-A814-A0674F8D48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914400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33" r:id="rId1"/>
    <p:sldLayoutId id="2147484134" r:id="rId2"/>
    <p:sldLayoutId id="2147484135" r:id="rId3"/>
    <p:sldLayoutId id="2147484136" r:id="rId4"/>
    <p:sldLayoutId id="2147484137" r:id="rId5"/>
    <p:sldLayoutId id="2147484138" r:id="rId6"/>
    <p:sldLayoutId id="2147484139" r:id="rId7"/>
    <p:sldLayoutId id="2147484140" r:id="rId8"/>
    <p:sldLayoutId id="2147484141" r:id="rId9"/>
    <p:sldLayoutId id="2147484142" r:id="rId10"/>
    <p:sldLayoutId id="2147484143" r:id="rId11"/>
    <p:sldLayoutId id="2147484144" r:id="rId12"/>
    <p:sldLayoutId id="2147484145" r:id="rId13"/>
  </p:sldLayoutIdLst>
  <p:hf sldNum="0" hd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4C5BD30-0A10-CB48-80B6-C583AA5F70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6647" y="0"/>
            <a:ext cx="52907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96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044BB47-AE05-FC4C-811A-FCE122BC37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Overcoming common objections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158DC24-6900-47B7-ADA1-F075DAB43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www.rkiinstruments.com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293085E-642D-49DB-BB3F-6388B66E06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6630" y="2023771"/>
            <a:ext cx="2827219" cy="286173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43B92B7-CBF8-4FEC-A425-E54FE477D9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447" y="2178927"/>
            <a:ext cx="2959489" cy="2652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4862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DD9070-344B-48FB-8DFA-A86C711C4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E34A12-9A47-984E-9710-E92739149A27}"/>
              </a:ext>
            </a:extLst>
          </p:cNvPr>
          <p:cNvSpPr txBox="1"/>
          <p:nvPr/>
        </p:nvSpPr>
        <p:spPr>
          <a:xfrm>
            <a:off x="315589" y="1804524"/>
            <a:ext cx="833479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0" dirty="0">
                <a:latin typeface="Calibri" panose="020F0502020204030204" pitchFamily="34" charset="0"/>
                <a:cs typeface="Calibri" panose="020F0502020204030204" pitchFamily="34" charset="0"/>
              </a:rPr>
              <a:t>Objection: Fifteen years ago, we tried wireless and it caused interference with other items.  </a:t>
            </a:r>
          </a:p>
          <a:p>
            <a:pPr algn="l"/>
            <a:br>
              <a:rPr lang="en-US" b="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b="0" dirty="0">
                <a:latin typeface="Calibri" panose="020F0502020204030204" pitchFamily="34" charset="0"/>
                <a:cs typeface="Calibri" panose="020F0502020204030204" pitchFamily="34" charset="0"/>
              </a:rPr>
              <a:t>R:  Technology has come a long ways. </a:t>
            </a:r>
          </a:p>
          <a:p>
            <a:pPr marL="800100" lvl="1" indent="-342900" algn="l">
              <a:buFont typeface="Courier New" panose="02070309020205020404" pitchFamily="49" charset="0"/>
              <a:buChar char="o"/>
            </a:pPr>
            <a:r>
              <a:rPr lang="en-US" b="0" dirty="0">
                <a:latin typeface="Calibri" panose="020F0502020204030204" pitchFamily="34" charset="0"/>
                <a:cs typeface="Calibri" panose="020F0502020204030204" pitchFamily="34" charset="0"/>
              </a:rPr>
              <a:t>The radio modules operate in the “900 MHZ ISM band” which is in the frequency range of 902-928 MHZ</a:t>
            </a:r>
          </a:p>
          <a:p>
            <a:pPr marL="800100" lvl="1" indent="-342900" algn="l">
              <a:buFont typeface="Courier New" panose="02070309020205020404" pitchFamily="49" charset="0"/>
              <a:buChar char="o"/>
            </a:pPr>
            <a:r>
              <a:rPr lang="en-US" b="0" dirty="0">
                <a:latin typeface="Calibri" panose="020F0502020204030204" pitchFamily="34" charset="0"/>
                <a:cs typeface="Calibri" panose="020F0502020204030204" pitchFamily="34" charset="0"/>
              </a:rPr>
              <a:t>It operates using a Frequency Hopping Spread Spectrum (FHSS) protocol which means they use a different frequency within the above range for each transmission.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5AE94F5D-2412-AD40-B2F0-A5D1F706D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Scenario 1</a:t>
            </a:r>
          </a:p>
        </p:txBody>
      </p:sp>
    </p:spTree>
    <p:extLst>
      <p:ext uri="{BB962C8B-B14F-4D97-AF65-F5344CB8AC3E}">
        <p14:creationId xmlns:p14="http://schemas.microsoft.com/office/powerpoint/2010/main" val="16784891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F647A7A-CED0-9D45-92AD-A99AB935E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Scenario 2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DD9070-344B-48FB-8DFA-A86C711C4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821EDA-3D9B-D44C-9237-22242383736A}"/>
              </a:ext>
            </a:extLst>
          </p:cNvPr>
          <p:cNvSpPr txBox="1"/>
          <p:nvPr/>
        </p:nvSpPr>
        <p:spPr>
          <a:xfrm>
            <a:off x="429650" y="1566808"/>
            <a:ext cx="82847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Objection</a:t>
            </a:r>
            <a:r>
              <a:rPr lang="en-US" b="0" dirty="0">
                <a:latin typeface="Calibri" panose="020F0502020204030204" pitchFamily="34" charset="0"/>
                <a:cs typeface="Calibri" panose="020F0502020204030204" pitchFamily="34" charset="0"/>
              </a:rPr>
              <a:t>:  We don’t want to have to replace batteries.</a:t>
            </a:r>
          </a:p>
          <a:p>
            <a:pPr algn="l"/>
            <a:br>
              <a:rPr lang="en-US" b="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Response</a:t>
            </a:r>
            <a:r>
              <a:rPr lang="en-US" b="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b="0" dirty="0">
                <a:latin typeface="Calibri" panose="020F0502020204030204" pitchFamily="34" charset="0"/>
                <a:cs typeface="Calibri" panose="020F0502020204030204" pitchFamily="34" charset="0"/>
              </a:rPr>
              <a:t>We have wireless transmitters that are powered by 24 VDC and not batteries.</a:t>
            </a:r>
          </a:p>
          <a:p>
            <a:pPr marL="457200" indent="-457200" algn="l">
              <a:buFont typeface="+mj-lt"/>
              <a:buAutoNum type="arabicPeriod"/>
            </a:pP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en-US" b="0" dirty="0">
                <a:latin typeface="Calibri" panose="020F0502020204030204" pitchFamily="34" charset="0"/>
                <a:cs typeface="Calibri" panose="020F0502020204030204" pitchFamily="34" charset="0"/>
              </a:rPr>
              <a:t>Check out our battery life.</a:t>
            </a:r>
          </a:p>
          <a:p>
            <a:pPr marL="914400" lvl="1" indent="-457200" algn="l">
              <a:buFont typeface="Courier New" panose="02070309020205020404" pitchFamily="49" charset="0"/>
              <a:buChar char="o"/>
            </a:pPr>
            <a:r>
              <a:rPr lang="en-US" b="0" dirty="0">
                <a:latin typeface="Calibri" panose="020F0502020204030204" pitchFamily="34" charset="0"/>
                <a:cs typeface="Calibri" panose="020F0502020204030204" pitchFamily="34" charset="0"/>
              </a:rPr>
              <a:t>2 year max – electrochemical</a:t>
            </a:r>
          </a:p>
          <a:p>
            <a:pPr marL="914400" lvl="1" indent="-457200" algn="l">
              <a:buFont typeface="Courier New" panose="02070309020205020404" pitchFamily="49" charset="0"/>
              <a:buChar char="o"/>
            </a:pPr>
            <a:r>
              <a:rPr lang="en-US" b="0" dirty="0">
                <a:latin typeface="Calibri" panose="020F0502020204030204" pitchFamily="34" charset="0"/>
                <a:cs typeface="Calibri" panose="020F0502020204030204" pitchFamily="34" charset="0"/>
              </a:rPr>
              <a:t>1 to 1.5 years max – IR </a:t>
            </a:r>
          </a:p>
          <a:p>
            <a:pPr marL="914400" lvl="1" indent="-457200" algn="l">
              <a:buFont typeface="Courier New" panose="02070309020205020404" pitchFamily="49" charset="0"/>
              <a:buChar char="o"/>
            </a:pPr>
            <a:r>
              <a:rPr lang="en-US" b="0" dirty="0">
                <a:latin typeface="Calibri" panose="020F0502020204030204" pitchFamily="34" charset="0"/>
                <a:cs typeface="Calibri" panose="020F0502020204030204" pitchFamily="34" charset="0"/>
              </a:rPr>
              <a:t>2-weeks plus for PID </a:t>
            </a:r>
            <a:br>
              <a:rPr lang="en-US" b="0" dirty="0"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b="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b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277679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14781C0-C933-BE43-8B9F-6226ACDFC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Scenario 3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DD9070-344B-48FB-8DFA-A86C711C4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9CE24C8-4B2C-CB47-8A0B-2BDB91F87BE2}"/>
              </a:ext>
            </a:extLst>
          </p:cNvPr>
          <p:cNvSpPr txBox="1"/>
          <p:nvPr/>
        </p:nvSpPr>
        <p:spPr>
          <a:xfrm>
            <a:off x="583539" y="1974457"/>
            <a:ext cx="797692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Objection</a:t>
            </a:r>
            <a:r>
              <a:rPr lang="en-US" b="0" dirty="0">
                <a:latin typeface="Calibri" panose="020F0502020204030204" pitchFamily="34" charset="0"/>
                <a:cs typeface="Calibri" panose="020F0502020204030204" pitchFamily="34" charset="0"/>
              </a:rPr>
              <a:t>:  We are concerned about stocking batteries and their shelf life.</a:t>
            </a:r>
          </a:p>
          <a:p>
            <a:pPr algn="l"/>
            <a:br>
              <a:rPr lang="en-US" b="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Response</a:t>
            </a:r>
            <a:r>
              <a:rPr lang="en-US" b="0" dirty="0">
                <a:latin typeface="Calibri" panose="020F0502020204030204" pitchFamily="34" charset="0"/>
                <a:cs typeface="Calibri" panose="020F0502020204030204" pitchFamily="34" charset="0"/>
              </a:rPr>
              <a:t>:  Our batteries have over a 10 year shelf life.</a:t>
            </a:r>
            <a:br>
              <a:rPr lang="en-US" b="0" dirty="0"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b="0" dirty="0"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b="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b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170591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14781C0-C933-BE43-8B9F-6226ACDFC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Scenario 4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DD9070-344B-48FB-8DFA-A86C711C4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9CE24C8-4B2C-CB47-8A0B-2BDB91F87BE2}"/>
              </a:ext>
            </a:extLst>
          </p:cNvPr>
          <p:cNvSpPr txBox="1"/>
          <p:nvPr/>
        </p:nvSpPr>
        <p:spPr>
          <a:xfrm>
            <a:off x="583539" y="1974457"/>
            <a:ext cx="797692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Objection</a:t>
            </a:r>
            <a:r>
              <a:rPr lang="en-US" b="0" dirty="0">
                <a:latin typeface="Calibri" panose="020F0502020204030204" pitchFamily="34" charset="0"/>
                <a:cs typeface="Calibri" panose="020F0502020204030204" pitchFamily="34" charset="0"/>
              </a:rPr>
              <a:t>:  We are concerned about connectivity issues.</a:t>
            </a:r>
          </a:p>
          <a:p>
            <a:pPr algn="l"/>
            <a:br>
              <a:rPr lang="en-US" b="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Response:  </a:t>
            </a:r>
            <a:r>
              <a:rPr lang="en-US" b="0" dirty="0">
                <a:latin typeface="Calibri" panose="020F0502020204030204" pitchFamily="34" charset="0"/>
                <a:cs typeface="Calibri" panose="020F0502020204030204" pitchFamily="34" charset="0"/>
              </a:rPr>
              <a:t>This is why we do a signal propagation test before offering a solution.</a:t>
            </a:r>
          </a:p>
        </p:txBody>
      </p:sp>
    </p:spTree>
    <p:extLst>
      <p:ext uri="{BB962C8B-B14F-4D97-AF65-F5344CB8AC3E}">
        <p14:creationId xmlns:p14="http://schemas.microsoft.com/office/powerpoint/2010/main" val="13646365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14781C0-C933-BE43-8B9F-6226ACDFC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Scenario 5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DD9070-344B-48FB-8DFA-A86C711C4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9CE24C8-4B2C-CB47-8A0B-2BDB91F87BE2}"/>
              </a:ext>
            </a:extLst>
          </p:cNvPr>
          <p:cNvSpPr txBox="1"/>
          <p:nvPr/>
        </p:nvSpPr>
        <p:spPr>
          <a:xfrm>
            <a:off x="583539" y="1974457"/>
            <a:ext cx="797692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Objection</a:t>
            </a:r>
            <a:r>
              <a:rPr lang="en-US" b="0" dirty="0">
                <a:latin typeface="Calibri" panose="020F0502020204030204" pitchFamily="34" charset="0"/>
                <a:cs typeface="Calibri" panose="020F0502020204030204" pitchFamily="34" charset="0"/>
              </a:rPr>
              <a:t>:  We need to run ancillary devices but don’t want to have to wire them back to your controller.</a:t>
            </a:r>
          </a:p>
          <a:p>
            <a:pPr algn="l"/>
            <a:br>
              <a:rPr lang="en-US" b="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Response</a:t>
            </a:r>
            <a:r>
              <a:rPr lang="en-US" b="0" dirty="0">
                <a:latin typeface="Calibri" panose="020F0502020204030204" pitchFamily="34" charset="0"/>
                <a:cs typeface="Calibri" panose="020F0502020204030204" pitchFamily="34" charset="0"/>
              </a:rPr>
              <a:t>:  No problem, use our 7530.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99C9DA4-A943-7C46-BB88-FBAA651639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9800" y="2539068"/>
            <a:ext cx="1910395" cy="416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5163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14781C0-C933-BE43-8B9F-6226ACDFC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Scenario 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DD9070-344B-48FB-8DFA-A86C711C4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9CE24C8-4B2C-CB47-8A0B-2BDB91F87BE2}"/>
              </a:ext>
            </a:extLst>
          </p:cNvPr>
          <p:cNvSpPr txBox="1"/>
          <p:nvPr/>
        </p:nvSpPr>
        <p:spPr>
          <a:xfrm>
            <a:off x="583539" y="1974457"/>
            <a:ext cx="797692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Objection</a:t>
            </a:r>
            <a:r>
              <a:rPr lang="en-US" b="0" dirty="0">
                <a:latin typeface="Calibri" panose="020F0502020204030204" pitchFamily="34" charset="0"/>
                <a:cs typeface="Calibri" panose="020F0502020204030204" pitchFamily="34" charset="0"/>
              </a:rPr>
              <a:t>:  I am concerned about security.</a:t>
            </a:r>
          </a:p>
          <a:p>
            <a:pPr algn="l"/>
            <a:br>
              <a:rPr lang="en-US" b="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Response</a:t>
            </a:r>
            <a:r>
              <a:rPr lang="en-US" b="0" dirty="0">
                <a:latin typeface="Calibri" panose="020F0502020204030204" pitchFamily="34" charset="0"/>
                <a:cs typeface="Calibri" panose="020F0502020204030204" pitchFamily="34" charset="0"/>
              </a:rPr>
              <a:t>:  We use frequency hopping along with every item on our wireless platform requires a Network ID and a Channel ID.</a:t>
            </a:r>
          </a:p>
        </p:txBody>
      </p:sp>
    </p:spTree>
    <p:extLst>
      <p:ext uri="{BB962C8B-B14F-4D97-AF65-F5344CB8AC3E}">
        <p14:creationId xmlns:p14="http://schemas.microsoft.com/office/powerpoint/2010/main" val="38196921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14781C0-C933-BE43-8B9F-6226ACDFC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Scenario 7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DD9070-344B-48FB-8DFA-A86C711C4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9CE24C8-4B2C-CB47-8A0B-2BDB91F87BE2}"/>
              </a:ext>
            </a:extLst>
          </p:cNvPr>
          <p:cNvSpPr txBox="1"/>
          <p:nvPr/>
        </p:nvSpPr>
        <p:spPr>
          <a:xfrm>
            <a:off x="583539" y="1974457"/>
            <a:ext cx="797692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Objection</a:t>
            </a:r>
            <a:r>
              <a:rPr lang="en-US" b="0" dirty="0">
                <a:latin typeface="Calibri" panose="020F0502020204030204" pitchFamily="34" charset="0"/>
                <a:cs typeface="Calibri" panose="020F0502020204030204" pitchFamily="34" charset="0"/>
              </a:rPr>
              <a:t>:  It costs too much.</a:t>
            </a:r>
          </a:p>
          <a:p>
            <a:pPr algn="l"/>
            <a:br>
              <a:rPr lang="en-US" b="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Response</a:t>
            </a:r>
            <a:r>
              <a:rPr lang="en-US" b="0" dirty="0">
                <a:latin typeface="Calibri" panose="020F0502020204030204" pitchFamily="34" charset="0"/>
                <a:cs typeface="Calibri" panose="020F0502020204030204" pitchFamily="34" charset="0"/>
              </a:rPr>
              <a:t>:  Please also remember the cost of installation when considering your gas detection equipment and cost.  Your installation costs are always less expensive when utilizing wireless technology.</a:t>
            </a:r>
          </a:p>
        </p:txBody>
      </p:sp>
    </p:spTree>
    <p:extLst>
      <p:ext uri="{BB962C8B-B14F-4D97-AF65-F5344CB8AC3E}">
        <p14:creationId xmlns:p14="http://schemas.microsoft.com/office/powerpoint/2010/main" val="19013343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14781C0-C933-BE43-8B9F-6226ACDFC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Scenario 8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DD9070-344B-48FB-8DFA-A86C711C4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9CE24C8-4B2C-CB47-8A0B-2BDB91F87BE2}"/>
              </a:ext>
            </a:extLst>
          </p:cNvPr>
          <p:cNvSpPr txBox="1"/>
          <p:nvPr/>
        </p:nvSpPr>
        <p:spPr>
          <a:xfrm>
            <a:off x="583539" y="1974457"/>
            <a:ext cx="797692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Objection</a:t>
            </a:r>
            <a:r>
              <a:rPr lang="en-US" b="0" dirty="0">
                <a:latin typeface="Calibri" panose="020F0502020204030204" pitchFamily="34" charset="0"/>
                <a:cs typeface="Calibri" panose="020F0502020204030204" pitchFamily="34" charset="0"/>
              </a:rPr>
              <a:t>:  Our range is too long, or we have to many obstacles.</a:t>
            </a:r>
          </a:p>
          <a:p>
            <a:pPr algn="l"/>
            <a:br>
              <a:rPr lang="en-US" b="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Response</a:t>
            </a:r>
            <a:r>
              <a:rPr lang="en-US" b="0" dirty="0">
                <a:latin typeface="Calibri" panose="020F0502020204030204" pitchFamily="34" charset="0"/>
                <a:cs typeface="Calibri" panose="020F0502020204030204" pitchFamily="34" charset="0"/>
              </a:rPr>
              <a:t>:  Just use our 9900 repeaters.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517C74C-E33B-104D-98EA-3F08B016C8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4632" y="2976365"/>
            <a:ext cx="2344405" cy="3128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6476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2F4AFA1-FCF4-D841-AD10-6DA1340CC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C2DEEBC-CD96-7C40-9EA0-6910A94C6A78}"/>
              </a:ext>
            </a:extLst>
          </p:cNvPr>
          <p:cNvSpPr txBox="1">
            <a:spLocks/>
          </p:cNvSpPr>
          <p:nvPr/>
        </p:nvSpPr>
        <p:spPr>
          <a:xfrm>
            <a:off x="744621" y="1600906"/>
            <a:ext cx="7772400" cy="67627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>
            <a:normAutofit fontScale="92500" lnSpcReduction="10000"/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b="1"/>
              <a:t>Questions?</a:t>
            </a:r>
            <a:endParaRPr lang="en-US" b="1" dirty="0"/>
          </a:p>
        </p:txBody>
      </p:sp>
      <p:pic>
        <p:nvPicPr>
          <p:cNvPr id="4" name="Picture 3" descr="question-mark-guy.png">
            <a:extLst>
              <a:ext uri="{FF2B5EF4-FFF2-40B4-BE49-F238E27FC236}">
                <a16:creationId xmlns:a16="http://schemas.microsoft.com/office/drawing/2014/main" id="{EB394A58-EC4D-504A-A62D-23DA42ABCB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17596" y="2445630"/>
            <a:ext cx="3426450" cy="2966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125033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ummer">
      <a:maj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Theme.thmx</Template>
  <TotalTime>393</TotalTime>
  <Words>380</Words>
  <Application>Microsoft Office PowerPoint</Application>
  <PresentationFormat>Letter Paper (8.5x11 in)</PresentationFormat>
  <Paragraphs>44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Century Gothic</vt:lpstr>
      <vt:lpstr>Courier New</vt:lpstr>
      <vt:lpstr>Times New Roman</vt:lpstr>
      <vt:lpstr>Default Theme</vt:lpstr>
      <vt:lpstr>PowerPoint Presentation</vt:lpstr>
      <vt:lpstr>Overcoming common objections</vt:lpstr>
      <vt:lpstr>Scenario 1</vt:lpstr>
      <vt:lpstr>Scenario 2</vt:lpstr>
      <vt:lpstr>Scenario 3</vt:lpstr>
      <vt:lpstr>Scenario 4</vt:lpstr>
      <vt:lpstr>Scenario 5</vt:lpstr>
      <vt:lpstr>Scenario 6</vt:lpstr>
      <vt:lpstr>Scenario 7</vt:lpstr>
      <vt:lpstr>Scenario 8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Mike Johnson</dc:creator>
  <cp:lastModifiedBy>Clint Anderson</cp:lastModifiedBy>
  <cp:revision>12</cp:revision>
  <dcterms:created xsi:type="dcterms:W3CDTF">2016-01-14T21:28:00Z</dcterms:created>
  <dcterms:modified xsi:type="dcterms:W3CDTF">2022-03-22T21:08:26Z</dcterms:modified>
</cp:coreProperties>
</file>