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handoutMasterIdLst>
    <p:handoutMasterId r:id="rId16"/>
  </p:handoutMasterIdLst>
  <p:sldIdLst>
    <p:sldId id="983" r:id="rId2"/>
    <p:sldId id="987" r:id="rId3"/>
    <p:sldId id="258" r:id="rId4"/>
    <p:sldId id="985" r:id="rId5"/>
    <p:sldId id="996" r:id="rId6"/>
    <p:sldId id="997" r:id="rId7"/>
    <p:sldId id="998" r:id="rId8"/>
    <p:sldId id="999" r:id="rId9"/>
    <p:sldId id="986" r:id="rId10"/>
    <p:sldId id="988" r:id="rId11"/>
    <p:sldId id="989" r:id="rId12"/>
    <p:sldId id="990" r:id="rId13"/>
    <p:sldId id="1000"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19" autoAdjust="0"/>
    <p:restoredTop sz="86401"/>
  </p:normalViewPr>
  <p:slideViewPr>
    <p:cSldViewPr snapToGrid="0" snapToObjects="1">
      <p:cViewPr varScale="1">
        <p:scale>
          <a:sx n="79" d="100"/>
          <a:sy n="79" d="100"/>
        </p:scale>
        <p:origin x="178" y="44"/>
      </p:cViewPr>
      <p:guideLst>
        <p:guide orient="horz" pos="1584"/>
        <p:guide pos="2880"/>
      </p:guideLst>
    </p:cSldViewPr>
  </p:slideViewPr>
  <p:outlineViewPr>
    <p:cViewPr>
      <p:scale>
        <a:sx n="33" d="100"/>
        <a:sy n="33" d="100"/>
      </p:scale>
      <p:origin x="0" y="-752"/>
    </p:cViewPr>
  </p:outlineViewPr>
  <p:notesTextViewPr>
    <p:cViewPr>
      <p:scale>
        <a:sx n="3" d="2"/>
        <a:sy n="3" d="2"/>
      </p:scale>
      <p:origin x="0" y="0"/>
    </p:cViewPr>
  </p:notesTextViewPr>
  <p:sorterViewPr>
    <p:cViewPr>
      <p:scale>
        <a:sx n="1" d="1"/>
        <a:sy n="1" d="1"/>
      </p:scale>
      <p:origin x="0" y="-124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dirty="0"/>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dirty="0"/>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7137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dirty="0"/>
              <a:t>7/10/19</a:t>
            </a:r>
          </a:p>
        </p:txBody>
      </p:sp>
      <p:sp>
        <p:nvSpPr>
          <p:cNvPr id="8" name="Footer Placeholder 4"/>
          <p:cNvSpPr>
            <a:spLocks noGrp="1"/>
          </p:cNvSpPr>
          <p:nvPr>
            <p:ph type="ftr" sz="quarter" idx="11"/>
          </p:nvPr>
        </p:nvSpPr>
        <p:spPr/>
        <p:txBody>
          <a:bodyPr/>
          <a:lstStyle>
            <a:lvl1pPr>
              <a:defRPr/>
            </a:lvl1pPr>
          </a:lstStyle>
          <a:p>
            <a:r>
              <a:rPr lang="en-US" dirty="0"/>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dirty="0"/>
              <a:t>7/10/19</a:t>
            </a:r>
          </a:p>
        </p:txBody>
      </p:sp>
      <p:sp>
        <p:nvSpPr>
          <p:cNvPr id="4" name="Footer Placeholder 4"/>
          <p:cNvSpPr>
            <a:spLocks noGrp="1"/>
          </p:cNvSpPr>
          <p:nvPr>
            <p:ph type="ftr" sz="quarter" idx="11"/>
          </p:nvPr>
        </p:nvSpPr>
        <p:spPr/>
        <p:txBody>
          <a:bodyPr/>
          <a:lstStyle>
            <a:lvl1pPr>
              <a:defRPr/>
            </a:lvl1pPr>
          </a:lstStyle>
          <a:p>
            <a:r>
              <a:rPr lang="en-US" dirty="0"/>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dirty="0"/>
              <a:t>7/10/19</a:t>
            </a:r>
          </a:p>
        </p:txBody>
      </p:sp>
      <p:sp>
        <p:nvSpPr>
          <p:cNvPr id="3" name="Footer Placeholder 4"/>
          <p:cNvSpPr>
            <a:spLocks noGrp="1"/>
          </p:cNvSpPr>
          <p:nvPr>
            <p:ph type="ftr" sz="quarter" idx="11"/>
          </p:nvPr>
        </p:nvSpPr>
        <p:spPr/>
        <p:txBody>
          <a:bodyPr/>
          <a:lstStyle>
            <a:lvl1pPr>
              <a:defRPr/>
            </a:lvl1pPr>
          </a:lstStyle>
          <a:p>
            <a:r>
              <a:rPr lang="en-US" dirty="0"/>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dirty="0"/>
              <a:t>Click icon to add chart</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219642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dirty="0"/>
          </a:p>
        </p:txBody>
      </p:sp>
      <p:pic>
        <p:nvPicPr>
          <p:cNvPr id="1031" name="Picture 7"/>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b="1" kern="1200">
          <a:solidFill>
            <a:schemeClr val="tx1"/>
          </a:solidFill>
          <a:effectLst>
            <a:outerShdw blurRad="50800" dist="38100" dir="2700000" algn="tl" rotWithShape="0">
              <a:prstClr val="black">
                <a:alpha val="40000"/>
              </a:prstClr>
            </a:outerShdw>
          </a:effectLst>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3"/>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1</a:t>
            </a:fld>
            <a:endParaRPr lang="en-US" sz="1000" dirty="0">
              <a:solidFill>
                <a:srgbClr val="898989"/>
              </a:solidFill>
              <a:latin typeface="Century Gothic" charset="0"/>
            </a:endParaRPr>
          </a:p>
        </p:txBody>
      </p:sp>
      <p:sp>
        <p:nvSpPr>
          <p:cNvPr id="21506" name="Title 1"/>
          <p:cNvSpPr>
            <a:spLocks noGrp="1"/>
          </p:cNvSpPr>
          <p:nvPr>
            <p:ph type="title"/>
          </p:nvPr>
        </p:nvSpPr>
        <p:spPr>
          <a:xfrm>
            <a:off x="1406358" y="1497703"/>
            <a:ext cx="7772400" cy="603250"/>
          </a:xfrm>
        </p:spPr>
        <p:txBody>
          <a:bodyPr/>
          <a:lstStyle/>
          <a:p>
            <a:r>
              <a:rPr lang="en-US" sz="4400" dirty="0">
                <a:latin typeface="Arial" charset="0"/>
                <a:cs typeface="Arial" charset="0"/>
              </a:rPr>
              <a:t>When &amp; Where Wireless?</a:t>
            </a:r>
          </a:p>
        </p:txBody>
      </p:sp>
      <p:pic>
        <p:nvPicPr>
          <p:cNvPr id="8" name="Picture 7">
            <a:extLst>
              <a:ext uri="{FF2B5EF4-FFF2-40B4-BE49-F238E27FC236}">
                <a16:creationId xmlns:a16="http://schemas.microsoft.com/office/drawing/2014/main" id="{48CB271F-8B02-48D9-9E56-38073ABBE3BB}"/>
              </a:ext>
            </a:extLst>
          </p:cNvPr>
          <p:cNvPicPr>
            <a:picLocks noChangeAspect="1"/>
          </p:cNvPicPr>
          <p:nvPr/>
        </p:nvPicPr>
        <p:blipFill>
          <a:blip r:embed="rId2"/>
          <a:stretch>
            <a:fillRect/>
          </a:stretch>
        </p:blipFill>
        <p:spPr>
          <a:xfrm>
            <a:off x="4031915" y="2100953"/>
            <a:ext cx="4739024" cy="4595824"/>
          </a:xfrm>
          <a:prstGeom prst="rect">
            <a:avLst/>
          </a:prstGeom>
        </p:spPr>
      </p:pic>
      <p:pic>
        <p:nvPicPr>
          <p:cNvPr id="3" name="Picture 2" descr="Graphical user interface&#10;&#10;Description automatically generated">
            <a:extLst>
              <a:ext uri="{FF2B5EF4-FFF2-40B4-BE49-F238E27FC236}">
                <a16:creationId xmlns:a16="http://schemas.microsoft.com/office/drawing/2014/main" id="{BF279415-62C5-5547-9997-178802E17444}"/>
              </a:ext>
            </a:extLst>
          </p:cNvPr>
          <p:cNvPicPr>
            <a:picLocks noChangeAspect="1"/>
          </p:cNvPicPr>
          <p:nvPr/>
        </p:nvPicPr>
        <p:blipFill>
          <a:blip r:embed="rId3"/>
          <a:stretch>
            <a:fillRect/>
          </a:stretch>
        </p:blipFill>
        <p:spPr>
          <a:xfrm>
            <a:off x="583542" y="-136523"/>
            <a:ext cx="3448373"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5405BB7-A4C1-4687-BADE-41EAB1D9E4BC}"/>
              </a:ext>
            </a:extLst>
          </p:cNvPr>
          <p:cNvSpPr>
            <a:spLocks noGrp="1"/>
          </p:cNvSpPr>
          <p:nvPr>
            <p:ph type="title"/>
          </p:nvPr>
        </p:nvSpPr>
        <p:spPr>
          <a:xfrm>
            <a:off x="1069975" y="301627"/>
            <a:ext cx="7772400" cy="676275"/>
          </a:xfrm>
        </p:spPr>
        <p:txBody>
          <a:bodyPr/>
          <a:lstStyle/>
          <a:p>
            <a:r>
              <a:rPr lang="en-US" dirty="0"/>
              <a:t>When Wireless?</a:t>
            </a:r>
          </a:p>
        </p:txBody>
      </p:sp>
      <p:pic>
        <p:nvPicPr>
          <p:cNvPr id="5" name="Content Placeholder 4" descr="A cartoon of a person&#10;&#10;Description automatically generated with low confidence">
            <a:extLst>
              <a:ext uri="{FF2B5EF4-FFF2-40B4-BE49-F238E27FC236}">
                <a16:creationId xmlns:a16="http://schemas.microsoft.com/office/drawing/2014/main" id="{A4479EBD-9E16-4A67-8FDC-1B93E9254359}"/>
              </a:ext>
            </a:extLst>
          </p:cNvPr>
          <p:cNvPicPr>
            <a:picLocks noGrp="1" noChangeAspect="1"/>
          </p:cNvPicPr>
          <p:nvPr>
            <p:ph sz="half" idx="1"/>
          </p:nvPr>
        </p:nvPicPr>
        <p:blipFill>
          <a:blip r:embed="rId2"/>
          <a:stretch>
            <a:fillRect/>
          </a:stretch>
        </p:blipFill>
        <p:spPr>
          <a:xfrm>
            <a:off x="286386" y="1530379"/>
            <a:ext cx="2104572" cy="4525963"/>
          </a:xfrm>
          <a:noFill/>
        </p:spPr>
      </p:pic>
      <p:sp>
        <p:nvSpPr>
          <p:cNvPr id="12" name="Content Placeholder 3">
            <a:extLst>
              <a:ext uri="{FF2B5EF4-FFF2-40B4-BE49-F238E27FC236}">
                <a16:creationId xmlns:a16="http://schemas.microsoft.com/office/drawing/2014/main" id="{301BEA39-0192-46DF-BA06-A45C12496BD9}"/>
              </a:ext>
            </a:extLst>
          </p:cNvPr>
          <p:cNvSpPr>
            <a:spLocks noGrp="1"/>
          </p:cNvSpPr>
          <p:nvPr>
            <p:ph sz="half" idx="2"/>
          </p:nvPr>
        </p:nvSpPr>
        <p:spPr>
          <a:xfrm>
            <a:off x="2779945" y="1530379"/>
            <a:ext cx="6175303" cy="4595787"/>
          </a:xfrm>
        </p:spPr>
        <p:txBody>
          <a:bodyPr/>
          <a:lstStyle/>
          <a:p>
            <a:pPr>
              <a:buFont typeface="Courier New" panose="02070309020205020404" pitchFamily="49" charset="0"/>
              <a:buChar char="o"/>
            </a:pPr>
            <a:r>
              <a:rPr lang="en-US" dirty="0"/>
              <a:t>Long wire runs</a:t>
            </a:r>
          </a:p>
          <a:p>
            <a:pPr lvl="1">
              <a:buFont typeface="Wingdings" pitchFamily="2" charset="2"/>
              <a:buChar char="ü"/>
            </a:pPr>
            <a:r>
              <a:rPr lang="en-US" dirty="0"/>
              <a:t>Receiver to transmitter</a:t>
            </a:r>
          </a:p>
          <a:p>
            <a:pPr lvl="1">
              <a:buFont typeface="Wingdings" pitchFamily="2" charset="2"/>
              <a:buChar char="ü"/>
            </a:pPr>
            <a:r>
              <a:rPr lang="en-US" dirty="0"/>
              <a:t>Ancillary equipment</a:t>
            </a:r>
          </a:p>
          <a:p>
            <a:pPr>
              <a:buFont typeface="Courier New" panose="02070309020205020404" pitchFamily="49" charset="0"/>
              <a:buChar char="o"/>
            </a:pPr>
            <a:r>
              <a:rPr lang="en-US" dirty="0"/>
              <a:t>Power not available at transmitter locations</a:t>
            </a:r>
          </a:p>
          <a:p>
            <a:pPr>
              <a:buFont typeface="Courier New" panose="02070309020205020404" pitchFamily="49" charset="0"/>
              <a:buChar char="o"/>
            </a:pPr>
            <a:r>
              <a:rPr lang="en-US" dirty="0"/>
              <a:t>Need multiple lights and horns</a:t>
            </a:r>
          </a:p>
          <a:p>
            <a:pPr>
              <a:buFont typeface="Courier New" panose="02070309020205020404" pitchFamily="49" charset="0"/>
              <a:buChar char="o"/>
            </a:pPr>
            <a:r>
              <a:rPr lang="en-US" dirty="0"/>
              <a:t>Need multiple receivers</a:t>
            </a:r>
          </a:p>
          <a:p>
            <a:pPr>
              <a:buFont typeface="Courier New" panose="02070309020205020404" pitchFamily="49" charset="0"/>
              <a:buChar char="o"/>
            </a:pPr>
            <a:r>
              <a:rPr lang="en-US" dirty="0"/>
              <a:t>Explosion proof areas at transmitter locations</a:t>
            </a:r>
          </a:p>
          <a:p>
            <a:pPr>
              <a:buFont typeface="Courier New" panose="02070309020205020404" pitchFamily="49" charset="0"/>
              <a:buChar char="o"/>
            </a:pPr>
            <a:r>
              <a:rPr lang="en-US" dirty="0"/>
              <a:t>Clean room areas</a:t>
            </a:r>
          </a:p>
          <a:p>
            <a:pPr>
              <a:buFont typeface="Courier New" panose="02070309020205020404" pitchFamily="49" charset="0"/>
              <a:buChar char="o"/>
            </a:pPr>
            <a:r>
              <a:rPr lang="en-US" dirty="0"/>
              <a:t>Mobility needed</a:t>
            </a:r>
          </a:p>
          <a:p>
            <a:pPr>
              <a:buFont typeface="Courier New" panose="02070309020205020404" pitchFamily="49" charset="0"/>
              <a:buChar char="o"/>
            </a:pPr>
            <a:r>
              <a:rPr lang="en-US" dirty="0"/>
              <a:t>Rental for a short time</a:t>
            </a:r>
          </a:p>
          <a:p>
            <a:pPr lvl="1">
              <a:buFont typeface="Wingdings" pitchFamily="2" charset="2"/>
              <a:buChar char="ü"/>
            </a:pPr>
            <a:r>
              <a:rPr lang="en-US" dirty="0"/>
              <a:t>Turn-arounds</a:t>
            </a:r>
          </a:p>
          <a:p>
            <a:endParaRPr lang="en-US" dirty="0"/>
          </a:p>
        </p:txBody>
      </p:sp>
    </p:spTree>
    <p:extLst>
      <p:ext uri="{BB962C8B-B14F-4D97-AF65-F5344CB8AC3E}">
        <p14:creationId xmlns:p14="http://schemas.microsoft.com/office/powerpoint/2010/main" val="12198016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30" name="Google Shape;89;p29">
            <a:extLst>
              <a:ext uri="{FF2B5EF4-FFF2-40B4-BE49-F238E27FC236}">
                <a16:creationId xmlns:a16="http://schemas.microsoft.com/office/drawing/2014/main" id="{C46C81E6-F6C4-4030-804D-793163C24BFC}"/>
              </a:ext>
            </a:extLst>
          </p:cNvPr>
          <p:cNvSpPr/>
          <p:nvPr/>
        </p:nvSpPr>
        <p:spPr>
          <a:xfrm>
            <a:off x="6497148" y="2052204"/>
            <a:ext cx="2836714" cy="640560"/>
          </a:xfrm>
          <a:prstGeom prst="rect">
            <a:avLst/>
          </a:prstGeom>
          <a:noFill/>
          <a:ln>
            <a:noFill/>
          </a:ln>
        </p:spPr>
        <p:txBody>
          <a:bodyPr spcFirstLastPara="1" wrap="square" lIns="68569" tIns="34275" rIns="68569" bIns="34275" anchor="t" anchorCtr="0">
            <a:noAutofit/>
          </a:bodyPr>
          <a:lstStyle/>
          <a:p>
            <a:pPr>
              <a:lnSpc>
                <a:spcPct val="150000"/>
              </a:lnSpc>
            </a:pPr>
            <a:endParaRPr lang="en-US" sz="2700" dirty="0">
              <a:solidFill>
                <a:schemeClr val="dk1"/>
              </a:solidFill>
              <a:latin typeface="Calibri" panose="020F0502020204030204" pitchFamily="34" charset="0"/>
              <a:cs typeface="Mitr Medium"/>
            </a:endParaRPr>
          </a:p>
        </p:txBody>
      </p:sp>
      <p:sp>
        <p:nvSpPr>
          <p:cNvPr id="32" name="Google Shape;89;p29">
            <a:extLst>
              <a:ext uri="{FF2B5EF4-FFF2-40B4-BE49-F238E27FC236}">
                <a16:creationId xmlns:a16="http://schemas.microsoft.com/office/drawing/2014/main" id="{60239E21-7CF9-49E4-951D-8E2A984AD109}"/>
              </a:ext>
            </a:extLst>
          </p:cNvPr>
          <p:cNvSpPr/>
          <p:nvPr/>
        </p:nvSpPr>
        <p:spPr>
          <a:xfrm>
            <a:off x="78495" y="4726814"/>
            <a:ext cx="3607133" cy="2131187"/>
          </a:xfrm>
          <a:prstGeom prst="rect">
            <a:avLst/>
          </a:prstGeom>
          <a:noFill/>
          <a:ln>
            <a:noFill/>
          </a:ln>
        </p:spPr>
        <p:txBody>
          <a:bodyPr spcFirstLastPara="1" wrap="square" lIns="68569" tIns="34275" rIns="68569" bIns="34275" anchor="t" anchorCtr="0">
            <a:noAutofit/>
          </a:bodyPr>
          <a:lstStyle/>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Steel industry</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Power generation</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Marine</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Oil &amp; gas exploration &amp; production</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Water &amp; Waste Water treatment</a:t>
            </a:r>
            <a:endParaRPr lang="en-US" sz="1200" dirty="0">
              <a:latin typeface="Calibri" panose="020F0502020204030204" pitchFamily="34" charset="0"/>
              <a:cs typeface="Calibri" panose="020F0502020204030204" pitchFamily="34" charset="0"/>
            </a:endParaRPr>
          </a:p>
        </p:txBody>
      </p:sp>
      <p:sp>
        <p:nvSpPr>
          <p:cNvPr id="33" name="Google Shape;89;p29">
            <a:extLst>
              <a:ext uri="{FF2B5EF4-FFF2-40B4-BE49-F238E27FC236}">
                <a16:creationId xmlns:a16="http://schemas.microsoft.com/office/drawing/2014/main" id="{D2FD68E6-79ED-4D8B-8099-B68923A99298}"/>
              </a:ext>
            </a:extLst>
          </p:cNvPr>
          <p:cNvSpPr/>
          <p:nvPr/>
        </p:nvSpPr>
        <p:spPr>
          <a:xfrm>
            <a:off x="6363520" y="4726510"/>
            <a:ext cx="2874604" cy="2236817"/>
          </a:xfrm>
          <a:prstGeom prst="rect">
            <a:avLst/>
          </a:prstGeom>
          <a:noFill/>
          <a:ln>
            <a:noFill/>
          </a:ln>
        </p:spPr>
        <p:txBody>
          <a:bodyPr spcFirstLastPara="1" wrap="square" lIns="68569" tIns="34275" rIns="68569" bIns="34275" anchor="t" anchorCtr="0">
            <a:noAutofit/>
          </a:bodyPr>
          <a:lstStyle/>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Oil &amp; gas distribution &amp; storage</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Paper &amp; pulp industry</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Automotive &amp; aviation</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Mining</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Manufacturing</a:t>
            </a:r>
            <a:endParaRPr lang="en-US" sz="1200" dirty="0">
              <a:latin typeface="Calibri" panose="020F0502020204030204" pitchFamily="34" charset="0"/>
              <a:cs typeface="Calibri" panose="020F0502020204030204" pitchFamily="34" charset="0"/>
            </a:endParaRPr>
          </a:p>
          <a:p>
            <a:pPr marL="257175" indent="-257175">
              <a:spcBef>
                <a:spcPts val="600"/>
              </a:spcBef>
              <a:spcAft>
                <a:spcPct val="0"/>
              </a:spcAft>
            </a:pPr>
            <a:endParaRPr lang="en-US" sz="1200" dirty="0">
              <a:latin typeface="Calibri" panose="020F0502020204030204" pitchFamily="34" charset="0"/>
              <a:cs typeface="Calibri" panose="020F0502020204030204" pitchFamily="34" charset="0"/>
            </a:endParaRPr>
          </a:p>
          <a:p>
            <a:pPr>
              <a:lnSpc>
                <a:spcPct val="150000"/>
              </a:lnSpc>
            </a:pPr>
            <a:endParaRPr lang="en-US" sz="1200" dirty="0">
              <a:solidFill>
                <a:schemeClr val="dk1"/>
              </a:solidFill>
              <a:latin typeface="Calibri" panose="020F0502020204030204" pitchFamily="34" charset="0"/>
              <a:cs typeface="Mitr Medium"/>
            </a:endParaRPr>
          </a:p>
        </p:txBody>
      </p:sp>
      <p:sp>
        <p:nvSpPr>
          <p:cNvPr id="4" name="Google Shape;192;p36">
            <a:extLst>
              <a:ext uri="{FF2B5EF4-FFF2-40B4-BE49-F238E27FC236}">
                <a16:creationId xmlns:a16="http://schemas.microsoft.com/office/drawing/2014/main" id="{1127F279-9323-4B97-BA76-165D3CBFA422}"/>
              </a:ext>
            </a:extLst>
          </p:cNvPr>
          <p:cNvSpPr/>
          <p:nvPr/>
        </p:nvSpPr>
        <p:spPr>
          <a:xfrm>
            <a:off x="681418" y="852497"/>
            <a:ext cx="7616975" cy="564360"/>
          </a:xfrm>
          <a:prstGeom prst="rect">
            <a:avLst/>
          </a:prstGeom>
          <a:noFill/>
          <a:ln>
            <a:noFill/>
          </a:ln>
        </p:spPr>
        <p:txBody>
          <a:bodyPr spcFirstLastPara="1" wrap="square" lIns="68569" tIns="34275" rIns="68569" bIns="34275" anchor="t" anchorCtr="0">
            <a:noAutofit/>
          </a:bodyPr>
          <a:lstStyle/>
          <a:p>
            <a:pPr algn="ctr">
              <a:lnSpc>
                <a:spcPct val="150000"/>
              </a:lnSpc>
            </a:pPr>
            <a:r>
              <a:rPr lang="en-US" sz="2700" dirty="0">
                <a:solidFill>
                  <a:schemeClr val="lt1"/>
                </a:solidFill>
                <a:latin typeface="Calibri" panose="020F0502020204030204" pitchFamily="34" charset="0"/>
                <a:cs typeface="Mitr Medium"/>
                <a:sym typeface="Mitr Medium"/>
              </a:rPr>
              <a:t>INDUSTRIES &amp; APPLICATIONS</a:t>
            </a:r>
            <a:endParaRPr lang="en-US" sz="2700" dirty="0">
              <a:solidFill>
                <a:schemeClr val="lt1"/>
              </a:solidFill>
              <a:latin typeface="Calibri" panose="020F0502020204030204" pitchFamily="34" charset="0"/>
              <a:cs typeface="Mitr Medium"/>
            </a:endParaRPr>
          </a:p>
        </p:txBody>
      </p:sp>
      <p:sp>
        <p:nvSpPr>
          <p:cNvPr id="41" name="Google Shape;89;p29">
            <a:extLst>
              <a:ext uri="{FF2B5EF4-FFF2-40B4-BE49-F238E27FC236}">
                <a16:creationId xmlns:a16="http://schemas.microsoft.com/office/drawing/2014/main" id="{6EBBE2DA-CD28-4C30-B8FE-1F8B830716B5}"/>
              </a:ext>
            </a:extLst>
          </p:cNvPr>
          <p:cNvSpPr/>
          <p:nvPr/>
        </p:nvSpPr>
        <p:spPr>
          <a:xfrm>
            <a:off x="2964412" y="4726813"/>
            <a:ext cx="3607133" cy="2131187"/>
          </a:xfrm>
          <a:prstGeom prst="rect">
            <a:avLst/>
          </a:prstGeom>
          <a:noFill/>
          <a:ln>
            <a:noFill/>
          </a:ln>
        </p:spPr>
        <p:txBody>
          <a:bodyPr spcFirstLastPara="1" wrap="square" lIns="68569" tIns="34275" rIns="68569" bIns="34275" anchor="t" anchorCtr="0">
            <a:noAutofit/>
          </a:bodyPr>
          <a:lstStyle/>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Waste disposal on landfill sites</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Chemicals</a:t>
            </a:r>
            <a:endParaRPr lang="en-US" sz="1200" dirty="0">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sym typeface="Mitr Medium"/>
              </a:rPr>
              <a:t>Tank Farms</a:t>
            </a: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rPr>
              <a:t>Pharmaceuticals, hospitals &amp; laboratories</a:t>
            </a:r>
          </a:p>
          <a:p>
            <a:pPr marL="342900" indent="-342900">
              <a:spcBef>
                <a:spcPts val="600"/>
              </a:spcBef>
              <a:spcAft>
                <a:spcPct val="0"/>
              </a:spcAft>
              <a:buFont typeface="Arial,Sans-Serif"/>
              <a:buChar char="•"/>
            </a:pPr>
            <a:r>
              <a:rPr lang="en-US" sz="1200" dirty="0">
                <a:latin typeface="Calibri" panose="020F0502020204030204" pitchFamily="34" charset="0"/>
                <a:cs typeface="Calibri" panose="020F0502020204030204" pitchFamily="34" charset="0"/>
              </a:rPr>
              <a:t>Food &amp; beverage</a:t>
            </a:r>
          </a:p>
          <a:p>
            <a:pPr>
              <a:spcBef>
                <a:spcPts val="600"/>
              </a:spcBef>
              <a:spcAft>
                <a:spcPct val="0"/>
              </a:spcAft>
            </a:pPr>
            <a:endParaRPr lang="en-US" sz="1200" dirty="0">
              <a:latin typeface="Calibri" panose="020F0502020204030204" pitchFamily="34" charset="0"/>
              <a:cs typeface="Calibri" panose="020F0502020204030204" pitchFamily="34" charset="0"/>
            </a:endParaRPr>
          </a:p>
          <a:p>
            <a:pPr marL="214313" indent="-214313">
              <a:lnSpc>
                <a:spcPct val="150000"/>
              </a:lnSpc>
              <a:buFont typeface="Arial"/>
              <a:buChar char="•"/>
            </a:pPr>
            <a:endParaRPr lang="en-US" sz="1200" dirty="0">
              <a:solidFill>
                <a:schemeClr val="dk1"/>
              </a:solidFill>
              <a:latin typeface="Calibri" panose="020F0502020204030204" pitchFamily="34" charset="0"/>
              <a:cs typeface="Calibri" panose="020F0502020204030204" pitchFamily="34" charset="0"/>
            </a:endParaRPr>
          </a:p>
          <a:p>
            <a:pPr marL="342900" indent="-342900">
              <a:spcBef>
                <a:spcPts val="600"/>
              </a:spcBef>
              <a:spcAft>
                <a:spcPct val="0"/>
              </a:spcAft>
              <a:buFont typeface="Arial,Sans-Serif"/>
              <a:buChar char="•"/>
            </a:pPr>
            <a:endParaRPr lang="en-US" sz="1200" dirty="0">
              <a:solidFill>
                <a:schemeClr val="dk1"/>
              </a:solidFill>
              <a:latin typeface="Calibri" panose="020F0502020204030204" pitchFamily="34" charset="0"/>
              <a:cs typeface="Calibri" panose="020F0502020204030204" pitchFamily="34" charset="0"/>
            </a:endParaRPr>
          </a:p>
        </p:txBody>
      </p:sp>
      <p:sp>
        <p:nvSpPr>
          <p:cNvPr id="2" name="Google Shape;191;p36">
            <a:extLst>
              <a:ext uri="{FF2B5EF4-FFF2-40B4-BE49-F238E27FC236}">
                <a16:creationId xmlns:a16="http://schemas.microsoft.com/office/drawing/2014/main" id="{1E591A0C-A413-443F-AEEB-9B76902FA8D9}"/>
              </a:ext>
            </a:extLst>
          </p:cNvPr>
          <p:cNvSpPr/>
          <p:nvPr/>
        </p:nvSpPr>
        <p:spPr>
          <a:xfrm>
            <a:off x="0" y="4260325"/>
            <a:ext cx="9144000" cy="227176"/>
          </a:xfrm>
          <a:prstGeom prst="rect">
            <a:avLst/>
          </a:prstGeom>
          <a:solidFill>
            <a:srgbClr val="2B2E70"/>
          </a:solidFill>
          <a:ln/>
        </p:spPr>
        <p:style>
          <a:lnRef idx="0">
            <a:schemeClr val="accent3"/>
          </a:lnRef>
          <a:fillRef idx="3">
            <a:schemeClr val="accent3"/>
          </a:fillRef>
          <a:effectRef idx="3">
            <a:schemeClr val="accent3"/>
          </a:effectRef>
          <a:fontRef idx="minor">
            <a:schemeClr val="lt1"/>
          </a:fontRef>
        </p:style>
        <p:txBody>
          <a:bodyPr spcFirstLastPara="1" wrap="square" lIns="68569" tIns="34275" rIns="68569" bIns="34275" anchor="ctr" anchorCtr="0">
            <a:noAutofit/>
          </a:bodyPr>
          <a:lstStyle/>
          <a:p>
            <a:pPr algn="ctr"/>
            <a:endParaRPr sz="1350">
              <a:latin typeface="Calibri"/>
              <a:ea typeface="Calibri"/>
              <a:cs typeface="Calibri"/>
              <a:sym typeface="Calibri"/>
            </a:endParaRPr>
          </a:p>
        </p:txBody>
      </p:sp>
      <p:sp>
        <p:nvSpPr>
          <p:cNvPr id="7" name="TextBox 6">
            <a:extLst>
              <a:ext uri="{FF2B5EF4-FFF2-40B4-BE49-F238E27FC236}">
                <a16:creationId xmlns:a16="http://schemas.microsoft.com/office/drawing/2014/main" id="{AA629D56-425A-420D-B392-220CE6370B70}"/>
              </a:ext>
            </a:extLst>
          </p:cNvPr>
          <p:cNvSpPr txBox="1"/>
          <p:nvPr/>
        </p:nvSpPr>
        <p:spPr>
          <a:xfrm>
            <a:off x="1526758" y="277216"/>
            <a:ext cx="6843519" cy="369332"/>
          </a:xfrm>
          <a:prstGeom prst="rect">
            <a:avLst/>
          </a:prstGeom>
          <a:noFill/>
        </p:spPr>
        <p:txBody>
          <a:bodyPr wrap="square" rtlCol="0">
            <a:spAutoFit/>
          </a:bodyPr>
          <a:lstStyle/>
          <a:p>
            <a:endParaRPr lang="en-US" dirty="0"/>
          </a:p>
        </p:txBody>
      </p:sp>
      <p:sp>
        <p:nvSpPr>
          <p:cNvPr id="3" name="Title 2">
            <a:extLst>
              <a:ext uri="{FF2B5EF4-FFF2-40B4-BE49-F238E27FC236}">
                <a16:creationId xmlns:a16="http://schemas.microsoft.com/office/drawing/2014/main" id="{870C19CB-0D8C-C24A-855E-E0D55104BA66}"/>
              </a:ext>
            </a:extLst>
          </p:cNvPr>
          <p:cNvSpPr>
            <a:spLocks noGrp="1"/>
          </p:cNvSpPr>
          <p:nvPr>
            <p:ph type="title"/>
          </p:nvPr>
        </p:nvSpPr>
        <p:spPr/>
        <p:txBody>
          <a:bodyPr/>
          <a:lstStyle/>
          <a:p>
            <a:r>
              <a:rPr lang="en-US" dirty="0"/>
              <a:t>Where Wireless?</a:t>
            </a:r>
          </a:p>
        </p:txBody>
      </p:sp>
      <p:pic>
        <p:nvPicPr>
          <p:cNvPr id="9" name="Picture 8" descr="A close-up of a roller coaster&#10;&#10;Description automatically generated with medium confidence">
            <a:extLst>
              <a:ext uri="{FF2B5EF4-FFF2-40B4-BE49-F238E27FC236}">
                <a16:creationId xmlns:a16="http://schemas.microsoft.com/office/drawing/2014/main" id="{05CAD9EB-D329-3142-A4E4-4E938953A05F}"/>
              </a:ext>
            </a:extLst>
          </p:cNvPr>
          <p:cNvPicPr>
            <a:picLocks noChangeAspect="1"/>
          </p:cNvPicPr>
          <p:nvPr/>
        </p:nvPicPr>
        <p:blipFill>
          <a:blip r:embed="rId3"/>
          <a:stretch>
            <a:fillRect/>
          </a:stretch>
        </p:blipFill>
        <p:spPr>
          <a:xfrm>
            <a:off x="317968" y="1887090"/>
            <a:ext cx="2340528" cy="2109076"/>
          </a:xfrm>
          <a:prstGeom prst="rect">
            <a:avLst/>
          </a:prstGeom>
        </p:spPr>
      </p:pic>
      <p:pic>
        <p:nvPicPr>
          <p:cNvPr id="11" name="Picture 10" descr="A picture containing factory, outdoor, boat, building&#10;&#10;Description automatically generated">
            <a:extLst>
              <a:ext uri="{FF2B5EF4-FFF2-40B4-BE49-F238E27FC236}">
                <a16:creationId xmlns:a16="http://schemas.microsoft.com/office/drawing/2014/main" id="{C17B4734-D6BF-A145-A197-247687C70066}"/>
              </a:ext>
            </a:extLst>
          </p:cNvPr>
          <p:cNvPicPr>
            <a:picLocks noChangeAspect="1"/>
          </p:cNvPicPr>
          <p:nvPr/>
        </p:nvPicPr>
        <p:blipFill>
          <a:blip r:embed="rId4"/>
          <a:stretch>
            <a:fillRect/>
          </a:stretch>
        </p:blipFill>
        <p:spPr>
          <a:xfrm>
            <a:off x="6158964" y="2256645"/>
            <a:ext cx="2530510" cy="1692630"/>
          </a:xfrm>
          <a:prstGeom prst="rect">
            <a:avLst/>
          </a:prstGeom>
        </p:spPr>
      </p:pic>
      <p:pic>
        <p:nvPicPr>
          <p:cNvPr id="13" name="Picture 12" descr="A picture containing indoor, several&#10;&#10;Description automatically generated">
            <a:extLst>
              <a:ext uri="{FF2B5EF4-FFF2-40B4-BE49-F238E27FC236}">
                <a16:creationId xmlns:a16="http://schemas.microsoft.com/office/drawing/2014/main" id="{DF9AAE87-90E4-3B46-AD61-1DFB23DE5230}"/>
              </a:ext>
            </a:extLst>
          </p:cNvPr>
          <p:cNvPicPr>
            <a:picLocks noChangeAspect="1"/>
          </p:cNvPicPr>
          <p:nvPr/>
        </p:nvPicPr>
        <p:blipFill>
          <a:blip r:embed="rId5"/>
          <a:stretch>
            <a:fillRect/>
          </a:stretch>
        </p:blipFill>
        <p:spPr>
          <a:xfrm>
            <a:off x="2757392" y="1154683"/>
            <a:ext cx="3338818" cy="221766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4A0D5-846A-471D-A766-9F4863EF994A}"/>
              </a:ext>
            </a:extLst>
          </p:cNvPr>
          <p:cNvSpPr>
            <a:spLocks noGrp="1"/>
          </p:cNvSpPr>
          <p:nvPr>
            <p:ph type="title"/>
          </p:nvPr>
        </p:nvSpPr>
        <p:spPr/>
        <p:txBody>
          <a:bodyPr/>
          <a:lstStyle/>
          <a:p>
            <a:r>
              <a:rPr lang="en-US" dirty="0"/>
              <a:t>Oil &amp; Gas Drilling</a:t>
            </a:r>
          </a:p>
        </p:txBody>
      </p:sp>
      <p:pic>
        <p:nvPicPr>
          <p:cNvPr id="5" name="Content Placeholder 4">
            <a:extLst>
              <a:ext uri="{FF2B5EF4-FFF2-40B4-BE49-F238E27FC236}">
                <a16:creationId xmlns:a16="http://schemas.microsoft.com/office/drawing/2014/main" id="{5E08EF78-4CD9-4B6C-B82C-D95933B11612}"/>
              </a:ext>
            </a:extLst>
          </p:cNvPr>
          <p:cNvPicPr>
            <a:picLocks noGrp="1" noChangeAspect="1"/>
          </p:cNvPicPr>
          <p:nvPr>
            <p:ph idx="1"/>
          </p:nvPr>
        </p:nvPicPr>
        <p:blipFill>
          <a:blip r:embed="rId2"/>
          <a:stretch>
            <a:fillRect/>
          </a:stretch>
        </p:blipFill>
        <p:spPr>
          <a:xfrm>
            <a:off x="724049" y="1600200"/>
            <a:ext cx="7927605" cy="4525963"/>
          </a:xfrm>
        </p:spPr>
      </p:pic>
    </p:spTree>
    <p:extLst>
      <p:ext uri="{BB962C8B-B14F-4D97-AF65-F5344CB8AC3E}">
        <p14:creationId xmlns:p14="http://schemas.microsoft.com/office/powerpoint/2010/main" val="18607173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E0C8-6A05-4620-A42F-13883605F992}"/>
              </a:ext>
            </a:extLst>
          </p:cNvPr>
          <p:cNvSpPr>
            <a:spLocks noGrp="1"/>
          </p:cNvSpPr>
          <p:nvPr>
            <p:ph type="title"/>
          </p:nvPr>
        </p:nvSpPr>
        <p:spPr/>
        <p:txBody>
          <a:bodyPr/>
          <a:lstStyle/>
          <a:p>
            <a:r>
              <a:rPr lang="en-US" dirty="0"/>
              <a:t>Oil &amp; Gas Drilling</a:t>
            </a:r>
          </a:p>
        </p:txBody>
      </p:sp>
      <p:sp>
        <p:nvSpPr>
          <p:cNvPr id="3" name="Content Placeholder 2">
            <a:extLst>
              <a:ext uri="{FF2B5EF4-FFF2-40B4-BE49-F238E27FC236}">
                <a16:creationId xmlns:a16="http://schemas.microsoft.com/office/drawing/2014/main" id="{6A0289A1-135C-4B00-BB31-B724AE80C474}"/>
              </a:ext>
            </a:extLst>
          </p:cNvPr>
          <p:cNvSpPr>
            <a:spLocks noGrp="1"/>
          </p:cNvSpPr>
          <p:nvPr>
            <p:ph idx="1"/>
          </p:nvPr>
        </p:nvSpPr>
        <p:spPr>
          <a:xfrm>
            <a:off x="897773" y="5272561"/>
            <a:ext cx="7348451" cy="1577126"/>
          </a:xfrm>
        </p:spPr>
        <p:txBody>
          <a:bodyPr anchor="ctr" anchorCtr="0"/>
          <a:lstStyle/>
          <a:p>
            <a:pPr marL="0" indent="0" algn="just">
              <a:buNone/>
            </a:pPr>
            <a:r>
              <a:rPr lang="en-US" sz="1800" dirty="0"/>
              <a:t>This gas field has 200 shallow sweet gas wells and 9 very deep, high-pressure, sour-gas wells that range from 24,000 to 25,000 feet deep.  H2S was the danger.</a:t>
            </a:r>
          </a:p>
        </p:txBody>
      </p:sp>
      <p:pic>
        <p:nvPicPr>
          <p:cNvPr id="4" name="Content Placeholder 4">
            <a:extLst>
              <a:ext uri="{FF2B5EF4-FFF2-40B4-BE49-F238E27FC236}">
                <a16:creationId xmlns:a16="http://schemas.microsoft.com/office/drawing/2014/main" id="{630A3ABC-BBA5-EA43-AAE6-E19E954AC70D}"/>
              </a:ext>
            </a:extLst>
          </p:cNvPr>
          <p:cNvPicPr>
            <a:picLocks noChangeAspect="1"/>
          </p:cNvPicPr>
          <p:nvPr/>
        </p:nvPicPr>
        <p:blipFill>
          <a:blip r:embed="rId2"/>
          <a:stretch>
            <a:fillRect/>
          </a:stretch>
        </p:blipFill>
        <p:spPr bwMode="auto">
          <a:xfrm>
            <a:off x="964276" y="1153177"/>
            <a:ext cx="7215447" cy="4119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67202968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E0C8-6A05-4620-A42F-13883605F992}"/>
              </a:ext>
            </a:extLst>
          </p:cNvPr>
          <p:cNvSpPr>
            <a:spLocks noGrp="1"/>
          </p:cNvSpPr>
          <p:nvPr>
            <p:ph type="title"/>
          </p:nvPr>
        </p:nvSpPr>
        <p:spPr/>
        <p:txBody>
          <a:bodyPr/>
          <a:lstStyle/>
          <a:p>
            <a:r>
              <a:rPr lang="en-US" dirty="0"/>
              <a:t>Oil &amp; Gas Drilling</a:t>
            </a:r>
          </a:p>
        </p:txBody>
      </p:sp>
      <p:sp>
        <p:nvSpPr>
          <p:cNvPr id="3" name="Content Placeholder 2">
            <a:extLst>
              <a:ext uri="{FF2B5EF4-FFF2-40B4-BE49-F238E27FC236}">
                <a16:creationId xmlns:a16="http://schemas.microsoft.com/office/drawing/2014/main" id="{6A0289A1-135C-4B00-BB31-B724AE80C474}"/>
              </a:ext>
            </a:extLst>
          </p:cNvPr>
          <p:cNvSpPr>
            <a:spLocks noGrp="1"/>
          </p:cNvSpPr>
          <p:nvPr>
            <p:ph idx="1"/>
          </p:nvPr>
        </p:nvSpPr>
        <p:spPr>
          <a:xfrm>
            <a:off x="897773" y="5272561"/>
            <a:ext cx="7348451" cy="1577126"/>
          </a:xfrm>
        </p:spPr>
        <p:txBody>
          <a:bodyPr anchor="ctr" anchorCtr="0"/>
          <a:lstStyle/>
          <a:p>
            <a:pPr marL="0" indent="0" algn="just">
              <a:buNone/>
            </a:pPr>
            <a:r>
              <a:rPr lang="en-US" sz="1800" dirty="0"/>
              <a:t>The original fixed gas system was mounted in a pickup truck bed filled with wires on spools. The wires needed to be trenched to each of the well sites and then connected to sensor heads mounted on tripods. The trenching and rigging process could take up to 2 weeks, depending on the size of the site.</a:t>
            </a:r>
          </a:p>
        </p:txBody>
      </p:sp>
      <p:pic>
        <p:nvPicPr>
          <p:cNvPr id="4" name="Content Placeholder 4">
            <a:extLst>
              <a:ext uri="{FF2B5EF4-FFF2-40B4-BE49-F238E27FC236}">
                <a16:creationId xmlns:a16="http://schemas.microsoft.com/office/drawing/2014/main" id="{630A3ABC-BBA5-EA43-AAE6-E19E954AC70D}"/>
              </a:ext>
            </a:extLst>
          </p:cNvPr>
          <p:cNvPicPr>
            <a:picLocks noChangeAspect="1"/>
          </p:cNvPicPr>
          <p:nvPr/>
        </p:nvPicPr>
        <p:blipFill>
          <a:blip r:embed="rId2"/>
          <a:stretch>
            <a:fillRect/>
          </a:stretch>
        </p:blipFill>
        <p:spPr bwMode="auto">
          <a:xfrm>
            <a:off x="964276" y="1153177"/>
            <a:ext cx="7215447" cy="4119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23658562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E0C8-6A05-4620-A42F-13883605F992}"/>
              </a:ext>
            </a:extLst>
          </p:cNvPr>
          <p:cNvSpPr>
            <a:spLocks noGrp="1"/>
          </p:cNvSpPr>
          <p:nvPr>
            <p:ph type="title"/>
          </p:nvPr>
        </p:nvSpPr>
        <p:spPr/>
        <p:txBody>
          <a:bodyPr/>
          <a:lstStyle/>
          <a:p>
            <a:r>
              <a:rPr lang="en-US" dirty="0"/>
              <a:t>Oil &amp; Gas Drilling</a:t>
            </a:r>
          </a:p>
        </p:txBody>
      </p:sp>
      <p:sp>
        <p:nvSpPr>
          <p:cNvPr id="3" name="Content Placeholder 2">
            <a:extLst>
              <a:ext uri="{FF2B5EF4-FFF2-40B4-BE49-F238E27FC236}">
                <a16:creationId xmlns:a16="http://schemas.microsoft.com/office/drawing/2014/main" id="{6A0289A1-135C-4B00-BB31-B724AE80C474}"/>
              </a:ext>
            </a:extLst>
          </p:cNvPr>
          <p:cNvSpPr>
            <a:spLocks noGrp="1"/>
          </p:cNvSpPr>
          <p:nvPr>
            <p:ph idx="1"/>
          </p:nvPr>
        </p:nvSpPr>
        <p:spPr>
          <a:xfrm>
            <a:off x="897773" y="5272561"/>
            <a:ext cx="7348451" cy="1577126"/>
          </a:xfrm>
        </p:spPr>
        <p:txBody>
          <a:bodyPr anchor="ctr" anchorCtr="0"/>
          <a:lstStyle/>
          <a:p>
            <a:pPr marL="0" indent="0" algn="just">
              <a:buNone/>
            </a:pPr>
            <a:r>
              <a:rPr lang="en-US" sz="1800" dirty="0"/>
              <a:t>The first actual deployment of the wireless H2S system took less than 2 days, already saving time.</a:t>
            </a:r>
          </a:p>
        </p:txBody>
      </p:sp>
      <p:pic>
        <p:nvPicPr>
          <p:cNvPr id="4" name="Content Placeholder 4">
            <a:extLst>
              <a:ext uri="{FF2B5EF4-FFF2-40B4-BE49-F238E27FC236}">
                <a16:creationId xmlns:a16="http://schemas.microsoft.com/office/drawing/2014/main" id="{630A3ABC-BBA5-EA43-AAE6-E19E954AC70D}"/>
              </a:ext>
            </a:extLst>
          </p:cNvPr>
          <p:cNvPicPr>
            <a:picLocks noChangeAspect="1"/>
          </p:cNvPicPr>
          <p:nvPr/>
        </p:nvPicPr>
        <p:blipFill>
          <a:blip r:embed="rId2"/>
          <a:stretch>
            <a:fillRect/>
          </a:stretch>
        </p:blipFill>
        <p:spPr bwMode="auto">
          <a:xfrm>
            <a:off x="964276" y="1153177"/>
            <a:ext cx="7215447" cy="4119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32528914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E0C8-6A05-4620-A42F-13883605F992}"/>
              </a:ext>
            </a:extLst>
          </p:cNvPr>
          <p:cNvSpPr>
            <a:spLocks noGrp="1"/>
          </p:cNvSpPr>
          <p:nvPr>
            <p:ph type="title"/>
          </p:nvPr>
        </p:nvSpPr>
        <p:spPr/>
        <p:txBody>
          <a:bodyPr/>
          <a:lstStyle/>
          <a:p>
            <a:r>
              <a:rPr lang="en-US" dirty="0"/>
              <a:t>Oil &amp; Gas Drilling</a:t>
            </a:r>
          </a:p>
        </p:txBody>
      </p:sp>
      <p:sp>
        <p:nvSpPr>
          <p:cNvPr id="3" name="Content Placeholder 2">
            <a:extLst>
              <a:ext uri="{FF2B5EF4-FFF2-40B4-BE49-F238E27FC236}">
                <a16:creationId xmlns:a16="http://schemas.microsoft.com/office/drawing/2014/main" id="{6A0289A1-135C-4B00-BB31-B724AE80C474}"/>
              </a:ext>
            </a:extLst>
          </p:cNvPr>
          <p:cNvSpPr>
            <a:spLocks noGrp="1"/>
          </p:cNvSpPr>
          <p:nvPr>
            <p:ph idx="1"/>
          </p:nvPr>
        </p:nvSpPr>
        <p:spPr>
          <a:xfrm>
            <a:off x="897773" y="5272561"/>
            <a:ext cx="7348451" cy="1577126"/>
          </a:xfrm>
        </p:spPr>
        <p:txBody>
          <a:bodyPr anchor="ctr" anchorCtr="0"/>
          <a:lstStyle/>
          <a:p>
            <a:pPr marL="0" indent="0" algn="just">
              <a:buNone/>
            </a:pPr>
            <a:r>
              <a:rPr lang="en-US" sz="1800" dirty="0"/>
              <a:t>The deployment time saved was more than enough to pay for the entire system. </a:t>
            </a:r>
          </a:p>
        </p:txBody>
      </p:sp>
      <p:pic>
        <p:nvPicPr>
          <p:cNvPr id="4" name="Content Placeholder 4">
            <a:extLst>
              <a:ext uri="{FF2B5EF4-FFF2-40B4-BE49-F238E27FC236}">
                <a16:creationId xmlns:a16="http://schemas.microsoft.com/office/drawing/2014/main" id="{630A3ABC-BBA5-EA43-AAE6-E19E954AC70D}"/>
              </a:ext>
            </a:extLst>
          </p:cNvPr>
          <p:cNvPicPr>
            <a:picLocks noChangeAspect="1"/>
          </p:cNvPicPr>
          <p:nvPr/>
        </p:nvPicPr>
        <p:blipFill>
          <a:blip r:embed="rId2"/>
          <a:stretch>
            <a:fillRect/>
          </a:stretch>
        </p:blipFill>
        <p:spPr bwMode="auto">
          <a:xfrm>
            <a:off x="964276" y="1153177"/>
            <a:ext cx="7215447" cy="4119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877495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2E5C0-1F45-458F-A383-6A6DBBED0658}"/>
              </a:ext>
            </a:extLst>
          </p:cNvPr>
          <p:cNvSpPr>
            <a:spLocks noGrp="1"/>
          </p:cNvSpPr>
          <p:nvPr>
            <p:ph type="title"/>
          </p:nvPr>
        </p:nvSpPr>
        <p:spPr/>
        <p:txBody>
          <a:bodyPr wrap="square" anchor="ctr">
            <a:normAutofit/>
          </a:bodyPr>
          <a:lstStyle/>
          <a:p>
            <a:r>
              <a:rPr lang="en-US" dirty="0"/>
              <a:t>Tank Farms</a:t>
            </a:r>
          </a:p>
        </p:txBody>
      </p:sp>
      <p:sp>
        <p:nvSpPr>
          <p:cNvPr id="10" name="Content Placeholder 3">
            <a:extLst>
              <a:ext uri="{FF2B5EF4-FFF2-40B4-BE49-F238E27FC236}">
                <a16:creationId xmlns:a16="http://schemas.microsoft.com/office/drawing/2014/main" id="{96F0E443-A114-417F-BC68-A2825D3835F8}"/>
              </a:ext>
            </a:extLst>
          </p:cNvPr>
          <p:cNvSpPr>
            <a:spLocks noGrp="1"/>
          </p:cNvSpPr>
          <p:nvPr>
            <p:ph sz="half" idx="4294967295"/>
          </p:nvPr>
        </p:nvSpPr>
        <p:spPr>
          <a:xfrm>
            <a:off x="124753" y="2275254"/>
            <a:ext cx="3478226" cy="2307491"/>
          </a:xfrm>
        </p:spPr>
        <p:txBody>
          <a:bodyPr/>
          <a:lstStyle/>
          <a:p>
            <a:pPr>
              <a:buFont typeface="Courier New" panose="02070309020205020404" pitchFamily="49" charset="0"/>
              <a:buChar char="o"/>
            </a:pPr>
            <a:r>
              <a:rPr lang="en-US" sz="2000" dirty="0"/>
              <a:t>Extension cables</a:t>
            </a:r>
          </a:p>
          <a:p>
            <a:pPr>
              <a:buFont typeface="Courier New" panose="02070309020205020404" pitchFamily="49" charset="0"/>
              <a:buChar char="o"/>
            </a:pPr>
            <a:r>
              <a:rPr lang="en-US" sz="2000" dirty="0"/>
              <a:t>Antennas</a:t>
            </a:r>
          </a:p>
          <a:p>
            <a:pPr>
              <a:buFont typeface="Courier New" panose="02070309020205020404" pitchFamily="49" charset="0"/>
              <a:buChar char="o"/>
            </a:pPr>
            <a:r>
              <a:rPr lang="en-US" sz="2000" dirty="0"/>
              <a:t>Multiple receivers</a:t>
            </a:r>
          </a:p>
          <a:p>
            <a:pPr>
              <a:buFont typeface="Courier New" panose="02070309020205020404" pitchFamily="49" charset="0"/>
              <a:buChar char="o"/>
            </a:pPr>
            <a:r>
              <a:rPr lang="en-US" sz="2000" dirty="0"/>
              <a:t>Repeaters</a:t>
            </a:r>
          </a:p>
          <a:p>
            <a:pPr>
              <a:buFont typeface="Courier New" panose="02070309020205020404" pitchFamily="49" charset="0"/>
              <a:buChar char="o"/>
            </a:pPr>
            <a:r>
              <a:rPr lang="en-US" sz="2000" dirty="0"/>
              <a:t>Water channel between sensors and receivers</a:t>
            </a:r>
          </a:p>
        </p:txBody>
      </p:sp>
      <p:pic>
        <p:nvPicPr>
          <p:cNvPr id="1030" name="Picture 6" descr="Applicable Codes and Standards for Tank Farm Design » The Piping  Engineering World">
            <a:extLst>
              <a:ext uri="{FF2B5EF4-FFF2-40B4-BE49-F238E27FC236}">
                <a16:creationId xmlns:a16="http://schemas.microsoft.com/office/drawing/2014/main" id="{0DDDCC00-9192-B448-A3AD-AD4BA16F07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663" y="1365531"/>
            <a:ext cx="5502584" cy="4126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889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65E0D6-0E92-6048-8CB5-055AA968BE3D}"/>
              </a:ext>
            </a:extLst>
          </p:cNvPr>
          <p:cNvSpPr>
            <a:spLocks noGrp="1"/>
          </p:cNvSpPr>
          <p:nvPr>
            <p:ph type="title"/>
          </p:nvPr>
        </p:nvSpPr>
        <p:spPr/>
        <p:txBody>
          <a:bodyPr/>
          <a:lstStyle/>
          <a:p>
            <a:r>
              <a:rPr lang="en-US" dirty="0"/>
              <a:t>Water &amp; wastewater treatment</a:t>
            </a:r>
          </a:p>
        </p:txBody>
      </p:sp>
      <p:sp>
        <p:nvSpPr>
          <p:cNvPr id="11" name="Text Placeholder 3">
            <a:extLst>
              <a:ext uri="{FF2B5EF4-FFF2-40B4-BE49-F238E27FC236}">
                <a16:creationId xmlns:a16="http://schemas.microsoft.com/office/drawing/2014/main" id="{6B7D18F7-CC67-442A-B89E-C9DCE950CC75}"/>
              </a:ext>
            </a:extLst>
          </p:cNvPr>
          <p:cNvSpPr>
            <a:spLocks noGrp="1"/>
          </p:cNvSpPr>
          <p:nvPr>
            <p:ph idx="4294967295"/>
          </p:nvPr>
        </p:nvSpPr>
        <p:spPr>
          <a:xfrm>
            <a:off x="128016" y="2812993"/>
            <a:ext cx="4199766" cy="1232013"/>
          </a:xfrm>
        </p:spPr>
        <p:txBody>
          <a:bodyPr/>
          <a:lstStyle/>
          <a:p>
            <a:pPr>
              <a:buFont typeface="Courier New" panose="02070309020205020404" pitchFamily="49" charset="0"/>
              <a:buChar char="o"/>
            </a:pPr>
            <a:r>
              <a:rPr lang="en-US" sz="2000" dirty="0"/>
              <a:t>O2, Cl2, H2S, SO2, flammable</a:t>
            </a:r>
          </a:p>
          <a:p>
            <a:pPr>
              <a:buFont typeface="Courier New" panose="02070309020205020404" pitchFamily="49" charset="0"/>
              <a:buChar char="o"/>
            </a:pPr>
            <a:r>
              <a:rPr lang="en-US" sz="2000" dirty="0"/>
              <a:t>Detection needed for entire site</a:t>
            </a:r>
          </a:p>
        </p:txBody>
      </p:sp>
      <p:pic>
        <p:nvPicPr>
          <p:cNvPr id="8" name="Picture 7" descr="A picture containing several&#10;&#10;Description automatically generated">
            <a:extLst>
              <a:ext uri="{FF2B5EF4-FFF2-40B4-BE49-F238E27FC236}">
                <a16:creationId xmlns:a16="http://schemas.microsoft.com/office/drawing/2014/main" id="{1EF2D290-204D-B642-85DC-5A7BB5BDEA37}"/>
              </a:ext>
            </a:extLst>
          </p:cNvPr>
          <p:cNvPicPr>
            <a:picLocks noChangeAspect="1"/>
          </p:cNvPicPr>
          <p:nvPr/>
        </p:nvPicPr>
        <p:blipFill rotWithShape="1">
          <a:blip r:embed="rId2"/>
          <a:srcRect t="12006" b="14837"/>
          <a:stretch/>
        </p:blipFill>
        <p:spPr>
          <a:xfrm>
            <a:off x="4328986" y="1225177"/>
            <a:ext cx="4686998" cy="5143254"/>
          </a:xfrm>
          <a:prstGeom prst="rect">
            <a:avLst/>
          </a:prstGeom>
        </p:spPr>
      </p:pic>
    </p:spTree>
    <p:extLst>
      <p:ext uri="{BB962C8B-B14F-4D97-AF65-F5344CB8AC3E}">
        <p14:creationId xmlns:p14="http://schemas.microsoft.com/office/powerpoint/2010/main" val="31091109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B4A38B-1BC0-47C5-9AD3-DFDAAA4F35FC}"/>
              </a:ext>
            </a:extLst>
          </p:cNvPr>
          <p:cNvSpPr>
            <a:spLocks noGrp="1"/>
          </p:cNvSpPr>
          <p:nvPr>
            <p:ph type="title"/>
          </p:nvPr>
        </p:nvSpPr>
        <p:spPr/>
        <p:txBody>
          <a:bodyPr/>
          <a:lstStyle/>
          <a:p>
            <a:r>
              <a:rPr lang="en-US" dirty="0"/>
              <a:t>Food and Beverage</a:t>
            </a:r>
          </a:p>
        </p:txBody>
      </p:sp>
      <p:sp>
        <p:nvSpPr>
          <p:cNvPr id="6" name="Content Placeholder 5">
            <a:extLst>
              <a:ext uri="{FF2B5EF4-FFF2-40B4-BE49-F238E27FC236}">
                <a16:creationId xmlns:a16="http://schemas.microsoft.com/office/drawing/2014/main" id="{06574829-7540-4DCB-85ED-59E38D5310D7}"/>
              </a:ext>
            </a:extLst>
          </p:cNvPr>
          <p:cNvSpPr>
            <a:spLocks noGrp="1"/>
          </p:cNvSpPr>
          <p:nvPr>
            <p:ph idx="1"/>
          </p:nvPr>
        </p:nvSpPr>
        <p:spPr>
          <a:xfrm>
            <a:off x="128016" y="2528594"/>
            <a:ext cx="4054560" cy="2572210"/>
          </a:xfrm>
        </p:spPr>
        <p:txBody>
          <a:bodyPr/>
          <a:lstStyle/>
          <a:p>
            <a:pPr>
              <a:buFont typeface="Courier New" panose="02070309020205020404" pitchFamily="49" charset="0"/>
              <a:buChar char="o"/>
            </a:pPr>
            <a:r>
              <a:rPr lang="en-US" sz="2000" dirty="0"/>
              <a:t>Wineries</a:t>
            </a:r>
          </a:p>
          <a:p>
            <a:pPr>
              <a:buFont typeface="Courier New" panose="02070309020205020404" pitchFamily="49" charset="0"/>
              <a:buChar char="o"/>
            </a:pPr>
            <a:r>
              <a:rPr lang="en-US" sz="2000" dirty="0"/>
              <a:t>Distilleries</a:t>
            </a:r>
          </a:p>
          <a:p>
            <a:pPr>
              <a:buFont typeface="Courier New" panose="02070309020205020404" pitchFamily="49" charset="0"/>
              <a:buChar char="o"/>
            </a:pPr>
            <a:r>
              <a:rPr lang="en-US" sz="2000" dirty="0"/>
              <a:t>Breweries</a:t>
            </a:r>
          </a:p>
          <a:p>
            <a:pPr>
              <a:buFont typeface="Courier New" panose="02070309020205020404" pitchFamily="49" charset="0"/>
              <a:buChar char="o"/>
            </a:pPr>
            <a:r>
              <a:rPr lang="en-US" sz="2000" dirty="0"/>
              <a:t>Food processing</a:t>
            </a:r>
          </a:p>
          <a:p>
            <a:pPr lvl="1">
              <a:buFont typeface="Wingdings" pitchFamily="2" charset="2"/>
              <a:buChar char="ü"/>
            </a:pPr>
            <a:r>
              <a:rPr lang="en-US" sz="1800" dirty="0"/>
              <a:t>Ammonia as refrigerant</a:t>
            </a:r>
          </a:p>
          <a:p>
            <a:pPr>
              <a:buFont typeface="Courier New" panose="02070309020205020404" pitchFamily="49" charset="0"/>
              <a:buChar char="o"/>
            </a:pPr>
            <a:r>
              <a:rPr lang="en-US" sz="2000" dirty="0"/>
              <a:t>Amusement parks</a:t>
            </a:r>
          </a:p>
          <a:p>
            <a:pPr lvl="1">
              <a:buFont typeface="Wingdings" pitchFamily="2" charset="2"/>
              <a:buChar char="ü"/>
            </a:pPr>
            <a:r>
              <a:rPr lang="en-US" sz="1800" dirty="0"/>
              <a:t>CO2 where drinks are served</a:t>
            </a:r>
          </a:p>
        </p:txBody>
      </p:sp>
      <p:pic>
        <p:nvPicPr>
          <p:cNvPr id="10" name="Picture 9">
            <a:extLst>
              <a:ext uri="{FF2B5EF4-FFF2-40B4-BE49-F238E27FC236}">
                <a16:creationId xmlns:a16="http://schemas.microsoft.com/office/drawing/2014/main" id="{B852FB22-ABF9-4F71-9229-91A3763E3639}"/>
              </a:ext>
            </a:extLst>
          </p:cNvPr>
          <p:cNvPicPr>
            <a:picLocks noChangeAspect="1"/>
          </p:cNvPicPr>
          <p:nvPr/>
        </p:nvPicPr>
        <p:blipFill>
          <a:blip r:embed="rId2"/>
          <a:stretch>
            <a:fillRect/>
          </a:stretch>
        </p:blipFill>
        <p:spPr>
          <a:xfrm>
            <a:off x="5056578" y="4021203"/>
            <a:ext cx="3785797" cy="2836797"/>
          </a:xfrm>
          <a:prstGeom prst="rect">
            <a:avLst/>
          </a:prstGeom>
        </p:spPr>
      </p:pic>
      <p:pic>
        <p:nvPicPr>
          <p:cNvPr id="3" name="Picture 2" descr="A picture containing indoor, ceiling, building&#10;&#10;Description automatically generated">
            <a:extLst>
              <a:ext uri="{FF2B5EF4-FFF2-40B4-BE49-F238E27FC236}">
                <a16:creationId xmlns:a16="http://schemas.microsoft.com/office/drawing/2014/main" id="{4B9DD6E8-0CF4-F94B-8255-A1EA02EB2068}"/>
              </a:ext>
            </a:extLst>
          </p:cNvPr>
          <p:cNvPicPr>
            <a:picLocks noChangeAspect="1"/>
          </p:cNvPicPr>
          <p:nvPr/>
        </p:nvPicPr>
        <p:blipFill rotWithShape="1">
          <a:blip r:embed="rId3"/>
          <a:srcRect l="15000" b="22598"/>
          <a:stretch/>
        </p:blipFill>
        <p:spPr>
          <a:xfrm>
            <a:off x="3768669" y="1109034"/>
            <a:ext cx="5073706" cy="3082675"/>
          </a:xfrm>
          <a:prstGeom prst="rect">
            <a:avLst/>
          </a:prstGeom>
        </p:spPr>
      </p:pic>
    </p:spTree>
    <p:extLst>
      <p:ext uri="{BB962C8B-B14F-4D97-AF65-F5344CB8AC3E}">
        <p14:creationId xmlns:p14="http://schemas.microsoft.com/office/powerpoint/2010/main" val="38494719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0EDC9-F454-42A3-B66D-6DBF8253380B}"/>
              </a:ext>
            </a:extLst>
          </p:cNvPr>
          <p:cNvSpPr>
            <a:spLocks noGrp="1"/>
          </p:cNvSpPr>
          <p:nvPr>
            <p:ph type="title"/>
          </p:nvPr>
        </p:nvSpPr>
        <p:spPr/>
        <p:txBody>
          <a:bodyPr wrap="square" anchor="ctr">
            <a:normAutofit/>
          </a:bodyPr>
          <a:lstStyle/>
          <a:p>
            <a:r>
              <a:rPr lang="en-US" dirty="0"/>
              <a:t>Industrial Plants</a:t>
            </a:r>
          </a:p>
        </p:txBody>
      </p:sp>
      <p:sp>
        <p:nvSpPr>
          <p:cNvPr id="10" name="Content Placeholder 2">
            <a:extLst>
              <a:ext uri="{FF2B5EF4-FFF2-40B4-BE49-F238E27FC236}">
                <a16:creationId xmlns:a16="http://schemas.microsoft.com/office/drawing/2014/main" id="{E5A56261-97FA-44F5-B610-506FE083CEF0}"/>
              </a:ext>
            </a:extLst>
          </p:cNvPr>
          <p:cNvSpPr>
            <a:spLocks noGrp="1"/>
          </p:cNvSpPr>
          <p:nvPr>
            <p:ph sz="half" idx="4294967295"/>
          </p:nvPr>
        </p:nvSpPr>
        <p:spPr>
          <a:xfrm>
            <a:off x="128016" y="1946275"/>
            <a:ext cx="4038600" cy="3175000"/>
          </a:xfrm>
        </p:spPr>
        <p:txBody>
          <a:bodyPr/>
          <a:lstStyle/>
          <a:p>
            <a:pPr>
              <a:buFont typeface="Courier New" panose="02070309020205020404" pitchFamily="49" charset="0"/>
              <a:buChar char="o"/>
            </a:pPr>
            <a:r>
              <a:rPr lang="en-US" sz="2000" dirty="0"/>
              <a:t>Height is our friend</a:t>
            </a:r>
          </a:p>
          <a:p>
            <a:pPr>
              <a:buFont typeface="Courier New" panose="02070309020205020404" pitchFamily="49" charset="0"/>
              <a:buChar char="o"/>
            </a:pPr>
            <a:r>
              <a:rPr lang="en-US" sz="2000" dirty="0"/>
              <a:t>Don’t let a wall stop you</a:t>
            </a:r>
          </a:p>
          <a:p>
            <a:pPr lvl="1">
              <a:buFont typeface="Wingdings" pitchFamily="2" charset="2"/>
              <a:buChar char="ü"/>
            </a:pPr>
            <a:r>
              <a:rPr lang="en-US" sz="1800" dirty="0"/>
              <a:t>Signal propagation test</a:t>
            </a:r>
          </a:p>
          <a:p>
            <a:pPr>
              <a:buFont typeface="Courier New" panose="02070309020205020404" pitchFamily="49" charset="0"/>
              <a:buChar char="o"/>
            </a:pPr>
            <a:r>
              <a:rPr lang="en-US" sz="2000" dirty="0"/>
              <a:t>High voltage and low voltage can’t be ran together</a:t>
            </a:r>
          </a:p>
          <a:p>
            <a:pPr>
              <a:buFont typeface="Courier New" panose="02070309020205020404" pitchFamily="49" charset="0"/>
              <a:buChar char="o"/>
            </a:pPr>
            <a:r>
              <a:rPr lang="en-US" sz="2000" dirty="0"/>
              <a:t>Connection to customer’s PLC, SCADA, etc.</a:t>
            </a:r>
          </a:p>
          <a:p>
            <a:pPr lvl="1">
              <a:buFont typeface="Wingdings" pitchFamily="2" charset="2"/>
              <a:buChar char="ü"/>
            </a:pPr>
            <a:r>
              <a:rPr lang="en-US" sz="1800" dirty="0"/>
              <a:t>Airlink 9850 - 250 channel</a:t>
            </a:r>
          </a:p>
        </p:txBody>
      </p:sp>
      <p:grpSp>
        <p:nvGrpSpPr>
          <p:cNvPr id="17" name="Group 16">
            <a:extLst>
              <a:ext uri="{FF2B5EF4-FFF2-40B4-BE49-F238E27FC236}">
                <a16:creationId xmlns:a16="http://schemas.microsoft.com/office/drawing/2014/main" id="{CA2CC10C-C4D1-EF43-B73F-AF50C08F7C27}"/>
              </a:ext>
            </a:extLst>
          </p:cNvPr>
          <p:cNvGrpSpPr/>
          <p:nvPr/>
        </p:nvGrpSpPr>
        <p:grpSpPr>
          <a:xfrm>
            <a:off x="3713939" y="1731077"/>
            <a:ext cx="5371961" cy="3884796"/>
            <a:chOff x="3678806" y="1561144"/>
            <a:chExt cx="5423280" cy="3921908"/>
          </a:xfrm>
        </p:grpSpPr>
        <p:pic>
          <p:nvPicPr>
            <p:cNvPr id="4" name="Picture 3" descr="A picture containing orange&#10;&#10;Description automatically generated">
              <a:extLst>
                <a:ext uri="{FF2B5EF4-FFF2-40B4-BE49-F238E27FC236}">
                  <a16:creationId xmlns:a16="http://schemas.microsoft.com/office/drawing/2014/main" id="{C3408371-DF5D-3B43-BFEE-7E4237199793}"/>
                </a:ext>
              </a:extLst>
            </p:cNvPr>
            <p:cNvPicPr>
              <a:picLocks noChangeAspect="1"/>
            </p:cNvPicPr>
            <p:nvPr/>
          </p:nvPicPr>
          <p:blipFill>
            <a:blip r:embed="rId2"/>
            <a:stretch>
              <a:fillRect/>
            </a:stretch>
          </p:blipFill>
          <p:spPr>
            <a:xfrm>
              <a:off x="5971922" y="1561144"/>
              <a:ext cx="3130164" cy="2086776"/>
            </a:xfrm>
            <a:prstGeom prst="rect">
              <a:avLst/>
            </a:prstGeom>
          </p:spPr>
        </p:pic>
        <p:pic>
          <p:nvPicPr>
            <p:cNvPr id="11" name="Picture 10" descr="A person standing on a ladder in a factory&#10;&#10;Description automatically generated with low confidence">
              <a:extLst>
                <a:ext uri="{FF2B5EF4-FFF2-40B4-BE49-F238E27FC236}">
                  <a16:creationId xmlns:a16="http://schemas.microsoft.com/office/drawing/2014/main" id="{FF215691-9C72-9E4D-938B-82FF7556336D}"/>
                </a:ext>
              </a:extLst>
            </p:cNvPr>
            <p:cNvPicPr>
              <a:picLocks noChangeAspect="1"/>
            </p:cNvPicPr>
            <p:nvPr/>
          </p:nvPicPr>
          <p:blipFill>
            <a:blip r:embed="rId3"/>
            <a:stretch>
              <a:fillRect/>
            </a:stretch>
          </p:blipFill>
          <p:spPr>
            <a:xfrm>
              <a:off x="3678806" y="1563449"/>
              <a:ext cx="2204777" cy="3919603"/>
            </a:xfrm>
            <a:prstGeom prst="rect">
              <a:avLst/>
            </a:prstGeom>
          </p:spPr>
        </p:pic>
        <p:pic>
          <p:nvPicPr>
            <p:cNvPr id="14" name="Picture 13" descr="A picture containing indoor, building, cluttered&#10;&#10;Description automatically generated">
              <a:extLst>
                <a:ext uri="{FF2B5EF4-FFF2-40B4-BE49-F238E27FC236}">
                  <a16:creationId xmlns:a16="http://schemas.microsoft.com/office/drawing/2014/main" id="{DAF57116-8A56-4A41-8070-AF4C57F8BB54}"/>
                </a:ext>
              </a:extLst>
            </p:cNvPr>
            <p:cNvPicPr>
              <a:picLocks noChangeAspect="1"/>
            </p:cNvPicPr>
            <p:nvPr/>
          </p:nvPicPr>
          <p:blipFill>
            <a:blip r:embed="rId4"/>
            <a:stretch>
              <a:fillRect/>
            </a:stretch>
          </p:blipFill>
          <p:spPr>
            <a:xfrm>
              <a:off x="5971922" y="3722335"/>
              <a:ext cx="3130164" cy="1760717"/>
            </a:xfrm>
            <a:prstGeom prst="rect">
              <a:avLst/>
            </a:prstGeom>
          </p:spPr>
        </p:pic>
      </p:grpSp>
      <p:pic>
        <p:nvPicPr>
          <p:cNvPr id="16" name="Picture 15" descr="Graphical user interface&#10;&#10;Description automatically generated">
            <a:extLst>
              <a:ext uri="{FF2B5EF4-FFF2-40B4-BE49-F238E27FC236}">
                <a16:creationId xmlns:a16="http://schemas.microsoft.com/office/drawing/2014/main" id="{96B0EF4C-A3A8-8540-A0C8-04C587731397}"/>
              </a:ext>
            </a:extLst>
          </p:cNvPr>
          <p:cNvPicPr>
            <a:picLocks noChangeAspect="1"/>
          </p:cNvPicPr>
          <p:nvPr/>
        </p:nvPicPr>
        <p:blipFill>
          <a:blip r:embed="rId5"/>
          <a:stretch>
            <a:fillRect/>
          </a:stretch>
        </p:blipFill>
        <p:spPr>
          <a:xfrm>
            <a:off x="995321" y="5033834"/>
            <a:ext cx="1286634" cy="1700398"/>
          </a:xfrm>
          <a:prstGeom prst="rect">
            <a:avLst/>
          </a:prstGeom>
        </p:spPr>
      </p:pic>
    </p:spTree>
    <p:extLst>
      <p:ext uri="{BB962C8B-B14F-4D97-AF65-F5344CB8AC3E}">
        <p14:creationId xmlns:p14="http://schemas.microsoft.com/office/powerpoint/2010/main" val="2177200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7A1A4-838A-434C-9BA3-AC439CE46F77}"/>
              </a:ext>
            </a:extLst>
          </p:cNvPr>
          <p:cNvSpPr>
            <a:spLocks noGrp="1"/>
          </p:cNvSpPr>
          <p:nvPr>
            <p:ph type="title"/>
          </p:nvPr>
        </p:nvSpPr>
        <p:spPr/>
        <p:txBody>
          <a:bodyPr/>
          <a:lstStyle/>
          <a:p>
            <a:r>
              <a:rPr lang="en-US" dirty="0"/>
              <a:t>Marine Vessels</a:t>
            </a:r>
          </a:p>
        </p:txBody>
      </p:sp>
      <p:sp>
        <p:nvSpPr>
          <p:cNvPr id="3" name="TextBox 2">
            <a:extLst>
              <a:ext uri="{FF2B5EF4-FFF2-40B4-BE49-F238E27FC236}">
                <a16:creationId xmlns:a16="http://schemas.microsoft.com/office/drawing/2014/main" id="{C7E45052-DE9A-774A-B0B2-DCBAB4BD22B8}"/>
              </a:ext>
            </a:extLst>
          </p:cNvPr>
          <p:cNvSpPr txBox="1"/>
          <p:nvPr/>
        </p:nvSpPr>
        <p:spPr>
          <a:xfrm>
            <a:off x="2431460" y="977902"/>
            <a:ext cx="5049430" cy="369332"/>
          </a:xfrm>
          <a:prstGeom prst="rect">
            <a:avLst/>
          </a:prstGeom>
          <a:noFill/>
        </p:spPr>
        <p:txBody>
          <a:bodyPr wrap="square" rtlCol="0">
            <a:spAutoFit/>
          </a:bodyPr>
          <a:lstStyle/>
          <a:p>
            <a:pPr algn="ctr"/>
            <a:r>
              <a:rPr lang="en-US" dirty="0"/>
              <a:t>FPSO, TANKERS, FERRIES &amp; SUBMARINES</a:t>
            </a:r>
          </a:p>
        </p:txBody>
      </p:sp>
      <p:sp>
        <p:nvSpPr>
          <p:cNvPr id="4" name="Google Shape;89;p29">
            <a:extLst>
              <a:ext uri="{FF2B5EF4-FFF2-40B4-BE49-F238E27FC236}">
                <a16:creationId xmlns:a16="http://schemas.microsoft.com/office/drawing/2014/main" id="{4188EF14-8EE6-554B-B4E6-591F37A1CA3D}"/>
              </a:ext>
            </a:extLst>
          </p:cNvPr>
          <p:cNvSpPr/>
          <p:nvPr/>
        </p:nvSpPr>
        <p:spPr>
          <a:xfrm>
            <a:off x="0" y="2103341"/>
            <a:ext cx="4670561" cy="3729833"/>
          </a:xfrm>
          <a:prstGeom prst="rect">
            <a:avLst/>
          </a:prstGeom>
          <a:noFill/>
          <a:ln>
            <a:noFill/>
          </a:ln>
        </p:spPr>
        <p:txBody>
          <a:bodyPr spcFirstLastPara="1" wrap="square" lIns="68569" tIns="34275" rIns="68569" bIns="34275" anchor="t" anchorCtr="0">
            <a:noAutofit/>
          </a:bodyPr>
          <a:lstStyle/>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O</a:t>
            </a:r>
            <a:r>
              <a:rPr kumimoji="0" lang="en-US" sz="1900" kern="0" baseline="-25000" dirty="0">
                <a:solidFill>
                  <a:srgbClr val="000000"/>
                </a:solidFill>
                <a:cs typeface="Calibri" panose="020F0502020204030204" pitchFamily="34" charset="0"/>
                <a:sym typeface="Mitr Medium"/>
              </a:rPr>
              <a:t>2</a:t>
            </a:r>
            <a:r>
              <a:rPr kumimoji="0" lang="en-US" sz="1900" kern="0" dirty="0">
                <a:solidFill>
                  <a:srgbClr val="000000"/>
                </a:solidFill>
                <a:cs typeface="Calibri" panose="020F0502020204030204" pitchFamily="34" charset="0"/>
                <a:sym typeface="Mitr Medium"/>
              </a:rPr>
              <a:t> deficiency &amp; combustible gas </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Pump room</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Cleaning &amp; maintenance of vessels, valves, pipes &amp; fittings</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Arial"/>
              </a:rPr>
              <a:t>Tank </a:t>
            </a:r>
            <a:r>
              <a:rPr kumimoji="0" lang="en-US" sz="1900" kern="0" dirty="0">
                <a:solidFill>
                  <a:srgbClr val="000000"/>
                </a:solidFill>
                <a:cs typeface="Calibri" panose="020F0502020204030204" pitchFamily="34" charset="0"/>
                <a:sym typeface="Mitr Medium"/>
              </a:rPr>
              <a:t>purging</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Unloading of hazardous cargo</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Vehicle exhausts</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Bilge areas</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Mitr Medium"/>
              </a:rPr>
              <a:t>Inert tank voids</a:t>
            </a:r>
            <a:endParaRPr kumimoji="0" lang="en-US" sz="1900" kern="0" dirty="0">
              <a:solidFill>
                <a:srgbClr val="000000"/>
              </a:solidFill>
              <a:cs typeface="Calibri" panose="020F0502020204030204" pitchFamily="34" charset="0"/>
              <a:sym typeface="Arial"/>
            </a:endParaRPr>
          </a:p>
          <a:p>
            <a:pPr marL="342900" indent="-342900" defTabSz="685800">
              <a:spcBef>
                <a:spcPts val="600"/>
              </a:spcBef>
              <a:spcAft>
                <a:spcPct val="0"/>
              </a:spcAft>
              <a:buClr>
                <a:srgbClr val="000000"/>
              </a:buClr>
              <a:buFont typeface="Courier New" panose="02070309020205020404" pitchFamily="49" charset="0"/>
              <a:buChar char="o"/>
            </a:pPr>
            <a:r>
              <a:rPr kumimoji="0" lang="en-US" sz="1900" kern="0" dirty="0">
                <a:solidFill>
                  <a:srgbClr val="000000"/>
                </a:solidFill>
                <a:cs typeface="Calibri" panose="020F0502020204030204" pitchFamily="34" charset="0"/>
                <a:sym typeface="Arial"/>
              </a:rPr>
              <a:t>Control &amp; engine room</a:t>
            </a:r>
          </a:p>
        </p:txBody>
      </p:sp>
      <p:pic>
        <p:nvPicPr>
          <p:cNvPr id="6" name="Picture 5" descr="A large ship with people on it&#10;&#10;Description automatically generated with low confidence">
            <a:extLst>
              <a:ext uri="{FF2B5EF4-FFF2-40B4-BE49-F238E27FC236}">
                <a16:creationId xmlns:a16="http://schemas.microsoft.com/office/drawing/2014/main" id="{03E99FAF-EAA3-4D40-B466-838D9E3A40AB}"/>
              </a:ext>
            </a:extLst>
          </p:cNvPr>
          <p:cNvPicPr>
            <a:picLocks noChangeAspect="1"/>
          </p:cNvPicPr>
          <p:nvPr/>
        </p:nvPicPr>
        <p:blipFill rotWithShape="1">
          <a:blip r:embed="rId2"/>
          <a:srcRect l="16738" r="17877" b="3501"/>
          <a:stretch/>
        </p:blipFill>
        <p:spPr>
          <a:xfrm>
            <a:off x="4328025" y="1580222"/>
            <a:ext cx="4735056" cy="4658737"/>
          </a:xfrm>
          <a:prstGeom prst="rect">
            <a:avLst/>
          </a:prstGeom>
        </p:spPr>
      </p:pic>
    </p:spTree>
    <p:extLst>
      <p:ext uri="{BB962C8B-B14F-4D97-AF65-F5344CB8AC3E}">
        <p14:creationId xmlns:p14="http://schemas.microsoft.com/office/powerpoint/2010/main" val="202237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37334</TotalTime>
  <Words>379</Words>
  <Application>Microsoft Office PowerPoint</Application>
  <PresentationFormat>On-screen Show (4:3)</PresentationFormat>
  <Paragraphs>76</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Arial,Sans-Serif</vt:lpstr>
      <vt:lpstr>Calibri</vt:lpstr>
      <vt:lpstr>Century Gothic</vt:lpstr>
      <vt:lpstr>Courier New</vt:lpstr>
      <vt:lpstr>Wingdings</vt:lpstr>
      <vt:lpstr>Standard Powerpoint</vt:lpstr>
      <vt:lpstr>When &amp; Where Wireless?</vt:lpstr>
      <vt:lpstr>When Wireless?</vt:lpstr>
      <vt:lpstr>Where Wireless?</vt:lpstr>
      <vt:lpstr>Oil &amp; Gas Drilling</vt:lpstr>
      <vt:lpstr>Oil &amp; Gas Drilling</vt:lpstr>
      <vt:lpstr>Oil &amp; Gas Drilling</vt:lpstr>
      <vt:lpstr>Oil &amp; Gas Drilling</vt:lpstr>
      <vt:lpstr>Oil &amp; Gas Drilling</vt:lpstr>
      <vt:lpstr>Tank Farms</vt:lpstr>
      <vt:lpstr>Water &amp; wastewater treatment</vt:lpstr>
      <vt:lpstr>Food and Beverage</vt:lpstr>
      <vt:lpstr>Industrial Plants</vt:lpstr>
      <vt:lpstr>Marine Vessels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Clint Anderson</cp:lastModifiedBy>
  <cp:revision>148</cp:revision>
  <cp:lastPrinted>2020-03-03T19:45:23Z</cp:lastPrinted>
  <dcterms:created xsi:type="dcterms:W3CDTF">2020-02-07T23:18:37Z</dcterms:created>
  <dcterms:modified xsi:type="dcterms:W3CDTF">2022-03-22T21:05:12Z</dcterms:modified>
</cp:coreProperties>
</file>