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9"/>
  </p:notesMasterIdLst>
  <p:handoutMasterIdLst>
    <p:handoutMasterId r:id="rId20"/>
  </p:handoutMasterIdLst>
  <p:sldIdLst>
    <p:sldId id="257" r:id="rId2"/>
    <p:sldId id="983" r:id="rId3"/>
    <p:sldId id="842" r:id="rId4"/>
    <p:sldId id="1001" r:id="rId5"/>
    <p:sldId id="851" r:id="rId6"/>
    <p:sldId id="854" r:id="rId7"/>
    <p:sldId id="992" r:id="rId8"/>
    <p:sldId id="1002" r:id="rId9"/>
    <p:sldId id="986" r:id="rId10"/>
    <p:sldId id="987" r:id="rId11"/>
    <p:sldId id="544" r:id="rId12"/>
    <p:sldId id="995" r:id="rId13"/>
    <p:sldId id="996" r:id="rId14"/>
    <p:sldId id="997" r:id="rId15"/>
    <p:sldId id="998" r:id="rId16"/>
    <p:sldId id="1003" r:id="rId17"/>
    <p:sldId id="303" r:id="rId18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84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38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88" autoAdjust="0"/>
    <p:restoredTop sz="86401"/>
  </p:normalViewPr>
  <p:slideViewPr>
    <p:cSldViewPr snapToGrid="0" snapToObjects="1">
      <p:cViewPr varScale="1">
        <p:scale>
          <a:sx n="79" d="100"/>
          <a:sy n="79" d="100"/>
        </p:scale>
        <p:origin x="296" y="32"/>
      </p:cViewPr>
      <p:guideLst>
        <p:guide orient="horz" pos="1584"/>
        <p:guide pos="2880"/>
      </p:guideLst>
    </p:cSldViewPr>
  </p:slideViewPr>
  <p:outlineViewPr>
    <p:cViewPr>
      <p:scale>
        <a:sx n="33" d="100"/>
        <a:sy n="33" d="100"/>
      </p:scale>
      <p:origin x="0" y="-75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" d="1"/>
        <a:sy n="1" d="1"/>
      </p:scale>
      <p:origin x="0" y="-124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int Anderson" userId="ec5dfd38-9dbe-49d4-bbb4-a56e253e5743" providerId="ADAL" clId="{B0A423B7-C627-4FF6-A5B9-AD70C9C61D15}"/>
    <pc:docChg chg="custSel modSld">
      <pc:chgData name="Clint Anderson" userId="ec5dfd38-9dbe-49d4-bbb4-a56e253e5743" providerId="ADAL" clId="{B0A423B7-C627-4FF6-A5B9-AD70C9C61D15}" dt="2022-03-23T01:40:16.617" v="3" actId="1076"/>
      <pc:docMkLst>
        <pc:docMk/>
      </pc:docMkLst>
      <pc:sldChg chg="addSp delSp modSp mod delAnim">
        <pc:chgData name="Clint Anderson" userId="ec5dfd38-9dbe-49d4-bbb4-a56e253e5743" providerId="ADAL" clId="{B0A423B7-C627-4FF6-A5B9-AD70C9C61D15}" dt="2022-03-23T01:40:16.617" v="3" actId="1076"/>
        <pc:sldMkLst>
          <pc:docMk/>
          <pc:sldMk cId="653241532" sldId="995"/>
        </pc:sldMkLst>
        <pc:spChg chg="del">
          <ac:chgData name="Clint Anderson" userId="ec5dfd38-9dbe-49d4-bbb4-a56e253e5743" providerId="ADAL" clId="{B0A423B7-C627-4FF6-A5B9-AD70C9C61D15}" dt="2022-03-23T01:40:12.470" v="2" actId="21"/>
          <ac:spMkLst>
            <pc:docMk/>
            <pc:sldMk cId="653241532" sldId="995"/>
            <ac:spMk id="9" creationId="{4A3D35C0-E0F7-7340-B6BD-AF57BF0ECBEE}"/>
          </ac:spMkLst>
        </pc:spChg>
        <pc:picChg chg="add mod">
          <ac:chgData name="Clint Anderson" userId="ec5dfd38-9dbe-49d4-bbb4-a56e253e5743" providerId="ADAL" clId="{B0A423B7-C627-4FF6-A5B9-AD70C9C61D15}" dt="2022-03-23T01:40:16.617" v="3" actId="1076"/>
          <ac:picMkLst>
            <pc:docMk/>
            <pc:sldMk cId="653241532" sldId="995"/>
            <ac:picMk id="4" creationId="{C1EC9336-0CC2-4EA7-AED4-2F856BFA0812}"/>
          </ac:picMkLst>
        </pc:picChg>
        <pc:picChg chg="del">
          <ac:chgData name="Clint Anderson" userId="ec5dfd38-9dbe-49d4-bbb4-a56e253e5743" providerId="ADAL" clId="{B0A423B7-C627-4FF6-A5B9-AD70C9C61D15}" dt="2022-03-23T01:39:49.848" v="0" actId="21"/>
          <ac:picMkLst>
            <pc:docMk/>
            <pc:sldMk cId="653241532" sldId="995"/>
            <ac:picMk id="7" creationId="{C9B4B738-1773-C447-AD16-90D22DA2004B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3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Book3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1"/>
              <a:t>%</a:t>
            </a:r>
            <a:r>
              <a:rPr lang="en-US" sz="2400" b="1" baseline="0"/>
              <a:t> LEL by Gas</a:t>
            </a:r>
            <a:endParaRPr lang="en-US" sz="2400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Sheet2!$B$3:$D$3</c:f>
              <c:strCache>
                <c:ptCount val="3"/>
                <c:pt idx="0">
                  <c:v>Methane</c:v>
                </c:pt>
                <c:pt idx="1">
                  <c:v>Hydrogen</c:v>
                </c:pt>
                <c:pt idx="2">
                  <c:v>Propane</c:v>
                </c:pt>
              </c:strCache>
            </c:strRef>
          </c:cat>
          <c:val>
            <c:numRef>
              <c:f>Sheet2!$B$4:$D$4</c:f>
              <c:numCache>
                <c:formatCode>0.0%</c:formatCode>
                <c:ptCount val="3"/>
                <c:pt idx="0">
                  <c:v>0.05</c:v>
                </c:pt>
                <c:pt idx="1">
                  <c:v>0.04</c:v>
                </c:pt>
                <c:pt idx="2">
                  <c:v>2.1000000000000001E-2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87-2942-B148-A7641D119287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Sheet2!$B$3:$D$3</c:f>
              <c:strCache>
                <c:ptCount val="3"/>
                <c:pt idx="0">
                  <c:v>Methane</c:v>
                </c:pt>
                <c:pt idx="1">
                  <c:v>Hydrogen</c:v>
                </c:pt>
                <c:pt idx="2">
                  <c:v>Propane</c:v>
                </c:pt>
              </c:strCache>
            </c:strRef>
          </c:cat>
          <c:val>
            <c:numRef>
              <c:f>Sheet2!$B$5:$D$5</c:f>
              <c:numCache>
                <c:formatCode>0.0%</c:formatCode>
                <c:ptCount val="3"/>
                <c:pt idx="0">
                  <c:v>2.5000000000000001E-2</c:v>
                </c:pt>
                <c:pt idx="1">
                  <c:v>0.02</c:v>
                </c:pt>
                <c:pt idx="2" formatCode="0.00%">
                  <c:v>1.0500000000000001E-2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887-2942-B148-A7641D1192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77316720"/>
        <c:axId val="1230596912"/>
        <c:axId val="0"/>
      </c:bar3DChart>
      <c:catAx>
        <c:axId val="1277316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30596912"/>
        <c:crosses val="autoZero"/>
        <c:auto val="1"/>
        <c:lblAlgn val="ctr"/>
        <c:lblOffset val="100"/>
        <c:noMultiLvlLbl val="0"/>
      </c:catAx>
      <c:valAx>
        <c:axId val="1230596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7316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EDC-429F-925B-2690E824856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EDC-429F-925B-2690E824856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EDC-429F-925B-2690E824856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Sheet1!$B$12:$B$14</c:f>
              <c:numCache>
                <c:formatCode>General</c:formatCode>
                <c:ptCount val="3"/>
                <c:pt idx="0" formatCode="#,##0">
                  <c:v>209000</c:v>
                </c:pt>
                <c:pt idx="1">
                  <c:v>791000</c:v>
                </c:pt>
                <c:pt idx="2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EDC-429F-925B-2690E82485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v>Our Environment</c:v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B25-435B-938F-F70A2664488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B25-435B-938F-F70A2664488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B25-435B-938F-F70A2664488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Lit>
              <c:ptCount val="3"/>
              <c:pt idx="0">
                <c:v>Nitrogen</c:v>
              </c:pt>
              <c:pt idx="1">
                <c:v> Oxygen</c:v>
              </c:pt>
              <c:pt idx="2">
                <c:v> All other gases</c:v>
              </c:pt>
            </c:strLit>
          </c:cat>
          <c:val>
            <c:numRef>
              <c:f>Sheet1!$B$3:$B$5</c:f>
              <c:numCache>
                <c:formatCode>0.00%</c:formatCode>
                <c:ptCount val="3"/>
                <c:pt idx="0" formatCode="0%">
                  <c:v>0.78</c:v>
                </c:pt>
                <c:pt idx="1">
                  <c:v>0.20899999999999999</c:v>
                </c:pt>
                <c:pt idx="2">
                  <c:v>1.0999999999999999E-2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B25-435B-938F-F70A266448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1387839020122482"/>
          <c:y val="0.89385096004530751"/>
          <c:w val="0.53613188976377957"/>
          <c:h val="7.83068125765021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Oxygen Alarm Points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Sheet1!$E$2:$E$10</c:f>
              <c:numCache>
                <c:formatCode>_(* #,##0.0_);_(* \(#,##0.0\);_(* "-"??_);_(@_)</c:formatCode>
                <c:ptCount val="9"/>
                <c:pt idx="0">
                  <c:v>19.5</c:v>
                </c:pt>
                <c:pt idx="1">
                  <c:v>19.5</c:v>
                </c:pt>
                <c:pt idx="2">
                  <c:v>19.5</c:v>
                </c:pt>
                <c:pt idx="3">
                  <c:v>19.5</c:v>
                </c:pt>
                <c:pt idx="4">
                  <c:v>19.5</c:v>
                </c:pt>
                <c:pt idx="5">
                  <c:v>19.5</c:v>
                </c:pt>
                <c:pt idx="6">
                  <c:v>19.5</c:v>
                </c:pt>
                <c:pt idx="7">
                  <c:v>19.5</c:v>
                </c:pt>
                <c:pt idx="8">
                  <c:v>19.5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E7-FD48-9287-750AAF63F70F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Sheet1!$F$2:$F$10</c:f>
              <c:numCache>
                <c:formatCode>_(* #,##0.0_);_(* \(#,##0.0\);_(* "-"??_);_(@_)</c:formatCode>
                <c:ptCount val="9"/>
                <c:pt idx="0">
                  <c:v>23.5</c:v>
                </c:pt>
                <c:pt idx="1">
                  <c:v>23.5</c:v>
                </c:pt>
                <c:pt idx="2">
                  <c:v>23.5</c:v>
                </c:pt>
                <c:pt idx="3">
                  <c:v>23.5</c:v>
                </c:pt>
                <c:pt idx="4">
                  <c:v>23.5</c:v>
                </c:pt>
                <c:pt idx="5">
                  <c:v>23.5</c:v>
                </c:pt>
                <c:pt idx="6">
                  <c:v>23.5</c:v>
                </c:pt>
                <c:pt idx="7">
                  <c:v>23.5</c:v>
                </c:pt>
                <c:pt idx="8">
                  <c:v>23.5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5E7-FD48-9287-750AAF63F7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68091296"/>
        <c:axId val="1280369312"/>
      </c:lineChart>
      <c:catAx>
        <c:axId val="1268091296"/>
        <c:scaling>
          <c:orientation val="minMax"/>
        </c:scaling>
        <c:delete val="1"/>
        <c:axPos val="b"/>
        <c:majorTickMark val="none"/>
        <c:minorTickMark val="none"/>
        <c:tickLblPos val="nextTo"/>
        <c:crossAx val="1280369312"/>
        <c:crosses val="autoZero"/>
        <c:auto val="1"/>
        <c:lblAlgn val="ctr"/>
        <c:lblOffset val="100"/>
        <c:noMultiLvlLbl val="0"/>
      </c:catAx>
      <c:valAx>
        <c:axId val="1280369312"/>
        <c:scaling>
          <c:orientation val="minMax"/>
          <c:max val="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_(* #,##0.0_);_(* \(#,##0.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68091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7163118-8FB6-A94A-8057-F7882784503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4AE92D-8078-FC4E-9B26-3AE0A4EF116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1E87F8-4FB7-E043-ABD4-4C0B9E8DCA5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CEB595-F287-0B4D-849F-E29822E4379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A5229D-CB1A-BA45-BF33-9FF452FB91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54371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F6F91C-FB4B-914D-AF24-B0200CF09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02364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AA6A8A25-A368-E541-BEBF-1660CB6C1A9B}" type="slidenum">
              <a:rPr lang="en-US" sz="1200">
                <a:latin typeface="Times New Roman" charset="0"/>
              </a:rPr>
              <a:pPr/>
              <a:t>3</a:t>
            </a:fld>
            <a:endParaRPr lang="en-US" sz="1200">
              <a:latin typeface="Times New Roman" charset="0"/>
            </a:endParaRPr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DA1AF757-CCB0-8D44-A256-C4C8FDE5C5F7}" type="slidenum">
              <a:rPr lang="en-US" sz="1200">
                <a:latin typeface="Times New Roman" charset="0"/>
              </a:rPr>
              <a:pPr/>
              <a:t>5</a:t>
            </a:fld>
            <a:endParaRPr lang="en-US" sz="1200">
              <a:latin typeface="Times New Roman" charset="0"/>
            </a:endParaRPr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0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cs typeface="+mn-cs"/>
              </a:rPr>
              <a:t>Different sensors have different sensor voltages, however the principles of operation are the same.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3C4A35A4-0662-CD4E-BE73-51F5ECFD5921}" type="slidenum">
              <a:rPr lang="en-US" sz="1200">
                <a:latin typeface="Times New Roman" charset="0"/>
              </a:rPr>
              <a:pPr/>
              <a:t>6</a:t>
            </a:fld>
            <a:endParaRPr lang="en-US" sz="1200">
              <a:latin typeface="Times New Roman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1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7/10/19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79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7/10/19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982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7/10/19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764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7/10/19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997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7/10/19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www.rkiinstruments.com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708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7/10/19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www.rkiinstruments.com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779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7/10/19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www.rkiinstruments.com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299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3"/>
            <a:ext cx="5111751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7/10/19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302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7/10/19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572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7/10/19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687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7/10/19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284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7/10/19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57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7/10/19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70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69975" y="301627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7/10/19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9144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3969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hf sldNum="0" hdr="0" ftr="0" dt="0"/>
  <p:txStyles>
    <p:titleStyle>
      <a:lvl1pPr algn="ctr" defTabSz="342900" rtl="0" eaLnBrk="1" fontAlgn="base" hangingPunct="1">
        <a:spcBef>
          <a:spcPct val="0"/>
        </a:spcBef>
        <a:spcAft>
          <a:spcPct val="0"/>
        </a:spcAft>
        <a:defRPr sz="3300" b="1" kern="1200"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ＭＳ Ｐゴシック" charset="0"/>
          <a:cs typeface="ＭＳ Ｐゴシック" charset="0"/>
        </a:defRPr>
      </a:lvl1pPr>
      <a:lvl2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3429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6858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0287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3716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257175" indent="-257175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557213" indent="-214313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857250" indent="-171450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200150" indent="-171450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543050" indent="-171450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67D5047-AA80-BF44-A19B-161F5AB3BF94}"/>
              </a:ext>
            </a:extLst>
          </p:cNvPr>
          <p:cNvSpPr/>
          <p:nvPr/>
        </p:nvSpPr>
        <p:spPr>
          <a:xfrm>
            <a:off x="7562088" y="6181344"/>
            <a:ext cx="1581912" cy="6766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5FF5422-644F-744C-98AE-D213F1AB98F8}"/>
              </a:ext>
            </a:extLst>
          </p:cNvPr>
          <p:cNvSpPr txBox="1">
            <a:spLocks/>
          </p:cNvSpPr>
          <p:nvPr/>
        </p:nvSpPr>
        <p:spPr bwMode="auto">
          <a:xfrm>
            <a:off x="1444105" y="2644319"/>
            <a:ext cx="6255789" cy="784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342900" indent="0" algn="ctr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1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2pPr>
            <a:lvl3pPr marL="685800" indent="0" algn="ctr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3pPr>
            <a:lvl4pPr marL="1028700" indent="0" algn="ctr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4pPr>
            <a:lvl5pPr marL="1371600" indent="0" algn="ctr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5pPr>
            <a:lvl6pPr marL="17145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3429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tint val="75000"/>
                  </a:sysClr>
                </a:solidFill>
                <a:effectLst/>
                <a:uLnTx/>
                <a:uFillTx/>
                <a:latin typeface="Century Gothic"/>
                <a:ea typeface="ＭＳ Ｐゴシック" charset="0"/>
              </a:rPr>
              <a:t>Gas Detection Boot Camp</a:t>
            </a:r>
          </a:p>
        </p:txBody>
      </p:sp>
    </p:spTree>
    <p:extLst>
      <p:ext uri="{BB962C8B-B14F-4D97-AF65-F5344CB8AC3E}">
        <p14:creationId xmlns:p14="http://schemas.microsoft.com/office/powerpoint/2010/main" val="1766818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OSHA-Gasoline-Sign-ONE-31246_300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417" y="4522231"/>
            <a:ext cx="1266402" cy="1266402"/>
          </a:xfrm>
          <a:prstGeom prst="rect">
            <a:avLst/>
          </a:prstGeom>
        </p:spPr>
      </p:pic>
      <p:sp>
        <p:nvSpPr>
          <p:cNvPr id="21505" name="Slide Number Placeholder 3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35AD8F1C-FD2C-BB44-AEBE-34F75D71DF15}" type="slidenum">
              <a:rPr lang="en-US" sz="1000">
                <a:solidFill>
                  <a:srgbClr val="898989"/>
                </a:solidFill>
                <a:latin typeface="Century Gothic" charset="0"/>
              </a:rPr>
              <a:pPr/>
              <a:t>2</a:t>
            </a:fld>
            <a:endParaRPr lang="en-US" sz="1000">
              <a:solidFill>
                <a:srgbClr val="898989"/>
              </a:solidFill>
              <a:latin typeface="Century Gothic" charset="0"/>
            </a:endParaRPr>
          </a:p>
        </p:txBody>
      </p:sp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1069975" y="301625"/>
            <a:ext cx="7772400" cy="603250"/>
          </a:xfrm>
        </p:spPr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Types of Gases/Compounds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28672"/>
          </a:xfrm>
        </p:spPr>
        <p:txBody>
          <a:bodyPr/>
          <a:lstStyle/>
          <a:p>
            <a:r>
              <a:rPr lang="en-US" sz="2400" dirty="0">
                <a:latin typeface="Century Gothic" charset="0"/>
              </a:rPr>
              <a:t>Combustibles</a:t>
            </a:r>
          </a:p>
          <a:p>
            <a:pPr lvl="1"/>
            <a:r>
              <a:rPr lang="en-US" sz="2000" dirty="0">
                <a:latin typeface="Century Gothic" charset="0"/>
              </a:rPr>
              <a:t>Flammable gases and vapors</a:t>
            </a:r>
          </a:p>
          <a:p>
            <a:pPr lvl="2"/>
            <a:r>
              <a:rPr lang="en-US" sz="1800" dirty="0">
                <a:latin typeface="Century Gothic" charset="0"/>
              </a:rPr>
              <a:t>Most are also toxic</a:t>
            </a:r>
          </a:p>
          <a:p>
            <a:pPr lvl="2"/>
            <a:r>
              <a:rPr lang="en-US" sz="1800" dirty="0">
                <a:latin typeface="Century Gothic" charset="0"/>
              </a:rPr>
              <a:t>Organic compounds (HC’s)</a:t>
            </a:r>
          </a:p>
          <a:p>
            <a:r>
              <a:rPr lang="en-US" sz="2400" dirty="0">
                <a:latin typeface="Century Gothic" charset="0"/>
              </a:rPr>
              <a:t>“Toxics”</a:t>
            </a:r>
          </a:p>
          <a:p>
            <a:pPr lvl="1"/>
            <a:r>
              <a:rPr lang="en-US" sz="2000" dirty="0">
                <a:latin typeface="Century Gothic" charset="0"/>
              </a:rPr>
              <a:t>Usually refers to non-hydrocarbons</a:t>
            </a:r>
          </a:p>
          <a:p>
            <a:r>
              <a:rPr lang="en-US" sz="2400" dirty="0" err="1">
                <a:latin typeface="Century Gothic" charset="0"/>
              </a:rPr>
              <a:t>Inerts</a:t>
            </a:r>
            <a:endParaRPr lang="en-US" sz="2400" dirty="0">
              <a:latin typeface="Century Gothic" charset="0"/>
            </a:endParaRPr>
          </a:p>
          <a:p>
            <a:pPr lvl="1"/>
            <a:r>
              <a:rPr lang="en-US" sz="2000" dirty="0">
                <a:latin typeface="Century Gothic" charset="0"/>
              </a:rPr>
              <a:t>Non-reactive gases</a:t>
            </a:r>
          </a:p>
          <a:p>
            <a:pPr lvl="2"/>
            <a:r>
              <a:rPr lang="en-US" sz="1800" dirty="0">
                <a:latin typeface="Century Gothic" charset="0"/>
              </a:rPr>
              <a:t>Usually are N2, He, </a:t>
            </a:r>
            <a:r>
              <a:rPr lang="en-US" sz="1800" dirty="0" err="1">
                <a:latin typeface="Century Gothic" charset="0"/>
              </a:rPr>
              <a:t>Ar</a:t>
            </a:r>
            <a:endParaRPr lang="en-US" sz="1800" dirty="0">
              <a:latin typeface="Century Gothic" charset="0"/>
            </a:endParaRPr>
          </a:p>
        </p:txBody>
      </p:sp>
      <p:pic>
        <p:nvPicPr>
          <p:cNvPr id="2" name="Picture 1" descr="18CGD5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013" y="1124015"/>
            <a:ext cx="2115590" cy="1410393"/>
          </a:xfrm>
          <a:prstGeom prst="rect">
            <a:avLst/>
          </a:prstGeom>
        </p:spPr>
      </p:pic>
      <p:pic>
        <p:nvPicPr>
          <p:cNvPr id="3" name="Picture 2" descr="1701-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168" y="2783938"/>
            <a:ext cx="1126095" cy="141831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080384" y="1857548"/>
            <a:ext cx="3544810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2159000" y="3336768"/>
            <a:ext cx="4305066" cy="11414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726517" y="5067736"/>
            <a:ext cx="4643519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/>
          </p:cNvSpPr>
          <p:nvPr>
            <p:ph type="title"/>
          </p:nvPr>
        </p:nvSpPr>
        <p:spPr>
          <a:xfrm>
            <a:off x="1096963" y="274638"/>
            <a:ext cx="7834312" cy="630237"/>
          </a:xfrm>
        </p:spPr>
        <p:txBody>
          <a:bodyPr/>
          <a:lstStyle/>
          <a:p>
            <a:pPr eaLnBrk="1" hangingPunct="1"/>
            <a:r>
              <a:rPr lang="en-US">
                <a:latin typeface="Arial" charset="0"/>
                <a:cs typeface="Arial" charset="0"/>
              </a:rPr>
              <a:t>Flammability Band</a:t>
            </a:r>
          </a:p>
        </p:txBody>
      </p:sp>
      <p:sp>
        <p:nvSpPr>
          <p:cNvPr id="22530" name="Slide Number Placeholder 4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D658A7D4-5943-EB4B-A77D-703B33CAB496}" type="slidenum">
              <a:rPr lang="en-US" sz="1000">
                <a:solidFill>
                  <a:srgbClr val="898989"/>
                </a:solidFill>
                <a:latin typeface="Century Gothic" charset="0"/>
              </a:rPr>
              <a:pPr/>
              <a:t>3</a:t>
            </a:fld>
            <a:endParaRPr lang="en-US" sz="1000">
              <a:solidFill>
                <a:srgbClr val="898989"/>
              </a:solidFill>
              <a:latin typeface="Century Gothic" charset="0"/>
            </a:endParaRP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1168400" y="2273300"/>
            <a:ext cx="2197100" cy="1435100"/>
          </a:xfrm>
          <a:prstGeom prst="rect">
            <a:avLst/>
          </a:prstGeom>
          <a:solidFill>
            <a:srgbClr val="8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1955800" y="2819400"/>
            <a:ext cx="660400" cy="2841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n-US" sz="1800" b="1">
                <a:latin typeface="Arial" charset="0"/>
              </a:rPr>
              <a:t>Lean</a:t>
            </a: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3378200" y="2273300"/>
            <a:ext cx="2197100" cy="1435100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5575300" y="2273300"/>
            <a:ext cx="2197100" cy="1435100"/>
          </a:xfrm>
          <a:prstGeom prst="rect">
            <a:avLst/>
          </a:prstGeom>
          <a:solidFill>
            <a:srgbClr val="0000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22535" name="Rectangle 7" descr="Large confetti"/>
          <p:cNvSpPr>
            <a:spLocks noChangeArrowheads="1"/>
          </p:cNvSpPr>
          <p:nvPr/>
        </p:nvSpPr>
        <p:spPr bwMode="auto">
          <a:xfrm>
            <a:off x="1016000" y="1892300"/>
            <a:ext cx="2413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8000"/>
              </a:lnSpc>
              <a:defRPr/>
            </a:pPr>
            <a:r>
              <a:rPr lang="en-US" sz="1800" b="1">
                <a:latin typeface="Times New Roman" charset="0"/>
              </a:rPr>
              <a:t>0</a:t>
            </a:r>
          </a:p>
        </p:txBody>
      </p:sp>
      <p:sp>
        <p:nvSpPr>
          <p:cNvPr id="22536" name="Rectangle 10" descr="Large confetti"/>
          <p:cNvSpPr>
            <a:spLocks noChangeArrowheads="1"/>
          </p:cNvSpPr>
          <p:nvPr/>
        </p:nvSpPr>
        <p:spPr bwMode="auto">
          <a:xfrm>
            <a:off x="1087438" y="3786188"/>
            <a:ext cx="2413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8000"/>
              </a:lnSpc>
              <a:defRPr/>
            </a:pPr>
            <a:r>
              <a:rPr lang="en-US" sz="1800" b="1">
                <a:latin typeface="Times New Roman" charset="0"/>
              </a:rPr>
              <a:t>0</a:t>
            </a:r>
          </a:p>
        </p:txBody>
      </p:sp>
      <p:sp>
        <p:nvSpPr>
          <p:cNvPr id="22537" name="Rectangle 11" descr="Large confetti"/>
          <p:cNvSpPr>
            <a:spLocks noChangeArrowheads="1"/>
          </p:cNvSpPr>
          <p:nvPr/>
        </p:nvSpPr>
        <p:spPr bwMode="auto">
          <a:xfrm>
            <a:off x="7708900" y="2009775"/>
            <a:ext cx="1090613" cy="30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8000"/>
              </a:lnSpc>
              <a:defRPr/>
            </a:pPr>
            <a:r>
              <a:rPr lang="en-US" sz="1800" b="1">
                <a:latin typeface="Times New Roman" charset="0"/>
              </a:rPr>
              <a:t>100% Vol</a:t>
            </a:r>
          </a:p>
        </p:txBody>
      </p:sp>
      <p:sp>
        <p:nvSpPr>
          <p:cNvPr id="22538" name="Rectangle 13" descr="Large confetti"/>
          <p:cNvSpPr>
            <a:spLocks noChangeArrowheads="1"/>
          </p:cNvSpPr>
          <p:nvPr/>
        </p:nvSpPr>
        <p:spPr bwMode="auto">
          <a:xfrm>
            <a:off x="6343650" y="2800350"/>
            <a:ext cx="762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22539" name="Rectangle 14" descr="Large confetti"/>
          <p:cNvSpPr>
            <a:spLocks noChangeArrowheads="1"/>
          </p:cNvSpPr>
          <p:nvPr/>
        </p:nvSpPr>
        <p:spPr bwMode="auto">
          <a:xfrm>
            <a:off x="2816225" y="4700588"/>
            <a:ext cx="3557588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8000"/>
              </a:lnSpc>
              <a:defRPr/>
            </a:pPr>
            <a:r>
              <a:rPr lang="en-US" sz="1800" b="1">
                <a:latin typeface="Arial" charset="0"/>
              </a:rPr>
              <a:t>Ammonia	12.0	Vol. %</a:t>
            </a:r>
          </a:p>
          <a:p>
            <a:pPr>
              <a:lnSpc>
                <a:spcPct val="88000"/>
              </a:lnSpc>
              <a:defRPr/>
            </a:pPr>
            <a:r>
              <a:rPr lang="en-US" sz="1800" b="1">
                <a:latin typeface="Arial" charset="0"/>
              </a:rPr>
              <a:t>Methane  	 5.0  	Vol. %</a:t>
            </a:r>
          </a:p>
          <a:p>
            <a:pPr>
              <a:lnSpc>
                <a:spcPct val="88000"/>
              </a:lnSpc>
              <a:defRPr/>
            </a:pPr>
            <a:r>
              <a:rPr lang="en-US" sz="1800" b="1">
                <a:latin typeface="Arial" charset="0"/>
              </a:rPr>
              <a:t>Hydrogen      	 4.0   	Vol. %</a:t>
            </a:r>
          </a:p>
          <a:p>
            <a:pPr>
              <a:lnSpc>
                <a:spcPct val="88000"/>
              </a:lnSpc>
              <a:defRPr/>
            </a:pPr>
            <a:r>
              <a:rPr lang="en-US" sz="1800" b="1">
                <a:latin typeface="Arial" charset="0"/>
              </a:rPr>
              <a:t>Hexane		 1.1 	Vol. %</a:t>
            </a:r>
          </a:p>
        </p:txBody>
      </p:sp>
      <p:sp>
        <p:nvSpPr>
          <p:cNvPr id="22540" name="Rectangle 15" descr="Large confetti"/>
          <p:cNvSpPr>
            <a:spLocks noChangeArrowheads="1"/>
          </p:cNvSpPr>
          <p:nvPr/>
        </p:nvSpPr>
        <p:spPr bwMode="auto">
          <a:xfrm>
            <a:off x="2740025" y="4664075"/>
            <a:ext cx="3721100" cy="1117600"/>
          </a:xfrm>
          <a:prstGeom prst="rect">
            <a:avLst/>
          </a:prstGeom>
          <a:noFill/>
          <a:ln w="38100">
            <a:solidFill>
              <a:srgbClr val="F4120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22541" name="Rectangle 18"/>
          <p:cNvSpPr>
            <a:spLocks noChangeArrowheads="1"/>
          </p:cNvSpPr>
          <p:nvPr/>
        </p:nvSpPr>
        <p:spPr bwMode="auto">
          <a:xfrm>
            <a:off x="3835400" y="2819400"/>
            <a:ext cx="1193800" cy="2841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n-US" sz="1800" b="1">
                <a:latin typeface="Arial" charset="0"/>
              </a:rPr>
              <a:t>Explosive</a:t>
            </a:r>
          </a:p>
        </p:txBody>
      </p:sp>
      <p:sp>
        <p:nvSpPr>
          <p:cNvPr id="22542" name="Rectangle 19"/>
          <p:cNvSpPr>
            <a:spLocks noChangeArrowheads="1"/>
          </p:cNvSpPr>
          <p:nvPr/>
        </p:nvSpPr>
        <p:spPr bwMode="auto">
          <a:xfrm>
            <a:off x="6426200" y="2819400"/>
            <a:ext cx="622300" cy="2841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n-US" sz="1800" b="1">
                <a:latin typeface="Arial" charset="0"/>
              </a:rPr>
              <a:t>Rich</a:t>
            </a:r>
          </a:p>
        </p:txBody>
      </p:sp>
      <p:sp>
        <p:nvSpPr>
          <p:cNvPr id="22543" name="Line 21"/>
          <p:cNvSpPr>
            <a:spLocks noChangeShapeType="1"/>
          </p:cNvSpPr>
          <p:nvPr/>
        </p:nvSpPr>
        <p:spPr bwMode="auto">
          <a:xfrm flipH="1">
            <a:off x="1762125" y="3375025"/>
            <a:ext cx="1604963" cy="176688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44" name="Text Box 22"/>
          <p:cNvSpPr txBox="1">
            <a:spLocks noChangeArrowheads="1"/>
          </p:cNvSpPr>
          <p:nvPr/>
        </p:nvSpPr>
        <p:spPr bwMode="auto">
          <a:xfrm>
            <a:off x="3440113" y="5849938"/>
            <a:ext cx="26225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800" b="1">
                <a:latin typeface="Arial" charset="0"/>
              </a:rPr>
              <a:t>Lower Explosive Limit</a:t>
            </a:r>
            <a:endParaRPr lang="en-US" sz="1800" b="1">
              <a:latin typeface="Book Antiqua" charset="0"/>
            </a:endParaRPr>
          </a:p>
        </p:txBody>
      </p:sp>
      <p:sp>
        <p:nvSpPr>
          <p:cNvPr id="22545" name="Text Box 23"/>
          <p:cNvSpPr txBox="1">
            <a:spLocks noChangeArrowheads="1"/>
          </p:cNvSpPr>
          <p:nvPr/>
        </p:nvSpPr>
        <p:spPr bwMode="auto">
          <a:xfrm>
            <a:off x="5448300" y="2214563"/>
            <a:ext cx="8651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800" b="1">
                <a:latin typeface="Arial" charset="0"/>
              </a:rPr>
              <a:t> </a:t>
            </a:r>
            <a:r>
              <a:rPr lang="en-US" sz="1800" b="1">
                <a:solidFill>
                  <a:schemeClr val="bg1"/>
                </a:solidFill>
                <a:latin typeface="Arial" charset="0"/>
              </a:rPr>
              <a:t>(UEL)</a:t>
            </a:r>
            <a:endParaRPr lang="en-US" sz="1800" b="1">
              <a:solidFill>
                <a:schemeClr val="bg1"/>
              </a:solidFill>
              <a:latin typeface="Book Antiqua" charset="0"/>
            </a:endParaRPr>
          </a:p>
        </p:txBody>
      </p:sp>
      <p:sp>
        <p:nvSpPr>
          <p:cNvPr id="22546" name="Line 33"/>
          <p:cNvSpPr>
            <a:spLocks noChangeShapeType="1"/>
          </p:cNvSpPr>
          <p:nvPr/>
        </p:nvSpPr>
        <p:spPr bwMode="auto">
          <a:xfrm>
            <a:off x="7380288" y="3922713"/>
            <a:ext cx="246062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2547" name="Line 34"/>
          <p:cNvSpPr>
            <a:spLocks noChangeShapeType="1"/>
          </p:cNvSpPr>
          <p:nvPr/>
        </p:nvSpPr>
        <p:spPr bwMode="auto">
          <a:xfrm>
            <a:off x="1460500" y="2273300"/>
            <a:ext cx="0" cy="14351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2548" name="Line 37"/>
          <p:cNvSpPr>
            <a:spLocks noChangeShapeType="1"/>
          </p:cNvSpPr>
          <p:nvPr/>
        </p:nvSpPr>
        <p:spPr bwMode="auto">
          <a:xfrm flipH="1">
            <a:off x="1262063" y="2184400"/>
            <a:ext cx="6515100" cy="4763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32789" name="TextBox 2"/>
          <p:cNvSpPr txBox="1">
            <a:spLocks noChangeArrowheads="1"/>
          </p:cNvSpPr>
          <p:nvPr/>
        </p:nvSpPr>
        <p:spPr bwMode="auto">
          <a:xfrm>
            <a:off x="1149350" y="3806825"/>
            <a:ext cx="6632575" cy="246063"/>
          </a:xfrm>
          <a:prstGeom prst="rect">
            <a:avLst/>
          </a:prstGeom>
          <a:solidFill>
            <a:schemeClr val="accent2">
              <a:lumMod val="90000"/>
            </a:schemeClr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000" dirty="0">
                <a:solidFill>
                  <a:srgbClr val="000000"/>
                </a:solidFill>
              </a:rPr>
              <a:t>Infrared Sensor</a:t>
            </a:r>
          </a:p>
        </p:txBody>
      </p:sp>
      <p:sp>
        <p:nvSpPr>
          <p:cNvPr id="22550" name="TextBox 30"/>
          <p:cNvSpPr txBox="1">
            <a:spLocks noChangeArrowheads="1"/>
          </p:cNvSpPr>
          <p:nvPr/>
        </p:nvSpPr>
        <p:spPr bwMode="auto">
          <a:xfrm>
            <a:off x="1152525" y="4143375"/>
            <a:ext cx="2273300" cy="244475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/>
            <a:r>
              <a:rPr lang="en-US" sz="1000">
                <a:solidFill>
                  <a:srgbClr val="000000"/>
                </a:solidFill>
              </a:rPr>
              <a:t>Catalytic Bead  Sensor</a:t>
            </a:r>
          </a:p>
        </p:txBody>
      </p:sp>
      <p:cxnSp>
        <p:nvCxnSpPr>
          <p:cNvPr id="22551" name="Straight Connector 6"/>
          <p:cNvCxnSpPr>
            <a:cxnSpLocks noChangeShapeType="1"/>
            <a:stCxn id="22543" idx="1"/>
          </p:cNvCxnSpPr>
          <p:nvPr/>
        </p:nvCxnSpPr>
        <p:spPr bwMode="auto">
          <a:xfrm flipV="1">
            <a:off x="1762125" y="5132388"/>
            <a:ext cx="911225" cy="95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2552" name="TextBox 38"/>
          <p:cNvSpPr txBox="1">
            <a:spLocks noChangeArrowheads="1"/>
          </p:cNvSpPr>
          <p:nvPr/>
        </p:nvSpPr>
        <p:spPr bwMode="auto">
          <a:xfrm>
            <a:off x="3498850" y="4154488"/>
            <a:ext cx="4287838" cy="246062"/>
          </a:xfrm>
          <a:prstGeom prst="rect">
            <a:avLst/>
          </a:prstGeom>
          <a:solidFill>
            <a:srgbClr val="FF6600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/>
            <a:r>
              <a:rPr lang="en-US" sz="1000">
                <a:solidFill>
                  <a:srgbClr val="000000"/>
                </a:solidFill>
              </a:rPr>
              <a:t>Thermal Conductivity Sensor</a:t>
            </a:r>
          </a:p>
        </p:txBody>
      </p:sp>
      <p:sp>
        <p:nvSpPr>
          <p:cNvPr id="22553" name="Rectangle 10"/>
          <p:cNvSpPr>
            <a:spLocks noChangeArrowheads="1"/>
          </p:cNvSpPr>
          <p:nvPr/>
        </p:nvSpPr>
        <p:spPr bwMode="auto">
          <a:xfrm>
            <a:off x="2632075" y="2206625"/>
            <a:ext cx="8001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>
                <a:solidFill>
                  <a:srgbClr val="FFFFFF"/>
                </a:solidFill>
                <a:latin typeface="Arial" charset="0"/>
              </a:rPr>
              <a:t>(LEL)</a:t>
            </a:r>
            <a:endParaRPr lang="en-US" sz="1800" b="1">
              <a:solidFill>
                <a:srgbClr val="FFFFFF"/>
              </a:solidFill>
              <a:latin typeface="Book Antiqua" charset="0"/>
            </a:endParaRPr>
          </a:p>
        </p:txBody>
      </p:sp>
      <p:sp>
        <p:nvSpPr>
          <p:cNvPr id="22554" name="Rectangle 8" descr="Large confetti"/>
          <p:cNvSpPr>
            <a:spLocks noChangeArrowheads="1"/>
          </p:cNvSpPr>
          <p:nvPr/>
        </p:nvSpPr>
        <p:spPr bwMode="auto">
          <a:xfrm>
            <a:off x="3149600" y="1887538"/>
            <a:ext cx="469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8000"/>
              </a:lnSpc>
            </a:pPr>
            <a:r>
              <a:rPr lang="en-US" sz="1800" b="1">
                <a:latin typeface="Times New Roman" charset="0"/>
              </a:rPr>
              <a:t>100</a:t>
            </a:r>
          </a:p>
        </p:txBody>
      </p:sp>
      <p:sp>
        <p:nvSpPr>
          <p:cNvPr id="22555" name="Rectangle 9" descr="Large confetti"/>
          <p:cNvSpPr>
            <a:spLocks noChangeArrowheads="1"/>
          </p:cNvSpPr>
          <p:nvPr/>
        </p:nvSpPr>
        <p:spPr bwMode="auto">
          <a:xfrm>
            <a:off x="1473200" y="1430338"/>
            <a:ext cx="14605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8000"/>
              </a:lnSpc>
            </a:pPr>
            <a:r>
              <a:rPr lang="en-US" sz="1800" b="1">
                <a:latin typeface="Arial" charset="0"/>
              </a:rPr>
              <a:t>Percent LEL</a:t>
            </a:r>
          </a:p>
        </p:txBody>
      </p:sp>
      <p:sp>
        <p:nvSpPr>
          <p:cNvPr id="22556" name="Rectangle 17" descr="Large confetti"/>
          <p:cNvSpPr>
            <a:spLocks noChangeArrowheads="1"/>
          </p:cNvSpPr>
          <p:nvPr/>
        </p:nvSpPr>
        <p:spPr bwMode="auto">
          <a:xfrm>
            <a:off x="1320800" y="1887538"/>
            <a:ext cx="3556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8000"/>
              </a:lnSpc>
            </a:pPr>
            <a:r>
              <a:rPr lang="en-US" sz="1800" b="1">
                <a:latin typeface="Times New Roman" charset="0"/>
              </a:rPr>
              <a:t>10</a:t>
            </a:r>
          </a:p>
        </p:txBody>
      </p:sp>
      <p:sp>
        <p:nvSpPr>
          <p:cNvPr id="22557" name="Text Box 23"/>
          <p:cNvSpPr txBox="1">
            <a:spLocks noChangeArrowheads="1"/>
          </p:cNvSpPr>
          <p:nvPr/>
        </p:nvSpPr>
        <p:spPr bwMode="auto">
          <a:xfrm>
            <a:off x="4573588" y="1312863"/>
            <a:ext cx="3257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800" b="1">
                <a:latin typeface="Arial" charset="0"/>
              </a:rPr>
              <a:t>Upper Explosive Limit (UEL)</a:t>
            </a:r>
            <a:endParaRPr lang="en-US" sz="1800" b="1">
              <a:latin typeface="Book Antiqua" charset="0"/>
            </a:endParaRPr>
          </a:p>
        </p:txBody>
      </p:sp>
      <p:sp>
        <p:nvSpPr>
          <p:cNvPr id="22558" name="Line 37"/>
          <p:cNvSpPr>
            <a:spLocks noChangeShapeType="1"/>
          </p:cNvSpPr>
          <p:nvPr/>
        </p:nvSpPr>
        <p:spPr bwMode="auto">
          <a:xfrm flipH="1">
            <a:off x="1625600" y="2044700"/>
            <a:ext cx="1604963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22559" name="Line 25"/>
          <p:cNvSpPr>
            <a:spLocks noChangeShapeType="1"/>
          </p:cNvSpPr>
          <p:nvPr/>
        </p:nvSpPr>
        <p:spPr bwMode="auto">
          <a:xfrm flipV="1">
            <a:off x="5570538" y="1681163"/>
            <a:ext cx="0" cy="563562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2560" name="Line 37"/>
          <p:cNvSpPr>
            <a:spLocks noChangeShapeType="1"/>
          </p:cNvSpPr>
          <p:nvPr/>
        </p:nvSpPr>
        <p:spPr bwMode="auto">
          <a:xfrm flipH="1">
            <a:off x="1219200" y="2047875"/>
            <a:ext cx="185738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2BE17-E7C4-47E4-A11B-554E36545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Combustible Sensor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8351D0-0CD2-4EF7-8C64-F3CF6D0247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58289"/>
            <a:ext cx="8229600" cy="4525963"/>
          </a:xfrm>
        </p:spPr>
        <p:txBody>
          <a:bodyPr/>
          <a:lstStyle/>
          <a:p>
            <a:r>
              <a:rPr lang="en-US" dirty="0"/>
              <a:t>Traditional combustible sensors respond to most combustible gases and vapors</a:t>
            </a:r>
          </a:p>
          <a:p>
            <a:r>
              <a:rPr lang="en-US" dirty="0"/>
              <a:t>They are considered “non-specific”</a:t>
            </a:r>
          </a:p>
          <a:p>
            <a:r>
              <a:rPr lang="en-US" dirty="0"/>
              <a:t>This is a good thing. </a:t>
            </a:r>
          </a:p>
          <a:p>
            <a:r>
              <a:rPr lang="en-US" dirty="0"/>
              <a:t>Traditional combustible sensors are called catalytic bead sensors</a:t>
            </a:r>
          </a:p>
          <a:p>
            <a:r>
              <a:rPr lang="en-US" dirty="0"/>
              <a:t>The gas or vapor combusting raises the temperature and that creates a resistance change. Increased resistance is relative to the displayed value on the detector.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35C409-7B39-EC47-99DC-919046F02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1727" y="0"/>
            <a:ext cx="1782273" cy="1658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157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/>
          </p:cNvSpPr>
          <p:nvPr>
            <p:ph type="title"/>
          </p:nvPr>
        </p:nvSpPr>
        <p:spPr>
          <a:xfrm>
            <a:off x="1079500" y="314325"/>
            <a:ext cx="7772400" cy="612775"/>
          </a:xfrm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Catalytic Bead Sensor</a:t>
            </a:r>
          </a:p>
        </p:txBody>
      </p:sp>
      <p:sp>
        <p:nvSpPr>
          <p:cNvPr id="38914" name="Slide Number Placeholder 4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6FCFAC1F-3E21-534E-8BB3-1C51B241757D}" type="slidenum">
              <a:rPr lang="en-US" sz="1000">
                <a:solidFill>
                  <a:srgbClr val="898989"/>
                </a:solidFill>
                <a:latin typeface="Century Gothic" charset="0"/>
              </a:rPr>
              <a:pPr/>
              <a:t>5</a:t>
            </a:fld>
            <a:endParaRPr lang="en-US" sz="1000">
              <a:solidFill>
                <a:srgbClr val="898989"/>
              </a:solidFill>
              <a:latin typeface="Century Gothic" charset="0"/>
            </a:endParaRPr>
          </a:p>
        </p:txBody>
      </p:sp>
      <p:sp>
        <p:nvSpPr>
          <p:cNvPr id="38915" name="Oval 37" descr="Large confetti"/>
          <p:cNvSpPr>
            <a:spLocks noChangeArrowheads="1"/>
          </p:cNvSpPr>
          <p:nvPr/>
        </p:nvSpPr>
        <p:spPr bwMode="auto">
          <a:xfrm>
            <a:off x="3581400" y="2590800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38916" name="Oval 38" descr="Large confetti"/>
          <p:cNvSpPr>
            <a:spLocks noChangeArrowheads="1"/>
          </p:cNvSpPr>
          <p:nvPr/>
        </p:nvSpPr>
        <p:spPr bwMode="auto">
          <a:xfrm>
            <a:off x="3657600" y="2590800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38917" name="Oval 39" descr="Large confetti"/>
          <p:cNvSpPr>
            <a:spLocks noChangeArrowheads="1"/>
          </p:cNvSpPr>
          <p:nvPr/>
        </p:nvSpPr>
        <p:spPr bwMode="auto">
          <a:xfrm>
            <a:off x="3733800" y="2590800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Char char="•"/>
              <a:defRPr/>
            </a:pPr>
            <a:endParaRPr lang="en-US"/>
          </a:p>
        </p:txBody>
      </p:sp>
      <p:sp>
        <p:nvSpPr>
          <p:cNvPr id="38918" name="Oval 40" descr="Large confetti"/>
          <p:cNvSpPr>
            <a:spLocks noChangeArrowheads="1"/>
          </p:cNvSpPr>
          <p:nvPr/>
        </p:nvSpPr>
        <p:spPr bwMode="auto">
          <a:xfrm>
            <a:off x="3810000" y="2590800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38919" name="Oval 41" descr="Large confetti"/>
          <p:cNvSpPr>
            <a:spLocks noChangeArrowheads="1"/>
          </p:cNvSpPr>
          <p:nvPr/>
        </p:nvSpPr>
        <p:spPr bwMode="auto">
          <a:xfrm>
            <a:off x="3810000" y="2590800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38920" name="Oval 42" descr="Large confetti"/>
          <p:cNvSpPr>
            <a:spLocks noChangeArrowheads="1"/>
          </p:cNvSpPr>
          <p:nvPr/>
        </p:nvSpPr>
        <p:spPr bwMode="auto">
          <a:xfrm>
            <a:off x="3886200" y="2590800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38921" name="Oval 43" descr="Large confetti"/>
          <p:cNvSpPr>
            <a:spLocks noChangeArrowheads="1"/>
          </p:cNvSpPr>
          <p:nvPr/>
        </p:nvSpPr>
        <p:spPr bwMode="auto">
          <a:xfrm>
            <a:off x="3886200" y="2590800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38922" name="Oval 44" descr="Large confetti"/>
          <p:cNvSpPr>
            <a:spLocks noChangeArrowheads="1"/>
          </p:cNvSpPr>
          <p:nvPr/>
        </p:nvSpPr>
        <p:spPr bwMode="auto">
          <a:xfrm>
            <a:off x="5029200" y="2590800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38923" name="Oval 45" descr="Large confetti"/>
          <p:cNvSpPr>
            <a:spLocks noChangeArrowheads="1"/>
          </p:cNvSpPr>
          <p:nvPr/>
        </p:nvSpPr>
        <p:spPr bwMode="auto">
          <a:xfrm>
            <a:off x="5105400" y="2590800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38924" name="Oval 46" descr="Large confetti"/>
          <p:cNvSpPr>
            <a:spLocks noChangeArrowheads="1"/>
          </p:cNvSpPr>
          <p:nvPr/>
        </p:nvSpPr>
        <p:spPr bwMode="auto">
          <a:xfrm>
            <a:off x="5181600" y="2590800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38925" name="Oval 47" descr="Large confetti"/>
          <p:cNvSpPr>
            <a:spLocks noChangeArrowheads="1"/>
          </p:cNvSpPr>
          <p:nvPr/>
        </p:nvSpPr>
        <p:spPr bwMode="auto">
          <a:xfrm>
            <a:off x="5257800" y="2590800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38926" name="Oval 48" descr="Large confetti"/>
          <p:cNvSpPr>
            <a:spLocks noChangeArrowheads="1"/>
          </p:cNvSpPr>
          <p:nvPr/>
        </p:nvSpPr>
        <p:spPr bwMode="auto">
          <a:xfrm>
            <a:off x="5257800" y="2590800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38927" name="Oval 49" descr="Large confetti"/>
          <p:cNvSpPr>
            <a:spLocks noChangeArrowheads="1"/>
          </p:cNvSpPr>
          <p:nvPr/>
        </p:nvSpPr>
        <p:spPr bwMode="auto">
          <a:xfrm>
            <a:off x="5334000" y="2590800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38928" name="Oval 50" descr="Large confetti"/>
          <p:cNvSpPr>
            <a:spLocks noChangeArrowheads="1"/>
          </p:cNvSpPr>
          <p:nvPr/>
        </p:nvSpPr>
        <p:spPr bwMode="auto">
          <a:xfrm>
            <a:off x="5334000" y="2590800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38929" name="Oval 57" descr="Large confetti"/>
          <p:cNvSpPr>
            <a:spLocks noChangeArrowheads="1"/>
          </p:cNvSpPr>
          <p:nvPr/>
        </p:nvSpPr>
        <p:spPr bwMode="auto">
          <a:xfrm>
            <a:off x="3359150" y="2444750"/>
            <a:ext cx="889000" cy="812800"/>
          </a:xfrm>
          <a:prstGeom prst="ellipse">
            <a:avLst/>
          </a:prstGeom>
          <a:noFill/>
          <a:ln w="38100">
            <a:solidFill>
              <a:srgbClr val="F4120C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 sz="1800" b="1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38930" name="Oval 58" descr="Large confetti"/>
          <p:cNvSpPr>
            <a:spLocks noChangeArrowheads="1"/>
          </p:cNvSpPr>
          <p:nvPr/>
        </p:nvSpPr>
        <p:spPr bwMode="auto">
          <a:xfrm>
            <a:off x="4806950" y="2444750"/>
            <a:ext cx="889000" cy="812800"/>
          </a:xfrm>
          <a:prstGeom prst="ellipse">
            <a:avLst/>
          </a:prstGeom>
          <a:noFill/>
          <a:ln w="38100">
            <a:solidFill>
              <a:srgbClr val="000099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38931" name="Rectangle 59" descr="Large confetti"/>
          <p:cNvSpPr>
            <a:spLocks noChangeArrowheads="1"/>
          </p:cNvSpPr>
          <p:nvPr/>
        </p:nvSpPr>
        <p:spPr bwMode="auto">
          <a:xfrm>
            <a:off x="3352800" y="4533900"/>
            <a:ext cx="9398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8000"/>
              </a:lnSpc>
              <a:defRPr/>
            </a:pPr>
            <a:r>
              <a:rPr lang="en-US" sz="1800" b="1">
                <a:latin typeface="Arial" charset="0"/>
              </a:rPr>
              <a:t>Active  </a:t>
            </a:r>
          </a:p>
        </p:txBody>
      </p:sp>
      <p:sp>
        <p:nvSpPr>
          <p:cNvPr id="38932" name="Rectangle 60" descr="Large confetti"/>
          <p:cNvSpPr>
            <a:spLocks noChangeArrowheads="1"/>
          </p:cNvSpPr>
          <p:nvPr/>
        </p:nvSpPr>
        <p:spPr bwMode="auto">
          <a:xfrm>
            <a:off x="4648200" y="4533900"/>
            <a:ext cx="12319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8000"/>
              </a:lnSpc>
              <a:defRPr/>
            </a:pPr>
            <a:r>
              <a:rPr lang="en-US" sz="1800" b="1">
                <a:latin typeface="Arial" charset="0"/>
              </a:rPr>
              <a:t>Reference</a:t>
            </a:r>
          </a:p>
        </p:txBody>
      </p:sp>
      <p:sp>
        <p:nvSpPr>
          <p:cNvPr id="38933" name="Rectangle 62" descr="Large confetti"/>
          <p:cNvSpPr>
            <a:spLocks noChangeArrowheads="1"/>
          </p:cNvSpPr>
          <p:nvPr/>
        </p:nvSpPr>
        <p:spPr bwMode="auto">
          <a:xfrm>
            <a:off x="6172200" y="3365500"/>
            <a:ext cx="21082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8000"/>
              </a:lnSpc>
              <a:defRPr/>
            </a:pPr>
            <a:r>
              <a:rPr lang="en-US" sz="1800">
                <a:latin typeface="Arial" charset="0"/>
              </a:rPr>
              <a:t>Platinum Alloy Wire</a:t>
            </a:r>
            <a:endParaRPr lang="en-US" sz="1800" b="1">
              <a:latin typeface="Arial" charset="0"/>
            </a:endParaRPr>
          </a:p>
        </p:txBody>
      </p:sp>
      <p:sp>
        <p:nvSpPr>
          <p:cNvPr id="38934" name="Rectangle 63" descr="Large confetti"/>
          <p:cNvSpPr>
            <a:spLocks noChangeArrowheads="1"/>
          </p:cNvSpPr>
          <p:nvPr/>
        </p:nvSpPr>
        <p:spPr bwMode="auto">
          <a:xfrm>
            <a:off x="6096000" y="1981200"/>
            <a:ext cx="12827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8000"/>
              </a:lnSpc>
              <a:defRPr/>
            </a:pPr>
            <a:r>
              <a:rPr lang="en-US" sz="1800">
                <a:latin typeface="Arial" charset="0"/>
              </a:rPr>
              <a:t>Deactivator</a:t>
            </a:r>
          </a:p>
        </p:txBody>
      </p:sp>
      <p:sp>
        <p:nvSpPr>
          <p:cNvPr id="38935" name="Rectangle 64" descr="Large confetti"/>
          <p:cNvSpPr>
            <a:spLocks noChangeArrowheads="1"/>
          </p:cNvSpPr>
          <p:nvPr/>
        </p:nvSpPr>
        <p:spPr bwMode="auto">
          <a:xfrm>
            <a:off x="1092200" y="1955800"/>
            <a:ext cx="19050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8000"/>
              </a:lnSpc>
              <a:defRPr/>
            </a:pPr>
            <a:r>
              <a:rPr lang="en-US" sz="1800">
                <a:latin typeface="Arial" charset="0"/>
              </a:rPr>
              <a:t>Platinum Catalyst</a:t>
            </a:r>
            <a:endParaRPr lang="en-US" sz="1800" b="1">
              <a:latin typeface="Arial" charset="0"/>
            </a:endParaRPr>
          </a:p>
        </p:txBody>
      </p:sp>
      <p:sp>
        <p:nvSpPr>
          <p:cNvPr id="38936" name="Rectangle 67" descr="Large confetti"/>
          <p:cNvSpPr>
            <a:spLocks noChangeArrowheads="1"/>
          </p:cNvSpPr>
          <p:nvPr/>
        </p:nvSpPr>
        <p:spPr bwMode="auto">
          <a:xfrm>
            <a:off x="901700" y="3733800"/>
            <a:ext cx="18288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8000"/>
              </a:lnSpc>
              <a:defRPr/>
            </a:pPr>
            <a:r>
              <a:rPr lang="en-US" sz="1800">
                <a:latin typeface="Arial" charset="0"/>
              </a:rPr>
              <a:t>Ceramic Coating</a:t>
            </a:r>
            <a:endParaRPr lang="en-US" sz="1800" b="1">
              <a:latin typeface="Arial" charset="0"/>
            </a:endParaRPr>
          </a:p>
        </p:txBody>
      </p:sp>
      <p:sp>
        <p:nvSpPr>
          <p:cNvPr id="38937" name="Line 68"/>
          <p:cNvSpPr>
            <a:spLocks noChangeShapeType="1"/>
          </p:cNvSpPr>
          <p:nvPr/>
        </p:nvSpPr>
        <p:spPr bwMode="auto">
          <a:xfrm>
            <a:off x="3200400" y="2209800"/>
            <a:ext cx="292100" cy="292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38" name="Line 69"/>
          <p:cNvSpPr>
            <a:spLocks noChangeShapeType="1"/>
          </p:cNvSpPr>
          <p:nvPr/>
        </p:nvSpPr>
        <p:spPr bwMode="auto">
          <a:xfrm flipH="1">
            <a:off x="5549900" y="2209800"/>
            <a:ext cx="546100" cy="292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39" name="Line 71"/>
          <p:cNvSpPr>
            <a:spLocks noChangeShapeType="1"/>
          </p:cNvSpPr>
          <p:nvPr/>
        </p:nvSpPr>
        <p:spPr bwMode="auto">
          <a:xfrm flipH="1">
            <a:off x="2806700" y="3022600"/>
            <a:ext cx="2006600" cy="774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40" name="Line 72"/>
          <p:cNvSpPr>
            <a:spLocks noChangeShapeType="1"/>
          </p:cNvSpPr>
          <p:nvPr/>
        </p:nvSpPr>
        <p:spPr bwMode="auto">
          <a:xfrm flipH="1">
            <a:off x="2806700" y="3009900"/>
            <a:ext cx="546100" cy="787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41" name="Line 73"/>
          <p:cNvSpPr>
            <a:spLocks noChangeShapeType="1"/>
          </p:cNvSpPr>
          <p:nvPr/>
        </p:nvSpPr>
        <p:spPr bwMode="auto">
          <a:xfrm>
            <a:off x="3594100" y="3048000"/>
            <a:ext cx="0" cy="1358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8942" name="Line 74"/>
          <p:cNvSpPr>
            <a:spLocks noChangeShapeType="1"/>
          </p:cNvSpPr>
          <p:nvPr/>
        </p:nvSpPr>
        <p:spPr bwMode="auto">
          <a:xfrm>
            <a:off x="4000500" y="3035300"/>
            <a:ext cx="0" cy="13081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38943" name="Line 75"/>
          <p:cNvSpPr>
            <a:spLocks noChangeShapeType="1"/>
          </p:cNvSpPr>
          <p:nvPr/>
        </p:nvSpPr>
        <p:spPr bwMode="auto">
          <a:xfrm>
            <a:off x="3594100" y="3048000"/>
            <a:ext cx="0" cy="1358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38944" name="Line 77"/>
          <p:cNvSpPr>
            <a:spLocks noChangeShapeType="1"/>
          </p:cNvSpPr>
          <p:nvPr/>
        </p:nvSpPr>
        <p:spPr bwMode="auto">
          <a:xfrm>
            <a:off x="5461000" y="2997200"/>
            <a:ext cx="0" cy="13843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38945" name="Line 78"/>
          <p:cNvSpPr>
            <a:spLocks noChangeShapeType="1"/>
          </p:cNvSpPr>
          <p:nvPr/>
        </p:nvSpPr>
        <p:spPr bwMode="auto">
          <a:xfrm>
            <a:off x="5054600" y="3060700"/>
            <a:ext cx="0" cy="1270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38946" name="Text Box 80"/>
          <p:cNvSpPr txBox="1">
            <a:spLocks noChangeArrowheads="1"/>
          </p:cNvSpPr>
          <p:nvPr/>
        </p:nvSpPr>
        <p:spPr bwMode="auto">
          <a:xfrm>
            <a:off x="2220913" y="5111750"/>
            <a:ext cx="4424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/>
            <a:r>
              <a:rPr lang="en-US" sz="1200" b="1"/>
              <a:t>Four Wire Catalytic Bead Combustible Gas Sensor</a:t>
            </a:r>
          </a:p>
          <a:p>
            <a:pPr algn="ctr"/>
            <a:r>
              <a:rPr lang="en-US" sz="1200" b="1"/>
              <a:t>Constant Current</a:t>
            </a:r>
            <a:endParaRPr lang="en-US" b="1"/>
          </a:p>
        </p:txBody>
      </p:sp>
      <p:sp>
        <p:nvSpPr>
          <p:cNvPr id="38947" name="Oval 85"/>
          <p:cNvSpPr>
            <a:spLocks noChangeArrowheads="1"/>
          </p:cNvSpPr>
          <p:nvPr/>
        </p:nvSpPr>
        <p:spPr bwMode="auto">
          <a:xfrm>
            <a:off x="5397500" y="4305300"/>
            <a:ext cx="127000" cy="1270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38948" name="Oval 86"/>
          <p:cNvSpPr>
            <a:spLocks noChangeArrowheads="1"/>
          </p:cNvSpPr>
          <p:nvPr/>
        </p:nvSpPr>
        <p:spPr bwMode="auto">
          <a:xfrm>
            <a:off x="3517900" y="4318000"/>
            <a:ext cx="127000" cy="1270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38949" name="Oval 89"/>
          <p:cNvSpPr>
            <a:spLocks noChangeArrowheads="1"/>
          </p:cNvSpPr>
          <p:nvPr/>
        </p:nvSpPr>
        <p:spPr bwMode="auto">
          <a:xfrm>
            <a:off x="3937000" y="4318000"/>
            <a:ext cx="127000" cy="1270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38950" name="Oval 91"/>
          <p:cNvSpPr>
            <a:spLocks noChangeArrowheads="1"/>
          </p:cNvSpPr>
          <p:nvPr/>
        </p:nvSpPr>
        <p:spPr bwMode="auto">
          <a:xfrm>
            <a:off x="4991100" y="4318000"/>
            <a:ext cx="127000" cy="1270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38951" name="Line 93"/>
          <p:cNvSpPr>
            <a:spLocks noChangeShapeType="1"/>
          </p:cNvSpPr>
          <p:nvPr/>
        </p:nvSpPr>
        <p:spPr bwMode="auto">
          <a:xfrm flipH="1" flipV="1">
            <a:off x="5472113" y="2859088"/>
            <a:ext cx="1131887" cy="4651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Catalytic Oxidation</a:t>
            </a:r>
          </a:p>
        </p:txBody>
      </p:sp>
      <p:sp>
        <p:nvSpPr>
          <p:cNvPr id="40962" name="Slide Number Placeholder 4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1F7561F9-5BB7-5342-89E0-8F97AC5AAA87}" type="slidenum">
              <a:rPr lang="en-US" sz="1000">
                <a:solidFill>
                  <a:srgbClr val="898989"/>
                </a:solidFill>
                <a:latin typeface="Century Gothic" charset="0"/>
              </a:rPr>
              <a:pPr/>
              <a:t>6</a:t>
            </a:fld>
            <a:endParaRPr lang="en-US" sz="1000">
              <a:solidFill>
                <a:srgbClr val="898989"/>
              </a:solidFill>
              <a:latin typeface="Century Gothic" charset="0"/>
            </a:endParaRPr>
          </a:p>
        </p:txBody>
      </p:sp>
      <p:sp>
        <p:nvSpPr>
          <p:cNvPr id="40963" name="Oval 3" descr="Large confetti"/>
          <p:cNvSpPr>
            <a:spLocks noChangeArrowheads="1"/>
          </p:cNvSpPr>
          <p:nvPr/>
        </p:nvSpPr>
        <p:spPr bwMode="auto">
          <a:xfrm>
            <a:off x="3822700" y="3286125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40964" name="Oval 4" descr="Large confetti"/>
          <p:cNvSpPr>
            <a:spLocks noChangeArrowheads="1"/>
          </p:cNvSpPr>
          <p:nvPr/>
        </p:nvSpPr>
        <p:spPr bwMode="auto">
          <a:xfrm>
            <a:off x="3898900" y="3286125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40965" name="Oval 5" descr="Large confetti"/>
          <p:cNvSpPr>
            <a:spLocks noChangeArrowheads="1"/>
          </p:cNvSpPr>
          <p:nvPr/>
        </p:nvSpPr>
        <p:spPr bwMode="auto">
          <a:xfrm>
            <a:off x="3975100" y="3286125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40966" name="Oval 6" descr="Large confetti"/>
          <p:cNvSpPr>
            <a:spLocks noChangeArrowheads="1"/>
          </p:cNvSpPr>
          <p:nvPr/>
        </p:nvSpPr>
        <p:spPr bwMode="auto">
          <a:xfrm>
            <a:off x="4051300" y="3286125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40967" name="Oval 7" descr="Large confetti"/>
          <p:cNvSpPr>
            <a:spLocks noChangeArrowheads="1"/>
          </p:cNvSpPr>
          <p:nvPr/>
        </p:nvSpPr>
        <p:spPr bwMode="auto">
          <a:xfrm>
            <a:off x="4051300" y="3286125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40968" name="Oval 8" descr="Large confetti"/>
          <p:cNvSpPr>
            <a:spLocks noChangeArrowheads="1"/>
          </p:cNvSpPr>
          <p:nvPr/>
        </p:nvSpPr>
        <p:spPr bwMode="auto">
          <a:xfrm>
            <a:off x="4127500" y="3286125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40969" name="Oval 9" descr="Large confetti"/>
          <p:cNvSpPr>
            <a:spLocks noChangeArrowheads="1"/>
          </p:cNvSpPr>
          <p:nvPr/>
        </p:nvSpPr>
        <p:spPr bwMode="auto">
          <a:xfrm>
            <a:off x="4127500" y="3286125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40970" name="Oval 10" descr="Large confetti"/>
          <p:cNvSpPr>
            <a:spLocks noChangeArrowheads="1"/>
          </p:cNvSpPr>
          <p:nvPr/>
        </p:nvSpPr>
        <p:spPr bwMode="auto">
          <a:xfrm>
            <a:off x="5270500" y="3286125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40971" name="Oval 11" descr="Large confetti"/>
          <p:cNvSpPr>
            <a:spLocks noChangeArrowheads="1"/>
          </p:cNvSpPr>
          <p:nvPr/>
        </p:nvSpPr>
        <p:spPr bwMode="auto">
          <a:xfrm>
            <a:off x="5346700" y="3286125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40972" name="Oval 12" descr="Large confetti"/>
          <p:cNvSpPr>
            <a:spLocks noChangeArrowheads="1"/>
          </p:cNvSpPr>
          <p:nvPr/>
        </p:nvSpPr>
        <p:spPr bwMode="auto">
          <a:xfrm>
            <a:off x="5422900" y="3286125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40973" name="Oval 13" descr="Large confetti"/>
          <p:cNvSpPr>
            <a:spLocks noChangeArrowheads="1"/>
          </p:cNvSpPr>
          <p:nvPr/>
        </p:nvSpPr>
        <p:spPr bwMode="auto">
          <a:xfrm>
            <a:off x="5499100" y="3286125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40974" name="Oval 14" descr="Large confetti"/>
          <p:cNvSpPr>
            <a:spLocks noChangeArrowheads="1"/>
          </p:cNvSpPr>
          <p:nvPr/>
        </p:nvSpPr>
        <p:spPr bwMode="auto">
          <a:xfrm>
            <a:off x="5499100" y="3286125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40975" name="Oval 15" descr="Large confetti"/>
          <p:cNvSpPr>
            <a:spLocks noChangeArrowheads="1"/>
          </p:cNvSpPr>
          <p:nvPr/>
        </p:nvSpPr>
        <p:spPr bwMode="auto">
          <a:xfrm>
            <a:off x="5575300" y="3286125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40976" name="Oval 16" descr="Large confetti"/>
          <p:cNvSpPr>
            <a:spLocks noChangeArrowheads="1"/>
          </p:cNvSpPr>
          <p:nvPr/>
        </p:nvSpPr>
        <p:spPr bwMode="auto">
          <a:xfrm>
            <a:off x="5575300" y="3286125"/>
            <a:ext cx="139700" cy="520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40977" name="Line 18"/>
          <p:cNvSpPr>
            <a:spLocks noChangeShapeType="1"/>
          </p:cNvSpPr>
          <p:nvPr/>
        </p:nvSpPr>
        <p:spPr bwMode="auto">
          <a:xfrm>
            <a:off x="4273550" y="3667125"/>
            <a:ext cx="0" cy="1320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Line 19"/>
          <p:cNvSpPr>
            <a:spLocks noChangeShapeType="1"/>
          </p:cNvSpPr>
          <p:nvPr/>
        </p:nvSpPr>
        <p:spPr bwMode="auto">
          <a:xfrm>
            <a:off x="5264150" y="3667125"/>
            <a:ext cx="4763" cy="13335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23" descr="Large confetti"/>
          <p:cNvSpPr>
            <a:spLocks noChangeArrowheads="1"/>
          </p:cNvSpPr>
          <p:nvPr/>
        </p:nvSpPr>
        <p:spPr bwMode="auto">
          <a:xfrm>
            <a:off x="3600450" y="3140075"/>
            <a:ext cx="889000" cy="812800"/>
          </a:xfrm>
          <a:prstGeom prst="ellipse">
            <a:avLst/>
          </a:prstGeom>
          <a:noFill/>
          <a:ln w="38100">
            <a:solidFill>
              <a:srgbClr val="F63F1B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40980" name="Oval 24" descr="Large confetti"/>
          <p:cNvSpPr>
            <a:spLocks noChangeArrowheads="1"/>
          </p:cNvSpPr>
          <p:nvPr/>
        </p:nvSpPr>
        <p:spPr bwMode="auto">
          <a:xfrm>
            <a:off x="5048250" y="3140075"/>
            <a:ext cx="889000" cy="812800"/>
          </a:xfrm>
          <a:prstGeom prst="ellipse">
            <a:avLst/>
          </a:prstGeom>
          <a:noFill/>
          <a:ln w="38100">
            <a:solidFill>
              <a:srgbClr val="000099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40981" name="Rectangle 27" descr="Large confetti"/>
          <p:cNvSpPr>
            <a:spLocks noChangeArrowheads="1"/>
          </p:cNvSpPr>
          <p:nvPr/>
        </p:nvSpPr>
        <p:spPr bwMode="auto">
          <a:xfrm>
            <a:off x="3632200" y="5114925"/>
            <a:ext cx="9271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8000"/>
              </a:lnSpc>
              <a:defRPr/>
            </a:pPr>
            <a:r>
              <a:rPr lang="en-US" sz="1800" b="1">
                <a:latin typeface="Arial" charset="0"/>
              </a:rPr>
              <a:t>Active</a:t>
            </a:r>
            <a:r>
              <a:rPr lang="en-US" sz="1800" b="1">
                <a:latin typeface="Times New Roman" charset="0"/>
              </a:rPr>
              <a:t>  </a:t>
            </a:r>
          </a:p>
        </p:txBody>
      </p:sp>
      <p:sp>
        <p:nvSpPr>
          <p:cNvPr id="40982" name="Rectangle 28" descr="Large confetti"/>
          <p:cNvSpPr>
            <a:spLocks noChangeArrowheads="1"/>
          </p:cNvSpPr>
          <p:nvPr/>
        </p:nvSpPr>
        <p:spPr bwMode="auto">
          <a:xfrm>
            <a:off x="4953000" y="5114925"/>
            <a:ext cx="12319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8000"/>
              </a:lnSpc>
              <a:defRPr/>
            </a:pPr>
            <a:r>
              <a:rPr lang="en-US" sz="1800" b="1">
                <a:latin typeface="Arial" charset="0"/>
              </a:rPr>
              <a:t>Reference</a:t>
            </a:r>
            <a:endParaRPr lang="en-US" sz="1800" b="1">
              <a:latin typeface="Times New Roman" charset="0"/>
            </a:endParaRPr>
          </a:p>
        </p:txBody>
      </p:sp>
      <p:sp>
        <p:nvSpPr>
          <p:cNvPr id="1541149" name="AutoShape 29" descr="Large confetti"/>
          <p:cNvSpPr>
            <a:spLocks noChangeArrowheads="1"/>
          </p:cNvSpPr>
          <p:nvPr/>
        </p:nvSpPr>
        <p:spPr bwMode="auto">
          <a:xfrm>
            <a:off x="3232150" y="2771775"/>
            <a:ext cx="1625600" cy="1549400"/>
          </a:xfrm>
          <a:prstGeom prst="star16">
            <a:avLst>
              <a:gd name="adj" fmla="val 37500"/>
            </a:avLst>
          </a:prstGeom>
          <a:noFill/>
          <a:ln w="50800">
            <a:solidFill>
              <a:srgbClr val="F4120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  <a:defRPr/>
            </a:pPr>
            <a:endParaRPr lang="en-US"/>
          </a:p>
        </p:txBody>
      </p:sp>
      <p:sp>
        <p:nvSpPr>
          <p:cNvPr id="40984" name="Oval 30"/>
          <p:cNvSpPr>
            <a:spLocks noChangeArrowheads="1"/>
          </p:cNvSpPr>
          <p:nvPr/>
        </p:nvSpPr>
        <p:spPr bwMode="auto">
          <a:xfrm>
            <a:off x="3365500" y="2295525"/>
            <a:ext cx="139700" cy="139700"/>
          </a:xfrm>
          <a:prstGeom prst="ellipse">
            <a:avLst/>
          </a:prstGeom>
          <a:solidFill>
            <a:srgbClr val="FF66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40985" name="Oval 31"/>
          <p:cNvSpPr>
            <a:spLocks noChangeArrowheads="1"/>
          </p:cNvSpPr>
          <p:nvPr/>
        </p:nvSpPr>
        <p:spPr bwMode="auto">
          <a:xfrm>
            <a:off x="2908300" y="2676525"/>
            <a:ext cx="139700" cy="139700"/>
          </a:xfrm>
          <a:prstGeom prst="ellipse">
            <a:avLst/>
          </a:prstGeom>
          <a:solidFill>
            <a:srgbClr val="0099CC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40986" name="Oval 32"/>
          <p:cNvSpPr>
            <a:spLocks noChangeArrowheads="1"/>
          </p:cNvSpPr>
          <p:nvPr/>
        </p:nvSpPr>
        <p:spPr bwMode="auto">
          <a:xfrm>
            <a:off x="2755900" y="2219325"/>
            <a:ext cx="139700" cy="139700"/>
          </a:xfrm>
          <a:prstGeom prst="ellipse">
            <a:avLst/>
          </a:prstGeom>
          <a:solidFill>
            <a:srgbClr val="0099CC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40987" name="Oval 33"/>
          <p:cNvSpPr>
            <a:spLocks noChangeArrowheads="1"/>
          </p:cNvSpPr>
          <p:nvPr/>
        </p:nvSpPr>
        <p:spPr bwMode="auto">
          <a:xfrm>
            <a:off x="4356100" y="2524125"/>
            <a:ext cx="139700" cy="139700"/>
          </a:xfrm>
          <a:prstGeom prst="ellipse">
            <a:avLst/>
          </a:prstGeom>
          <a:solidFill>
            <a:srgbClr val="FF66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40988" name="Oval 34"/>
          <p:cNvSpPr>
            <a:spLocks noChangeArrowheads="1"/>
          </p:cNvSpPr>
          <p:nvPr/>
        </p:nvSpPr>
        <p:spPr bwMode="auto">
          <a:xfrm>
            <a:off x="5041900" y="2600325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40989" name="Oval 35"/>
          <p:cNvSpPr>
            <a:spLocks noChangeArrowheads="1"/>
          </p:cNvSpPr>
          <p:nvPr/>
        </p:nvSpPr>
        <p:spPr bwMode="auto">
          <a:xfrm>
            <a:off x="5651500" y="2676525"/>
            <a:ext cx="139700" cy="139700"/>
          </a:xfrm>
          <a:prstGeom prst="ellipse">
            <a:avLst/>
          </a:prstGeom>
          <a:solidFill>
            <a:srgbClr val="FF66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40990" name="Oval 36"/>
          <p:cNvSpPr>
            <a:spLocks noChangeArrowheads="1"/>
          </p:cNvSpPr>
          <p:nvPr/>
        </p:nvSpPr>
        <p:spPr bwMode="auto">
          <a:xfrm>
            <a:off x="3060700" y="3133725"/>
            <a:ext cx="139700" cy="139700"/>
          </a:xfrm>
          <a:prstGeom prst="ellipse">
            <a:avLst/>
          </a:prstGeom>
          <a:solidFill>
            <a:srgbClr val="FF66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40991" name="Oval 37"/>
          <p:cNvSpPr>
            <a:spLocks noChangeArrowheads="1"/>
          </p:cNvSpPr>
          <p:nvPr/>
        </p:nvSpPr>
        <p:spPr bwMode="auto">
          <a:xfrm>
            <a:off x="4279900" y="2905125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40992" name="Oval 38"/>
          <p:cNvSpPr>
            <a:spLocks noChangeArrowheads="1"/>
          </p:cNvSpPr>
          <p:nvPr/>
        </p:nvSpPr>
        <p:spPr bwMode="auto">
          <a:xfrm>
            <a:off x="6108700" y="3438525"/>
            <a:ext cx="139700" cy="139700"/>
          </a:xfrm>
          <a:prstGeom prst="ellipse">
            <a:avLst/>
          </a:prstGeom>
          <a:solidFill>
            <a:srgbClr val="FF66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40993" name="Oval 39"/>
          <p:cNvSpPr>
            <a:spLocks noChangeArrowheads="1"/>
          </p:cNvSpPr>
          <p:nvPr/>
        </p:nvSpPr>
        <p:spPr bwMode="auto">
          <a:xfrm>
            <a:off x="3136900" y="4352925"/>
            <a:ext cx="139700" cy="139700"/>
          </a:xfrm>
          <a:prstGeom prst="ellipse">
            <a:avLst/>
          </a:prstGeom>
          <a:solidFill>
            <a:srgbClr val="FF66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40994" name="Oval 40"/>
          <p:cNvSpPr>
            <a:spLocks noChangeArrowheads="1"/>
          </p:cNvSpPr>
          <p:nvPr/>
        </p:nvSpPr>
        <p:spPr bwMode="auto">
          <a:xfrm>
            <a:off x="6337300" y="2905125"/>
            <a:ext cx="139700" cy="139700"/>
          </a:xfrm>
          <a:prstGeom prst="ellipse">
            <a:avLst/>
          </a:prstGeom>
          <a:solidFill>
            <a:srgbClr val="0099CC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40995" name="Oval 41"/>
          <p:cNvSpPr>
            <a:spLocks noChangeArrowheads="1"/>
          </p:cNvSpPr>
          <p:nvPr/>
        </p:nvSpPr>
        <p:spPr bwMode="auto">
          <a:xfrm>
            <a:off x="5041900" y="3362325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40996" name="Oval 42"/>
          <p:cNvSpPr>
            <a:spLocks noChangeArrowheads="1"/>
          </p:cNvSpPr>
          <p:nvPr/>
        </p:nvSpPr>
        <p:spPr bwMode="auto">
          <a:xfrm>
            <a:off x="4051300" y="2066925"/>
            <a:ext cx="139700" cy="139700"/>
          </a:xfrm>
          <a:prstGeom prst="ellipse">
            <a:avLst/>
          </a:prstGeom>
          <a:solidFill>
            <a:srgbClr val="FF66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40997" name="Oval 43"/>
          <p:cNvSpPr>
            <a:spLocks noChangeArrowheads="1"/>
          </p:cNvSpPr>
          <p:nvPr/>
        </p:nvSpPr>
        <p:spPr bwMode="auto">
          <a:xfrm>
            <a:off x="4965700" y="1990725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40998" name="Oval 44"/>
          <p:cNvSpPr>
            <a:spLocks noChangeArrowheads="1"/>
          </p:cNvSpPr>
          <p:nvPr/>
        </p:nvSpPr>
        <p:spPr bwMode="auto">
          <a:xfrm>
            <a:off x="6108700" y="2219325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40999" name="Oval 45"/>
          <p:cNvSpPr>
            <a:spLocks noChangeArrowheads="1"/>
          </p:cNvSpPr>
          <p:nvPr/>
        </p:nvSpPr>
        <p:spPr bwMode="auto">
          <a:xfrm>
            <a:off x="4889500" y="2905125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41000" name="Oval 46"/>
          <p:cNvSpPr>
            <a:spLocks noChangeArrowheads="1"/>
          </p:cNvSpPr>
          <p:nvPr/>
        </p:nvSpPr>
        <p:spPr bwMode="auto">
          <a:xfrm>
            <a:off x="3822700" y="2524125"/>
            <a:ext cx="139700" cy="1397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41001" name="Oval 47"/>
          <p:cNvSpPr>
            <a:spLocks noChangeArrowheads="1"/>
          </p:cNvSpPr>
          <p:nvPr/>
        </p:nvSpPr>
        <p:spPr bwMode="auto">
          <a:xfrm>
            <a:off x="3365500" y="2676525"/>
            <a:ext cx="139700" cy="1397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41002" name="Oval 48"/>
          <p:cNvSpPr>
            <a:spLocks noChangeArrowheads="1"/>
          </p:cNvSpPr>
          <p:nvPr/>
        </p:nvSpPr>
        <p:spPr bwMode="auto">
          <a:xfrm>
            <a:off x="4737100" y="2295525"/>
            <a:ext cx="139700" cy="139700"/>
          </a:xfrm>
          <a:prstGeom prst="ellipse">
            <a:avLst/>
          </a:prstGeom>
          <a:solidFill>
            <a:srgbClr val="0099CC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41003" name="Oval 49"/>
          <p:cNvSpPr>
            <a:spLocks noChangeArrowheads="1"/>
          </p:cNvSpPr>
          <p:nvPr/>
        </p:nvSpPr>
        <p:spPr bwMode="auto">
          <a:xfrm>
            <a:off x="4965700" y="3133725"/>
            <a:ext cx="139700" cy="139700"/>
          </a:xfrm>
          <a:prstGeom prst="ellipse">
            <a:avLst/>
          </a:prstGeom>
          <a:solidFill>
            <a:srgbClr val="FF66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41004" name="Oval 50"/>
          <p:cNvSpPr>
            <a:spLocks noChangeArrowheads="1"/>
          </p:cNvSpPr>
          <p:nvPr/>
        </p:nvSpPr>
        <p:spPr bwMode="auto">
          <a:xfrm>
            <a:off x="5422900" y="2371725"/>
            <a:ext cx="139700" cy="139700"/>
          </a:xfrm>
          <a:prstGeom prst="ellipse">
            <a:avLst/>
          </a:prstGeom>
          <a:solidFill>
            <a:srgbClr val="0099CC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41005" name="Oval 51"/>
          <p:cNvSpPr>
            <a:spLocks noChangeArrowheads="1"/>
          </p:cNvSpPr>
          <p:nvPr/>
        </p:nvSpPr>
        <p:spPr bwMode="auto">
          <a:xfrm>
            <a:off x="3898900" y="4352925"/>
            <a:ext cx="139700" cy="139700"/>
          </a:xfrm>
          <a:prstGeom prst="ellipse">
            <a:avLst/>
          </a:prstGeom>
          <a:solidFill>
            <a:srgbClr val="0099CC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41006" name="Oval 52"/>
          <p:cNvSpPr>
            <a:spLocks noChangeArrowheads="1"/>
          </p:cNvSpPr>
          <p:nvPr/>
        </p:nvSpPr>
        <p:spPr bwMode="auto">
          <a:xfrm>
            <a:off x="3060700" y="3743325"/>
            <a:ext cx="139700" cy="139700"/>
          </a:xfrm>
          <a:prstGeom prst="ellipse">
            <a:avLst/>
          </a:prstGeom>
          <a:solidFill>
            <a:srgbClr val="0099CC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41007" name="Oval 53"/>
          <p:cNvSpPr>
            <a:spLocks noChangeArrowheads="1"/>
          </p:cNvSpPr>
          <p:nvPr/>
        </p:nvSpPr>
        <p:spPr bwMode="auto">
          <a:xfrm>
            <a:off x="2527300" y="2981325"/>
            <a:ext cx="139700" cy="139700"/>
          </a:xfrm>
          <a:prstGeom prst="ellipse">
            <a:avLst/>
          </a:prstGeom>
          <a:solidFill>
            <a:srgbClr val="FF66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endParaRPr lang="en-US"/>
          </a:p>
        </p:txBody>
      </p:sp>
      <p:sp>
        <p:nvSpPr>
          <p:cNvPr id="41008" name="Line 54"/>
          <p:cNvSpPr>
            <a:spLocks noChangeShapeType="1"/>
          </p:cNvSpPr>
          <p:nvPr/>
        </p:nvSpPr>
        <p:spPr bwMode="auto">
          <a:xfrm>
            <a:off x="3822700" y="3644900"/>
            <a:ext cx="0" cy="1358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41009" name="Line 55"/>
          <p:cNvSpPr>
            <a:spLocks noChangeShapeType="1"/>
          </p:cNvSpPr>
          <p:nvPr/>
        </p:nvSpPr>
        <p:spPr bwMode="auto">
          <a:xfrm>
            <a:off x="5715000" y="3657600"/>
            <a:ext cx="0" cy="134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541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114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9E3D5B-76D5-4546-8B7A-774671910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DDAB76-65A1-3845-9586-AE4264AA439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D33CA7DC-C3AE-7E40-98DA-147F758075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641462"/>
              </p:ext>
            </p:extLst>
          </p:nvPr>
        </p:nvGraphicFramePr>
        <p:xfrm>
          <a:off x="318331" y="876799"/>
          <a:ext cx="8507337" cy="51044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6FE85B37-0310-ED42-BED7-FBEB222B138B}"/>
              </a:ext>
            </a:extLst>
          </p:cNvPr>
          <p:cNvSpPr/>
          <p:nvPr/>
        </p:nvSpPr>
        <p:spPr>
          <a:xfrm>
            <a:off x="1604030" y="1267844"/>
            <a:ext cx="104067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100% LEL</a:t>
            </a:r>
            <a:endParaRPr lang="en-US" sz="1600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AAE21C8-2797-C848-8B86-BBFB49D21E3F}"/>
              </a:ext>
            </a:extLst>
          </p:cNvPr>
          <p:cNvSpPr/>
          <p:nvPr/>
        </p:nvSpPr>
        <p:spPr>
          <a:xfrm>
            <a:off x="2399846" y="3050462"/>
            <a:ext cx="92685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50% LEL</a:t>
            </a:r>
            <a:endParaRPr lang="en-US" sz="1600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C17D90-A55A-F54B-A0B1-5EBE0AB94DFA}"/>
              </a:ext>
            </a:extLst>
          </p:cNvPr>
          <p:cNvSpPr/>
          <p:nvPr/>
        </p:nvSpPr>
        <p:spPr>
          <a:xfrm>
            <a:off x="3913120" y="1979044"/>
            <a:ext cx="104067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100% LEL</a:t>
            </a:r>
            <a:endParaRPr lang="en-US" sz="1600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891E94C-F4CF-FB48-A900-45A08F31929B}"/>
              </a:ext>
            </a:extLst>
          </p:cNvPr>
          <p:cNvSpPr/>
          <p:nvPr/>
        </p:nvSpPr>
        <p:spPr>
          <a:xfrm>
            <a:off x="6166793" y="3392208"/>
            <a:ext cx="104067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100% LEL</a:t>
            </a:r>
            <a:endParaRPr lang="en-US" sz="1600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CE8B36F-2888-2C46-9522-03B4F6826310}"/>
              </a:ext>
            </a:extLst>
          </p:cNvPr>
          <p:cNvSpPr/>
          <p:nvPr/>
        </p:nvSpPr>
        <p:spPr>
          <a:xfrm>
            <a:off x="4801301" y="3484571"/>
            <a:ext cx="92685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50% LEL</a:t>
            </a:r>
            <a:endParaRPr lang="en-US" sz="1600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7156957-B15D-8D4E-AA14-6DA821F67743}"/>
              </a:ext>
            </a:extLst>
          </p:cNvPr>
          <p:cNvSpPr/>
          <p:nvPr/>
        </p:nvSpPr>
        <p:spPr>
          <a:xfrm>
            <a:off x="7193519" y="4223480"/>
            <a:ext cx="92685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50% LEL</a:t>
            </a:r>
            <a:endParaRPr lang="en-US" sz="1600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11710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FD766-FBE8-4682-8214-FF32C9B06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Toxic Sensor Technology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EC680D-1305-4ABE-A215-588BDB4A87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09700"/>
            <a:ext cx="8229600" cy="5057775"/>
          </a:xfrm>
        </p:spPr>
        <p:txBody>
          <a:bodyPr/>
          <a:lstStyle/>
          <a:p>
            <a:r>
              <a:rPr lang="en-US" sz="2100" dirty="0"/>
              <a:t>For our purposes, the toxic sensor technology can be listed as Electrochemical or Photo-Ionization</a:t>
            </a:r>
          </a:p>
          <a:p>
            <a:pPr marL="342900" lvl="1" indent="0">
              <a:buNone/>
            </a:pPr>
            <a:r>
              <a:rPr lang="en-US" b="1" dirty="0"/>
              <a:t>Electrochemical</a:t>
            </a:r>
          </a:p>
          <a:p>
            <a:pPr lvl="2"/>
            <a:r>
              <a:rPr lang="en-US" dirty="0"/>
              <a:t>Principle of Operation Electrochemical sensors operate by reacting with the gas of interest and producing an electrical signal proportional to the gas concentration. A typical electrochemical sensor consists of a sensing electrode (or working electrode), and a counter electrode separated by a thin layer of electrolyte</a:t>
            </a:r>
          </a:p>
          <a:p>
            <a:pPr marL="342900" lvl="1" indent="0">
              <a:buNone/>
            </a:pPr>
            <a:r>
              <a:rPr lang="en-US" b="1" dirty="0"/>
              <a:t>Photo-Ionization (PID)</a:t>
            </a:r>
          </a:p>
          <a:p>
            <a:pPr marL="342900" lvl="1" indent="0">
              <a:buNone/>
            </a:pPr>
            <a:r>
              <a:rPr lang="en-US" sz="1800" dirty="0"/>
              <a:t>	The PID is a non-specific sensor much like the cat bead but for low 	level toxic monitoring. This sensor is very useful for toxic monitoring 	where we don’t have a specific sensor for the contaminant. The 	sensors have a lamp with an ionization wattage. If the 	contaminant ionizes under the lamp wattage value, the gas can 	be seen. We offer four different lamps.</a:t>
            </a:r>
          </a:p>
          <a:p>
            <a:pPr marL="342900" lvl="1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9297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Slide Number Placeholder 3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F0604689-FCC7-594F-864A-D44FBC5FE384}" type="slidenum">
              <a:rPr lang="en-US" sz="1000">
                <a:solidFill>
                  <a:srgbClr val="898989"/>
                </a:solidFill>
                <a:latin typeface="Century Gothic" charset="0"/>
              </a:rPr>
              <a:pPr/>
              <a:t>9</a:t>
            </a:fld>
            <a:endParaRPr lang="en-US" sz="1000">
              <a:solidFill>
                <a:srgbClr val="898989"/>
              </a:solidFill>
              <a:latin typeface="Century Gothic" charset="0"/>
            </a:endParaRPr>
          </a:p>
        </p:txBody>
      </p:sp>
      <p:sp>
        <p:nvSpPr>
          <p:cNvPr id="8397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F63647"/>
                </a:solidFill>
                <a:latin typeface="Century Gothic" charset="0"/>
              </a:rPr>
              <a:t>P</a:t>
            </a:r>
            <a:r>
              <a:rPr lang="en-US" dirty="0">
                <a:latin typeface="Century Gothic" charset="0"/>
              </a:rPr>
              <a:t>hoto </a:t>
            </a:r>
            <a:r>
              <a:rPr lang="en-US" dirty="0">
                <a:solidFill>
                  <a:srgbClr val="F63647"/>
                </a:solidFill>
                <a:latin typeface="Century Gothic" charset="0"/>
              </a:rPr>
              <a:t>I</a:t>
            </a:r>
            <a:r>
              <a:rPr lang="en-US" dirty="0">
                <a:latin typeface="Century Gothic" charset="0"/>
              </a:rPr>
              <a:t>onization </a:t>
            </a:r>
            <a:r>
              <a:rPr lang="en-US" dirty="0">
                <a:solidFill>
                  <a:srgbClr val="F63647"/>
                </a:solidFill>
                <a:latin typeface="Century Gothic" charset="0"/>
              </a:rPr>
              <a:t>D</a:t>
            </a:r>
            <a:r>
              <a:rPr lang="en-US" dirty="0">
                <a:latin typeface="Century Gothic" charset="0"/>
              </a:rPr>
              <a:t>etector</a:t>
            </a:r>
          </a:p>
        </p:txBody>
      </p:sp>
      <p:sp>
        <p:nvSpPr>
          <p:cNvPr id="83971" name="Rectangle 4"/>
          <p:cNvSpPr>
            <a:spLocks noGrp="1"/>
          </p:cNvSpPr>
          <p:nvPr>
            <p:ph idx="1"/>
          </p:nvPr>
        </p:nvSpPr>
        <p:spPr>
          <a:xfrm>
            <a:off x="762000" y="1460500"/>
            <a:ext cx="5892800" cy="4114800"/>
          </a:xfrm>
        </p:spPr>
        <p:txBody>
          <a:bodyPr/>
          <a:lstStyle/>
          <a:p>
            <a:pPr eaLnBrk="1" hangingPunct="1"/>
            <a:r>
              <a:rPr lang="en-US">
                <a:latin typeface="Century Gothic" charset="0"/>
              </a:rPr>
              <a:t>A PID is a broadband VOC detection technique</a:t>
            </a:r>
          </a:p>
        </p:txBody>
      </p:sp>
      <p:pic>
        <p:nvPicPr>
          <p:cNvPr id="83972" name="Picture 10" descr="pid-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500" y="1854200"/>
            <a:ext cx="11144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3" name="Content Placeholder 8" descr="PID_configurati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78" r="-2078"/>
          <a:stretch>
            <a:fillRect/>
          </a:stretch>
        </p:blipFill>
        <p:spPr bwMode="auto">
          <a:xfrm>
            <a:off x="1498600" y="2654300"/>
            <a:ext cx="52578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Slide Number Placeholder 3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63B3B73B-F46A-4C40-A73D-2FDA0074131D}" type="slidenum">
              <a:rPr lang="en-US" sz="1000">
                <a:solidFill>
                  <a:srgbClr val="898989"/>
                </a:solidFill>
                <a:latin typeface="Century Gothic" charset="0"/>
              </a:rPr>
              <a:pPr/>
              <a:t>10</a:t>
            </a:fld>
            <a:endParaRPr lang="en-US" sz="1000">
              <a:solidFill>
                <a:srgbClr val="898989"/>
              </a:solidFill>
              <a:latin typeface="Century Gothic" charset="0"/>
            </a:endParaRPr>
          </a:p>
        </p:txBody>
      </p:sp>
      <p:pic>
        <p:nvPicPr>
          <p:cNvPr id="84994" name="Picture 1" descr="Untitled Extract Pages1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45" b="7627"/>
          <a:stretch/>
        </p:blipFill>
        <p:spPr bwMode="auto">
          <a:xfrm>
            <a:off x="439738" y="685799"/>
            <a:ext cx="9228137" cy="6253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/>
          <p:cNvSpPr>
            <a:spLocks noGrp="1"/>
          </p:cNvSpPr>
          <p:nvPr>
            <p:ph type="title"/>
          </p:nvPr>
        </p:nvSpPr>
        <p:spPr>
          <a:xfrm>
            <a:off x="1069975" y="93815"/>
            <a:ext cx="7772400" cy="676275"/>
          </a:xfrm>
        </p:spPr>
        <p:txBody>
          <a:bodyPr/>
          <a:lstStyle/>
          <a:p>
            <a:pPr eaLnBrk="1" hangingPunct="1"/>
            <a:r>
              <a:rPr lang="en-US" sz="2800" dirty="0">
                <a:latin typeface="Century Gothic" charset="0"/>
              </a:rPr>
              <a:t>Partial List of PID Detectable Compounds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E8AE9-BE02-49D8-ADA4-71B3EE7BC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Toxic Monitoring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83429-A5BB-42C4-AB86-6B260EFE37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Toxicity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580CD3-8584-4009-A2CA-23DA7C5CC1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7795" y="2320531"/>
            <a:ext cx="5506629" cy="3951288"/>
          </a:xfrm>
        </p:spPr>
        <p:txBody>
          <a:bodyPr/>
          <a:lstStyle/>
          <a:p>
            <a:r>
              <a:rPr lang="en-US" sz="1600" dirty="0"/>
              <a:t>Measured in Parts per Million (ppm)</a:t>
            </a:r>
          </a:p>
          <a:p>
            <a:r>
              <a:rPr lang="en-US" sz="1600" dirty="0"/>
              <a:t>Very low measurement</a:t>
            </a:r>
          </a:p>
          <a:p>
            <a:r>
              <a:rPr lang="en-US" sz="1600" dirty="0"/>
              <a:t>Toxic relates to health issues, not combustibility. 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49A077-2611-4143-AA43-48E9A77FD8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25ppm Hydrogen Sulfide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38603406-1605-4ACE-95F2-D9FD8F0B0F1D}"/>
              </a:ext>
            </a:extLst>
          </p:cNvPr>
          <p:cNvGraphicFramePr>
            <a:graphicFrameLocks noGrp="1"/>
          </p:cNvGraphicFramePr>
          <p:nvPr>
            <p:ph sz="quarter" idx="4"/>
          </p:nvPr>
        </p:nvGraphicFramePr>
        <p:xfrm>
          <a:off x="4645025" y="2174875"/>
          <a:ext cx="4041775" cy="395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CAE89B3C-E893-AD43-A775-38B136C322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389" y="3429000"/>
            <a:ext cx="2411986" cy="3280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776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53B3E-3D22-4F63-92E7-E3C8CDF99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Gas Detection Basics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490E9E-164A-4C88-A83B-928F250595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2"/>
            <a:ext cx="3625656" cy="4525963"/>
          </a:xfrm>
        </p:spPr>
        <p:txBody>
          <a:bodyPr/>
          <a:lstStyle/>
          <a:p>
            <a:r>
              <a:rPr lang="en-US" dirty="0"/>
              <a:t>Oxygen Monitoring</a:t>
            </a:r>
          </a:p>
          <a:p>
            <a:pPr lvl="1"/>
            <a:r>
              <a:rPr lang="en-US" dirty="0"/>
              <a:t>Confined Space Monitoring</a:t>
            </a:r>
          </a:p>
          <a:p>
            <a:pPr lvl="2"/>
            <a:r>
              <a:rPr lang="en-US" dirty="0"/>
              <a:t>With detectors the read-out is in % volume. This is a large measurement.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EC9336-0CC2-4EA7-AED4-2F856BFA08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4666" y="1509576"/>
            <a:ext cx="2737341" cy="4072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241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97244-932F-4905-9BD8-4F3454DAA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Oxygen Monitoring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D9498E-B550-4B46-9D58-D9E3B53E02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Oxygen Monitoring</a:t>
            </a:r>
          </a:p>
          <a:p>
            <a:pPr lvl="1"/>
            <a:r>
              <a:rPr lang="en-US" sz="1800" dirty="0"/>
              <a:t>Confined Space Monitoring-The detectors read-out is in % volume. </a:t>
            </a:r>
          </a:p>
          <a:p>
            <a:pPr lvl="1"/>
            <a:r>
              <a:rPr lang="en-US" sz="1800" dirty="0"/>
              <a:t>Fresh Air  =  78 % Nitrogen / 20.9 % Oxygen / 1.1 % </a:t>
            </a:r>
            <a:r>
              <a:rPr lang="en-US" sz="1800" dirty="0" err="1"/>
              <a:t>misc</a:t>
            </a:r>
            <a:r>
              <a:rPr lang="en-US" sz="1800" dirty="0"/>
              <a:t> gases.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A0108153-69C1-4164-904A-896C890FB0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4376870"/>
              </p:ext>
            </p:extLst>
          </p:nvPr>
        </p:nvGraphicFramePr>
        <p:xfrm>
          <a:off x="930351" y="2544417"/>
          <a:ext cx="6989283" cy="43135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9C9EE0FB-7F94-7344-A8A8-5F3F9B3FD7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4453" y="301627"/>
            <a:ext cx="2099144" cy="122257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174A2B1-AD70-CB4D-B120-9E04931B33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0479" y="4035473"/>
            <a:ext cx="682614" cy="3975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F76F6CD-964F-2C4D-8DA0-94430D301A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2505" y="4701208"/>
            <a:ext cx="1606163" cy="101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035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F2B2E-4525-455C-ABA4-97C46AA01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Oxygen Monitoring	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C07C8C-3F78-4A54-BD86-959421560D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Leading cause of deaths in confined spaces regarding gas monitoring.</a:t>
            </a:r>
          </a:p>
          <a:p>
            <a:r>
              <a:rPr lang="en-US" sz="2000" dirty="0"/>
              <a:t> Low O2 </a:t>
            </a:r>
            <a:r>
              <a:rPr lang="en-US" sz="2000" b="0" i="0" dirty="0">
                <a:solidFill>
                  <a:srgbClr val="150C09"/>
                </a:solidFill>
                <a:effectLst/>
                <a:latin typeface="Century Gothic" panose="020B0502020202020204" pitchFamily="34" charset="0"/>
              </a:rPr>
              <a:t>might be caused by microbial activity (such as the process of fermentation); it could be due to the oxidization (rusting) of the internal surface of a tank or pipe; or it might be that the oxygen has been displaced by another gas such as nitrogen or argon.</a:t>
            </a:r>
          </a:p>
          <a:p>
            <a:r>
              <a:rPr lang="en-US" sz="2000" dirty="0"/>
              <a:t>OSHA requires low and HIGH oxygen monitoring. High levels of oxygen can enhance combustion.</a:t>
            </a:r>
          </a:p>
          <a:p>
            <a:r>
              <a:rPr lang="en-US" sz="2000" dirty="0"/>
              <a:t>Oxygen sensors are always working unless they are kept in an zero oxygen environment.</a:t>
            </a:r>
          </a:p>
          <a:p>
            <a:r>
              <a:rPr lang="en-US" sz="2000" dirty="0"/>
              <a:t>Oxygen sensors are easy to test.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592ACAE-A8C7-4065-8ADA-7FF7F7FD3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141F4E-5B24-694B-9514-71BAA1AAD30A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A2C6CC-AE71-5F4B-B3CC-51E9D8C805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4453" y="301627"/>
            <a:ext cx="2099144" cy="1222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434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229CAC-C66B-40BE-82D6-E66605066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DDAB76-65A1-3845-9586-AE4264AA4395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750E06-62E6-4E15-A523-3D2062A289D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371600" y="301625"/>
            <a:ext cx="7772400" cy="676275"/>
          </a:xfrm>
        </p:spPr>
        <p:txBody>
          <a:bodyPr/>
          <a:lstStyle/>
          <a:p>
            <a:r>
              <a:rPr lang="en-US" dirty="0"/>
              <a:t>Oxygen Alarms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605E59-732D-434F-A388-ABCFD6A8AB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4453" y="301627"/>
            <a:ext cx="2099144" cy="1222578"/>
          </a:xfrm>
          <a:prstGeom prst="rect">
            <a:avLst/>
          </a:prstGeom>
        </p:spPr>
      </p:pic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25AA4E28-DE39-EE4A-8AA2-4E4276CAA2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5032089"/>
              </p:ext>
            </p:extLst>
          </p:nvPr>
        </p:nvGraphicFramePr>
        <p:xfrm>
          <a:off x="747423" y="1690377"/>
          <a:ext cx="6957391" cy="45593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AEDB3C93-B049-6542-8E60-A33F838D01AE}"/>
              </a:ext>
            </a:extLst>
          </p:cNvPr>
          <p:cNvSpPr/>
          <p:nvPr/>
        </p:nvSpPr>
        <p:spPr>
          <a:xfrm>
            <a:off x="7219089" y="3506285"/>
            <a:ext cx="79060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dirty="0">
                <a:ln w="0"/>
                <a:solidFill>
                  <a:schemeClr val="accent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23.5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7C2DB04-8DAA-F842-89EE-3D9F68C4D060}"/>
              </a:ext>
            </a:extLst>
          </p:cNvPr>
          <p:cNvSpPr/>
          <p:nvPr/>
        </p:nvSpPr>
        <p:spPr>
          <a:xfrm>
            <a:off x="7230309" y="3967950"/>
            <a:ext cx="77938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19.5</a:t>
            </a:r>
          </a:p>
        </p:txBody>
      </p:sp>
    </p:spTree>
    <p:extLst>
      <p:ext uri="{BB962C8B-B14F-4D97-AF65-F5344CB8AC3E}">
        <p14:creationId xmlns:p14="http://schemas.microsoft.com/office/powerpoint/2010/main" val="154006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8B5709-18D7-44DF-A39A-481ECE65A8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56"/>
          <a:stretch/>
        </p:blipFill>
        <p:spPr>
          <a:xfrm>
            <a:off x="5533359" y="1021492"/>
            <a:ext cx="2915518" cy="557812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FB42FF-786D-4263-B6F0-6771B43F34B3}"/>
              </a:ext>
            </a:extLst>
          </p:cNvPr>
          <p:cNvSpPr txBox="1"/>
          <p:nvPr/>
        </p:nvSpPr>
        <p:spPr>
          <a:xfrm>
            <a:off x="2114802" y="169184"/>
            <a:ext cx="5506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Vapor Density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92E50FD-8549-3F4E-AB68-ACFCF362CCF9}"/>
              </a:ext>
            </a:extLst>
          </p:cNvPr>
          <p:cNvSpPr txBox="1">
            <a:spLocks noChangeArrowheads="1"/>
          </p:cNvSpPr>
          <p:nvPr/>
        </p:nvSpPr>
        <p:spPr>
          <a:xfrm>
            <a:off x="562876" y="1684252"/>
            <a:ext cx="4745037" cy="2365519"/>
          </a:xfrm>
          <a:prstGeom prst="rect">
            <a:avLst/>
          </a:prstGeom>
        </p:spPr>
        <p:txBody>
          <a:bodyPr/>
          <a:lstStyle>
            <a:lvl1pPr marL="257175" indent="-257175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557213" indent="-214313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8572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2001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15430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2000" dirty="0"/>
              <a:t>Measure target gases at appropriate positions</a:t>
            </a:r>
          </a:p>
          <a:p>
            <a:r>
              <a:rPr kumimoji="0" lang="en-US" sz="2000" dirty="0"/>
              <a:t>Vapor density = the relative weight of gas compared to air</a:t>
            </a:r>
          </a:p>
        </p:txBody>
      </p:sp>
    </p:spTree>
    <p:extLst>
      <p:ext uri="{BB962C8B-B14F-4D97-AF65-F5344CB8AC3E}">
        <p14:creationId xmlns:p14="http://schemas.microsoft.com/office/powerpoint/2010/main" val="3918624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4621" y="1600906"/>
            <a:ext cx="7772400" cy="676275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b="1" dirty="0"/>
              <a:t>Questions?</a:t>
            </a:r>
          </a:p>
        </p:txBody>
      </p:sp>
      <p:pic>
        <p:nvPicPr>
          <p:cNvPr id="5" name="Picture 4" descr="question-mark-gu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0869" y="2445630"/>
            <a:ext cx="3426450" cy="2966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07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theme/theme1.xml><?xml version="1.0" encoding="utf-8"?>
<a:theme xmlns:a="http://schemas.openxmlformats.org/drawingml/2006/main" name="Standard Powerpoi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aswatch3 Features and Benefits" id="{A4A2955F-A501-4C4B-A762-8F2BA1E1C628}" vid="{B2F1A490-1324-9843-BD3B-BC09C394E78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Standard Powerpoint</Template>
  <TotalTime>35738</TotalTime>
  <Words>629</Words>
  <Application>Microsoft Office PowerPoint</Application>
  <PresentationFormat>On-screen Show (4:3)</PresentationFormat>
  <Paragraphs>109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Book Antiqua</vt:lpstr>
      <vt:lpstr>Calibri</vt:lpstr>
      <vt:lpstr>Century Gothic</vt:lpstr>
      <vt:lpstr>Times New Roman</vt:lpstr>
      <vt:lpstr>Verdana</vt:lpstr>
      <vt:lpstr>Standard Powerpoint</vt:lpstr>
      <vt:lpstr>PowerPoint Presentation</vt:lpstr>
      <vt:lpstr>Types of Gases/Compounds</vt:lpstr>
      <vt:lpstr>Flammability Band</vt:lpstr>
      <vt:lpstr>Combustible Sensor </vt:lpstr>
      <vt:lpstr>Catalytic Bead Sensor</vt:lpstr>
      <vt:lpstr>Catalytic Oxidation</vt:lpstr>
      <vt:lpstr>PowerPoint Presentation</vt:lpstr>
      <vt:lpstr>Toxic Sensor Technology </vt:lpstr>
      <vt:lpstr>Photo Ionization Detector</vt:lpstr>
      <vt:lpstr>Partial List of PID Detectable Compounds</vt:lpstr>
      <vt:lpstr>Toxic Monitoring</vt:lpstr>
      <vt:lpstr>Gas Detection Basics </vt:lpstr>
      <vt:lpstr>Oxygen Monitoring</vt:lpstr>
      <vt:lpstr>Oxygen Monitoring </vt:lpstr>
      <vt:lpstr>Oxygen Alarms</vt:lpstr>
      <vt:lpstr>PowerPoint Presentation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Clint Anderson</cp:lastModifiedBy>
  <cp:revision>141</cp:revision>
  <cp:lastPrinted>2020-03-03T19:45:23Z</cp:lastPrinted>
  <dcterms:created xsi:type="dcterms:W3CDTF">2020-02-07T23:18:37Z</dcterms:created>
  <dcterms:modified xsi:type="dcterms:W3CDTF">2022-03-23T01:40:21Z</dcterms:modified>
</cp:coreProperties>
</file>