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57" r:id="rId2"/>
    <p:sldId id="522" r:id="rId3"/>
    <p:sldId id="1004" r:id="rId4"/>
    <p:sldId id="1005" r:id="rId5"/>
    <p:sldId id="317" r:id="rId6"/>
    <p:sldId id="478" r:id="rId7"/>
    <p:sldId id="1014" r:id="rId8"/>
    <p:sldId id="1012" r:id="rId9"/>
    <p:sldId id="1013" r:id="rId10"/>
    <p:sldId id="555" r:id="rId11"/>
    <p:sldId id="1011" r:id="rId12"/>
    <p:sldId id="1010" r:id="rId13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84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38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469BAD-D386-4B9D-A353-7809D55E64F7}" v="4" dt="2022-01-18T15:29:04.6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759" autoAdjust="0"/>
    <p:restoredTop sz="86401"/>
  </p:normalViewPr>
  <p:slideViewPr>
    <p:cSldViewPr snapToGrid="0" snapToObjects="1">
      <p:cViewPr varScale="1">
        <p:scale>
          <a:sx n="79" d="100"/>
          <a:sy n="79" d="100"/>
        </p:scale>
        <p:origin x="178" y="32"/>
      </p:cViewPr>
      <p:guideLst>
        <p:guide orient="horz" pos="1584"/>
        <p:guide pos="2880"/>
      </p:guideLst>
    </p:cSldViewPr>
  </p:slideViewPr>
  <p:outlineViewPr>
    <p:cViewPr>
      <p:scale>
        <a:sx n="33" d="100"/>
        <a:sy n="33" d="100"/>
      </p:scale>
      <p:origin x="0" y="-75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" d="1"/>
        <a:sy n="1" d="1"/>
      </p:scale>
      <p:origin x="0" y="-124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7163118-8FB6-A94A-8057-F7882784503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4AE92D-8078-FC4E-9B26-3AE0A4EF116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1E87F8-4FB7-E043-ABD4-4C0B9E8DCA5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CEB595-F287-0B4D-849F-E29822E4379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A5229D-CB1A-BA45-BF33-9FF452FB91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54371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F6F91C-FB4B-914D-AF24-B0200CF09D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02364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073D61-C613-0B41-BE27-D311DD7D2E5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1518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8708AB86-F3F5-0642-B8AE-35D72FE687C6}" type="slidenum">
              <a:rPr lang="en-US" sz="1200" b="0">
                <a:latin typeface="Times" charset="0"/>
              </a:rPr>
              <a:pPr/>
              <a:t>5</a:t>
            </a:fld>
            <a:endParaRPr lang="en-US" sz="1200" b="0" dirty="0">
              <a:latin typeface="Times" charset="0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81221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741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7/10/19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79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7/10/19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982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7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7/10/19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764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7/10/19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997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7/10/19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www.rkiinstruments.com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70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7/10/19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www.rkiinstruments.com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779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7/10/19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www.rkiinstruments.com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299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054"/>
            <a:ext cx="5111751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4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7/10/19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302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7/10/19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572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7/10/19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68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7/10/19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284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 dirty="0"/>
              <a:t>Click icon to add chart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7/10/19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57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7/10/19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70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301628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7/10/19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57720-9A28-7A47-A386-AE844C10C417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9144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3969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hf sldNum="0" hdr="0" ftr="0" dt="0"/>
  <p:txStyles>
    <p:titleStyle>
      <a:lvl1pPr algn="ctr" defTabSz="342900" rtl="0" eaLnBrk="1" fontAlgn="base" hangingPunct="1">
        <a:spcBef>
          <a:spcPct val="0"/>
        </a:spcBef>
        <a:spcAft>
          <a:spcPct val="0"/>
        </a:spcAft>
        <a:defRPr sz="3300" b="1" kern="1200"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ＭＳ Ｐゴシック" charset="0"/>
          <a:cs typeface="ＭＳ Ｐゴシック" charset="0"/>
        </a:defRPr>
      </a:lvl1pPr>
      <a:lvl2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3429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6858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0287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3716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257175" indent="-257175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557213" indent="-214313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857250" indent="-171450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200150" indent="-171450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543050" indent="-171450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67D5047-AA80-BF44-A19B-161F5AB3BF94}"/>
              </a:ext>
            </a:extLst>
          </p:cNvPr>
          <p:cNvSpPr/>
          <p:nvPr/>
        </p:nvSpPr>
        <p:spPr>
          <a:xfrm>
            <a:off x="7562088" y="6181344"/>
            <a:ext cx="1581912" cy="676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5FF5422-644F-744C-98AE-D213F1AB98F8}"/>
              </a:ext>
            </a:extLst>
          </p:cNvPr>
          <p:cNvSpPr txBox="1">
            <a:spLocks/>
          </p:cNvSpPr>
          <p:nvPr/>
        </p:nvSpPr>
        <p:spPr bwMode="auto">
          <a:xfrm>
            <a:off x="1444105" y="2644319"/>
            <a:ext cx="6255789" cy="784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342900" indent="0" algn="ctr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1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2pPr>
            <a:lvl3pPr marL="685800" indent="0" algn="ctr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3pPr>
            <a:lvl4pPr marL="1028700" indent="0" algn="ctr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4pPr>
            <a:lvl5pPr marL="1371600" indent="0" algn="ctr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5pPr>
            <a:lvl6pPr marL="17145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kumimoji="0" lang="en-US" sz="44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Why RKI?</a:t>
            </a:r>
          </a:p>
        </p:txBody>
      </p:sp>
    </p:spTree>
    <p:extLst>
      <p:ext uri="{BB962C8B-B14F-4D97-AF65-F5344CB8AC3E}">
        <p14:creationId xmlns:p14="http://schemas.microsoft.com/office/powerpoint/2010/main" val="1766818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4059C5-E60C-114B-8850-9100E468D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Presenters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B90223A-4E0D-4D77-8F98-3629AB2CC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www.rkiinstruments.com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E5303706-9F7E-5340-BFCB-378BFC04F0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895987"/>
              </p:ext>
            </p:extLst>
          </p:nvPr>
        </p:nvGraphicFramePr>
        <p:xfrm>
          <a:off x="766144" y="1296015"/>
          <a:ext cx="7611712" cy="45745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0736">
                  <a:extLst>
                    <a:ext uri="{9D8B030D-6E8A-4147-A177-3AD203B41FA5}">
                      <a16:colId xmlns:a16="http://schemas.microsoft.com/office/drawing/2014/main" val="4223850596"/>
                    </a:ext>
                  </a:extLst>
                </a:gridCol>
                <a:gridCol w="4990976">
                  <a:extLst>
                    <a:ext uri="{9D8B030D-6E8A-4147-A177-3AD203B41FA5}">
                      <a16:colId xmlns:a16="http://schemas.microsoft.com/office/drawing/2014/main" val="1748686926"/>
                    </a:ext>
                  </a:extLst>
                </a:gridCol>
              </a:tblGrid>
              <a:tr h="503705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400" b="1" i="0" u="none" dirty="0">
                          <a:solidFill>
                            <a:prstClr val="black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Clint Anderson</a:t>
                      </a:r>
                      <a:endParaRPr lang="en-US" sz="2400" b="1" i="0" u="none" dirty="0">
                        <a:solidFill>
                          <a:prstClr val="black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 Black" panose="020B0604020202020204" pitchFamily="34" charset="0"/>
                        <a:ea typeface="+mn-ea"/>
                        <a:cs typeface="Arial Black" panose="020B0604020202020204" pitchFamily="34" charset="0"/>
                      </a:endParaRPr>
                    </a:p>
                  </a:txBody>
                  <a:tcPr marL="77981" marR="77981" marT="38990" marB="389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en-US" sz="1000" b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7981" marR="77981" marT="38990" marB="3899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0324627"/>
                  </a:ext>
                </a:extLst>
              </a:tr>
              <a:tr h="3858447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77981" marR="77981" marT="38990" marB="389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en-US" sz="2000" b="1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RKI Instruments (2021-present)</a:t>
                      </a:r>
                    </a:p>
                    <a:p>
                      <a:pPr lvl="1"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en-US" sz="2000" b="1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National Fixed Systems Manager</a:t>
                      </a:r>
                    </a:p>
                    <a:p>
                      <a:pPr lvl="0"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en-US" altLang="en-US" sz="600" b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altLang="en-US" sz="1800" b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Safety distribution (2002-2020)</a:t>
                      </a:r>
                    </a:p>
                    <a:p>
                      <a:pPr lvl="1"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en-US" sz="1800" b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Operations manager</a:t>
                      </a:r>
                    </a:p>
                    <a:p>
                      <a:pPr lvl="1"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en-US" sz="1800" b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Sales Manager</a:t>
                      </a:r>
                    </a:p>
                    <a:p>
                      <a:pPr lvl="1"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en-US" sz="1800" b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Nationwide Fixed System Sales &amp; </a:t>
                      </a:r>
                    </a:p>
                    <a:p>
                      <a:pPr lvl="1"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en-US" sz="1800" b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Installation Project Manager</a:t>
                      </a:r>
                    </a:p>
                    <a:p>
                      <a:pPr lvl="0"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en-US" altLang="en-US" sz="1800" b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altLang="en-US" sz="1800" b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Neotronics (1991-2002)</a:t>
                      </a:r>
                    </a:p>
                    <a:p>
                      <a:pPr lvl="1"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en-US" sz="1800" b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Technician</a:t>
                      </a:r>
                    </a:p>
                    <a:p>
                      <a:pPr lvl="1"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en-US" sz="1800" b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Inside sales</a:t>
                      </a:r>
                    </a:p>
                    <a:p>
                      <a:pPr lvl="1"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en-US" sz="1800" b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Regional Sales Manager</a:t>
                      </a:r>
                    </a:p>
                    <a:p>
                      <a:pPr lvl="0"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en-US" sz="1800" b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b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LTI graduate (1991)</a:t>
                      </a:r>
                    </a:p>
                  </a:txBody>
                  <a:tcPr marL="77981" marR="77981" marT="38990" marB="389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814703"/>
                  </a:ext>
                </a:extLst>
              </a:tr>
            </a:tbl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5E47D8FC-13F6-C246-871A-BFF1D681F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731" y="2322492"/>
            <a:ext cx="2112743" cy="3005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424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E7D2A-D620-4F70-8154-70E42FB8E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DDB797-BF84-4985-8383-7E80AFC81B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156" y="1440655"/>
            <a:ext cx="8560292" cy="4462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298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C9DAE-3973-4497-9D73-6B559D4B9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topics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9D6419-0D0B-489B-84F5-CF5A98229AB4}"/>
              </a:ext>
            </a:extLst>
          </p:cNvPr>
          <p:cNvSpPr txBox="1"/>
          <p:nvPr/>
        </p:nvSpPr>
        <p:spPr>
          <a:xfrm>
            <a:off x="650115" y="1614169"/>
            <a:ext cx="807299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Symbol" panose="05050102010706020507" pitchFamily="18" charset="2"/>
              <a:buChar char="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Why RKI</a:t>
            </a: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Gas detection 101</a:t>
            </a: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Why Wireless</a:t>
            </a: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Where Wireless</a:t>
            </a: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does Wireless work</a:t>
            </a: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New RKI Wireless products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Programming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Wiring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Calibration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Troubleshooting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Signal propagation test</a:t>
            </a: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Sales—asking the right questions</a:t>
            </a: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Common objections to overcome</a:t>
            </a: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New fixed system services</a:t>
            </a:r>
          </a:p>
        </p:txBody>
      </p:sp>
    </p:spTree>
    <p:extLst>
      <p:ext uri="{BB962C8B-B14F-4D97-AF65-F5344CB8AC3E}">
        <p14:creationId xmlns:p14="http://schemas.microsoft.com/office/powerpoint/2010/main" val="352648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1625"/>
            <a:ext cx="7772400" cy="676275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/>
            <a:r>
              <a:rPr lang="en-US" b="1" dirty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rPr>
              <a:t>Company Background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516836" y="3180523"/>
            <a:ext cx="8627165" cy="3202641"/>
          </a:xfrm>
        </p:spPr>
        <p:txBody>
          <a:bodyPr/>
          <a:lstStyle/>
          <a:p>
            <a:pPr eaLnBrk="1" hangingPunct="1">
              <a:buFont typeface="Courier New" panose="02070309020205020404" pitchFamily="49" charset="0"/>
              <a:buChar char="o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RKI founded in 1994</a:t>
            </a:r>
          </a:p>
          <a:p>
            <a:pPr eaLnBrk="1" hangingPunct="1">
              <a:buFont typeface="Courier New" panose="02070309020205020404" pitchFamily="49" charset="0"/>
              <a:buChar char="o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Partner company: Riken Keiki</a:t>
            </a:r>
          </a:p>
          <a:p>
            <a:pPr lvl="1" eaLnBrk="1" hangingPunct="1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Leader In Gas Detection &amp; Sensor Technology for over </a:t>
            </a:r>
            <a:r>
              <a:rPr lang="en-US" sz="2000" i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 years</a:t>
            </a:r>
          </a:p>
          <a:p>
            <a:pPr eaLnBrk="1" hangingPunct="1">
              <a:buFont typeface="Courier New" panose="02070309020205020404" pitchFamily="49" charset="0"/>
              <a:buChar char="o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California Corporation</a:t>
            </a:r>
          </a:p>
          <a:p>
            <a:pPr eaLnBrk="1" hangingPunct="1">
              <a:buFont typeface="Courier New" panose="02070309020205020404" pitchFamily="49" charset="0"/>
              <a:buChar char="o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Average employee gas detection experience is 12 years</a:t>
            </a:r>
          </a:p>
        </p:txBody>
      </p:sp>
      <p:pic>
        <p:nvPicPr>
          <p:cNvPr id="5" name="Picture 4" descr="building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6330" y="1058523"/>
            <a:ext cx="4291340" cy="183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54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F0557ED-F560-0345-9BF5-1CD34840A227}"/>
              </a:ext>
            </a:extLst>
          </p:cNvPr>
          <p:cNvGrpSpPr/>
          <p:nvPr/>
        </p:nvGrpSpPr>
        <p:grpSpPr>
          <a:xfrm>
            <a:off x="179461" y="2093174"/>
            <a:ext cx="2146629" cy="2517465"/>
            <a:chOff x="179459" y="2093172"/>
            <a:chExt cx="2146629" cy="2517465"/>
          </a:xfrm>
        </p:grpSpPr>
        <p:pic>
          <p:nvPicPr>
            <p:cNvPr id="5" name="Picture 4" descr="Icons_customer_service.png">
              <a:extLst>
                <a:ext uri="{FF2B5EF4-FFF2-40B4-BE49-F238E27FC236}">
                  <a16:creationId xmlns:a16="http://schemas.microsoft.com/office/drawing/2014/main" id="{8B572C59-094E-6243-AF6B-AF9616AEA9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8577" y="2093172"/>
              <a:ext cx="1868392" cy="1934647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5A649FD-F5A4-8949-8604-30813B7C3D98}"/>
                </a:ext>
              </a:extLst>
            </p:cNvPr>
            <p:cNvSpPr txBox="1"/>
            <p:nvPr/>
          </p:nvSpPr>
          <p:spPr>
            <a:xfrm>
              <a:off x="179459" y="4241305"/>
              <a:ext cx="21466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Customer Service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7186E34-0D01-DC40-A33C-6DF893378B41}"/>
              </a:ext>
            </a:extLst>
          </p:cNvPr>
          <p:cNvGrpSpPr/>
          <p:nvPr/>
        </p:nvGrpSpPr>
        <p:grpSpPr>
          <a:xfrm>
            <a:off x="2414446" y="2205181"/>
            <a:ext cx="2123861" cy="2405456"/>
            <a:chOff x="2337474" y="2205181"/>
            <a:chExt cx="2123861" cy="2405456"/>
          </a:xfrm>
        </p:grpSpPr>
        <p:pic>
          <p:nvPicPr>
            <p:cNvPr id="8" name="Picture 7" descr="Technical_Support-512.png">
              <a:extLst>
                <a:ext uri="{FF2B5EF4-FFF2-40B4-BE49-F238E27FC236}">
                  <a16:creationId xmlns:a16="http://schemas.microsoft.com/office/drawing/2014/main" id="{845FF79B-38E8-F948-8DF5-1C19902B17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47290" y="2205181"/>
              <a:ext cx="1904229" cy="1904229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5D1C2E7-D1E1-2B4E-9803-C72CC35519CE}"/>
                </a:ext>
              </a:extLst>
            </p:cNvPr>
            <p:cNvSpPr txBox="1"/>
            <p:nvPr/>
          </p:nvSpPr>
          <p:spPr>
            <a:xfrm>
              <a:off x="2337474" y="4241305"/>
              <a:ext cx="21238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Technical Service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6DC753D-BACF-6342-B818-93B5382EBD71}"/>
              </a:ext>
            </a:extLst>
          </p:cNvPr>
          <p:cNvGrpSpPr/>
          <p:nvPr/>
        </p:nvGrpSpPr>
        <p:grpSpPr>
          <a:xfrm>
            <a:off x="4071697" y="2093174"/>
            <a:ext cx="3209637" cy="2517465"/>
            <a:chOff x="3979331" y="2093172"/>
            <a:chExt cx="3209637" cy="2517465"/>
          </a:xfrm>
        </p:grpSpPr>
        <p:pic>
          <p:nvPicPr>
            <p:cNvPr id="11" name="Picture 10" descr="Noun_48949_-_Delivery.svg.png">
              <a:extLst>
                <a:ext uri="{FF2B5EF4-FFF2-40B4-BE49-F238E27FC236}">
                  <a16:creationId xmlns:a16="http://schemas.microsoft.com/office/drawing/2014/main" id="{1BC48115-C438-FD4D-B503-7272836C31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79331" y="2093172"/>
              <a:ext cx="3209637" cy="2294891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A79AED0-678C-7E47-AA01-766688DE7677}"/>
                </a:ext>
              </a:extLst>
            </p:cNvPr>
            <p:cNvSpPr txBox="1"/>
            <p:nvPr/>
          </p:nvSpPr>
          <p:spPr>
            <a:xfrm>
              <a:off x="4798474" y="4241305"/>
              <a:ext cx="15713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Fast Delivery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55788F1-9B77-6C46-A52A-88DF385B6B1B}"/>
              </a:ext>
            </a:extLst>
          </p:cNvPr>
          <p:cNvGrpSpPr/>
          <p:nvPr/>
        </p:nvGrpSpPr>
        <p:grpSpPr>
          <a:xfrm>
            <a:off x="6846454" y="2205181"/>
            <a:ext cx="2297546" cy="2405456"/>
            <a:chOff x="6846454" y="2205181"/>
            <a:chExt cx="2297546" cy="2405456"/>
          </a:xfrm>
        </p:grpSpPr>
        <p:pic>
          <p:nvPicPr>
            <p:cNvPr id="14" name="Picture 13" descr="quality-leads-over-quantity-300x300.jpg">
              <a:extLst>
                <a:ext uri="{FF2B5EF4-FFF2-40B4-BE49-F238E27FC236}">
                  <a16:creationId xmlns:a16="http://schemas.microsoft.com/office/drawing/2014/main" id="{B0466337-0E4C-0948-8D73-14484DD6BA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46454" y="2205181"/>
              <a:ext cx="2297546" cy="2297546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0E87988-3C3F-974A-99B3-93C355C6CAA2}"/>
                </a:ext>
              </a:extLst>
            </p:cNvPr>
            <p:cNvSpPr txBox="1"/>
            <p:nvPr/>
          </p:nvSpPr>
          <p:spPr>
            <a:xfrm>
              <a:off x="7505350" y="4241305"/>
              <a:ext cx="9797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Quality</a:t>
              </a:r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C947D737-1494-064E-8410-DAD86F08D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Company Culture</a:t>
            </a:r>
            <a:endParaRPr lang="en-US" sz="28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5727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C947D737-1494-064E-8410-DAD86F08D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Company Culture</a:t>
            </a:r>
            <a:endParaRPr lang="en-US" sz="28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ACCE66F-FB3B-6946-8A08-78B317BE4E92}"/>
              </a:ext>
            </a:extLst>
          </p:cNvPr>
          <p:cNvSpPr txBox="1"/>
          <p:nvPr/>
        </p:nvSpPr>
        <p:spPr>
          <a:xfrm>
            <a:off x="459214" y="2015518"/>
            <a:ext cx="82255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RKI was established in 1994 by Bob Pellissier and Sandra Gallagher.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RKI is partnered with Riken Keiki Company, Ltd., the world leader in gas detection and sensor technologies. Celebrating over 80 years in the gas detection business.</a:t>
            </a:r>
          </a:p>
        </p:txBody>
      </p:sp>
    </p:spTree>
    <p:extLst>
      <p:ext uri="{BB962C8B-B14F-4D97-AF65-F5344CB8AC3E}">
        <p14:creationId xmlns:p14="http://schemas.microsoft.com/office/powerpoint/2010/main" val="188967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33D4F-39E0-4055-9923-278F6A1EE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52224"/>
            <a:ext cx="7772400" cy="676275"/>
          </a:xfrm>
        </p:spPr>
        <p:txBody>
          <a:bodyPr/>
          <a:lstStyle/>
          <a:p>
            <a:r>
              <a:rPr lang="en-US" dirty="0"/>
              <a:t>History of Innovation</a:t>
            </a:r>
          </a:p>
        </p:txBody>
      </p:sp>
      <p:sp>
        <p:nvSpPr>
          <p:cNvPr id="6" name="Line 3">
            <a:extLst>
              <a:ext uri="{FF2B5EF4-FFF2-40B4-BE49-F238E27FC236}">
                <a16:creationId xmlns:a16="http://schemas.microsoft.com/office/drawing/2014/main" id="{B91699EF-D080-4B4C-AF59-FBD2EC0663B8}"/>
              </a:ext>
            </a:extLst>
          </p:cNvPr>
          <p:cNvSpPr>
            <a:spLocks noChangeShapeType="1"/>
          </p:cNvSpPr>
          <p:nvPr/>
        </p:nvSpPr>
        <p:spPr bwMode="auto">
          <a:xfrm>
            <a:off x="-1926923" y="4200975"/>
            <a:ext cx="123761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Rectangle 17">
            <a:extLst>
              <a:ext uri="{FF2B5EF4-FFF2-40B4-BE49-F238E27FC236}">
                <a16:creationId xmlns:a16="http://schemas.microsoft.com/office/drawing/2014/main" id="{9AD8CAC1-80FA-7449-8725-3F01FC8E06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160" y="3674088"/>
            <a:ext cx="1048031" cy="550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179222" tIns="89611" rIns="179222" bIns="89611">
            <a:spAutoFit/>
          </a:bodyPr>
          <a:lstStyle>
            <a:lvl1pPr defTabSz="1279525">
              <a:defRPr sz="2400">
                <a:solidFill>
                  <a:schemeClr val="tx1"/>
                </a:solidFill>
                <a:latin typeface="Times" pitchFamily="2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2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2" charset="0"/>
              </a:defRPr>
            </a:lvl3pPr>
            <a:lvl4pPr marL="31407100" indent="-29486225" defTabSz="1279525">
              <a:defRPr sz="2400">
                <a:solidFill>
                  <a:schemeClr val="tx1"/>
                </a:solidFill>
                <a:latin typeface="Times" pitchFamily="2" charset="0"/>
              </a:defRPr>
            </a:lvl4pPr>
            <a:lvl5pPr marL="32046863" indent="-29486225" defTabSz="1279525">
              <a:defRPr sz="2400">
                <a:solidFill>
                  <a:schemeClr val="tx1"/>
                </a:solidFill>
                <a:latin typeface="Times" pitchFamily="2" charset="0"/>
              </a:defRPr>
            </a:lvl5pPr>
            <a:lvl6pPr marL="325040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6pPr>
            <a:lvl7pPr marL="329612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7pPr>
            <a:lvl8pPr marL="334184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8pPr>
            <a:lvl9pPr marL="338756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en-US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1938</a:t>
            </a:r>
          </a:p>
        </p:txBody>
      </p:sp>
      <p:sp>
        <p:nvSpPr>
          <p:cNvPr id="21" name="Rectangle 18">
            <a:extLst>
              <a:ext uri="{FF2B5EF4-FFF2-40B4-BE49-F238E27FC236}">
                <a16:creationId xmlns:a16="http://schemas.microsoft.com/office/drawing/2014/main" id="{0CBE1B3A-BE46-7B4F-A61B-91431177EE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224392"/>
            <a:ext cx="1502351" cy="858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lIns="179222" tIns="89611" rIns="179222" bIns="89611">
            <a:spAutoFit/>
          </a:bodyPr>
          <a:lstStyle>
            <a:lvl1pPr defTabSz="1279525">
              <a:defRPr sz="2400">
                <a:solidFill>
                  <a:schemeClr val="tx1"/>
                </a:solidFill>
                <a:latin typeface="Times" pitchFamily="2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2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2" charset="0"/>
              </a:defRPr>
            </a:lvl3pPr>
            <a:lvl4pPr marL="31407100" indent="-29486225" defTabSz="1279525">
              <a:defRPr sz="2400">
                <a:solidFill>
                  <a:schemeClr val="tx1"/>
                </a:solidFill>
                <a:latin typeface="Times" pitchFamily="2" charset="0"/>
              </a:defRPr>
            </a:lvl4pPr>
            <a:lvl5pPr marL="32046863" indent="-29486225" defTabSz="1279525">
              <a:defRPr sz="2400">
                <a:solidFill>
                  <a:schemeClr val="tx1"/>
                </a:solidFill>
                <a:latin typeface="Times" pitchFamily="2" charset="0"/>
              </a:defRPr>
            </a:lvl5pPr>
            <a:lvl6pPr marL="325040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6pPr>
            <a:lvl7pPr marL="329612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7pPr>
            <a:lvl8pPr marL="334184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8pPr>
            <a:lvl9pPr marL="338756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en-US" sz="11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First combustible gas monitor</a:t>
            </a:r>
          </a:p>
          <a:p>
            <a:pPr algn="ctr">
              <a:lnSpc>
                <a:spcPct val="100000"/>
              </a:lnSpc>
            </a:pPr>
            <a:r>
              <a:rPr lang="en-US" altLang="en-US" sz="11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00000"/>
              </a:lnSpc>
            </a:pPr>
            <a:r>
              <a:rPr lang="en-US" altLang="en-US" sz="1100" b="1" i="1" dirty="0">
                <a:latin typeface="Arial Narrow" panose="020B0604020202020204" pitchFamily="34" charset="0"/>
                <a:ea typeface="ＭＳ Ｐゴシック" panose="020B0600070205080204" pitchFamily="34" charset="-128"/>
                <a:cs typeface="Arial Narrow" panose="020B0604020202020204" pitchFamily="34" charset="0"/>
              </a:rPr>
              <a:t>Interferometer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4FF8FD6-C5EE-804A-85B6-C527786337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063" r="37678" b="7954"/>
          <a:stretch/>
        </p:blipFill>
        <p:spPr>
          <a:xfrm>
            <a:off x="334562" y="2273858"/>
            <a:ext cx="751937" cy="1399720"/>
          </a:xfrm>
          <a:prstGeom prst="rect">
            <a:avLst/>
          </a:prstGeom>
        </p:spPr>
      </p:pic>
      <p:sp>
        <p:nvSpPr>
          <p:cNvPr id="27" name="Rectangle 17">
            <a:extLst>
              <a:ext uri="{FF2B5EF4-FFF2-40B4-BE49-F238E27FC236}">
                <a16:creationId xmlns:a16="http://schemas.microsoft.com/office/drawing/2014/main" id="{799BC837-C70C-934D-8A91-10D187B6BF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1358" y="3674088"/>
            <a:ext cx="1048031" cy="550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179222" tIns="89611" rIns="179222" bIns="89611">
            <a:spAutoFit/>
          </a:bodyPr>
          <a:lstStyle>
            <a:lvl1pPr defTabSz="1279525">
              <a:defRPr sz="2400">
                <a:solidFill>
                  <a:schemeClr val="tx1"/>
                </a:solidFill>
                <a:latin typeface="Times" pitchFamily="2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2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2" charset="0"/>
              </a:defRPr>
            </a:lvl3pPr>
            <a:lvl4pPr marL="31407100" indent="-29486225" defTabSz="1279525">
              <a:defRPr sz="2400">
                <a:solidFill>
                  <a:schemeClr val="tx1"/>
                </a:solidFill>
                <a:latin typeface="Times" pitchFamily="2" charset="0"/>
              </a:defRPr>
            </a:lvl4pPr>
            <a:lvl5pPr marL="32046863" indent="-29486225" defTabSz="1279525">
              <a:defRPr sz="2400">
                <a:solidFill>
                  <a:schemeClr val="tx1"/>
                </a:solidFill>
                <a:latin typeface="Times" pitchFamily="2" charset="0"/>
              </a:defRPr>
            </a:lvl5pPr>
            <a:lvl6pPr marL="325040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6pPr>
            <a:lvl7pPr marL="329612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7pPr>
            <a:lvl8pPr marL="334184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8pPr>
            <a:lvl9pPr marL="338756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en-US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1969</a:t>
            </a:r>
          </a:p>
        </p:txBody>
      </p:sp>
      <p:sp>
        <p:nvSpPr>
          <p:cNvPr id="28" name="Rectangle 18">
            <a:extLst>
              <a:ext uri="{FF2B5EF4-FFF2-40B4-BE49-F238E27FC236}">
                <a16:creationId xmlns:a16="http://schemas.microsoft.com/office/drawing/2014/main" id="{F5166C8C-6B82-8E4D-A4C7-F9A049E96A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0445" y="4224392"/>
            <a:ext cx="1569855" cy="858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lIns="179222" tIns="89611" rIns="179222" bIns="89611">
            <a:spAutoFit/>
          </a:bodyPr>
          <a:lstStyle>
            <a:lvl1pPr defTabSz="1279525">
              <a:defRPr sz="2400">
                <a:solidFill>
                  <a:schemeClr val="tx1"/>
                </a:solidFill>
                <a:latin typeface="Times" pitchFamily="2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2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2" charset="0"/>
              </a:defRPr>
            </a:lvl3pPr>
            <a:lvl4pPr marL="31407100" indent="-29486225" defTabSz="1279525">
              <a:defRPr sz="2400">
                <a:solidFill>
                  <a:schemeClr val="tx1"/>
                </a:solidFill>
                <a:latin typeface="Times" pitchFamily="2" charset="0"/>
              </a:defRPr>
            </a:lvl4pPr>
            <a:lvl5pPr marL="32046863" indent="-29486225" defTabSz="1279525">
              <a:defRPr sz="2400">
                <a:solidFill>
                  <a:schemeClr val="tx1"/>
                </a:solidFill>
                <a:latin typeface="Times" pitchFamily="2" charset="0"/>
              </a:defRPr>
            </a:lvl5pPr>
            <a:lvl6pPr marL="325040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6pPr>
            <a:lvl7pPr marL="329612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7pPr>
            <a:lvl8pPr marL="334184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8pPr>
            <a:lvl9pPr marL="338756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en-US" sz="11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First 2 gas monitor LEL/O2</a:t>
            </a:r>
          </a:p>
          <a:p>
            <a:pPr algn="ctr">
              <a:lnSpc>
                <a:spcPct val="100000"/>
              </a:lnSpc>
            </a:pPr>
            <a:endParaRPr lang="en-US" altLang="en-US" sz="1100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n-US" altLang="en-US" sz="1100" b="1" i="1" dirty="0">
                <a:latin typeface="Arial Narrow" panose="020B0604020202020204" pitchFamily="34" charset="0"/>
                <a:ea typeface="ＭＳ Ｐゴシック" panose="020B0600070205080204" pitchFamily="34" charset="-128"/>
                <a:cs typeface="Arial Narrow" panose="020B0604020202020204" pitchFamily="34" charset="0"/>
              </a:rPr>
              <a:t>GX-3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9D317BAB-0766-2D42-9CE3-F237B1AD02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95" r="3677"/>
          <a:stretch/>
        </p:blipFill>
        <p:spPr>
          <a:xfrm>
            <a:off x="1502351" y="2468073"/>
            <a:ext cx="1192410" cy="1057670"/>
          </a:xfrm>
          <a:prstGeom prst="rect">
            <a:avLst/>
          </a:prstGeom>
        </p:spPr>
      </p:pic>
      <p:sp>
        <p:nvSpPr>
          <p:cNvPr id="31" name="Rectangle 17">
            <a:extLst>
              <a:ext uri="{FF2B5EF4-FFF2-40B4-BE49-F238E27FC236}">
                <a16:creationId xmlns:a16="http://schemas.microsoft.com/office/drawing/2014/main" id="{A83B0CF8-8936-F546-86EF-C866A8BBD7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3121" y="3674088"/>
            <a:ext cx="1048031" cy="550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179222" tIns="89611" rIns="179222" bIns="89611">
            <a:spAutoFit/>
          </a:bodyPr>
          <a:lstStyle>
            <a:lvl1pPr defTabSz="1279525">
              <a:defRPr sz="2400">
                <a:solidFill>
                  <a:schemeClr val="tx1"/>
                </a:solidFill>
                <a:latin typeface="Times" pitchFamily="2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2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2" charset="0"/>
              </a:defRPr>
            </a:lvl3pPr>
            <a:lvl4pPr marL="31407100" indent="-29486225" defTabSz="1279525">
              <a:defRPr sz="2400">
                <a:solidFill>
                  <a:schemeClr val="tx1"/>
                </a:solidFill>
                <a:latin typeface="Times" pitchFamily="2" charset="0"/>
              </a:defRPr>
            </a:lvl4pPr>
            <a:lvl5pPr marL="32046863" indent="-29486225" defTabSz="1279525">
              <a:defRPr sz="2400">
                <a:solidFill>
                  <a:schemeClr val="tx1"/>
                </a:solidFill>
                <a:latin typeface="Times" pitchFamily="2" charset="0"/>
              </a:defRPr>
            </a:lvl5pPr>
            <a:lvl6pPr marL="325040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6pPr>
            <a:lvl7pPr marL="329612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7pPr>
            <a:lvl8pPr marL="334184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8pPr>
            <a:lvl9pPr marL="338756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en-US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1978</a:t>
            </a:r>
          </a:p>
        </p:txBody>
      </p:sp>
      <p:sp>
        <p:nvSpPr>
          <p:cNvPr id="32" name="Rectangle 18">
            <a:extLst>
              <a:ext uri="{FF2B5EF4-FFF2-40B4-BE49-F238E27FC236}">
                <a16:creationId xmlns:a16="http://schemas.microsoft.com/office/drawing/2014/main" id="{1EEEDD54-182A-3A4C-A6C0-6001AD9BE6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2208" y="4224392"/>
            <a:ext cx="1569855" cy="858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lIns="179222" tIns="89611" rIns="179222" bIns="89611">
            <a:spAutoFit/>
          </a:bodyPr>
          <a:lstStyle>
            <a:lvl1pPr defTabSz="1279525">
              <a:defRPr sz="2400">
                <a:solidFill>
                  <a:schemeClr val="tx1"/>
                </a:solidFill>
                <a:latin typeface="Times" pitchFamily="2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2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2" charset="0"/>
              </a:defRPr>
            </a:lvl3pPr>
            <a:lvl4pPr marL="31407100" indent="-29486225" defTabSz="1279525">
              <a:defRPr sz="2400">
                <a:solidFill>
                  <a:schemeClr val="tx1"/>
                </a:solidFill>
                <a:latin typeface="Times" pitchFamily="2" charset="0"/>
              </a:defRPr>
            </a:lvl4pPr>
            <a:lvl5pPr marL="32046863" indent="-29486225" defTabSz="1279525">
              <a:defRPr sz="2400">
                <a:solidFill>
                  <a:schemeClr val="tx1"/>
                </a:solidFill>
                <a:latin typeface="Times" pitchFamily="2" charset="0"/>
              </a:defRPr>
            </a:lvl5pPr>
            <a:lvl6pPr marL="325040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6pPr>
            <a:lvl7pPr marL="329612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7pPr>
            <a:lvl8pPr marL="334184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8pPr>
            <a:lvl9pPr marL="338756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en-US" sz="11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First 3 gas monitor LEL/O2/CO</a:t>
            </a:r>
          </a:p>
          <a:p>
            <a:pPr algn="ctr">
              <a:lnSpc>
                <a:spcPct val="100000"/>
              </a:lnSpc>
            </a:pPr>
            <a:endParaRPr lang="en-US" altLang="en-US" sz="1100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n-US" altLang="en-US" sz="1100" b="1" i="1" dirty="0">
                <a:latin typeface="Arial Narrow" panose="020B0604020202020204" pitchFamily="34" charset="0"/>
                <a:ea typeface="ＭＳ Ｐゴシック" panose="020B0600070205080204" pitchFamily="34" charset="-128"/>
                <a:cs typeface="Arial Narrow" panose="020B0604020202020204" pitchFamily="34" charset="0"/>
              </a:rPr>
              <a:t>Model 1641</a:t>
            </a:r>
          </a:p>
        </p:txBody>
      </p:sp>
      <p:pic>
        <p:nvPicPr>
          <p:cNvPr id="34" name="Picture 27">
            <a:extLst>
              <a:ext uri="{FF2B5EF4-FFF2-40B4-BE49-F238E27FC236}">
                <a16:creationId xmlns:a16="http://schemas.microsoft.com/office/drawing/2014/main" id="{78E35C61-6B5A-474F-ABC7-4294F4F71F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913" y="2699620"/>
            <a:ext cx="1408800" cy="874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Rectangle 17">
            <a:extLst>
              <a:ext uri="{FF2B5EF4-FFF2-40B4-BE49-F238E27FC236}">
                <a16:creationId xmlns:a16="http://schemas.microsoft.com/office/drawing/2014/main" id="{A8F7FC71-C84A-9C44-AA7E-9117CAE8D8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6332" y="3674088"/>
            <a:ext cx="1048031" cy="550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179222" tIns="89611" rIns="179222" bIns="89611">
            <a:spAutoFit/>
          </a:bodyPr>
          <a:lstStyle>
            <a:lvl1pPr defTabSz="1279525">
              <a:defRPr sz="2400">
                <a:solidFill>
                  <a:schemeClr val="tx1"/>
                </a:solidFill>
                <a:latin typeface="Times" pitchFamily="2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2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2" charset="0"/>
              </a:defRPr>
            </a:lvl3pPr>
            <a:lvl4pPr marL="31407100" indent="-29486225" defTabSz="1279525">
              <a:defRPr sz="2400">
                <a:solidFill>
                  <a:schemeClr val="tx1"/>
                </a:solidFill>
                <a:latin typeface="Times" pitchFamily="2" charset="0"/>
              </a:defRPr>
            </a:lvl4pPr>
            <a:lvl5pPr marL="32046863" indent="-29486225" defTabSz="1279525">
              <a:defRPr sz="2400">
                <a:solidFill>
                  <a:schemeClr val="tx1"/>
                </a:solidFill>
                <a:latin typeface="Times" pitchFamily="2" charset="0"/>
              </a:defRPr>
            </a:lvl5pPr>
            <a:lvl6pPr marL="325040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6pPr>
            <a:lvl7pPr marL="329612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7pPr>
            <a:lvl8pPr marL="334184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8pPr>
            <a:lvl9pPr marL="338756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en-US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1982</a:t>
            </a:r>
          </a:p>
        </p:txBody>
      </p:sp>
      <p:sp>
        <p:nvSpPr>
          <p:cNvPr id="36" name="Rectangle 18">
            <a:extLst>
              <a:ext uri="{FF2B5EF4-FFF2-40B4-BE49-F238E27FC236}">
                <a16:creationId xmlns:a16="http://schemas.microsoft.com/office/drawing/2014/main" id="{81A7A8C8-391A-F54D-914B-EB73B3A101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1403" y="4224392"/>
            <a:ext cx="1692621" cy="858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lIns="179222" tIns="89611" rIns="179222" bIns="89611">
            <a:spAutoFit/>
          </a:bodyPr>
          <a:lstStyle>
            <a:lvl1pPr defTabSz="1279525">
              <a:defRPr sz="2400">
                <a:solidFill>
                  <a:schemeClr val="tx1"/>
                </a:solidFill>
                <a:latin typeface="Times" pitchFamily="2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2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2" charset="0"/>
              </a:defRPr>
            </a:lvl3pPr>
            <a:lvl4pPr marL="31407100" indent="-29486225" defTabSz="1279525">
              <a:defRPr sz="2400">
                <a:solidFill>
                  <a:schemeClr val="tx1"/>
                </a:solidFill>
                <a:latin typeface="Times" pitchFamily="2" charset="0"/>
              </a:defRPr>
            </a:lvl4pPr>
            <a:lvl5pPr marL="32046863" indent="-29486225" defTabSz="1279525">
              <a:defRPr sz="2400">
                <a:solidFill>
                  <a:schemeClr val="tx1"/>
                </a:solidFill>
                <a:latin typeface="Times" pitchFamily="2" charset="0"/>
              </a:defRPr>
            </a:lvl5pPr>
            <a:lvl6pPr marL="325040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6pPr>
            <a:lvl7pPr marL="329612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7pPr>
            <a:lvl8pPr marL="334184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8pPr>
            <a:lvl9pPr marL="338756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en-US" sz="11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First belt-worn 3 gas</a:t>
            </a:r>
          </a:p>
          <a:p>
            <a:pPr algn="ctr">
              <a:lnSpc>
                <a:spcPct val="100000"/>
              </a:lnSpc>
            </a:pPr>
            <a:r>
              <a:rPr lang="en-US" altLang="en-US" sz="11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LEL/O2/CO</a:t>
            </a:r>
          </a:p>
          <a:p>
            <a:pPr algn="ctr">
              <a:lnSpc>
                <a:spcPct val="100000"/>
              </a:lnSpc>
            </a:pPr>
            <a:endParaRPr lang="en-US" altLang="en-US" sz="1100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n-US" altLang="en-US" sz="1100" b="1" i="1" dirty="0">
                <a:latin typeface="Arial Narrow" panose="020B0604020202020204" pitchFamily="34" charset="0"/>
                <a:ea typeface="ＭＳ Ｐゴシック" panose="020B0600070205080204" pitchFamily="34" charset="-128"/>
                <a:cs typeface="Arial Narrow" panose="020B0604020202020204" pitchFamily="34" charset="0"/>
              </a:rPr>
              <a:t>GX-82A</a:t>
            </a:r>
          </a:p>
        </p:txBody>
      </p:sp>
      <p:sp>
        <p:nvSpPr>
          <p:cNvPr id="40" name="Rectangle 17">
            <a:extLst>
              <a:ext uri="{FF2B5EF4-FFF2-40B4-BE49-F238E27FC236}">
                <a16:creationId xmlns:a16="http://schemas.microsoft.com/office/drawing/2014/main" id="{ECC20AF7-4906-A44D-B064-534DD8CB11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0003" y="3674088"/>
            <a:ext cx="1048031" cy="550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179222" tIns="89611" rIns="179222" bIns="89611">
            <a:spAutoFit/>
          </a:bodyPr>
          <a:lstStyle>
            <a:lvl1pPr defTabSz="1279525">
              <a:defRPr sz="2400">
                <a:solidFill>
                  <a:schemeClr val="tx1"/>
                </a:solidFill>
                <a:latin typeface="Times" pitchFamily="2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2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2" charset="0"/>
              </a:defRPr>
            </a:lvl3pPr>
            <a:lvl4pPr marL="31407100" indent="-29486225" defTabSz="1279525">
              <a:defRPr sz="2400">
                <a:solidFill>
                  <a:schemeClr val="tx1"/>
                </a:solidFill>
                <a:latin typeface="Times" pitchFamily="2" charset="0"/>
              </a:defRPr>
            </a:lvl4pPr>
            <a:lvl5pPr marL="32046863" indent="-29486225" defTabSz="1279525">
              <a:defRPr sz="2400">
                <a:solidFill>
                  <a:schemeClr val="tx1"/>
                </a:solidFill>
                <a:latin typeface="Times" pitchFamily="2" charset="0"/>
              </a:defRPr>
            </a:lvl5pPr>
            <a:lvl6pPr marL="325040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6pPr>
            <a:lvl7pPr marL="329612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7pPr>
            <a:lvl8pPr marL="334184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8pPr>
            <a:lvl9pPr marL="338756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en-US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1986</a:t>
            </a:r>
          </a:p>
        </p:txBody>
      </p:sp>
      <p:sp>
        <p:nvSpPr>
          <p:cNvPr id="41" name="Rectangle 18">
            <a:extLst>
              <a:ext uri="{FF2B5EF4-FFF2-40B4-BE49-F238E27FC236}">
                <a16:creationId xmlns:a16="http://schemas.microsoft.com/office/drawing/2014/main" id="{D49D5ABD-B718-1C42-ADF0-9679EC36F2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5074" y="4224392"/>
            <a:ext cx="1692621" cy="858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lIns="179222" tIns="89611" rIns="179222" bIns="89611">
            <a:spAutoFit/>
          </a:bodyPr>
          <a:lstStyle>
            <a:lvl1pPr defTabSz="1279525">
              <a:defRPr sz="2400">
                <a:solidFill>
                  <a:schemeClr val="tx1"/>
                </a:solidFill>
                <a:latin typeface="Times" pitchFamily="2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2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2" charset="0"/>
              </a:defRPr>
            </a:lvl3pPr>
            <a:lvl4pPr marL="31407100" indent="-29486225" defTabSz="1279525">
              <a:defRPr sz="2400">
                <a:solidFill>
                  <a:schemeClr val="tx1"/>
                </a:solidFill>
                <a:latin typeface="Times" pitchFamily="2" charset="0"/>
              </a:defRPr>
            </a:lvl4pPr>
            <a:lvl5pPr marL="32046863" indent="-29486225" defTabSz="1279525">
              <a:defRPr sz="2400">
                <a:solidFill>
                  <a:schemeClr val="tx1"/>
                </a:solidFill>
                <a:latin typeface="Times" pitchFamily="2" charset="0"/>
              </a:defRPr>
            </a:lvl5pPr>
            <a:lvl6pPr marL="325040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6pPr>
            <a:lvl7pPr marL="329612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7pPr>
            <a:lvl8pPr marL="334184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8pPr>
            <a:lvl9pPr marL="338756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en-US" sz="11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First belt-worn 4 gas</a:t>
            </a:r>
          </a:p>
          <a:p>
            <a:pPr algn="ctr">
              <a:lnSpc>
                <a:spcPct val="100000"/>
              </a:lnSpc>
            </a:pPr>
            <a:r>
              <a:rPr lang="en-US" altLang="en-US" sz="11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LEL/O2/CO/H2S</a:t>
            </a:r>
          </a:p>
          <a:p>
            <a:pPr algn="ctr">
              <a:lnSpc>
                <a:spcPct val="100000"/>
              </a:lnSpc>
            </a:pPr>
            <a:endParaRPr lang="en-US" altLang="en-US" sz="1100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n-US" altLang="en-US" sz="1100" b="1" i="1" dirty="0">
                <a:latin typeface="Arial Narrow" panose="020B0604020202020204" pitchFamily="34" charset="0"/>
                <a:ea typeface="ＭＳ Ｐゴシック" panose="020B0600070205080204" pitchFamily="34" charset="-128"/>
                <a:cs typeface="Arial Narrow" panose="020B0604020202020204" pitchFamily="34" charset="0"/>
              </a:rPr>
              <a:t>GX-86A</a:t>
            </a:r>
          </a:p>
        </p:txBody>
      </p:sp>
      <p:sp>
        <p:nvSpPr>
          <p:cNvPr id="44" name="Rectangle 17">
            <a:extLst>
              <a:ext uri="{FF2B5EF4-FFF2-40B4-BE49-F238E27FC236}">
                <a16:creationId xmlns:a16="http://schemas.microsoft.com/office/drawing/2014/main" id="{C23CB5DD-7EAD-F74A-BA58-26315DF0E8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9397" y="3674088"/>
            <a:ext cx="1048031" cy="550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179222" tIns="89611" rIns="179222" bIns="89611">
            <a:spAutoFit/>
          </a:bodyPr>
          <a:lstStyle>
            <a:lvl1pPr defTabSz="1279525">
              <a:defRPr sz="2400">
                <a:solidFill>
                  <a:schemeClr val="tx1"/>
                </a:solidFill>
                <a:latin typeface="Times" pitchFamily="2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2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2" charset="0"/>
              </a:defRPr>
            </a:lvl3pPr>
            <a:lvl4pPr marL="31407100" indent="-29486225" defTabSz="1279525">
              <a:defRPr sz="2400">
                <a:solidFill>
                  <a:schemeClr val="tx1"/>
                </a:solidFill>
                <a:latin typeface="Times" pitchFamily="2" charset="0"/>
              </a:defRPr>
            </a:lvl4pPr>
            <a:lvl5pPr marL="32046863" indent="-29486225" defTabSz="1279525">
              <a:defRPr sz="2400">
                <a:solidFill>
                  <a:schemeClr val="tx1"/>
                </a:solidFill>
                <a:latin typeface="Times" pitchFamily="2" charset="0"/>
              </a:defRPr>
            </a:lvl5pPr>
            <a:lvl6pPr marL="325040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6pPr>
            <a:lvl7pPr marL="329612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7pPr>
            <a:lvl8pPr marL="334184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8pPr>
            <a:lvl9pPr marL="338756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en-US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1995</a:t>
            </a:r>
          </a:p>
        </p:txBody>
      </p:sp>
      <p:sp>
        <p:nvSpPr>
          <p:cNvPr id="45" name="Rectangle 18">
            <a:extLst>
              <a:ext uri="{FF2B5EF4-FFF2-40B4-BE49-F238E27FC236}">
                <a16:creationId xmlns:a16="http://schemas.microsoft.com/office/drawing/2014/main" id="{25CC8696-2673-514D-910F-7326E232A6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4468" y="4224392"/>
            <a:ext cx="1692621" cy="858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lIns="179222" tIns="89611" rIns="179222" bIns="89611">
            <a:spAutoFit/>
          </a:bodyPr>
          <a:lstStyle>
            <a:lvl1pPr defTabSz="1279525">
              <a:defRPr sz="2400">
                <a:solidFill>
                  <a:schemeClr val="tx1"/>
                </a:solidFill>
                <a:latin typeface="Times" pitchFamily="2" charset="0"/>
              </a:defRPr>
            </a:lvl1pPr>
            <a:lvl2pPr>
              <a:defRPr sz="2400">
                <a:solidFill>
                  <a:schemeClr val="tx1"/>
                </a:solidFill>
                <a:latin typeface="Times" pitchFamily="2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2" charset="0"/>
              </a:defRPr>
            </a:lvl3pPr>
            <a:lvl4pPr marL="31407100" indent="-29486225" defTabSz="1279525">
              <a:defRPr sz="2400">
                <a:solidFill>
                  <a:schemeClr val="tx1"/>
                </a:solidFill>
                <a:latin typeface="Times" pitchFamily="2" charset="0"/>
              </a:defRPr>
            </a:lvl4pPr>
            <a:lvl5pPr marL="32046863" indent="-29486225" defTabSz="1279525">
              <a:defRPr sz="2400">
                <a:solidFill>
                  <a:schemeClr val="tx1"/>
                </a:solidFill>
                <a:latin typeface="Times" pitchFamily="2" charset="0"/>
              </a:defRPr>
            </a:lvl5pPr>
            <a:lvl6pPr marL="325040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6pPr>
            <a:lvl7pPr marL="329612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7pPr>
            <a:lvl8pPr marL="334184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8pPr>
            <a:lvl9pPr marL="33875663" indent="-29486225" defTabSz="12795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en-US" sz="11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First 6 gas</a:t>
            </a:r>
          </a:p>
          <a:p>
            <a:pPr algn="ctr">
              <a:lnSpc>
                <a:spcPct val="100000"/>
              </a:lnSpc>
            </a:pPr>
            <a:r>
              <a:rPr lang="en-US" altLang="en-US" sz="11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portable</a:t>
            </a:r>
          </a:p>
          <a:p>
            <a:pPr algn="ctr">
              <a:lnSpc>
                <a:spcPct val="100000"/>
              </a:lnSpc>
            </a:pPr>
            <a:endParaRPr lang="en-US" altLang="en-US" sz="1100" b="1" i="1" dirty="0">
              <a:latin typeface="Arial Narrow" panose="020B0604020202020204" pitchFamily="34" charset="0"/>
              <a:ea typeface="ＭＳ Ｐゴシック" panose="020B0600070205080204" pitchFamily="34" charset="-128"/>
              <a:cs typeface="Arial Narrow" panose="020B060402020202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n-US" altLang="en-US" sz="1100" b="1" i="1" dirty="0">
                <a:latin typeface="Arial Narrow" panose="020B0604020202020204" pitchFamily="34" charset="0"/>
                <a:ea typeface="ＭＳ Ｐゴシック" panose="020B0600070205080204" pitchFamily="34" charset="-128"/>
                <a:cs typeface="Arial Narrow" panose="020B0604020202020204" pitchFamily="34" charset="0"/>
              </a:rPr>
              <a:t>EAGLE</a:t>
            </a:r>
          </a:p>
        </p:txBody>
      </p:sp>
      <p:pic>
        <p:nvPicPr>
          <p:cNvPr id="47" name="Picture 46" descr="Graphical user interface&#10;&#10;Description automatically generated">
            <a:extLst>
              <a:ext uri="{FF2B5EF4-FFF2-40B4-BE49-F238E27FC236}">
                <a16:creationId xmlns:a16="http://schemas.microsoft.com/office/drawing/2014/main" id="{03CB024B-FEDE-2342-8650-012FE67CE5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6190" y="2641675"/>
            <a:ext cx="1116118" cy="906321"/>
          </a:xfrm>
          <a:prstGeom prst="rect">
            <a:avLst/>
          </a:prstGeom>
        </p:spPr>
      </p:pic>
      <p:pic>
        <p:nvPicPr>
          <p:cNvPr id="49" name="Picture 48" descr="Graphical user interface&#10;&#10;Description automatically generated">
            <a:extLst>
              <a:ext uri="{FF2B5EF4-FFF2-40B4-BE49-F238E27FC236}">
                <a16:creationId xmlns:a16="http://schemas.microsoft.com/office/drawing/2014/main" id="{83FC0E11-4646-F545-92EA-15B3833F8B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714" y="2710379"/>
            <a:ext cx="991249" cy="906322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E6D7AA60-9B93-3946-9490-F0B953AB2D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7654" y="2273858"/>
            <a:ext cx="1491784" cy="1465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548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33D4F-39E0-4055-9923-278F6A1EE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52224"/>
            <a:ext cx="7772400" cy="676275"/>
          </a:xfrm>
        </p:spPr>
        <p:txBody>
          <a:bodyPr/>
          <a:lstStyle/>
          <a:p>
            <a:r>
              <a:rPr lang="en-US" dirty="0"/>
              <a:t>History of Innovation</a:t>
            </a:r>
          </a:p>
        </p:txBody>
      </p:sp>
      <p:sp>
        <p:nvSpPr>
          <p:cNvPr id="6" name="Line 3">
            <a:extLst>
              <a:ext uri="{FF2B5EF4-FFF2-40B4-BE49-F238E27FC236}">
                <a16:creationId xmlns:a16="http://schemas.microsoft.com/office/drawing/2014/main" id="{B91699EF-D080-4B4C-AF59-FBD2EC0663B8}"/>
              </a:ext>
            </a:extLst>
          </p:cNvPr>
          <p:cNvSpPr>
            <a:spLocks noChangeShapeType="1"/>
          </p:cNvSpPr>
          <p:nvPr/>
        </p:nvSpPr>
        <p:spPr bwMode="auto">
          <a:xfrm>
            <a:off x="-1926923" y="4200975"/>
            <a:ext cx="123761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9AB7C99-54CD-944C-8C6B-D7B88237405E}"/>
              </a:ext>
            </a:extLst>
          </p:cNvPr>
          <p:cNvGrpSpPr/>
          <p:nvPr/>
        </p:nvGrpSpPr>
        <p:grpSpPr>
          <a:xfrm>
            <a:off x="1951005" y="2657025"/>
            <a:ext cx="1569855" cy="2425448"/>
            <a:chOff x="1805581" y="2657025"/>
            <a:chExt cx="1569855" cy="2425448"/>
          </a:xfrm>
        </p:grpSpPr>
        <p:pic>
          <p:nvPicPr>
            <p:cNvPr id="9" name="Picture 8" descr="A wrist with a watch on it&#10;&#10;Description automatically generated with low confidence">
              <a:extLst>
                <a:ext uri="{FF2B5EF4-FFF2-40B4-BE49-F238E27FC236}">
                  <a16:creationId xmlns:a16="http://schemas.microsoft.com/office/drawing/2014/main" id="{6F57A571-E1F7-5B4C-8F0C-D83556AC1D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29815" y="2657025"/>
              <a:ext cx="1130893" cy="1496771"/>
            </a:xfrm>
            <a:prstGeom prst="rect">
              <a:avLst/>
            </a:prstGeom>
          </p:spPr>
        </p:pic>
        <p:sp>
          <p:nvSpPr>
            <p:cNvPr id="27" name="Rectangle 17">
              <a:extLst>
                <a:ext uri="{FF2B5EF4-FFF2-40B4-BE49-F238E27FC236}">
                  <a16:creationId xmlns:a16="http://schemas.microsoft.com/office/drawing/2014/main" id="{799BC837-C70C-934D-8A91-10D187B6BF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6494" y="3674088"/>
              <a:ext cx="1048031" cy="550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179222" tIns="89611" rIns="179222" bIns="89611">
              <a:spAutoFit/>
            </a:bodyPr>
            <a:lstStyle>
              <a:lvl1pPr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2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2" charset="0"/>
                </a:defRPr>
              </a:lvl3pPr>
              <a:lvl4pPr marL="31407100" indent="-29486225"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4pPr>
              <a:lvl5pPr marL="32046863" indent="-29486225"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5pPr>
              <a:lvl6pPr marL="325040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6pPr>
              <a:lvl7pPr marL="329612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7pPr>
              <a:lvl8pPr marL="334184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8pPr>
              <a:lvl9pPr marL="338756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en-US" b="1" dirty="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2001</a:t>
              </a:r>
            </a:p>
          </p:txBody>
        </p:sp>
        <p:sp>
          <p:nvSpPr>
            <p:cNvPr id="28" name="Rectangle 18">
              <a:extLst>
                <a:ext uri="{FF2B5EF4-FFF2-40B4-BE49-F238E27FC236}">
                  <a16:creationId xmlns:a16="http://schemas.microsoft.com/office/drawing/2014/main" id="{F5166C8C-6B82-8E4D-A4C7-F9A049E96A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5581" y="4224392"/>
              <a:ext cx="1569855" cy="858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 lIns="179222" tIns="89611" rIns="179222" bIns="89611">
              <a:spAutoFit/>
            </a:bodyPr>
            <a:lstStyle>
              <a:lvl1pPr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2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2" charset="0"/>
                </a:defRPr>
              </a:lvl3pPr>
              <a:lvl4pPr marL="31407100" indent="-29486225"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4pPr>
              <a:lvl5pPr marL="32046863" indent="-29486225"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5pPr>
              <a:lvl6pPr marL="325040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6pPr>
              <a:lvl7pPr marL="329612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7pPr>
              <a:lvl8pPr marL="334184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8pPr>
              <a:lvl9pPr marL="338756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en-US" sz="1100" dirty="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World’s smallest </a:t>
              </a:r>
            </a:p>
            <a:p>
              <a:pPr algn="ctr">
                <a:lnSpc>
                  <a:spcPct val="100000"/>
                </a:lnSpc>
              </a:pPr>
              <a:r>
                <a:rPr lang="en-US" altLang="en-US" sz="1100" dirty="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4 gas monitor</a:t>
              </a:r>
            </a:p>
            <a:p>
              <a:pPr algn="ctr">
                <a:lnSpc>
                  <a:spcPct val="100000"/>
                </a:lnSpc>
              </a:pPr>
              <a:endParaRPr lang="en-US" altLang="en-US" sz="11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en-US" sz="1100" b="1" i="1" dirty="0">
                  <a:latin typeface="Arial Narrow" panose="020B0604020202020204" pitchFamily="34" charset="0"/>
                  <a:ea typeface="ＭＳ Ｐゴシック" panose="020B0600070205080204" pitchFamily="34" charset="-128"/>
                  <a:cs typeface="Arial Narrow" panose="020B0604020202020204" pitchFamily="34" charset="0"/>
                </a:rPr>
                <a:t>GX-2001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4342914-B709-9C4E-83CA-00AA5D2BE78C}"/>
              </a:ext>
            </a:extLst>
          </p:cNvPr>
          <p:cNvGrpSpPr/>
          <p:nvPr/>
        </p:nvGrpSpPr>
        <p:grpSpPr>
          <a:xfrm>
            <a:off x="258417" y="2907183"/>
            <a:ext cx="1502351" cy="2175290"/>
            <a:chOff x="0" y="2907183"/>
            <a:chExt cx="1502351" cy="2175290"/>
          </a:xfrm>
        </p:grpSpPr>
        <p:sp>
          <p:nvSpPr>
            <p:cNvPr id="20" name="Rectangle 17">
              <a:extLst>
                <a:ext uri="{FF2B5EF4-FFF2-40B4-BE49-F238E27FC236}">
                  <a16:creationId xmlns:a16="http://schemas.microsoft.com/office/drawing/2014/main" id="{9AD8CAC1-80FA-7449-8725-3F01FC8E06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60" y="3674088"/>
              <a:ext cx="1048031" cy="550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179222" tIns="89611" rIns="179222" bIns="89611">
              <a:spAutoFit/>
            </a:bodyPr>
            <a:lstStyle>
              <a:lvl1pPr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2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2" charset="0"/>
                </a:defRPr>
              </a:lvl3pPr>
              <a:lvl4pPr marL="31407100" indent="-29486225"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4pPr>
              <a:lvl5pPr marL="32046863" indent="-29486225"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5pPr>
              <a:lvl6pPr marL="325040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6pPr>
              <a:lvl7pPr marL="329612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7pPr>
              <a:lvl8pPr marL="334184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8pPr>
              <a:lvl9pPr marL="338756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en-US" b="1" dirty="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1997</a:t>
              </a:r>
            </a:p>
          </p:txBody>
        </p:sp>
        <p:sp>
          <p:nvSpPr>
            <p:cNvPr id="21" name="Rectangle 18">
              <a:extLst>
                <a:ext uri="{FF2B5EF4-FFF2-40B4-BE49-F238E27FC236}">
                  <a16:creationId xmlns:a16="http://schemas.microsoft.com/office/drawing/2014/main" id="{0CBE1B3A-BE46-7B4F-A61B-91431177EE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224392"/>
              <a:ext cx="1502351" cy="858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 lIns="179222" tIns="89611" rIns="179222" bIns="89611">
              <a:spAutoFit/>
            </a:bodyPr>
            <a:lstStyle>
              <a:lvl1pPr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2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2" charset="0"/>
                </a:defRPr>
              </a:lvl3pPr>
              <a:lvl4pPr marL="31407100" indent="-29486225"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4pPr>
              <a:lvl5pPr marL="32046863" indent="-29486225"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5pPr>
              <a:lvl6pPr marL="325040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6pPr>
              <a:lvl7pPr marL="329612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7pPr>
              <a:lvl8pPr marL="334184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8pPr>
              <a:lvl9pPr marL="338756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en-US" sz="1100" dirty="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First wrist-worn gas monitor</a:t>
              </a:r>
            </a:p>
            <a:p>
              <a:pPr algn="ctr">
                <a:lnSpc>
                  <a:spcPct val="100000"/>
                </a:lnSpc>
              </a:pPr>
              <a:r>
                <a:rPr lang="en-US" altLang="en-US" sz="1100" dirty="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 </a:t>
              </a:r>
            </a:p>
            <a:p>
              <a:pPr algn="ctr">
                <a:lnSpc>
                  <a:spcPct val="100000"/>
                </a:lnSpc>
              </a:pPr>
              <a:r>
                <a:rPr lang="en-US" altLang="en-US" sz="1100" b="1" i="1" dirty="0">
                  <a:latin typeface="Arial Narrow" panose="020B0604020202020204" pitchFamily="34" charset="0"/>
                  <a:ea typeface="ＭＳ Ｐゴシック" panose="020B0600070205080204" pitchFamily="34" charset="-128"/>
                  <a:cs typeface="Arial Narrow" panose="020B0604020202020204" pitchFamily="34" charset="0"/>
                </a:rPr>
                <a:t>GasWatch</a:t>
              </a:r>
            </a:p>
          </p:txBody>
        </p:sp>
        <p:pic>
          <p:nvPicPr>
            <p:cNvPr id="7" name="Picture 6" descr="A picture containing person, indoor, hand&#10;&#10;Description automatically generated">
              <a:extLst>
                <a:ext uri="{FF2B5EF4-FFF2-40B4-BE49-F238E27FC236}">
                  <a16:creationId xmlns:a16="http://schemas.microsoft.com/office/drawing/2014/main" id="{B10E0C36-D526-714A-8080-BA0C0285A6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912" y="2907183"/>
              <a:ext cx="1273775" cy="708697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29500CA-05AC-4A4E-9EFD-40D493D580C8}"/>
              </a:ext>
            </a:extLst>
          </p:cNvPr>
          <p:cNvGrpSpPr/>
          <p:nvPr/>
        </p:nvGrpSpPr>
        <p:grpSpPr>
          <a:xfrm>
            <a:off x="3711097" y="2894824"/>
            <a:ext cx="1569855" cy="2187649"/>
            <a:chOff x="3741421" y="2894824"/>
            <a:chExt cx="1569855" cy="2187649"/>
          </a:xfrm>
        </p:grpSpPr>
        <p:pic>
          <p:nvPicPr>
            <p:cNvPr id="33" name="Picture 23">
              <a:extLst>
                <a:ext uri="{FF2B5EF4-FFF2-40B4-BE49-F238E27FC236}">
                  <a16:creationId xmlns:a16="http://schemas.microsoft.com/office/drawing/2014/main" id="{B4CF1E16-6255-6842-B1C0-E1712E0688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4785" y="2894824"/>
              <a:ext cx="1317732" cy="11864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Rectangle 17">
              <a:extLst>
                <a:ext uri="{FF2B5EF4-FFF2-40B4-BE49-F238E27FC236}">
                  <a16:creationId xmlns:a16="http://schemas.microsoft.com/office/drawing/2014/main" id="{A83B0CF8-8936-F546-86EF-C866A8BBD7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3744" y="3674088"/>
              <a:ext cx="1048031" cy="550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179222" tIns="89611" rIns="179222" bIns="89611">
              <a:spAutoFit/>
            </a:bodyPr>
            <a:lstStyle>
              <a:lvl1pPr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2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2" charset="0"/>
                </a:defRPr>
              </a:lvl3pPr>
              <a:lvl4pPr marL="31407100" indent="-29486225"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4pPr>
              <a:lvl5pPr marL="32046863" indent="-29486225"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5pPr>
              <a:lvl6pPr marL="325040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6pPr>
              <a:lvl7pPr marL="329612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7pPr>
              <a:lvl8pPr marL="334184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8pPr>
              <a:lvl9pPr marL="338756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en-US" b="1" dirty="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2009</a:t>
              </a:r>
            </a:p>
          </p:txBody>
        </p:sp>
        <p:sp>
          <p:nvSpPr>
            <p:cNvPr id="29" name="Rectangle 18">
              <a:extLst>
                <a:ext uri="{FF2B5EF4-FFF2-40B4-BE49-F238E27FC236}">
                  <a16:creationId xmlns:a16="http://schemas.microsoft.com/office/drawing/2014/main" id="{9727362B-FE6D-EB48-BDA5-9C47C54880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1421" y="4224392"/>
              <a:ext cx="1569855" cy="858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 lIns="179222" tIns="89611" rIns="179222" bIns="89611">
              <a:spAutoFit/>
            </a:bodyPr>
            <a:lstStyle>
              <a:lvl1pPr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2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2" charset="0"/>
                </a:defRPr>
              </a:lvl3pPr>
              <a:lvl4pPr marL="31407100" indent="-29486225"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4pPr>
              <a:lvl5pPr marL="32046863" indent="-29486225"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5pPr>
              <a:lvl6pPr marL="325040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6pPr>
              <a:lvl7pPr marL="329612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7pPr>
              <a:lvl8pPr marL="334184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8pPr>
              <a:lvl9pPr marL="338756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en-US" sz="1100" dirty="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World’s smallest </a:t>
              </a:r>
            </a:p>
            <a:p>
              <a:pPr algn="ctr">
                <a:lnSpc>
                  <a:spcPct val="100000"/>
                </a:lnSpc>
              </a:pPr>
              <a:r>
                <a:rPr lang="en-US" altLang="en-US" sz="1100" dirty="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4 gas monitor</a:t>
              </a:r>
            </a:p>
            <a:p>
              <a:pPr algn="ctr">
                <a:lnSpc>
                  <a:spcPct val="100000"/>
                </a:lnSpc>
              </a:pPr>
              <a:endParaRPr lang="en-US" altLang="en-US" sz="11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en-US" sz="1100" b="1" i="1" dirty="0">
                  <a:latin typeface="Arial Narrow" panose="020B0604020202020204" pitchFamily="34" charset="0"/>
                  <a:ea typeface="ＭＳ Ｐゴシック" panose="020B0600070205080204" pitchFamily="34" charset="-128"/>
                  <a:cs typeface="Arial Narrow" panose="020B0604020202020204" pitchFamily="34" charset="0"/>
                </a:rPr>
                <a:t>GX-2009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55F02EB-7A38-1240-A461-BB2D1864F131}"/>
              </a:ext>
            </a:extLst>
          </p:cNvPr>
          <p:cNvGrpSpPr/>
          <p:nvPr/>
        </p:nvGrpSpPr>
        <p:grpSpPr>
          <a:xfrm>
            <a:off x="7354046" y="2892482"/>
            <a:ext cx="1569855" cy="2189991"/>
            <a:chOff x="7095629" y="2892482"/>
            <a:chExt cx="1569855" cy="2189991"/>
          </a:xfrm>
        </p:grpSpPr>
        <p:pic>
          <p:nvPicPr>
            <p:cNvPr id="13" name="Picture 12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7BC8208E-54DD-524B-B70B-22E5FE7DF5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46464" y="2892482"/>
              <a:ext cx="1284025" cy="1186470"/>
            </a:xfrm>
            <a:prstGeom prst="rect">
              <a:avLst/>
            </a:prstGeom>
          </p:spPr>
        </p:pic>
        <p:sp>
          <p:nvSpPr>
            <p:cNvPr id="35" name="Rectangle 17">
              <a:extLst>
                <a:ext uri="{FF2B5EF4-FFF2-40B4-BE49-F238E27FC236}">
                  <a16:creationId xmlns:a16="http://schemas.microsoft.com/office/drawing/2014/main" id="{A8F7FC71-C84A-9C44-AA7E-9117CAE8D8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19200" y="3674088"/>
              <a:ext cx="1048031" cy="550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179222" tIns="89611" rIns="179222" bIns="89611">
              <a:spAutoFit/>
            </a:bodyPr>
            <a:lstStyle>
              <a:lvl1pPr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2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2" charset="0"/>
                </a:defRPr>
              </a:lvl3pPr>
              <a:lvl4pPr marL="31407100" indent="-29486225"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4pPr>
              <a:lvl5pPr marL="32046863" indent="-29486225"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5pPr>
              <a:lvl6pPr marL="325040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6pPr>
              <a:lvl7pPr marL="329612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7pPr>
              <a:lvl8pPr marL="334184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8pPr>
              <a:lvl9pPr marL="338756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en-US" b="1" dirty="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2019</a:t>
              </a:r>
            </a:p>
          </p:txBody>
        </p:sp>
        <p:sp>
          <p:nvSpPr>
            <p:cNvPr id="37" name="Rectangle 18">
              <a:extLst>
                <a:ext uri="{FF2B5EF4-FFF2-40B4-BE49-F238E27FC236}">
                  <a16:creationId xmlns:a16="http://schemas.microsoft.com/office/drawing/2014/main" id="{29F862B0-8F2C-4D4D-8063-5A5B9D762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95629" y="4224392"/>
              <a:ext cx="1569855" cy="858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 lIns="179222" tIns="89611" rIns="179222" bIns="89611">
              <a:spAutoFit/>
            </a:bodyPr>
            <a:lstStyle>
              <a:lvl1pPr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2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2" charset="0"/>
                </a:defRPr>
              </a:lvl3pPr>
              <a:lvl4pPr marL="31407100" indent="-29486225"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4pPr>
              <a:lvl5pPr marL="32046863" indent="-29486225"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5pPr>
              <a:lvl6pPr marL="325040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6pPr>
              <a:lvl7pPr marL="329612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7pPr>
              <a:lvl8pPr marL="334184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8pPr>
              <a:lvl9pPr marL="338756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en-US" sz="1100" dirty="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World’s smallest </a:t>
              </a:r>
            </a:p>
            <a:p>
              <a:pPr algn="ctr">
                <a:lnSpc>
                  <a:spcPct val="100000"/>
                </a:lnSpc>
              </a:pPr>
              <a:r>
                <a:rPr lang="en-US" altLang="en-US" sz="1100" dirty="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4 gas monitor</a:t>
              </a:r>
            </a:p>
            <a:p>
              <a:pPr algn="ctr">
                <a:lnSpc>
                  <a:spcPct val="100000"/>
                </a:lnSpc>
              </a:pPr>
              <a:endParaRPr lang="en-US" altLang="en-US" sz="11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en-US" sz="1100" b="1" i="1" dirty="0">
                  <a:latin typeface="Arial Narrow" panose="020B0604020202020204" pitchFamily="34" charset="0"/>
                  <a:ea typeface="ＭＳ Ｐゴシック" panose="020B0600070205080204" pitchFamily="34" charset="-128"/>
                  <a:cs typeface="Arial Narrow" panose="020B0604020202020204" pitchFamily="34" charset="0"/>
                </a:rPr>
                <a:t>GX-3R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412850C-2F32-7E4D-ADEA-285BA1FF0581}"/>
              </a:ext>
            </a:extLst>
          </p:cNvPr>
          <p:cNvGrpSpPr/>
          <p:nvPr/>
        </p:nvGrpSpPr>
        <p:grpSpPr>
          <a:xfrm>
            <a:off x="5471189" y="2118953"/>
            <a:ext cx="1692621" cy="2963520"/>
            <a:chOff x="5462677" y="2118953"/>
            <a:chExt cx="1692621" cy="2963520"/>
          </a:xfrm>
        </p:grpSpPr>
        <p:sp>
          <p:nvSpPr>
            <p:cNvPr id="40" name="Rectangle 17">
              <a:extLst>
                <a:ext uri="{FF2B5EF4-FFF2-40B4-BE49-F238E27FC236}">
                  <a16:creationId xmlns:a16="http://schemas.microsoft.com/office/drawing/2014/main" id="{ECC20AF7-4906-A44D-B064-534DD8CB11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97606" y="3674088"/>
              <a:ext cx="1048031" cy="550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179222" tIns="89611" rIns="179222" bIns="89611">
              <a:spAutoFit/>
            </a:bodyPr>
            <a:lstStyle>
              <a:lvl1pPr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2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2" charset="0"/>
                </a:defRPr>
              </a:lvl3pPr>
              <a:lvl4pPr marL="31407100" indent="-29486225"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4pPr>
              <a:lvl5pPr marL="32046863" indent="-29486225"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5pPr>
              <a:lvl6pPr marL="325040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6pPr>
              <a:lvl7pPr marL="329612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7pPr>
              <a:lvl8pPr marL="334184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8pPr>
              <a:lvl9pPr marL="338756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en-US" b="1" dirty="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2015</a:t>
              </a:r>
            </a:p>
          </p:txBody>
        </p:sp>
        <p:sp>
          <p:nvSpPr>
            <p:cNvPr id="41" name="Rectangle 18">
              <a:extLst>
                <a:ext uri="{FF2B5EF4-FFF2-40B4-BE49-F238E27FC236}">
                  <a16:creationId xmlns:a16="http://schemas.microsoft.com/office/drawing/2014/main" id="{D49D5ABD-B718-1C42-ADF0-9679EC36F2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2677" y="4224392"/>
              <a:ext cx="1692621" cy="858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 lIns="179222" tIns="89611" rIns="179222" bIns="89611">
              <a:spAutoFit/>
            </a:bodyPr>
            <a:lstStyle>
              <a:lvl1pPr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itchFamily="2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2" charset="0"/>
                </a:defRPr>
              </a:lvl3pPr>
              <a:lvl4pPr marL="31407100" indent="-29486225"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4pPr>
              <a:lvl5pPr marL="32046863" indent="-29486225" defTabSz="1279525">
                <a:defRPr sz="2400">
                  <a:solidFill>
                    <a:schemeClr val="tx1"/>
                  </a:solidFill>
                  <a:latin typeface="Times" pitchFamily="2" charset="0"/>
                </a:defRPr>
              </a:lvl5pPr>
              <a:lvl6pPr marL="325040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6pPr>
              <a:lvl7pPr marL="329612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7pPr>
              <a:lvl8pPr marL="334184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8pPr>
              <a:lvl9pPr marL="33875663" indent="-29486225" defTabSz="12795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2" charset="0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en-US" sz="1100" dirty="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First 6 gas </a:t>
              </a:r>
            </a:p>
            <a:p>
              <a:pPr algn="ctr">
                <a:lnSpc>
                  <a:spcPct val="100000"/>
                </a:lnSpc>
              </a:pPr>
              <a:r>
                <a:rPr lang="en-US" altLang="en-US" sz="1100" dirty="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with dual PID</a:t>
              </a:r>
            </a:p>
            <a:p>
              <a:pPr algn="ctr">
                <a:lnSpc>
                  <a:spcPct val="100000"/>
                </a:lnSpc>
              </a:pPr>
              <a:endParaRPr lang="en-US" altLang="en-US" sz="11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en-US" sz="1100" b="1" i="1" dirty="0">
                  <a:latin typeface="Arial Narrow" panose="020B0604020202020204" pitchFamily="34" charset="0"/>
                  <a:ea typeface="ＭＳ Ｐゴシック" panose="020B0600070205080204" pitchFamily="34" charset="-128"/>
                  <a:cs typeface="Arial Narrow" panose="020B0604020202020204" pitchFamily="34" charset="0"/>
                </a:rPr>
                <a:t>GX-6000</a:t>
              </a:r>
            </a:p>
          </p:txBody>
        </p:sp>
        <p:pic>
          <p:nvPicPr>
            <p:cNvPr id="4" name="Picture 3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CE53BCA0-9C5B-454E-A9A6-64ABC1EE99E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86676" y="2118953"/>
              <a:ext cx="675861" cy="16896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275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EDCF1-8973-C747-A7C2-72A40794D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975" y="297391"/>
            <a:ext cx="7772400" cy="676275"/>
          </a:xfrm>
        </p:spPr>
        <p:txBody>
          <a:bodyPr/>
          <a:lstStyle/>
          <a:p>
            <a:r>
              <a:rPr lang="en-US" b="1" dirty="0"/>
              <a:t>Largest product selection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A9AE39-2993-1F44-A0D1-170730ACB8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86"/>
          <a:stretch/>
        </p:blipFill>
        <p:spPr>
          <a:xfrm>
            <a:off x="0" y="1201785"/>
            <a:ext cx="4862488" cy="31176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783058F-5DC1-8D49-A772-A6A4C7B31E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0998" y="3509556"/>
            <a:ext cx="4463002" cy="3298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77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A4EDE-FCFD-4227-AE44-DEDFB57C8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832" y="3147029"/>
            <a:ext cx="7772400" cy="676275"/>
          </a:xfrm>
        </p:spPr>
        <p:txBody>
          <a:bodyPr/>
          <a:lstStyle/>
          <a:p>
            <a:r>
              <a:rPr lang="en-US" sz="8000" dirty="0"/>
              <a:t>PEOPLE!!</a:t>
            </a:r>
          </a:p>
        </p:txBody>
      </p:sp>
    </p:spTree>
    <p:extLst>
      <p:ext uri="{BB962C8B-B14F-4D97-AF65-F5344CB8AC3E}">
        <p14:creationId xmlns:p14="http://schemas.microsoft.com/office/powerpoint/2010/main" val="2562228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5FB1A-0789-4473-8237-074515B89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RKI isn’t going away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37D891-CFDB-434B-9E91-06268B907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Looking to acquire companies not to be acquired</a:t>
            </a:r>
          </a:p>
          <a:p>
            <a:r>
              <a:rPr lang="en-US" dirty="0"/>
              <a:t>Huge internal investments</a:t>
            </a:r>
          </a:p>
          <a:p>
            <a:pPr lvl="1"/>
            <a:r>
              <a:rPr lang="en-US" dirty="0"/>
              <a:t>18 new products in 2021 (wireless fixed </a:t>
            </a:r>
            <a:r>
              <a:rPr lang="en-US"/>
              <a:t>gas detection)</a:t>
            </a:r>
            <a:endParaRPr lang="en-US" dirty="0"/>
          </a:p>
          <a:p>
            <a:pPr lvl="1"/>
            <a:r>
              <a:rPr lang="en-US" dirty="0"/>
              <a:t>Many more new products on horizon</a:t>
            </a:r>
          </a:p>
          <a:p>
            <a:pPr lvl="1"/>
            <a:r>
              <a:rPr lang="en-US" dirty="0"/>
              <a:t>New positions</a:t>
            </a:r>
          </a:p>
          <a:p>
            <a:pPr lvl="1"/>
            <a:r>
              <a:rPr lang="en-US" dirty="0"/>
              <a:t>Spending big bucks on IT </a:t>
            </a:r>
          </a:p>
          <a:p>
            <a:pPr lvl="1"/>
            <a:r>
              <a:rPr lang="en-US" dirty="0"/>
              <a:t>Marketing</a:t>
            </a:r>
          </a:p>
          <a:p>
            <a:pPr lvl="2"/>
            <a:r>
              <a:rPr lang="en-US" dirty="0"/>
              <a:t>Website</a:t>
            </a:r>
          </a:p>
          <a:p>
            <a:pPr lvl="2"/>
            <a:r>
              <a:rPr lang="en-US" dirty="0"/>
              <a:t>Announcements</a:t>
            </a:r>
          </a:p>
          <a:p>
            <a:pPr lvl="2"/>
            <a:r>
              <a:rPr lang="en-US" dirty="0"/>
              <a:t>Joint flyers</a:t>
            </a:r>
          </a:p>
          <a:p>
            <a:pPr lvl="1"/>
            <a:r>
              <a:rPr lang="en-US" dirty="0"/>
              <a:t>Training</a:t>
            </a:r>
          </a:p>
        </p:txBody>
      </p:sp>
    </p:spTree>
    <p:extLst>
      <p:ext uri="{BB962C8B-B14F-4D97-AF65-F5344CB8AC3E}">
        <p14:creationId xmlns:p14="http://schemas.microsoft.com/office/powerpoint/2010/main" val="392078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theme/theme1.xml><?xml version="1.0" encoding="utf-8"?>
<a:theme xmlns:a="http://schemas.openxmlformats.org/drawingml/2006/main" name="Standard Powerpoi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aswatch3 Features and Benefits" id="{A4A2955F-A501-4C4B-A762-8F2BA1E1C628}" vid="{B2F1A490-1324-9843-BD3B-BC09C394E78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Standard Powerpoint</Template>
  <TotalTime>36805</TotalTime>
  <Words>330</Words>
  <Application>Microsoft Office PowerPoint</Application>
  <PresentationFormat>On-screen Show (4:3)</PresentationFormat>
  <Paragraphs>118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Arial</vt:lpstr>
      <vt:lpstr>Arial Black</vt:lpstr>
      <vt:lpstr>Arial Narrow</vt:lpstr>
      <vt:lpstr>Calibri</vt:lpstr>
      <vt:lpstr>Century Gothic</vt:lpstr>
      <vt:lpstr>Courier New</vt:lpstr>
      <vt:lpstr>Symbol</vt:lpstr>
      <vt:lpstr>Times</vt:lpstr>
      <vt:lpstr>Times New Roman</vt:lpstr>
      <vt:lpstr>Standard Powerpoint</vt:lpstr>
      <vt:lpstr>PowerPoint Presentation</vt:lpstr>
      <vt:lpstr>Presenters</vt:lpstr>
      <vt:lpstr>Presenters</vt:lpstr>
      <vt:lpstr>Training topics</vt:lpstr>
      <vt:lpstr>Company Background</vt:lpstr>
      <vt:lpstr>Company Culture</vt:lpstr>
      <vt:lpstr>Company Culture</vt:lpstr>
      <vt:lpstr>History of Innovation</vt:lpstr>
      <vt:lpstr>History of Innovation</vt:lpstr>
      <vt:lpstr>Largest product selection</vt:lpstr>
      <vt:lpstr>PEOPLE!!</vt:lpstr>
      <vt:lpstr>RKI isn’t going away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Clint Anderson</cp:lastModifiedBy>
  <cp:revision>142</cp:revision>
  <cp:lastPrinted>2020-03-03T19:45:23Z</cp:lastPrinted>
  <dcterms:created xsi:type="dcterms:W3CDTF">2020-02-07T23:18:37Z</dcterms:created>
  <dcterms:modified xsi:type="dcterms:W3CDTF">2022-03-22T21:01:39Z</dcterms:modified>
</cp:coreProperties>
</file>