
<file path=[Content_Types].xml><?xml version="1.0" encoding="utf-8"?>
<Types xmlns="http://schemas.openxmlformats.org/package/2006/content-types">
  <Default Extension="xml" ContentType="application/xml"/>
  <Default Extension="docx" ContentType="application/vnd.openxmlformats-officedocument.wordprocessingml.document"/>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866" r:id="rId1"/>
  </p:sldMasterIdLst>
  <p:notesMasterIdLst>
    <p:notesMasterId r:id="rId57"/>
  </p:notesMasterIdLst>
  <p:handoutMasterIdLst>
    <p:handoutMasterId r:id="rId58"/>
  </p:handoutMasterIdLst>
  <p:sldIdLst>
    <p:sldId id="956" r:id="rId2"/>
    <p:sldId id="982" r:id="rId3"/>
    <p:sldId id="983" r:id="rId4"/>
    <p:sldId id="842" r:id="rId5"/>
    <p:sldId id="978" r:id="rId6"/>
    <p:sldId id="984" r:id="rId7"/>
    <p:sldId id="985" r:id="rId8"/>
    <p:sldId id="976" r:id="rId9"/>
    <p:sldId id="977" r:id="rId10"/>
    <p:sldId id="981" r:id="rId11"/>
    <p:sldId id="979" r:id="rId12"/>
    <p:sldId id="980" r:id="rId13"/>
    <p:sldId id="897" r:id="rId14"/>
    <p:sldId id="950" r:id="rId15"/>
    <p:sldId id="931" r:id="rId16"/>
    <p:sldId id="851" r:id="rId17"/>
    <p:sldId id="854" r:id="rId18"/>
    <p:sldId id="930" r:id="rId19"/>
    <p:sldId id="923" r:id="rId20"/>
    <p:sldId id="963" r:id="rId21"/>
    <p:sldId id="957" r:id="rId22"/>
    <p:sldId id="958" r:id="rId23"/>
    <p:sldId id="975" r:id="rId24"/>
    <p:sldId id="877" r:id="rId25"/>
    <p:sldId id="959" r:id="rId26"/>
    <p:sldId id="961" r:id="rId27"/>
    <p:sldId id="948" r:id="rId28"/>
    <p:sldId id="900" r:id="rId29"/>
    <p:sldId id="927" r:id="rId30"/>
    <p:sldId id="945" r:id="rId31"/>
    <p:sldId id="954" r:id="rId32"/>
    <p:sldId id="933" r:id="rId33"/>
    <p:sldId id="924" r:id="rId34"/>
    <p:sldId id="953" r:id="rId35"/>
    <p:sldId id="952" r:id="rId36"/>
    <p:sldId id="955" r:id="rId37"/>
    <p:sldId id="932" r:id="rId38"/>
    <p:sldId id="926" r:id="rId39"/>
    <p:sldId id="901" r:id="rId40"/>
    <p:sldId id="947" r:id="rId41"/>
    <p:sldId id="964" r:id="rId42"/>
    <p:sldId id="974" r:id="rId43"/>
    <p:sldId id="925" r:id="rId44"/>
    <p:sldId id="986" r:id="rId45"/>
    <p:sldId id="987" r:id="rId46"/>
    <p:sldId id="988" r:id="rId47"/>
    <p:sldId id="946" r:id="rId48"/>
    <p:sldId id="935" r:id="rId49"/>
    <p:sldId id="936" r:id="rId50"/>
    <p:sldId id="928" r:id="rId51"/>
    <p:sldId id="937" r:id="rId52"/>
    <p:sldId id="972" r:id="rId53"/>
    <p:sldId id="973" r:id="rId54"/>
    <p:sldId id="929" r:id="rId55"/>
    <p:sldId id="971" r:id="rId56"/>
  </p:sldIdLst>
  <p:sldSz cx="9144000" cy="6858000" type="screen4x3"/>
  <p:notesSz cx="6858000" cy="9296400"/>
  <p:custShowLst>
    <p:custShow name="Corporate Overview" id="0">
      <p:sldLst/>
    </p:custShow>
    <p:custShow name="Life Sciences" id="1">
      <p:sldLst/>
    </p:custShow>
    <p:custShow name="Optical Technologies" id="2">
      <p:sldLst/>
    </p:custShow>
    <p:custShow name="Measurement &amp; Control" id="3">
      <p:sldLst/>
    </p:custShow>
  </p:custShowLst>
  <p:defaultTextStyle>
    <a:defPPr>
      <a:defRPr lang="en-US"/>
    </a:defPPr>
    <a:lvl1pPr algn="l" rtl="0" eaLnBrk="0" fontAlgn="base" hangingPunct="0">
      <a:spcBef>
        <a:spcPct val="0"/>
      </a:spcBef>
      <a:spcAft>
        <a:spcPct val="0"/>
      </a:spcAft>
      <a:defRPr sz="2700" kern="1200">
        <a:solidFill>
          <a:schemeClr val="tx1"/>
        </a:solidFill>
        <a:latin typeface="Verdana" charset="0"/>
        <a:ea typeface="ＭＳ Ｐゴシック" charset="0"/>
        <a:cs typeface="ＭＳ Ｐゴシック" charset="0"/>
      </a:defRPr>
    </a:lvl1pPr>
    <a:lvl2pPr marL="457200" algn="l" rtl="0" eaLnBrk="0" fontAlgn="base" hangingPunct="0">
      <a:spcBef>
        <a:spcPct val="0"/>
      </a:spcBef>
      <a:spcAft>
        <a:spcPct val="0"/>
      </a:spcAft>
      <a:defRPr sz="2700" kern="1200">
        <a:solidFill>
          <a:schemeClr val="tx1"/>
        </a:solidFill>
        <a:latin typeface="Verdana" charset="0"/>
        <a:ea typeface="ＭＳ Ｐゴシック" charset="0"/>
        <a:cs typeface="ＭＳ Ｐゴシック" charset="0"/>
      </a:defRPr>
    </a:lvl2pPr>
    <a:lvl3pPr marL="914400" algn="l" rtl="0" eaLnBrk="0" fontAlgn="base" hangingPunct="0">
      <a:spcBef>
        <a:spcPct val="0"/>
      </a:spcBef>
      <a:spcAft>
        <a:spcPct val="0"/>
      </a:spcAft>
      <a:defRPr sz="2700" kern="1200">
        <a:solidFill>
          <a:schemeClr val="tx1"/>
        </a:solidFill>
        <a:latin typeface="Verdana" charset="0"/>
        <a:ea typeface="ＭＳ Ｐゴシック" charset="0"/>
        <a:cs typeface="ＭＳ Ｐゴシック" charset="0"/>
      </a:defRPr>
    </a:lvl3pPr>
    <a:lvl4pPr marL="1371600" algn="l" rtl="0" eaLnBrk="0" fontAlgn="base" hangingPunct="0">
      <a:spcBef>
        <a:spcPct val="0"/>
      </a:spcBef>
      <a:spcAft>
        <a:spcPct val="0"/>
      </a:spcAft>
      <a:defRPr sz="2700" kern="1200">
        <a:solidFill>
          <a:schemeClr val="tx1"/>
        </a:solidFill>
        <a:latin typeface="Verdana" charset="0"/>
        <a:ea typeface="ＭＳ Ｐゴシック" charset="0"/>
        <a:cs typeface="ＭＳ Ｐゴシック" charset="0"/>
      </a:defRPr>
    </a:lvl4pPr>
    <a:lvl5pPr marL="1828800" algn="l" rtl="0" eaLnBrk="0" fontAlgn="base" hangingPunct="0">
      <a:spcBef>
        <a:spcPct val="0"/>
      </a:spcBef>
      <a:spcAft>
        <a:spcPct val="0"/>
      </a:spcAft>
      <a:defRPr sz="2700" kern="1200">
        <a:solidFill>
          <a:schemeClr val="tx1"/>
        </a:solidFill>
        <a:latin typeface="Verdana" charset="0"/>
        <a:ea typeface="ＭＳ Ｐゴシック" charset="0"/>
        <a:cs typeface="ＭＳ Ｐゴシック" charset="0"/>
      </a:defRPr>
    </a:lvl5pPr>
    <a:lvl6pPr marL="2286000" algn="l" defTabSz="457200" rtl="0" eaLnBrk="1" latinLnBrk="0" hangingPunct="1">
      <a:defRPr sz="2700" kern="1200">
        <a:solidFill>
          <a:schemeClr val="tx1"/>
        </a:solidFill>
        <a:latin typeface="Verdana" charset="0"/>
        <a:ea typeface="ＭＳ Ｐゴシック" charset="0"/>
        <a:cs typeface="ＭＳ Ｐゴシック" charset="0"/>
      </a:defRPr>
    </a:lvl6pPr>
    <a:lvl7pPr marL="2743200" algn="l" defTabSz="457200" rtl="0" eaLnBrk="1" latinLnBrk="0" hangingPunct="1">
      <a:defRPr sz="2700" kern="1200">
        <a:solidFill>
          <a:schemeClr val="tx1"/>
        </a:solidFill>
        <a:latin typeface="Verdana" charset="0"/>
        <a:ea typeface="ＭＳ Ｐゴシック" charset="0"/>
        <a:cs typeface="ＭＳ Ｐゴシック" charset="0"/>
      </a:defRPr>
    </a:lvl7pPr>
    <a:lvl8pPr marL="3200400" algn="l" defTabSz="457200" rtl="0" eaLnBrk="1" latinLnBrk="0" hangingPunct="1">
      <a:defRPr sz="2700" kern="1200">
        <a:solidFill>
          <a:schemeClr val="tx1"/>
        </a:solidFill>
        <a:latin typeface="Verdana" charset="0"/>
        <a:ea typeface="ＭＳ Ｐゴシック" charset="0"/>
        <a:cs typeface="ＭＳ Ｐゴシック" charset="0"/>
      </a:defRPr>
    </a:lvl8pPr>
    <a:lvl9pPr marL="3657600" algn="l" defTabSz="457200" rtl="0" eaLnBrk="1" latinLnBrk="0" hangingPunct="1">
      <a:defRPr sz="2700" kern="1200">
        <a:solidFill>
          <a:schemeClr val="tx1"/>
        </a:solidFill>
        <a:latin typeface="Verdan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9" autoAdjust="0"/>
    <p:restoredTop sz="94660"/>
  </p:normalViewPr>
  <p:slideViewPr>
    <p:cSldViewPr snapToGrid="0">
      <p:cViewPr>
        <p:scale>
          <a:sx n="110" d="100"/>
          <a:sy n="110" d="100"/>
        </p:scale>
        <p:origin x="-2552" y="-616"/>
      </p:cViewPr>
      <p:guideLst>
        <p:guide orient="horz" pos="2196"/>
        <p:guide orient="horz" pos="2336"/>
        <p:guide orient="horz" pos="3968"/>
        <p:guide pos="2879"/>
        <p:guide pos="223"/>
        <p:guide pos="5543"/>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96" d="100"/>
        <a:sy n="96" d="100"/>
      </p:scale>
      <p:origin x="0" y="0"/>
    </p:cViewPr>
  </p:sorterViewPr>
  <p:notesViewPr>
    <p:cSldViewPr snapToGrid="0">
      <p:cViewPr>
        <p:scale>
          <a:sx n="100" d="100"/>
          <a:sy n="100" d="100"/>
        </p:scale>
        <p:origin x="-5376" y="-28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handoutMaster" Target="handoutMasters/handout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extLst>
          </p:cNvPr>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21ABF6F-30C0-6B42-AB39-552E7117E692}" type="slidenum">
              <a:rPr lang="en-US"/>
              <a:pPr>
                <a:defRPr/>
              </a:pPr>
              <a:t>‹#›</a:t>
            </a:fld>
            <a:endParaRPr lang="en-US"/>
          </a:p>
        </p:txBody>
      </p:sp>
    </p:spTree>
    <p:extLst>
      <p:ext uri="{BB962C8B-B14F-4D97-AF65-F5344CB8AC3E}">
        <p14:creationId xmlns:p14="http://schemas.microsoft.com/office/powerpoint/2010/main" val="3269871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extLst>
          </p:cNvPr>
          <p:cNvSpPr>
            <a:spLocks noGrp="1" noChangeArrowheads="1"/>
          </p:cNvSpPr>
          <p:nvPr>
            <p:ph type="hdr" sz="quarter"/>
          </p:nvPr>
        </p:nvSpPr>
        <p:spPr bwMode="auto">
          <a:xfrm>
            <a:off x="0" y="0"/>
            <a:ext cx="2971800"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buFontTx/>
              <a:buNone/>
              <a:defRPr sz="1200">
                <a:latin typeface="Times New Roman" charset="0"/>
                <a:ea typeface="ＭＳ Ｐゴシック" charset="0"/>
                <a:cs typeface="+mn-cs"/>
              </a:defRPr>
            </a:lvl1pPr>
          </a:lstStyle>
          <a:p>
            <a:pPr>
              <a:defRPr/>
            </a:pPr>
            <a:endParaRPr lang="en-US"/>
          </a:p>
        </p:txBody>
      </p:sp>
      <p:sp>
        <p:nvSpPr>
          <p:cNvPr id="3075" name="Rectangle 3">
            <a:extLst>
              <a:ext uri="{FF2B5EF4-FFF2-40B4-BE49-F238E27FC236}"/>
            </a:extLst>
          </p:cNvPr>
          <p:cNvSpPr>
            <a:spLocks noGrp="1" noChangeArrowheads="1"/>
          </p:cNvSpPr>
          <p:nvPr>
            <p:ph type="dt" idx="1"/>
          </p:nvPr>
        </p:nvSpPr>
        <p:spPr bwMode="auto">
          <a:xfrm>
            <a:off x="3886200" y="0"/>
            <a:ext cx="2971800"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buFontTx/>
              <a:buNone/>
              <a:defRPr sz="1200">
                <a:latin typeface="Times New Roman" charset="0"/>
                <a:ea typeface="ＭＳ Ｐゴシック" charset="0"/>
                <a:cs typeface="+mn-cs"/>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04900" y="30956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7" name="Rectangle 5">
            <a:extLst>
              <a:ext uri="{FF2B5EF4-FFF2-40B4-BE49-F238E27FC236}"/>
            </a:extLst>
          </p:cNvPr>
          <p:cNvSpPr>
            <a:spLocks noGrp="1" noChangeArrowheads="1"/>
          </p:cNvSpPr>
          <p:nvPr>
            <p:ph type="body" sz="quarter" idx="3"/>
          </p:nvPr>
        </p:nvSpPr>
        <p:spPr bwMode="auto">
          <a:xfrm>
            <a:off x="914400" y="4105275"/>
            <a:ext cx="5029200" cy="45720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endParaRPr lang="en-US" noProof="0"/>
          </a:p>
        </p:txBody>
      </p:sp>
      <p:sp>
        <p:nvSpPr>
          <p:cNvPr id="3078" name="Rectangle 6">
            <a:extLst>
              <a:ext uri="{FF2B5EF4-FFF2-40B4-BE49-F238E27FC236}"/>
            </a:extLst>
          </p:cNvPr>
          <p:cNvSpPr>
            <a:spLocks noGrp="1" noChangeArrowheads="1"/>
          </p:cNvSpPr>
          <p:nvPr>
            <p:ph type="ftr" sz="quarter" idx="4"/>
          </p:nvPr>
        </p:nvSpPr>
        <p:spPr bwMode="auto">
          <a:xfrm>
            <a:off x="0" y="8831263"/>
            <a:ext cx="2971800" cy="46513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0" hangingPunct="0">
              <a:buFontTx/>
              <a:buNone/>
              <a:defRPr sz="1200">
                <a:latin typeface="Times New Roman" charset="0"/>
                <a:ea typeface="ＭＳ Ｐゴシック" charset="0"/>
                <a:cs typeface="+mn-cs"/>
              </a:defRPr>
            </a:lvl1pPr>
          </a:lstStyle>
          <a:p>
            <a:pPr>
              <a:defRPr/>
            </a:pPr>
            <a:endParaRPr lang="en-US"/>
          </a:p>
        </p:txBody>
      </p:sp>
      <p:sp>
        <p:nvSpPr>
          <p:cNvPr id="3079" name="Rectangle 7">
            <a:extLst>
              <a:ext uri="{FF2B5EF4-FFF2-40B4-BE49-F238E27FC236}"/>
            </a:extLst>
          </p:cNvPr>
          <p:cNvSpPr>
            <a:spLocks noGrp="1" noChangeArrowheads="1"/>
          </p:cNvSpPr>
          <p:nvPr>
            <p:ph type="sldNum" sz="quarter" idx="5"/>
          </p:nvPr>
        </p:nvSpPr>
        <p:spPr bwMode="auto">
          <a:xfrm>
            <a:off x="3886200" y="8831263"/>
            <a:ext cx="2971800" cy="46513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343F3967-EA6A-7641-A21A-FD793184FE22}" type="slidenum">
              <a:rPr lang="en-US"/>
              <a:pPr>
                <a:defRPr/>
              </a:pPr>
              <a:t>‹#›</a:t>
            </a:fld>
            <a:endParaRPr lang="en-US"/>
          </a:p>
        </p:txBody>
      </p:sp>
    </p:spTree>
    <p:extLst>
      <p:ext uri="{BB962C8B-B14F-4D97-AF65-F5344CB8AC3E}">
        <p14:creationId xmlns:p14="http://schemas.microsoft.com/office/powerpoint/2010/main" val="3549328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742950" indent="-28575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1143000" indent="-228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600200" indent="-228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2057400" indent="-228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8F2FE2D0-588B-3442-85E3-ABC76CF6ECE4}" type="slidenum">
              <a:rPr lang="en-US" sz="1200">
                <a:latin typeface="Times New Roman" charset="0"/>
              </a:rPr>
              <a:pPr/>
              <a:t>1</a:t>
            </a:fld>
            <a:endParaRPr lang="en-US" sz="1200">
              <a:latin typeface="Times New Roman" charset="0"/>
            </a:endParaRPr>
          </a:p>
        </p:txBody>
      </p:sp>
      <p:sp>
        <p:nvSpPr>
          <p:cNvPr id="19458" name="Rectangle 2"/>
          <p:cNvSpPr>
            <a:spLocks noGrp="1" noRot="1" noChangeAspect="1" noChangeArrowheads="1" noTextEdit="1"/>
          </p:cNvSpPr>
          <p:nvPr>
            <p:ph type="sldImg"/>
          </p:nvPr>
        </p:nvSpPr>
        <p:spPr>
          <a:ln/>
        </p:spPr>
      </p:sp>
      <p:sp>
        <p:nvSpPr>
          <p:cNvPr id="1764355" name="Rectangle 3">
            <a:extLst>
              <a:ext uri="{FF2B5EF4-FFF2-40B4-BE49-F238E27FC236}"/>
            </a:extLst>
          </p:cNvPr>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A6A8A25-A368-E541-BEBF-1660CB6C1A9B}" type="slidenum">
              <a:rPr lang="en-US" sz="1200">
                <a:latin typeface="Times New Roman" charset="0"/>
              </a:rPr>
              <a:pPr/>
              <a:t>4</a:t>
            </a:fld>
            <a:endParaRPr lang="en-US" sz="1200">
              <a:latin typeface="Times New Roman" charset="0"/>
            </a:endParaRPr>
          </a:p>
        </p:txBody>
      </p:sp>
      <p:sp>
        <p:nvSpPr>
          <p:cNvPr id="23554" name="Rectangle 2"/>
          <p:cNvSpPr>
            <a:spLocks noGrp="1" noRot="1" noChangeAspect="1" noChangeArrowheads="1" noTextEdit="1"/>
          </p:cNvSpPr>
          <p:nvPr>
            <p:ph type="sldImg"/>
          </p:nvPr>
        </p:nvSpPr>
        <p:spPr>
          <a:ln/>
        </p:spPr>
      </p:sp>
      <p:sp>
        <p:nvSpPr>
          <p:cNvPr id="1597443"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ChangeArrowheads="1" noTextEdit="1"/>
          </p:cNvSpPr>
          <p:nvPr>
            <p:ph type="sldImg"/>
          </p:nvPr>
        </p:nvSpPr>
        <p:spPr>
          <a:ln/>
        </p:spPr>
      </p:sp>
      <p:sp>
        <p:nvSpPr>
          <p:cNvPr id="28674"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
        <p:nvSpPr>
          <p:cNvPr id="28675"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A1D7A10-32A1-8A4B-85AE-A74FBA699220}" type="slidenum">
              <a:rPr lang="en-US" sz="1200">
                <a:latin typeface="Times New Roman" charset="0"/>
              </a:rPr>
              <a:pPr/>
              <a:t>8</a:t>
            </a:fld>
            <a:endParaRPr lang="en-US" sz="120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F4AAFBCC-F6D0-574F-8C2E-71B3FD43039D}" type="slidenum">
              <a:rPr lang="en-US" sz="1200">
                <a:latin typeface="Times New Roman" charset="0"/>
              </a:rPr>
              <a:pPr/>
              <a:t>13</a:t>
            </a:fld>
            <a:endParaRPr lang="en-US" sz="1200">
              <a:latin typeface="Times New Roman" charset="0"/>
            </a:endParaRPr>
          </a:p>
        </p:txBody>
      </p:sp>
      <p:sp>
        <p:nvSpPr>
          <p:cNvPr id="34818" name="Rectangle 2"/>
          <p:cNvSpPr>
            <a:spLocks noGrp="1" noRot="1" noChangeAspect="1" noChangeArrowheads="1" noTextEdit="1"/>
          </p:cNvSpPr>
          <p:nvPr>
            <p:ph type="sldImg"/>
          </p:nvPr>
        </p:nvSpPr>
        <p:spPr>
          <a:ln/>
        </p:spPr>
      </p:sp>
      <p:sp>
        <p:nvSpPr>
          <p:cNvPr id="1764355" name="Rectangle 3">
            <a:extLst>
              <a:ext uri="{FF2B5EF4-FFF2-40B4-BE49-F238E27FC236}"/>
            </a:extLst>
          </p:cNvPr>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81FBCE3-9188-FE4E-850D-CC480FAAF791}" type="slidenum">
              <a:rPr lang="en-US" sz="1200">
                <a:latin typeface="Times New Roman" charset="0"/>
              </a:rPr>
              <a:pPr/>
              <a:t>15</a:t>
            </a:fld>
            <a:endParaRPr lang="en-US" sz="1200">
              <a:latin typeface="Times New Roman" charset="0"/>
            </a:endParaRPr>
          </a:p>
        </p:txBody>
      </p:sp>
      <p:sp>
        <p:nvSpPr>
          <p:cNvPr id="37890" name="Rectangle 2"/>
          <p:cNvSpPr>
            <a:spLocks noGrp="1" noRot="1" noChangeAspect="1" noChangeArrowheads="1" noTextEdit="1"/>
          </p:cNvSpPr>
          <p:nvPr>
            <p:ph type="sldImg"/>
          </p:nvPr>
        </p:nvSpPr>
        <p:spPr>
          <a:ln/>
        </p:spPr>
      </p:sp>
      <p:sp>
        <p:nvSpPr>
          <p:cNvPr id="1766403"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A1AF757-CCB0-8D44-A256-C4C8FDE5C5F7}" type="slidenum">
              <a:rPr lang="en-US" sz="1200">
                <a:latin typeface="Times New Roman" charset="0"/>
              </a:rPr>
              <a:pPr/>
              <a:t>16</a:t>
            </a:fld>
            <a:endParaRPr lang="en-US" sz="1200">
              <a:latin typeface="Times New Roman" charset="0"/>
            </a:endParaRPr>
          </a:p>
        </p:txBody>
      </p:sp>
      <p:sp>
        <p:nvSpPr>
          <p:cNvPr id="39938" name="Rectangle 2"/>
          <p:cNvSpPr>
            <a:spLocks noGrp="1" noRot="1" noChangeAspect="1" noChangeArrowheads="1" noTextEdit="1"/>
          </p:cNvSpPr>
          <p:nvPr>
            <p:ph type="sldImg"/>
          </p:nvPr>
        </p:nvSpPr>
        <p:spPr>
          <a:ln/>
        </p:spPr>
      </p:sp>
      <p:sp>
        <p:nvSpPr>
          <p:cNvPr id="1600515" name="Rectangle 3">
            <a:extLst>
              <a:ext uri="{FF2B5EF4-FFF2-40B4-BE49-F238E27FC236}"/>
            </a:extLst>
          </p:cNvPr>
          <p:cNvSpPr>
            <a:spLocks noGrp="1" noChangeArrowheads="1"/>
          </p:cNvSpPr>
          <p:nvPr>
            <p:ph type="body" idx="1"/>
          </p:nvPr>
        </p:nvSpPr>
        <p:spPr/>
        <p:txBody>
          <a:bodyPr/>
          <a:lstStyle/>
          <a:p>
            <a:pPr eaLnBrk="1" hangingPunct="1">
              <a:defRPr/>
            </a:pPr>
            <a:r>
              <a:rPr lang="en-US">
                <a:cs typeface="+mn-cs"/>
              </a:rPr>
              <a:t>Different sensors have different sensor voltages, however the principles of operation are the same.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C4A35A4-0662-CD4E-BE73-51F5ECFD5921}" type="slidenum">
              <a:rPr lang="en-US" sz="1200">
                <a:latin typeface="Times New Roman" charset="0"/>
              </a:rPr>
              <a:pPr/>
              <a:t>17</a:t>
            </a:fld>
            <a:endParaRPr lang="en-US" sz="1200">
              <a:latin typeface="Times New Roman" charset="0"/>
            </a:endParaRPr>
          </a:p>
        </p:txBody>
      </p:sp>
      <p:sp>
        <p:nvSpPr>
          <p:cNvPr id="41986" name="Rectangle 2"/>
          <p:cNvSpPr>
            <a:spLocks noGrp="1" noRot="1" noChangeAspect="1" noChangeArrowheads="1" noTextEdit="1"/>
          </p:cNvSpPr>
          <p:nvPr>
            <p:ph type="sldImg"/>
          </p:nvPr>
        </p:nvSpPr>
        <p:spPr>
          <a:ln/>
        </p:spPr>
      </p:sp>
      <p:sp>
        <p:nvSpPr>
          <p:cNvPr id="1601539"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F9E81F7-B6DF-0240-B2B2-3788C48DEF93}" type="slidenum">
              <a:rPr lang="en-US" sz="1200">
                <a:latin typeface="Times New Roman" charset="0"/>
              </a:rPr>
              <a:pPr/>
              <a:t>18</a:t>
            </a:fld>
            <a:endParaRPr lang="en-US" sz="1200">
              <a:latin typeface="Times New Roman" charset="0"/>
            </a:endParaRPr>
          </a:p>
        </p:txBody>
      </p:sp>
      <p:sp>
        <p:nvSpPr>
          <p:cNvPr id="44034" name="Rectangle 2"/>
          <p:cNvSpPr>
            <a:spLocks noGrp="1" noRot="1" noChangeAspect="1" noChangeArrowheads="1" noTextEdit="1"/>
          </p:cNvSpPr>
          <p:nvPr>
            <p:ph type="sldImg"/>
          </p:nvPr>
        </p:nvSpPr>
        <p:spPr>
          <a:ln/>
        </p:spPr>
      </p:sp>
      <p:sp>
        <p:nvSpPr>
          <p:cNvPr id="176947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7CA5A5E-8CAC-434A-B3AC-F82F85941216}" type="slidenum">
              <a:rPr lang="en-US" sz="1200">
                <a:latin typeface="Times New Roman" charset="0"/>
              </a:rPr>
              <a:pPr/>
              <a:t>19</a:t>
            </a:fld>
            <a:endParaRPr lang="en-US" sz="1200">
              <a:latin typeface="Times New Roman" charset="0"/>
            </a:endParaRPr>
          </a:p>
        </p:txBody>
      </p:sp>
      <p:sp>
        <p:nvSpPr>
          <p:cNvPr id="46082" name="Rectangle 2"/>
          <p:cNvSpPr>
            <a:spLocks noGrp="1" noRot="1" noChangeAspect="1" noChangeArrowheads="1" noTextEdit="1"/>
          </p:cNvSpPr>
          <p:nvPr>
            <p:ph type="sldImg"/>
          </p:nvPr>
        </p:nvSpPr>
        <p:spPr>
          <a:ln/>
        </p:spPr>
      </p:sp>
      <p:sp>
        <p:nvSpPr>
          <p:cNvPr id="1765379"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B039DAE-C833-5F41-AB98-FDA49A125C5D}" type="slidenum">
              <a:rPr lang="en-US" sz="1200">
                <a:latin typeface="Times New Roman" charset="0"/>
              </a:rPr>
              <a:pPr/>
              <a:t>24</a:t>
            </a:fld>
            <a:endParaRPr lang="en-US" sz="1200">
              <a:latin typeface="Times New Roman" charset="0"/>
            </a:endParaRPr>
          </a:p>
        </p:txBody>
      </p:sp>
      <p:sp>
        <p:nvSpPr>
          <p:cNvPr id="52226" name="Rectangle 2"/>
          <p:cNvSpPr>
            <a:spLocks noGrp="1" noRot="1" noChangeAspect="1" noChangeArrowheads="1" noTextEdit="1"/>
          </p:cNvSpPr>
          <p:nvPr>
            <p:ph type="sldImg"/>
          </p:nvPr>
        </p:nvSpPr>
        <p:spPr>
          <a:ln/>
        </p:spPr>
      </p:sp>
      <p:sp>
        <p:nvSpPr>
          <p:cNvPr id="1776643"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20838A63-D333-724E-BCF6-7EFD9ACA28B5}" type="slidenum">
              <a:rPr lang="en-US" sz="1200">
                <a:latin typeface="Times New Roman" charset="0"/>
              </a:rPr>
              <a:pPr/>
              <a:t>27</a:t>
            </a:fld>
            <a:endParaRPr lang="en-US" sz="1200">
              <a:latin typeface="Times New Roman" charset="0"/>
            </a:endParaRPr>
          </a:p>
        </p:txBody>
      </p:sp>
      <p:sp>
        <p:nvSpPr>
          <p:cNvPr id="56322" name="Rectangle 2"/>
          <p:cNvSpPr>
            <a:spLocks noGrp="1" noRot="1" noChangeAspect="1" noChangeArrowheads="1" noTextEdit="1"/>
          </p:cNvSpPr>
          <p:nvPr>
            <p:ph type="sldImg"/>
          </p:nvPr>
        </p:nvSpPr>
        <p:spPr>
          <a:ln/>
        </p:spPr>
      </p:sp>
      <p:sp>
        <p:nvSpPr>
          <p:cNvPr id="176435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83A79756-B731-7D45-90F3-96C8E281B360}" type="slidenum">
              <a:rPr lang="en-US" sz="1200">
                <a:latin typeface="Times New Roman" charset="0"/>
              </a:rPr>
              <a:pPr/>
              <a:t>28</a:t>
            </a:fld>
            <a:endParaRPr lang="en-US" sz="1200">
              <a:latin typeface="Times New Roman" charset="0"/>
            </a:endParaRPr>
          </a:p>
        </p:txBody>
      </p:sp>
      <p:sp>
        <p:nvSpPr>
          <p:cNvPr id="58370" name="Rectangle 2"/>
          <p:cNvSpPr>
            <a:spLocks noGrp="1" noRot="1" noChangeAspect="1" noChangeArrowheads="1" noTextEdit="1"/>
          </p:cNvSpPr>
          <p:nvPr>
            <p:ph type="sldImg"/>
          </p:nvPr>
        </p:nvSpPr>
        <p:spPr>
          <a:ln/>
        </p:spPr>
      </p:sp>
      <p:sp>
        <p:nvSpPr>
          <p:cNvPr id="177459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8584709E-0877-D947-AB60-D6ABBE76ABD9}" type="slidenum">
              <a:rPr lang="en-US" sz="1200">
                <a:latin typeface="Times New Roman" charset="0"/>
              </a:rPr>
              <a:pPr/>
              <a:t>29</a:t>
            </a:fld>
            <a:endParaRPr lang="en-US" sz="1200">
              <a:latin typeface="Times New Roman" charset="0"/>
            </a:endParaRPr>
          </a:p>
        </p:txBody>
      </p:sp>
      <p:sp>
        <p:nvSpPr>
          <p:cNvPr id="60418" name="Rectangle 2"/>
          <p:cNvSpPr>
            <a:spLocks noGrp="1" noRot="1" noChangeAspect="1" noChangeArrowheads="1" noTextEdit="1"/>
          </p:cNvSpPr>
          <p:nvPr>
            <p:ph type="sldImg"/>
          </p:nvPr>
        </p:nvSpPr>
        <p:spPr>
          <a:ln/>
        </p:spPr>
      </p:sp>
      <p:sp>
        <p:nvSpPr>
          <p:cNvPr id="1775619"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934EFF39-B696-DF4F-A835-D30E45CBD79B}" type="slidenum">
              <a:rPr lang="en-US" sz="1200">
                <a:latin typeface="Times New Roman" charset="0"/>
              </a:rPr>
              <a:pPr/>
              <a:t>30</a:t>
            </a:fld>
            <a:endParaRPr lang="en-US" sz="1200">
              <a:latin typeface="Times New Roman" charset="0"/>
            </a:endParaRPr>
          </a:p>
        </p:txBody>
      </p:sp>
      <p:sp>
        <p:nvSpPr>
          <p:cNvPr id="62466" name="Rectangle 2"/>
          <p:cNvSpPr>
            <a:spLocks noGrp="1" noRot="1" noChangeAspect="1" noChangeArrowheads="1" noTextEdit="1"/>
          </p:cNvSpPr>
          <p:nvPr>
            <p:ph type="sldImg"/>
          </p:nvPr>
        </p:nvSpPr>
        <p:spPr>
          <a:ln/>
        </p:spPr>
      </p:sp>
      <p:sp>
        <p:nvSpPr>
          <p:cNvPr id="176435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08421844-FAD4-7A4A-A8F6-12736AE42818}" type="slidenum">
              <a:rPr lang="en-US" sz="1200">
                <a:latin typeface="Times New Roman" charset="0"/>
              </a:rPr>
              <a:pPr/>
              <a:t>32</a:t>
            </a:fld>
            <a:endParaRPr lang="en-US" sz="1200">
              <a:latin typeface="Times New Roman" charset="0"/>
            </a:endParaRPr>
          </a:p>
        </p:txBody>
      </p:sp>
      <p:sp>
        <p:nvSpPr>
          <p:cNvPr id="65538" name="Rectangle 2"/>
          <p:cNvSpPr>
            <a:spLocks noGrp="1" noRot="1" noChangeAspect="1" noChangeArrowheads="1" noTextEdit="1"/>
          </p:cNvSpPr>
          <p:nvPr>
            <p:ph type="sldImg"/>
          </p:nvPr>
        </p:nvSpPr>
        <p:spPr>
          <a:ln/>
        </p:spPr>
      </p:sp>
      <p:sp>
        <p:nvSpPr>
          <p:cNvPr id="1788931"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9AD0D61-1C72-4144-A62C-BE54D038AFEA}" type="slidenum">
              <a:rPr lang="en-US" sz="1200">
                <a:latin typeface="Times New Roman" charset="0"/>
              </a:rPr>
              <a:pPr/>
              <a:t>33</a:t>
            </a:fld>
            <a:endParaRPr lang="en-US" sz="1200">
              <a:latin typeface="Times New Roman" charset="0"/>
            </a:endParaRPr>
          </a:p>
        </p:txBody>
      </p:sp>
      <p:sp>
        <p:nvSpPr>
          <p:cNvPr id="67586" name="Rectangle 2"/>
          <p:cNvSpPr>
            <a:spLocks noGrp="1" noRot="1" noChangeAspect="1" noChangeArrowheads="1" noTextEdit="1"/>
          </p:cNvSpPr>
          <p:nvPr>
            <p:ph type="sldImg"/>
          </p:nvPr>
        </p:nvSpPr>
        <p:spPr>
          <a:ln/>
        </p:spPr>
      </p:sp>
      <p:sp>
        <p:nvSpPr>
          <p:cNvPr id="1778691"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F0D74A4-C87A-684D-9BCE-213E675832F1}" type="slidenum">
              <a:rPr lang="en-US" sz="1200">
                <a:latin typeface="Times New Roman" charset="0"/>
              </a:rPr>
              <a:pPr/>
              <a:t>37</a:t>
            </a:fld>
            <a:endParaRPr lang="en-US" sz="1200">
              <a:latin typeface="Times New Roman" charset="0"/>
            </a:endParaRPr>
          </a:p>
        </p:txBody>
      </p:sp>
      <p:sp>
        <p:nvSpPr>
          <p:cNvPr id="72706" name="Rectangle 2"/>
          <p:cNvSpPr>
            <a:spLocks noGrp="1" noRot="1" noChangeAspect="1" noChangeArrowheads="1" noTextEdit="1"/>
          </p:cNvSpPr>
          <p:nvPr>
            <p:ph type="sldImg"/>
          </p:nvPr>
        </p:nvSpPr>
        <p:spPr>
          <a:ln/>
        </p:spPr>
      </p:sp>
      <p:sp>
        <p:nvSpPr>
          <p:cNvPr id="1786883"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09162FC-B63B-8B45-8027-F756701F643E}" type="slidenum">
              <a:rPr lang="en-US" sz="1200">
                <a:latin typeface="Times New Roman" charset="0"/>
              </a:rPr>
              <a:pPr/>
              <a:t>38</a:t>
            </a:fld>
            <a:endParaRPr lang="en-US" sz="1200">
              <a:latin typeface="Times New Roman" charset="0"/>
            </a:endParaRPr>
          </a:p>
        </p:txBody>
      </p:sp>
      <p:sp>
        <p:nvSpPr>
          <p:cNvPr id="74754" name="Rectangle 2"/>
          <p:cNvSpPr>
            <a:spLocks noGrp="1" noRot="1" noChangeAspect="1" noChangeArrowheads="1" noTextEdit="1"/>
          </p:cNvSpPr>
          <p:nvPr>
            <p:ph type="sldImg"/>
          </p:nvPr>
        </p:nvSpPr>
        <p:spPr>
          <a:ln/>
        </p:spPr>
      </p:sp>
      <p:sp>
        <p:nvSpPr>
          <p:cNvPr id="1773571"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7C5C0B5-6721-ED40-A2F3-74BF9E609DD8}" type="slidenum">
              <a:rPr lang="en-US" sz="1200">
                <a:latin typeface="Times New Roman" charset="0"/>
              </a:rPr>
              <a:pPr/>
              <a:t>39</a:t>
            </a:fld>
            <a:endParaRPr lang="en-US" sz="1200">
              <a:latin typeface="Times New Roman" charset="0"/>
            </a:endParaRPr>
          </a:p>
        </p:txBody>
      </p:sp>
      <p:sp>
        <p:nvSpPr>
          <p:cNvPr id="76802" name="Rectangle 2"/>
          <p:cNvSpPr>
            <a:spLocks noGrp="1" noRot="1" noChangeAspect="1" noChangeArrowheads="1" noTextEdit="1"/>
          </p:cNvSpPr>
          <p:nvPr>
            <p:ph type="sldImg"/>
          </p:nvPr>
        </p:nvSpPr>
        <p:spPr>
          <a:ln/>
        </p:spPr>
      </p:sp>
      <p:sp>
        <p:nvSpPr>
          <p:cNvPr id="1772547"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8223BA63-212E-D34C-9877-8AB98AB25DF7}" type="slidenum">
              <a:rPr lang="en-US" sz="1200">
                <a:latin typeface="Times New Roman" charset="0"/>
              </a:rPr>
              <a:pPr/>
              <a:t>40</a:t>
            </a:fld>
            <a:endParaRPr lang="en-US" sz="1200">
              <a:latin typeface="Times New Roman" charset="0"/>
            </a:endParaRPr>
          </a:p>
        </p:txBody>
      </p:sp>
      <p:sp>
        <p:nvSpPr>
          <p:cNvPr id="78850" name="Rectangle 2"/>
          <p:cNvSpPr>
            <a:spLocks noGrp="1" noRot="1" noChangeAspect="1" noChangeArrowheads="1" noTextEdit="1"/>
          </p:cNvSpPr>
          <p:nvPr>
            <p:ph type="sldImg"/>
          </p:nvPr>
        </p:nvSpPr>
        <p:spPr>
          <a:ln/>
        </p:spPr>
      </p:sp>
      <p:sp>
        <p:nvSpPr>
          <p:cNvPr id="176435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7D490B5-BCB9-3348-9671-6C55396A0435}" type="slidenum">
              <a:rPr lang="en-US" sz="1200">
                <a:latin typeface="Times New Roman" charset="0"/>
              </a:rPr>
              <a:pPr/>
              <a:t>43</a:t>
            </a:fld>
            <a:endParaRPr lang="en-US" sz="1200">
              <a:latin typeface="Times New Roman" charset="0"/>
            </a:endParaRPr>
          </a:p>
        </p:txBody>
      </p:sp>
      <p:sp>
        <p:nvSpPr>
          <p:cNvPr id="82946" name="Rectangle 2"/>
          <p:cNvSpPr>
            <a:spLocks noGrp="1" noRot="1" noChangeAspect="1" noChangeArrowheads="1" noTextEdit="1"/>
          </p:cNvSpPr>
          <p:nvPr>
            <p:ph type="sldImg"/>
          </p:nvPr>
        </p:nvSpPr>
        <p:spPr>
          <a:ln/>
        </p:spPr>
      </p:sp>
      <p:sp>
        <p:nvSpPr>
          <p:cNvPr id="1771523"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5135E3B4-9D02-CB47-8E82-3F8BB2372162}" type="slidenum">
              <a:rPr lang="en-US" sz="1200">
                <a:latin typeface="Times New Roman" charset="0"/>
              </a:rPr>
              <a:pPr/>
              <a:t>47</a:t>
            </a:fld>
            <a:endParaRPr lang="en-US" sz="1200">
              <a:latin typeface="Times New Roman" charset="0"/>
            </a:endParaRPr>
          </a:p>
        </p:txBody>
      </p:sp>
      <p:sp>
        <p:nvSpPr>
          <p:cNvPr id="88066" name="Rectangle 2"/>
          <p:cNvSpPr>
            <a:spLocks noGrp="1" noRot="1" noChangeAspect="1" noChangeArrowheads="1" noTextEdit="1"/>
          </p:cNvSpPr>
          <p:nvPr>
            <p:ph type="sldImg"/>
          </p:nvPr>
        </p:nvSpPr>
        <p:spPr>
          <a:ln/>
        </p:spPr>
      </p:sp>
      <p:sp>
        <p:nvSpPr>
          <p:cNvPr id="176435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70874CD9-B5CA-F745-ADB5-E00D304836FF}" type="slidenum">
              <a:rPr lang="en-US" sz="1200">
                <a:latin typeface="Times New Roman" charset="0"/>
              </a:rPr>
              <a:pPr/>
              <a:t>48</a:t>
            </a:fld>
            <a:endParaRPr lang="en-US" sz="1200">
              <a:latin typeface="Times New Roman" charset="0"/>
            </a:endParaRPr>
          </a:p>
        </p:txBody>
      </p:sp>
      <p:sp>
        <p:nvSpPr>
          <p:cNvPr id="90114" name="Rectangle 2"/>
          <p:cNvSpPr>
            <a:spLocks noGrp="1" noRot="1" noChangeAspect="1" noChangeArrowheads="1" noTextEdit="1"/>
          </p:cNvSpPr>
          <p:nvPr>
            <p:ph type="sldImg"/>
          </p:nvPr>
        </p:nvSpPr>
        <p:spPr>
          <a:ln/>
        </p:spPr>
      </p:sp>
      <p:sp>
        <p:nvSpPr>
          <p:cNvPr id="1795075"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712C2CD8-BC75-AE4C-A071-426B8E3FDFD9}" type="slidenum">
              <a:rPr lang="en-US" sz="1200">
                <a:latin typeface="Times New Roman" charset="0"/>
              </a:rPr>
              <a:pPr/>
              <a:t>49</a:t>
            </a:fld>
            <a:endParaRPr lang="en-US" sz="1200">
              <a:latin typeface="Times New Roman" charset="0"/>
            </a:endParaRPr>
          </a:p>
        </p:txBody>
      </p:sp>
      <p:sp>
        <p:nvSpPr>
          <p:cNvPr id="92162" name="Rectangle 2"/>
          <p:cNvSpPr>
            <a:spLocks noGrp="1" noRot="1" noChangeAspect="1" noChangeArrowheads="1" noTextEdit="1"/>
          </p:cNvSpPr>
          <p:nvPr>
            <p:ph type="sldImg"/>
          </p:nvPr>
        </p:nvSpPr>
        <p:spPr>
          <a:ln/>
        </p:spPr>
      </p:sp>
      <p:sp>
        <p:nvSpPr>
          <p:cNvPr id="1796099"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FDF1F7D-4719-7C48-A77A-906B249AD223}" type="slidenum">
              <a:rPr lang="en-US" sz="1200">
                <a:latin typeface="Times New Roman" charset="0"/>
              </a:rPr>
              <a:pPr/>
              <a:t>50</a:t>
            </a:fld>
            <a:endParaRPr lang="en-US" sz="1200">
              <a:latin typeface="Times New Roman" charset="0"/>
            </a:endParaRPr>
          </a:p>
        </p:txBody>
      </p:sp>
      <p:sp>
        <p:nvSpPr>
          <p:cNvPr id="94210" name="Rectangle 2"/>
          <p:cNvSpPr>
            <a:spLocks noGrp="1" noRot="1" noChangeAspect="1" noChangeArrowheads="1" noTextEdit="1"/>
          </p:cNvSpPr>
          <p:nvPr>
            <p:ph type="sldImg"/>
          </p:nvPr>
        </p:nvSpPr>
        <p:spPr>
          <a:ln/>
        </p:spPr>
      </p:sp>
      <p:sp>
        <p:nvSpPr>
          <p:cNvPr id="1780739"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BB814540-74FB-2F4E-9C99-844795ABD276}" type="slidenum">
              <a:rPr lang="en-US" sz="1200">
                <a:latin typeface="Times New Roman" charset="0"/>
              </a:rPr>
              <a:pPr/>
              <a:t>51</a:t>
            </a:fld>
            <a:endParaRPr lang="en-US" sz="1200">
              <a:latin typeface="Times New Roman" charset="0"/>
            </a:endParaRPr>
          </a:p>
        </p:txBody>
      </p:sp>
      <p:sp>
        <p:nvSpPr>
          <p:cNvPr id="96258" name="Rectangle 2"/>
          <p:cNvSpPr>
            <a:spLocks noGrp="1" noRot="1" noChangeAspect="1" noChangeArrowheads="1" noTextEdit="1"/>
          </p:cNvSpPr>
          <p:nvPr>
            <p:ph type="sldImg"/>
          </p:nvPr>
        </p:nvSpPr>
        <p:spPr>
          <a:ln/>
        </p:spPr>
      </p:sp>
      <p:sp>
        <p:nvSpPr>
          <p:cNvPr id="1799171"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729EC26-482D-1A46-B803-F0B2076B764A}" type="slidenum">
              <a:rPr lang="en-US" sz="1200">
                <a:latin typeface="Times New Roman" charset="0"/>
              </a:rPr>
              <a:pPr/>
              <a:t>54</a:t>
            </a:fld>
            <a:endParaRPr lang="en-US" sz="1200">
              <a:latin typeface="Times New Roman" charset="0"/>
            </a:endParaRPr>
          </a:p>
        </p:txBody>
      </p:sp>
      <p:sp>
        <p:nvSpPr>
          <p:cNvPr id="100354" name="Rectangle 2"/>
          <p:cNvSpPr>
            <a:spLocks noGrp="1" noRot="1" noChangeAspect="1" noChangeArrowheads="1" noTextEdit="1"/>
          </p:cNvSpPr>
          <p:nvPr>
            <p:ph type="sldImg"/>
          </p:nvPr>
        </p:nvSpPr>
        <p:spPr>
          <a:ln/>
        </p:spPr>
      </p:sp>
      <p:sp>
        <p:nvSpPr>
          <p:cNvPr id="1782787"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90CA9779-D2BF-8349-BBD7-8F5DBAAECE0A}" type="slidenum">
              <a:rPr lang="en-US" sz="1200">
                <a:latin typeface="Times New Roman" charset="0"/>
              </a:rPr>
              <a:pPr/>
              <a:t>55</a:t>
            </a:fld>
            <a:endParaRPr lang="en-US" sz="1200">
              <a:latin typeface="Times New Roman" charset="0"/>
            </a:endParaRPr>
          </a:p>
        </p:txBody>
      </p:sp>
      <p:sp>
        <p:nvSpPr>
          <p:cNvPr id="102402" name="Rectangle 2"/>
          <p:cNvSpPr>
            <a:spLocks noGrp="1" noRot="1" noChangeAspect="1" noChangeArrowheads="1" noTextEdit="1"/>
          </p:cNvSpPr>
          <p:nvPr>
            <p:ph type="sldImg"/>
          </p:nvPr>
        </p:nvSpPr>
        <p:spPr>
          <a:ln/>
        </p:spPr>
      </p:sp>
      <p:sp>
        <p:nvSpPr>
          <p:cNvPr id="1783811" name="Rectangle 3">
            <a:extLst>
              <a:ext uri="{FF2B5EF4-FFF2-40B4-BE49-F238E27FC236}"/>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4E373E3C-7357-794D-8E48-B1ADABFDDDED}" type="slidenum">
              <a:rPr lang="en-US"/>
              <a:pPr>
                <a:defRPr/>
              </a:pPr>
              <a:t>‹#›</a:t>
            </a:fld>
            <a:endParaRPr lang="en-US"/>
          </a:p>
        </p:txBody>
      </p:sp>
    </p:spTree>
    <p:extLst>
      <p:ext uri="{BB962C8B-B14F-4D97-AF65-F5344CB8AC3E}">
        <p14:creationId xmlns:p14="http://schemas.microsoft.com/office/powerpoint/2010/main" val="930732073"/>
      </p:ext>
    </p:extLst>
  </p:cSld>
  <p:clrMapOvr>
    <a:masterClrMapping/>
  </p:clrMapOvr>
  <p:transition xmlns:p14="http://schemas.microsoft.com/office/powerpoint/2010/mai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55DDAB76-65A1-3845-9586-AE4264AA4395}" type="slidenum">
              <a:rPr lang="en-US"/>
              <a:pPr>
                <a:defRPr/>
              </a:pPr>
              <a:t>‹#›</a:t>
            </a:fld>
            <a:endParaRPr lang="en-US"/>
          </a:p>
        </p:txBody>
      </p:sp>
    </p:spTree>
    <p:extLst>
      <p:ext uri="{BB962C8B-B14F-4D97-AF65-F5344CB8AC3E}">
        <p14:creationId xmlns:p14="http://schemas.microsoft.com/office/powerpoint/2010/main" val="1418765535"/>
      </p:ext>
    </p:extLst>
  </p:cSld>
  <p:clrMapOvr>
    <a:masterClrMapping/>
  </p:clrMapOvr>
  <p:transition xmlns:p14="http://schemas.microsoft.com/office/powerpoint/2010/mai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643F8E12-3BB6-DE4F-A519-EA00E8EFAE95}" type="slidenum">
              <a:rPr lang="en-US"/>
              <a:pPr>
                <a:defRPr/>
              </a:pPr>
              <a:t>‹#›</a:t>
            </a:fld>
            <a:endParaRPr lang="en-US"/>
          </a:p>
        </p:txBody>
      </p:sp>
    </p:spTree>
    <p:extLst>
      <p:ext uri="{BB962C8B-B14F-4D97-AF65-F5344CB8AC3E}">
        <p14:creationId xmlns:p14="http://schemas.microsoft.com/office/powerpoint/2010/main" val="2822180848"/>
      </p:ext>
    </p:extLst>
  </p:cSld>
  <p:clrMapOvr>
    <a:masterClrMapping/>
  </p:clrMapOvr>
  <p:transition xmlns:p14="http://schemas.microsoft.com/office/powerpoint/2010/mai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05000FE3-41A6-BE41-88F1-6C9406F1EAE9}" type="slidenum">
              <a:rPr lang="en-US"/>
              <a:pPr>
                <a:defRPr/>
              </a:pPr>
              <a:t>‹#›</a:t>
            </a:fld>
            <a:endParaRPr lang="en-US"/>
          </a:p>
        </p:txBody>
      </p:sp>
    </p:spTree>
    <p:extLst>
      <p:ext uri="{BB962C8B-B14F-4D97-AF65-F5344CB8AC3E}">
        <p14:creationId xmlns:p14="http://schemas.microsoft.com/office/powerpoint/2010/main" val="2933670576"/>
      </p:ext>
    </p:extLst>
  </p:cSld>
  <p:clrMapOvr>
    <a:masterClrMapping/>
  </p:clrMapOvr>
  <p:transition xmlns:p14="http://schemas.microsoft.com/office/powerpoint/2010/mai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C04C9B06-7D9C-8444-9EF4-9C4EC37D7CC3}" type="slidenum">
              <a:rPr lang="en-US"/>
              <a:pPr>
                <a:defRPr/>
              </a:pPr>
              <a:t>‹#›</a:t>
            </a:fld>
            <a:endParaRPr lang="en-US"/>
          </a:p>
        </p:txBody>
      </p:sp>
    </p:spTree>
    <p:extLst>
      <p:ext uri="{BB962C8B-B14F-4D97-AF65-F5344CB8AC3E}">
        <p14:creationId xmlns:p14="http://schemas.microsoft.com/office/powerpoint/2010/main" val="2532909511"/>
      </p:ext>
    </p:extLst>
  </p:cSld>
  <p:clrMapOvr>
    <a:masterClrMapping/>
  </p:clrMapOvr>
  <p:transition xmlns:p14="http://schemas.microsoft.com/office/powerpoint/2010/mai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10141F4E-5B24-694B-9514-71BAA1AAD30A}" type="slidenum">
              <a:rPr lang="en-US"/>
              <a:pPr>
                <a:defRPr/>
              </a:pPr>
              <a:t>‹#›</a:t>
            </a:fld>
            <a:endParaRPr lang="en-US"/>
          </a:p>
        </p:txBody>
      </p:sp>
    </p:spTree>
    <p:extLst>
      <p:ext uri="{BB962C8B-B14F-4D97-AF65-F5344CB8AC3E}">
        <p14:creationId xmlns:p14="http://schemas.microsoft.com/office/powerpoint/2010/main" val="1345595145"/>
      </p:ext>
    </p:extLst>
  </p:cSld>
  <p:clrMapOvr>
    <a:masterClrMapping/>
  </p:clrMapOvr>
  <p:transition xmlns:p14="http://schemas.microsoft.com/office/powerpoint/2010/mai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BEF302FC-BB47-5C42-A117-192A29437E35}" type="slidenum">
              <a:rPr lang="en-US"/>
              <a:pPr>
                <a:defRPr/>
              </a:pPr>
              <a:t>‹#›</a:t>
            </a:fld>
            <a:endParaRPr lang="en-US"/>
          </a:p>
        </p:txBody>
      </p:sp>
    </p:spTree>
    <p:extLst>
      <p:ext uri="{BB962C8B-B14F-4D97-AF65-F5344CB8AC3E}">
        <p14:creationId xmlns:p14="http://schemas.microsoft.com/office/powerpoint/2010/main" val="3226165722"/>
      </p:ext>
    </p:extLst>
  </p:cSld>
  <p:clrMapOvr>
    <a:masterClrMapping/>
  </p:clrMapOvr>
  <p:transition xmlns:p14="http://schemas.microsoft.com/office/powerpoint/2010/mai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1F166C98-B542-7840-BEDD-42D971F1BA0A}" type="slidenum">
              <a:rPr lang="en-US"/>
              <a:pPr>
                <a:defRPr/>
              </a:pPr>
              <a:t>‹#›</a:t>
            </a:fld>
            <a:endParaRPr lang="en-US"/>
          </a:p>
        </p:txBody>
      </p:sp>
    </p:spTree>
    <p:extLst>
      <p:ext uri="{BB962C8B-B14F-4D97-AF65-F5344CB8AC3E}">
        <p14:creationId xmlns:p14="http://schemas.microsoft.com/office/powerpoint/2010/main" val="284838087"/>
      </p:ext>
    </p:extLst>
  </p:cSld>
  <p:clrMapOvr>
    <a:masterClrMapping/>
  </p:clrMapOvr>
  <p:transition xmlns:p14="http://schemas.microsoft.com/office/powerpoint/2010/mai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D1DADF09-7909-734B-9992-EE02557558D4}" type="slidenum">
              <a:rPr lang="en-US"/>
              <a:pPr>
                <a:defRPr/>
              </a:pPr>
              <a:t>‹#›</a:t>
            </a:fld>
            <a:endParaRPr lang="en-US"/>
          </a:p>
        </p:txBody>
      </p:sp>
    </p:spTree>
    <p:extLst>
      <p:ext uri="{BB962C8B-B14F-4D97-AF65-F5344CB8AC3E}">
        <p14:creationId xmlns:p14="http://schemas.microsoft.com/office/powerpoint/2010/main" val="194200287"/>
      </p:ext>
    </p:extLst>
  </p:cSld>
  <p:clrMapOvr>
    <a:masterClrMapping/>
  </p:clrMapOvr>
  <p:transition xmlns:p14="http://schemas.microsoft.com/office/powerpoint/2010/mai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E2250004-E81D-3E4F-9F35-D3EB0D7BB174}" type="slidenum">
              <a:rPr lang="en-US"/>
              <a:pPr>
                <a:defRPr/>
              </a:pPr>
              <a:t>‹#›</a:t>
            </a:fld>
            <a:endParaRPr lang="en-US"/>
          </a:p>
        </p:txBody>
      </p:sp>
    </p:spTree>
    <p:extLst>
      <p:ext uri="{BB962C8B-B14F-4D97-AF65-F5344CB8AC3E}">
        <p14:creationId xmlns:p14="http://schemas.microsoft.com/office/powerpoint/2010/main" val="662679630"/>
      </p:ext>
    </p:extLst>
  </p:cSld>
  <p:clrMapOvr>
    <a:masterClrMapping/>
  </p:clrMapOvr>
  <p:transition xmlns:p14="http://schemas.microsoft.com/office/powerpoint/2010/mai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FBE0CA47-A0DB-D74B-ABF0-A8C1932F2929}" type="slidenum">
              <a:rPr lang="en-US"/>
              <a:pPr>
                <a:defRPr/>
              </a:pPr>
              <a:t>‹#›</a:t>
            </a:fld>
            <a:endParaRPr lang="en-US"/>
          </a:p>
        </p:txBody>
      </p:sp>
    </p:spTree>
    <p:extLst>
      <p:ext uri="{BB962C8B-B14F-4D97-AF65-F5344CB8AC3E}">
        <p14:creationId xmlns:p14="http://schemas.microsoft.com/office/powerpoint/2010/main" val="2384152684"/>
      </p:ext>
    </p:extLst>
  </p:cSld>
  <p:clrMapOvr>
    <a:masterClrMapping/>
  </p:clrMapOvr>
  <p:transition xmlns:p14="http://schemas.microsoft.com/office/powerpoint/2010/mai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F2355843-9D17-904E-A77F-99957F3783AD}" type="slidenum">
              <a:rPr lang="en-US"/>
              <a:pPr>
                <a:defRPr/>
              </a:pPr>
              <a:t>‹#›</a:t>
            </a:fld>
            <a:endParaRPr lang="en-US"/>
          </a:p>
        </p:txBody>
      </p:sp>
    </p:spTree>
    <p:extLst>
      <p:ext uri="{BB962C8B-B14F-4D97-AF65-F5344CB8AC3E}">
        <p14:creationId xmlns:p14="http://schemas.microsoft.com/office/powerpoint/2010/main" val="227256369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05773CDA-1201-7A49-9F54-0ED933E052C7}" type="slidenum">
              <a:rPr lang="en-US"/>
              <a:pPr>
                <a:defRPr/>
              </a:pPr>
              <a:t>‹#›</a:t>
            </a:fld>
            <a:endParaRPr lang="en-US"/>
          </a:p>
        </p:txBody>
      </p:sp>
    </p:spTree>
    <p:extLst>
      <p:ext uri="{BB962C8B-B14F-4D97-AF65-F5344CB8AC3E}">
        <p14:creationId xmlns:p14="http://schemas.microsoft.com/office/powerpoint/2010/main" val="2897647750"/>
      </p:ext>
    </p:extLst>
  </p:cSld>
  <p:clrMapOvr>
    <a:masterClrMapping/>
  </p:clrMapOvr>
  <p:transition xmlns:p14="http://schemas.microsoft.com/office/powerpoint/2010/mai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49300" y="165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extLst>
          </p:cNvPr>
          <p:cNvSpPr>
            <a:spLocks noGrp="1"/>
          </p:cNvSpPr>
          <p:nvPr>
            <p:ph type="sldNum" sz="quarter" idx="12"/>
          </p:nvPr>
        </p:nvSpPr>
        <p:spPr/>
        <p:txBody>
          <a:bodyPr/>
          <a:lstStyle>
            <a:lvl1pPr>
              <a:buFontTx/>
              <a:buChar char="•"/>
              <a:defRPr smtClean="0"/>
            </a:lvl1pPr>
          </a:lstStyle>
          <a:p>
            <a:pPr>
              <a:defRPr/>
            </a:pPr>
            <a:fld id="{B6F486E7-F142-0A49-9102-C556CA2E78BB}" type="slidenum">
              <a:rPr lang="en-US"/>
              <a:pPr>
                <a:defRPr/>
              </a:pPr>
              <a:t>‹#›</a:t>
            </a:fld>
            <a:endParaRPr lang="en-US"/>
          </a:p>
        </p:txBody>
      </p:sp>
    </p:spTree>
    <p:extLst>
      <p:ext uri="{BB962C8B-B14F-4D97-AF65-F5344CB8AC3E}">
        <p14:creationId xmlns:p14="http://schemas.microsoft.com/office/powerpoint/2010/main" val="3796072259"/>
      </p:ext>
    </p:extLst>
  </p:cSld>
  <p:clrMapOvr>
    <a:masterClrMapping/>
  </p:clrMapOvr>
  <p:transition xmlns:p14="http://schemas.microsoft.com/office/powerpoint/2010/main">
    <p:zoom/>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buFontTx/>
              <a:buChar char="•"/>
              <a:defRPr sz="1000" b="0">
                <a:solidFill>
                  <a:schemeClr val="tx1">
                    <a:tint val="75000"/>
                  </a:schemeClr>
                </a:solidFill>
                <a:latin typeface="+mn-lt"/>
                <a:ea typeface="ＭＳ Ｐゴシック" charset="0"/>
                <a:cs typeface="ＭＳ Ｐゴシック" charset="0"/>
              </a:defRPr>
            </a:lvl1pPr>
          </a:lstStyle>
          <a:p>
            <a:pPr>
              <a:defRPr/>
            </a:pPr>
            <a:endParaRPr lang="en-US"/>
          </a:p>
        </p:txBody>
      </p:sp>
      <p:sp>
        <p:nvSpPr>
          <p:cNvPr id="5" name="Footer Placeholder 4">
            <a:extLst>
              <a:ext uri="{FF2B5EF4-FFF2-40B4-BE49-F238E27FC236}"/>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buFontTx/>
              <a:buChar char="•"/>
              <a:defRPr sz="1000" b="0">
                <a:solidFill>
                  <a:schemeClr val="tx1">
                    <a:tint val="75000"/>
                  </a:schemeClr>
                </a:solidFill>
                <a:latin typeface="+mn-lt"/>
                <a:ea typeface="ＭＳ Ｐゴシック" charset="0"/>
                <a:cs typeface="ＭＳ Ｐゴシック" charset="0"/>
              </a:defRPr>
            </a:lvl1pPr>
          </a:lstStyle>
          <a:p>
            <a:pPr>
              <a:defRPr/>
            </a:pPr>
            <a:endParaRPr lang="en-US"/>
          </a:p>
        </p:txBody>
      </p:sp>
      <p:sp>
        <p:nvSpPr>
          <p:cNvPr id="6" name="Slide Number Placeholder 5">
            <a:extLst>
              <a:ext uri="{FF2B5EF4-FFF2-40B4-BE49-F238E27FC236}"/>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000" smtClean="0">
                <a:solidFill>
                  <a:srgbClr val="898989"/>
                </a:solidFill>
                <a:latin typeface="Century Gothic" charset="0"/>
              </a:defRPr>
            </a:lvl1pPr>
          </a:lstStyle>
          <a:p>
            <a:pPr>
              <a:defRPr/>
            </a:pPr>
            <a:fld id="{E5CE294E-71DA-CF48-9B9F-6B20B70F8FEE}" type="slidenum">
              <a:rPr lang="en-US"/>
              <a:pPr>
                <a:defRPr/>
              </a:pPr>
              <a:t>‹#›</a:t>
            </a:fld>
            <a:endParaRPr lang="en-US"/>
          </a:p>
        </p:txBody>
      </p:sp>
      <p:pic>
        <p:nvPicPr>
          <p:cNvPr id="1031"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 id="2147484187" r:id="rId13"/>
    <p:sldLayoutId id="2147484188" r:id="rId14"/>
  </p:sldLayoutIdLst>
  <p:transition xmlns:p14="http://schemas.microsoft.com/office/powerpoint/2010/main">
    <p:zoom/>
  </p:transition>
  <p:timing>
    <p:tnLst>
      <p:par>
        <p:cTn xmlns:p14="http://schemas.microsoft.com/office/powerpoint/2010/main" id="1" dur="indefinite" restart="never" nodeType="tmRoot"/>
      </p:par>
    </p:tnLst>
  </p:timing>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7.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Microsoft_Excel_97_-_2004_Worksheet1.xls"/><Relationship Id="rId5" Type="http://schemas.openxmlformats.org/officeDocument/2006/relationships/image" Target="../media/image17.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3" Type="http://schemas.openxmlformats.org/officeDocument/2006/relationships/image" Target="../media/image18.gif"/><Relationship Id="rId4"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png"/><Relationship Id="rId3"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3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3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37.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descr="61-0190RK-CH4-sens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7600" y="1933575"/>
            <a:ext cx="3810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Rectangle 1026"/>
          <p:cNvSpPr>
            <a:spLocks noGrp="1"/>
          </p:cNvSpPr>
          <p:nvPr>
            <p:ph type="ctrTitle"/>
          </p:nvPr>
        </p:nvSpPr>
        <p:spPr>
          <a:xfrm>
            <a:off x="1036638" y="295275"/>
            <a:ext cx="7934325" cy="762000"/>
          </a:xfrm>
        </p:spPr>
        <p:txBody>
          <a:bodyPr/>
          <a:lstStyle/>
          <a:p>
            <a:pPr eaLnBrk="1" hangingPunct="1"/>
            <a:r>
              <a:rPr lang="en-US">
                <a:latin typeface="Arial" charset="0"/>
                <a:cs typeface="Arial" charset="0"/>
              </a:rPr>
              <a:t>Gas Detection Basics</a:t>
            </a:r>
            <a:br>
              <a:rPr lang="en-US">
                <a:latin typeface="Arial" charset="0"/>
                <a:cs typeface="Arial" charset="0"/>
              </a:rPr>
            </a:br>
            <a:endParaRPr lang="en-US" sz="1000">
              <a:latin typeface="Arial" charset="0"/>
              <a:cs typeface="Arial" charset="0"/>
            </a:endParaRPr>
          </a:p>
        </p:txBody>
      </p:sp>
      <p:pic>
        <p:nvPicPr>
          <p:cNvPr id="18435" name="Picture 1" descr="61-0140RK sensor onl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2792413"/>
            <a:ext cx="2509837"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65-2423RK-0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9738" y="1979613"/>
            <a:ext cx="293687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Box 1"/>
          <p:cNvSpPr txBox="1">
            <a:spLocks noChangeArrowheads="1"/>
          </p:cNvSpPr>
          <p:nvPr/>
        </p:nvSpPr>
        <p:spPr bwMode="auto">
          <a:xfrm>
            <a:off x="3878263" y="6215063"/>
            <a:ext cx="10318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eaLnBrk="1" hangingPunct="1"/>
            <a:r>
              <a:rPr lang="en-US" sz="1000"/>
              <a:t>Rev. 7/28/16</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548EA5E0-02F1-784D-B0C4-7434D951067A}" type="slidenum">
              <a:rPr lang="en-US" sz="1000">
                <a:solidFill>
                  <a:srgbClr val="898989"/>
                </a:solidFill>
                <a:latin typeface="Century Gothic" charset="0"/>
              </a:rPr>
              <a:pPr/>
              <a:t>2</a:t>
            </a:fld>
            <a:endParaRPr lang="en-US" sz="1000">
              <a:solidFill>
                <a:srgbClr val="898989"/>
              </a:solidFill>
              <a:latin typeface="Century Gothic" charset="0"/>
            </a:endParaRPr>
          </a:p>
        </p:txBody>
      </p:sp>
      <p:sp>
        <p:nvSpPr>
          <p:cNvPr id="20482" name="Title 1"/>
          <p:cNvSpPr>
            <a:spLocks noGrp="1"/>
          </p:cNvSpPr>
          <p:nvPr>
            <p:ph type="title"/>
          </p:nvPr>
        </p:nvSpPr>
        <p:spPr>
          <a:xfrm>
            <a:off x="1069975" y="301625"/>
            <a:ext cx="7772400" cy="603250"/>
          </a:xfrm>
        </p:spPr>
        <p:txBody>
          <a:bodyPr/>
          <a:lstStyle/>
          <a:p>
            <a:r>
              <a:rPr lang="en-US">
                <a:latin typeface="Arial" charset="0"/>
                <a:cs typeface="Arial" charset="0"/>
              </a:rPr>
              <a:t>Safety vs Process Control</a:t>
            </a:r>
          </a:p>
        </p:txBody>
      </p:sp>
      <p:pic>
        <p:nvPicPr>
          <p:cNvPr id="2" name="Picture 1"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0593" y="1004591"/>
            <a:ext cx="1563927" cy="1570909"/>
          </a:xfrm>
          <a:prstGeom prst="rect">
            <a:avLst/>
          </a:prstGeom>
        </p:spPr>
      </p:pic>
      <p:pic>
        <p:nvPicPr>
          <p:cNvPr id="3" name="Picture 2" descr="processprotoco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6574" y="971961"/>
            <a:ext cx="1676400" cy="1676400"/>
          </a:xfrm>
          <a:prstGeom prst="rect">
            <a:avLst/>
          </a:prstGeom>
        </p:spPr>
      </p:pic>
      <p:sp>
        <p:nvSpPr>
          <p:cNvPr id="6" name="Content Placeholder 2"/>
          <p:cNvSpPr>
            <a:spLocks noGrp="1"/>
          </p:cNvSpPr>
          <p:nvPr>
            <p:ph idx="1"/>
          </p:nvPr>
        </p:nvSpPr>
        <p:spPr>
          <a:xfrm>
            <a:off x="419288" y="2672593"/>
            <a:ext cx="8229600" cy="1279434"/>
          </a:xfrm>
        </p:spPr>
        <p:txBody>
          <a:bodyPr/>
          <a:lstStyle/>
          <a:p>
            <a:r>
              <a:rPr lang="en-US" sz="2400" dirty="0" smtClean="0">
                <a:latin typeface="Century Gothic" charset="0"/>
              </a:rPr>
              <a:t>RKI’s products mostly address safety applications</a:t>
            </a:r>
            <a:endParaRPr lang="en-US" sz="2400" dirty="0">
              <a:latin typeface="Century Gothic" charset="0"/>
            </a:endParaRPr>
          </a:p>
          <a:p>
            <a:r>
              <a:rPr lang="en-US" sz="2400" dirty="0" smtClean="0">
                <a:latin typeface="Century Gothic" charset="0"/>
              </a:rPr>
              <a:t>A few of RKI’s products may also address some process control applications</a:t>
            </a:r>
            <a:endParaRPr lang="en-US" sz="2400" dirty="0">
              <a:latin typeface="Century Gothic" charset="0"/>
            </a:endParaRPr>
          </a:p>
        </p:txBody>
      </p:sp>
      <p:sp>
        <p:nvSpPr>
          <p:cNvPr id="7" name="Content Placeholder 2"/>
          <p:cNvSpPr txBox="1">
            <a:spLocks/>
          </p:cNvSpPr>
          <p:nvPr/>
        </p:nvSpPr>
        <p:spPr bwMode="auto">
          <a:xfrm>
            <a:off x="420040" y="3962273"/>
            <a:ext cx="8229600" cy="127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smtClean="0">
                <a:latin typeface="Century Gothic" charset="0"/>
              </a:rPr>
              <a:t>SAFETY</a:t>
            </a:r>
          </a:p>
          <a:p>
            <a:pPr lvl="1"/>
            <a:r>
              <a:rPr lang="en-US" sz="2000" dirty="0" smtClean="0">
                <a:latin typeface="Century Gothic" charset="0"/>
              </a:rPr>
              <a:t>Protecting life and property/assets</a:t>
            </a:r>
          </a:p>
          <a:p>
            <a:pPr lvl="1"/>
            <a:r>
              <a:rPr lang="en-US" sz="2000" dirty="0" smtClean="0">
                <a:latin typeface="Century Gothic" charset="0"/>
              </a:rPr>
              <a:t>Gases normally not present</a:t>
            </a:r>
          </a:p>
          <a:p>
            <a:pPr lvl="1"/>
            <a:r>
              <a:rPr lang="en-US" sz="2000" dirty="0" smtClean="0">
                <a:latin typeface="Century Gothic" charset="0"/>
              </a:rPr>
              <a:t>Detect occasional leaks if they occur</a:t>
            </a:r>
          </a:p>
          <a:p>
            <a:r>
              <a:rPr lang="en-US" sz="2400" b="1" dirty="0" smtClean="0">
                <a:latin typeface="Century Gothic" charset="0"/>
              </a:rPr>
              <a:t>PROCESS CONTROL</a:t>
            </a:r>
          </a:p>
          <a:p>
            <a:pPr lvl="1"/>
            <a:r>
              <a:rPr lang="en-US" sz="2000" dirty="0" smtClean="0">
                <a:latin typeface="Century Gothic" charset="0"/>
              </a:rPr>
              <a:t>Adjusting processes based on the gas present</a:t>
            </a:r>
          </a:p>
          <a:p>
            <a:pPr lvl="1"/>
            <a:r>
              <a:rPr lang="en-US" sz="2000" dirty="0" smtClean="0">
                <a:latin typeface="Century Gothic" charset="0"/>
              </a:rPr>
              <a:t>Gases normally present</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HA-Gasoline-Sign-ONE-31246_300.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417" y="4522231"/>
            <a:ext cx="1266402" cy="1266402"/>
          </a:xfrm>
          <a:prstGeom prst="rect">
            <a:avLst/>
          </a:prstGeom>
        </p:spPr>
      </p:pic>
      <p:sp>
        <p:nvSpPr>
          <p:cNvPr id="21505"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3</a:t>
            </a:fld>
            <a:endParaRPr lang="en-US" sz="1000">
              <a:solidFill>
                <a:srgbClr val="898989"/>
              </a:solidFill>
              <a:latin typeface="Century Gothic" charset="0"/>
            </a:endParaRPr>
          </a:p>
        </p:txBody>
      </p:sp>
      <p:sp>
        <p:nvSpPr>
          <p:cNvPr id="21506" name="Title 1"/>
          <p:cNvSpPr>
            <a:spLocks noGrp="1"/>
          </p:cNvSpPr>
          <p:nvPr>
            <p:ph type="title"/>
          </p:nvPr>
        </p:nvSpPr>
        <p:spPr>
          <a:xfrm>
            <a:off x="1069975" y="301625"/>
            <a:ext cx="7772400" cy="603250"/>
          </a:xfrm>
        </p:spPr>
        <p:txBody>
          <a:bodyPr/>
          <a:lstStyle/>
          <a:p>
            <a:r>
              <a:rPr lang="en-US">
                <a:latin typeface="Arial" charset="0"/>
                <a:cs typeface="Arial" charset="0"/>
              </a:rPr>
              <a:t>Types of Gases/Compounds</a:t>
            </a:r>
          </a:p>
        </p:txBody>
      </p:sp>
      <p:sp>
        <p:nvSpPr>
          <p:cNvPr id="21507" name="Content Placeholder 2"/>
          <p:cNvSpPr>
            <a:spLocks noGrp="1"/>
          </p:cNvSpPr>
          <p:nvPr>
            <p:ph idx="1"/>
          </p:nvPr>
        </p:nvSpPr>
        <p:spPr>
          <a:xfrm>
            <a:off x="457200" y="1600200"/>
            <a:ext cx="8229600" cy="5128672"/>
          </a:xfrm>
        </p:spPr>
        <p:txBody>
          <a:bodyPr/>
          <a:lstStyle/>
          <a:p>
            <a:r>
              <a:rPr lang="en-US" sz="2400" dirty="0" smtClean="0">
                <a:latin typeface="Century Gothic" charset="0"/>
              </a:rPr>
              <a:t>Combustibles</a:t>
            </a:r>
          </a:p>
          <a:p>
            <a:pPr lvl="1"/>
            <a:r>
              <a:rPr lang="en-US" sz="2000" dirty="0" smtClean="0">
                <a:latin typeface="Century Gothic" charset="0"/>
              </a:rPr>
              <a:t>Flammable gases and vapors</a:t>
            </a:r>
          </a:p>
          <a:p>
            <a:pPr lvl="2"/>
            <a:r>
              <a:rPr lang="en-US" sz="1800" dirty="0" smtClean="0">
                <a:latin typeface="Century Gothic" charset="0"/>
              </a:rPr>
              <a:t>Most are also toxic</a:t>
            </a:r>
          </a:p>
          <a:p>
            <a:pPr lvl="2"/>
            <a:r>
              <a:rPr lang="en-US" sz="1800" dirty="0" smtClean="0">
                <a:latin typeface="Century Gothic" charset="0"/>
              </a:rPr>
              <a:t>Organic compounds (HC’s)</a:t>
            </a:r>
            <a:endParaRPr lang="en-US" sz="1800" dirty="0">
              <a:latin typeface="Century Gothic" charset="0"/>
            </a:endParaRPr>
          </a:p>
          <a:p>
            <a:r>
              <a:rPr lang="en-US" sz="2400" dirty="0" smtClean="0">
                <a:latin typeface="Century Gothic" charset="0"/>
              </a:rPr>
              <a:t>“Toxics”</a:t>
            </a:r>
          </a:p>
          <a:p>
            <a:pPr lvl="1"/>
            <a:r>
              <a:rPr lang="en-US" sz="2000" dirty="0" smtClean="0">
                <a:latin typeface="Century Gothic" charset="0"/>
              </a:rPr>
              <a:t>Usually refers to non-hydrocarbons</a:t>
            </a:r>
          </a:p>
          <a:p>
            <a:pPr lvl="2"/>
            <a:r>
              <a:rPr lang="en-US" sz="1800" dirty="0" smtClean="0">
                <a:latin typeface="Century Gothic" charset="0"/>
              </a:rPr>
              <a:t>Inorganic compounds (Non-HC’s)</a:t>
            </a:r>
          </a:p>
          <a:p>
            <a:pPr lvl="2"/>
            <a:r>
              <a:rPr lang="en-US" sz="1800" dirty="0" smtClean="0">
                <a:latin typeface="Century Gothic" charset="0"/>
              </a:rPr>
              <a:t>Several inorganic compounds are also</a:t>
            </a:r>
            <a:br>
              <a:rPr lang="en-US" sz="1800" dirty="0" smtClean="0">
                <a:latin typeface="Century Gothic" charset="0"/>
              </a:rPr>
            </a:br>
            <a:r>
              <a:rPr lang="en-US" sz="1800" dirty="0" smtClean="0">
                <a:latin typeface="Century Gothic" charset="0"/>
              </a:rPr>
              <a:t>combustible</a:t>
            </a:r>
            <a:endParaRPr lang="en-US" sz="1400" dirty="0">
              <a:latin typeface="Century Gothic" charset="0"/>
            </a:endParaRPr>
          </a:p>
          <a:p>
            <a:r>
              <a:rPr lang="en-US" sz="2400" dirty="0" err="1" smtClean="0">
                <a:latin typeface="Century Gothic" charset="0"/>
              </a:rPr>
              <a:t>Inerts</a:t>
            </a:r>
            <a:endParaRPr lang="en-US" sz="2400" dirty="0" smtClean="0">
              <a:latin typeface="Century Gothic" charset="0"/>
            </a:endParaRPr>
          </a:p>
          <a:p>
            <a:pPr lvl="1"/>
            <a:r>
              <a:rPr lang="en-US" sz="2000" dirty="0" smtClean="0">
                <a:latin typeface="Century Gothic" charset="0"/>
              </a:rPr>
              <a:t>Non-reactive gases</a:t>
            </a:r>
          </a:p>
          <a:p>
            <a:pPr lvl="2"/>
            <a:r>
              <a:rPr lang="en-US" sz="1800" dirty="0" smtClean="0">
                <a:latin typeface="Century Gothic" charset="0"/>
              </a:rPr>
              <a:t>Usually are N2, He, </a:t>
            </a:r>
            <a:r>
              <a:rPr lang="en-US" sz="1800" dirty="0" err="1" smtClean="0">
                <a:latin typeface="Century Gothic" charset="0"/>
              </a:rPr>
              <a:t>Ar</a:t>
            </a:r>
            <a:endParaRPr lang="en-US" sz="1800" dirty="0">
              <a:latin typeface="Century Gothic" charset="0"/>
            </a:endParaRPr>
          </a:p>
        </p:txBody>
      </p:sp>
      <p:pic>
        <p:nvPicPr>
          <p:cNvPr id="2" name="Picture 1" descr="18CGD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013" y="1124015"/>
            <a:ext cx="2115590" cy="1410393"/>
          </a:xfrm>
          <a:prstGeom prst="rect">
            <a:avLst/>
          </a:prstGeom>
        </p:spPr>
      </p:pic>
      <p:pic>
        <p:nvPicPr>
          <p:cNvPr id="3" name="Picture 2" descr="170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168" y="2783938"/>
            <a:ext cx="1126095" cy="1418310"/>
          </a:xfrm>
          <a:prstGeom prst="rect">
            <a:avLst/>
          </a:prstGeom>
        </p:spPr>
      </p:pic>
      <p:cxnSp>
        <p:nvCxnSpPr>
          <p:cNvPr id="6" name="Straight Connector 5"/>
          <p:cNvCxnSpPr/>
          <p:nvPr/>
        </p:nvCxnSpPr>
        <p:spPr>
          <a:xfrm>
            <a:off x="3080384" y="1857548"/>
            <a:ext cx="3544810"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159000" y="3336768"/>
            <a:ext cx="4305066" cy="11414"/>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726517" y="5067736"/>
            <a:ext cx="4643519"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a:xfrm>
            <a:off x="1096963" y="274638"/>
            <a:ext cx="7834312" cy="630237"/>
          </a:xfrm>
        </p:spPr>
        <p:txBody>
          <a:bodyPr/>
          <a:lstStyle/>
          <a:p>
            <a:pPr eaLnBrk="1" hangingPunct="1"/>
            <a:r>
              <a:rPr lang="en-US">
                <a:latin typeface="Arial" charset="0"/>
                <a:cs typeface="Arial" charset="0"/>
              </a:rPr>
              <a:t>Flammability Band</a:t>
            </a:r>
          </a:p>
        </p:txBody>
      </p:sp>
      <p:sp>
        <p:nvSpPr>
          <p:cNvPr id="22530"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658A7D4-5943-EB4B-A77D-703B33CAB496}" type="slidenum">
              <a:rPr lang="en-US" sz="1000">
                <a:solidFill>
                  <a:srgbClr val="898989"/>
                </a:solidFill>
                <a:latin typeface="Century Gothic" charset="0"/>
              </a:rPr>
              <a:pPr/>
              <a:t>4</a:t>
            </a:fld>
            <a:endParaRPr lang="en-US" sz="1000">
              <a:solidFill>
                <a:srgbClr val="898989"/>
              </a:solidFill>
              <a:latin typeface="Century Gothic" charset="0"/>
            </a:endParaRPr>
          </a:p>
        </p:txBody>
      </p:sp>
      <p:sp>
        <p:nvSpPr>
          <p:cNvPr id="22531" name="Rectangle 3"/>
          <p:cNvSpPr>
            <a:spLocks noChangeArrowheads="1"/>
          </p:cNvSpPr>
          <p:nvPr/>
        </p:nvSpPr>
        <p:spPr bwMode="auto">
          <a:xfrm>
            <a:off x="1168400" y="2273300"/>
            <a:ext cx="2197100" cy="1435100"/>
          </a:xfrm>
          <a:prstGeom prst="rect">
            <a:avLst/>
          </a:prstGeom>
          <a:solidFill>
            <a:srgbClr val="80FF00"/>
          </a:solidFill>
          <a:ln w="12700">
            <a:solidFill>
              <a:schemeClr val="tx1"/>
            </a:solidFill>
            <a:miter lim="800000"/>
            <a:headEnd/>
            <a:tailEnd/>
          </a:ln>
        </p:spPr>
        <p:txBody>
          <a:bodyPr wrap="none" anchor="ctr"/>
          <a:lstStyle/>
          <a:p>
            <a:pPr>
              <a:buFontTx/>
              <a:buChar char="•"/>
            </a:pPr>
            <a:endParaRPr lang="en-US"/>
          </a:p>
        </p:txBody>
      </p:sp>
      <p:sp>
        <p:nvSpPr>
          <p:cNvPr id="22532" name="Rectangle 4"/>
          <p:cNvSpPr>
            <a:spLocks noChangeArrowheads="1"/>
          </p:cNvSpPr>
          <p:nvPr/>
        </p:nvSpPr>
        <p:spPr bwMode="auto">
          <a:xfrm>
            <a:off x="1955800" y="2819400"/>
            <a:ext cx="660400" cy="284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Lean</a:t>
            </a:r>
          </a:p>
        </p:txBody>
      </p:sp>
      <p:sp>
        <p:nvSpPr>
          <p:cNvPr id="22533" name="Rectangle 5"/>
          <p:cNvSpPr>
            <a:spLocks noChangeArrowheads="1"/>
          </p:cNvSpPr>
          <p:nvPr/>
        </p:nvSpPr>
        <p:spPr bwMode="auto">
          <a:xfrm>
            <a:off x="3378200" y="2273300"/>
            <a:ext cx="2197100" cy="1435100"/>
          </a:xfrm>
          <a:prstGeom prst="rect">
            <a:avLst/>
          </a:prstGeom>
          <a:solidFill>
            <a:srgbClr val="FF0000"/>
          </a:solidFill>
          <a:ln w="12700">
            <a:solidFill>
              <a:schemeClr val="tx1"/>
            </a:solidFill>
            <a:miter lim="800000"/>
            <a:headEnd/>
            <a:tailEnd/>
          </a:ln>
        </p:spPr>
        <p:txBody>
          <a:bodyPr wrap="none" anchor="ctr"/>
          <a:lstStyle/>
          <a:p>
            <a:pPr>
              <a:buFontTx/>
              <a:buChar char="•"/>
            </a:pPr>
            <a:endParaRPr lang="en-US"/>
          </a:p>
        </p:txBody>
      </p:sp>
      <p:sp>
        <p:nvSpPr>
          <p:cNvPr id="22534" name="Rectangle 6"/>
          <p:cNvSpPr>
            <a:spLocks noChangeArrowheads="1"/>
          </p:cNvSpPr>
          <p:nvPr/>
        </p:nvSpPr>
        <p:spPr bwMode="auto">
          <a:xfrm>
            <a:off x="5575300" y="2273300"/>
            <a:ext cx="2197100" cy="1435100"/>
          </a:xfrm>
          <a:prstGeom prst="rect">
            <a:avLst/>
          </a:prstGeom>
          <a:solidFill>
            <a:srgbClr val="000099"/>
          </a:solidFill>
          <a:ln w="12700">
            <a:solidFill>
              <a:schemeClr val="tx1"/>
            </a:solidFill>
            <a:miter lim="800000"/>
            <a:headEnd/>
            <a:tailEnd/>
          </a:ln>
        </p:spPr>
        <p:txBody>
          <a:bodyPr wrap="none" anchor="ctr"/>
          <a:lstStyle/>
          <a:p>
            <a:pPr>
              <a:buFontTx/>
              <a:buChar char="•"/>
            </a:pPr>
            <a:endParaRPr lang="en-US"/>
          </a:p>
        </p:txBody>
      </p:sp>
      <p:sp>
        <p:nvSpPr>
          <p:cNvPr id="22535" name="Rectangle 7" descr="Large confetti"/>
          <p:cNvSpPr>
            <a:spLocks noChangeArrowheads="1"/>
          </p:cNvSpPr>
          <p:nvPr/>
        </p:nvSpPr>
        <p:spPr bwMode="auto">
          <a:xfrm>
            <a:off x="1016000" y="1892300"/>
            <a:ext cx="2413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0</a:t>
            </a:r>
          </a:p>
        </p:txBody>
      </p:sp>
      <p:sp>
        <p:nvSpPr>
          <p:cNvPr id="22536" name="Rectangle 10" descr="Large confetti"/>
          <p:cNvSpPr>
            <a:spLocks noChangeArrowheads="1"/>
          </p:cNvSpPr>
          <p:nvPr/>
        </p:nvSpPr>
        <p:spPr bwMode="auto">
          <a:xfrm>
            <a:off x="1087438" y="3786188"/>
            <a:ext cx="2413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0</a:t>
            </a:r>
          </a:p>
        </p:txBody>
      </p:sp>
      <p:sp>
        <p:nvSpPr>
          <p:cNvPr id="22537" name="Rectangle 11" descr="Large confetti"/>
          <p:cNvSpPr>
            <a:spLocks noChangeArrowheads="1"/>
          </p:cNvSpPr>
          <p:nvPr/>
        </p:nvSpPr>
        <p:spPr bwMode="auto">
          <a:xfrm>
            <a:off x="7708900" y="2009775"/>
            <a:ext cx="1090613" cy="301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100% Vol</a:t>
            </a:r>
          </a:p>
        </p:txBody>
      </p:sp>
      <p:sp>
        <p:nvSpPr>
          <p:cNvPr id="22538" name="Rectangle 13" descr="Large confetti"/>
          <p:cNvSpPr>
            <a:spLocks noChangeArrowheads="1"/>
          </p:cNvSpPr>
          <p:nvPr/>
        </p:nvSpPr>
        <p:spPr bwMode="auto">
          <a:xfrm>
            <a:off x="6343650" y="2800350"/>
            <a:ext cx="762000" cy="304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22539" name="Rectangle 14" descr="Large confetti"/>
          <p:cNvSpPr>
            <a:spLocks noChangeArrowheads="1"/>
          </p:cNvSpPr>
          <p:nvPr/>
        </p:nvSpPr>
        <p:spPr bwMode="auto">
          <a:xfrm>
            <a:off x="2816225" y="4700588"/>
            <a:ext cx="3557588" cy="1016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Ammonia	12.0	Vol. %</a:t>
            </a:r>
          </a:p>
          <a:p>
            <a:pPr>
              <a:lnSpc>
                <a:spcPct val="88000"/>
              </a:lnSpc>
              <a:defRPr/>
            </a:pPr>
            <a:r>
              <a:rPr lang="en-US" sz="1800" b="1">
                <a:latin typeface="Arial" charset="0"/>
              </a:rPr>
              <a:t>Methane  	 5.0  	Vol. %</a:t>
            </a:r>
          </a:p>
          <a:p>
            <a:pPr>
              <a:lnSpc>
                <a:spcPct val="88000"/>
              </a:lnSpc>
              <a:defRPr/>
            </a:pPr>
            <a:r>
              <a:rPr lang="en-US" sz="1800" b="1">
                <a:latin typeface="Arial" charset="0"/>
              </a:rPr>
              <a:t>Hydrogen      	 4.0   	Vol. %</a:t>
            </a:r>
          </a:p>
          <a:p>
            <a:pPr>
              <a:lnSpc>
                <a:spcPct val="88000"/>
              </a:lnSpc>
              <a:defRPr/>
            </a:pPr>
            <a:r>
              <a:rPr lang="en-US" sz="1800" b="1">
                <a:latin typeface="Arial" charset="0"/>
              </a:rPr>
              <a:t>Hexane		 1.1 	Vol. %</a:t>
            </a:r>
          </a:p>
        </p:txBody>
      </p:sp>
      <p:sp>
        <p:nvSpPr>
          <p:cNvPr id="22540" name="Rectangle 15" descr="Large confetti"/>
          <p:cNvSpPr>
            <a:spLocks noChangeArrowheads="1"/>
          </p:cNvSpPr>
          <p:nvPr/>
        </p:nvSpPr>
        <p:spPr bwMode="auto">
          <a:xfrm>
            <a:off x="2740025" y="4664075"/>
            <a:ext cx="3721100" cy="1117600"/>
          </a:xfrm>
          <a:prstGeom prst="rect">
            <a:avLst/>
          </a:prstGeom>
          <a:noFill/>
          <a:ln w="38100">
            <a:solidFill>
              <a:srgbClr val="F4120C"/>
            </a:solidFill>
            <a:miter lim="800000"/>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22541" name="Rectangle 18"/>
          <p:cNvSpPr>
            <a:spLocks noChangeArrowheads="1"/>
          </p:cNvSpPr>
          <p:nvPr/>
        </p:nvSpPr>
        <p:spPr bwMode="auto">
          <a:xfrm>
            <a:off x="3835400" y="2819400"/>
            <a:ext cx="1193800" cy="284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Explosive</a:t>
            </a:r>
          </a:p>
        </p:txBody>
      </p:sp>
      <p:sp>
        <p:nvSpPr>
          <p:cNvPr id="22542" name="Rectangle 19"/>
          <p:cNvSpPr>
            <a:spLocks noChangeArrowheads="1"/>
          </p:cNvSpPr>
          <p:nvPr/>
        </p:nvSpPr>
        <p:spPr bwMode="auto">
          <a:xfrm>
            <a:off x="6426200" y="2819400"/>
            <a:ext cx="622300" cy="284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Rich</a:t>
            </a:r>
          </a:p>
        </p:txBody>
      </p:sp>
      <p:sp>
        <p:nvSpPr>
          <p:cNvPr id="22543" name="Line 21"/>
          <p:cNvSpPr>
            <a:spLocks noChangeShapeType="1"/>
          </p:cNvSpPr>
          <p:nvPr/>
        </p:nvSpPr>
        <p:spPr bwMode="auto">
          <a:xfrm flipH="1">
            <a:off x="1762125" y="3375025"/>
            <a:ext cx="1604963" cy="176688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4" name="Text Box 22"/>
          <p:cNvSpPr txBox="1">
            <a:spLocks noChangeArrowheads="1"/>
          </p:cNvSpPr>
          <p:nvPr/>
        </p:nvSpPr>
        <p:spPr bwMode="auto">
          <a:xfrm>
            <a:off x="3440113" y="5849938"/>
            <a:ext cx="2622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Lower Explosive Limit</a:t>
            </a:r>
            <a:endParaRPr lang="en-US" sz="1800" b="1">
              <a:latin typeface="Book Antiqua" charset="0"/>
            </a:endParaRPr>
          </a:p>
        </p:txBody>
      </p:sp>
      <p:sp>
        <p:nvSpPr>
          <p:cNvPr id="22545" name="Text Box 23"/>
          <p:cNvSpPr txBox="1">
            <a:spLocks noChangeArrowheads="1"/>
          </p:cNvSpPr>
          <p:nvPr/>
        </p:nvSpPr>
        <p:spPr bwMode="auto">
          <a:xfrm>
            <a:off x="5448300" y="2214563"/>
            <a:ext cx="865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 </a:t>
            </a:r>
            <a:r>
              <a:rPr lang="en-US" sz="1800" b="1">
                <a:solidFill>
                  <a:schemeClr val="bg1"/>
                </a:solidFill>
                <a:latin typeface="Arial" charset="0"/>
              </a:rPr>
              <a:t>(UEL)</a:t>
            </a:r>
            <a:endParaRPr lang="en-US" sz="1800" b="1">
              <a:solidFill>
                <a:schemeClr val="bg1"/>
              </a:solidFill>
              <a:latin typeface="Book Antiqua" charset="0"/>
            </a:endParaRPr>
          </a:p>
        </p:txBody>
      </p:sp>
      <p:sp>
        <p:nvSpPr>
          <p:cNvPr id="22546" name="Line 33"/>
          <p:cNvSpPr>
            <a:spLocks noChangeShapeType="1"/>
          </p:cNvSpPr>
          <p:nvPr/>
        </p:nvSpPr>
        <p:spPr bwMode="auto">
          <a:xfrm>
            <a:off x="7380288" y="3922713"/>
            <a:ext cx="246062"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22547" name="Line 34"/>
          <p:cNvSpPr>
            <a:spLocks noChangeShapeType="1"/>
          </p:cNvSpPr>
          <p:nvPr/>
        </p:nvSpPr>
        <p:spPr bwMode="auto">
          <a:xfrm>
            <a:off x="1460500" y="2273300"/>
            <a:ext cx="0" cy="1435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22548" name="Line 37"/>
          <p:cNvSpPr>
            <a:spLocks noChangeShapeType="1"/>
          </p:cNvSpPr>
          <p:nvPr/>
        </p:nvSpPr>
        <p:spPr bwMode="auto">
          <a:xfrm flipH="1">
            <a:off x="1262063" y="2184400"/>
            <a:ext cx="6515100" cy="4763"/>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32789" name="TextBox 2">
            <a:extLst>
              <a:ext uri="{FF2B5EF4-FFF2-40B4-BE49-F238E27FC236}"/>
            </a:extLst>
          </p:cNvPr>
          <p:cNvSpPr txBox="1">
            <a:spLocks noChangeArrowheads="1"/>
          </p:cNvSpPr>
          <p:nvPr/>
        </p:nvSpPr>
        <p:spPr bwMode="auto">
          <a:xfrm>
            <a:off x="1149350" y="3806825"/>
            <a:ext cx="6632575" cy="246063"/>
          </a:xfrm>
          <a:prstGeom prst="rect">
            <a:avLst/>
          </a:prstGeom>
          <a:solidFill>
            <a:schemeClr val="accent2">
              <a:lumMod val="90000"/>
            </a:schemeClr>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buChar char="•"/>
              <a:defRPr sz="2700">
                <a:solidFill>
                  <a:schemeClr val="tx1"/>
                </a:solidFill>
                <a:latin typeface="Verdana" charset="0"/>
                <a:ea typeface="ＭＳ Ｐゴシック" charset="0"/>
              </a:defRPr>
            </a:lvl6pPr>
            <a:lvl7pPr marL="2971800" indent="-228600" eaLnBrk="0" fontAlgn="base" hangingPunct="0">
              <a:spcBef>
                <a:spcPct val="0"/>
              </a:spcBef>
              <a:spcAft>
                <a:spcPct val="0"/>
              </a:spcAft>
              <a:buChar char="•"/>
              <a:defRPr sz="2700">
                <a:solidFill>
                  <a:schemeClr val="tx1"/>
                </a:solidFill>
                <a:latin typeface="Verdana" charset="0"/>
                <a:ea typeface="ＭＳ Ｐゴシック" charset="0"/>
              </a:defRPr>
            </a:lvl7pPr>
            <a:lvl8pPr marL="3429000" indent="-228600" eaLnBrk="0" fontAlgn="base" hangingPunct="0">
              <a:spcBef>
                <a:spcPct val="0"/>
              </a:spcBef>
              <a:spcAft>
                <a:spcPct val="0"/>
              </a:spcAft>
              <a:buChar char="•"/>
              <a:defRPr sz="2700">
                <a:solidFill>
                  <a:schemeClr val="tx1"/>
                </a:solidFill>
                <a:latin typeface="Verdana" charset="0"/>
                <a:ea typeface="ＭＳ Ｐゴシック" charset="0"/>
              </a:defRPr>
            </a:lvl8pPr>
            <a:lvl9pPr marL="3886200" indent="-228600" eaLnBrk="0" fontAlgn="base" hangingPunct="0">
              <a:spcBef>
                <a:spcPct val="0"/>
              </a:spcBef>
              <a:spcAft>
                <a:spcPct val="0"/>
              </a:spcAft>
              <a:buChar char="•"/>
              <a:defRPr sz="2700">
                <a:solidFill>
                  <a:schemeClr val="tx1"/>
                </a:solidFill>
                <a:latin typeface="Verdana" charset="0"/>
                <a:ea typeface="ＭＳ Ｐゴシック" charset="0"/>
              </a:defRPr>
            </a:lvl9pPr>
          </a:lstStyle>
          <a:p>
            <a:pPr algn="ctr">
              <a:defRPr/>
            </a:pPr>
            <a:r>
              <a:rPr lang="en-US" sz="1000" dirty="0">
                <a:solidFill>
                  <a:srgbClr val="000000"/>
                </a:solidFill>
              </a:rPr>
              <a:t>Infrared Sensor</a:t>
            </a:r>
          </a:p>
        </p:txBody>
      </p:sp>
      <p:sp>
        <p:nvSpPr>
          <p:cNvPr id="22550" name="TextBox 30"/>
          <p:cNvSpPr txBox="1">
            <a:spLocks noChangeArrowheads="1"/>
          </p:cNvSpPr>
          <p:nvPr/>
        </p:nvSpPr>
        <p:spPr bwMode="auto">
          <a:xfrm>
            <a:off x="1152525" y="4143375"/>
            <a:ext cx="2273300" cy="244475"/>
          </a:xfrm>
          <a:prstGeom prst="rect">
            <a:avLst/>
          </a:prstGeom>
          <a:solidFill>
            <a:srgbClr val="FFFF00"/>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000">
                <a:solidFill>
                  <a:srgbClr val="000000"/>
                </a:solidFill>
              </a:rPr>
              <a:t>Catalytic Bead  Sensor</a:t>
            </a:r>
          </a:p>
        </p:txBody>
      </p:sp>
      <p:cxnSp>
        <p:nvCxnSpPr>
          <p:cNvPr id="22551" name="Straight Connector 6"/>
          <p:cNvCxnSpPr>
            <a:cxnSpLocks noChangeShapeType="1"/>
            <a:stCxn id="22543" idx="1"/>
          </p:cNvCxnSpPr>
          <p:nvPr/>
        </p:nvCxnSpPr>
        <p:spPr bwMode="auto">
          <a:xfrm flipV="1">
            <a:off x="1762125" y="5132388"/>
            <a:ext cx="911225" cy="95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552" name="TextBox 38"/>
          <p:cNvSpPr txBox="1">
            <a:spLocks noChangeArrowheads="1"/>
          </p:cNvSpPr>
          <p:nvPr/>
        </p:nvSpPr>
        <p:spPr bwMode="auto">
          <a:xfrm>
            <a:off x="3498850" y="4154488"/>
            <a:ext cx="4287838" cy="246062"/>
          </a:xfrm>
          <a:prstGeom prst="rect">
            <a:avLst/>
          </a:prstGeom>
          <a:solidFill>
            <a:srgbClr val="FF6600"/>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000">
                <a:solidFill>
                  <a:srgbClr val="000000"/>
                </a:solidFill>
              </a:rPr>
              <a:t>Thermal Conductivity Sensor</a:t>
            </a:r>
          </a:p>
        </p:txBody>
      </p:sp>
      <p:sp>
        <p:nvSpPr>
          <p:cNvPr id="22553" name="Rectangle 10"/>
          <p:cNvSpPr>
            <a:spLocks noChangeArrowheads="1"/>
          </p:cNvSpPr>
          <p:nvPr/>
        </p:nvSpPr>
        <p:spPr bwMode="auto">
          <a:xfrm>
            <a:off x="2632075" y="2206625"/>
            <a:ext cx="80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50000"/>
              </a:spcBef>
            </a:pPr>
            <a:r>
              <a:rPr lang="en-US" sz="1800" b="1">
                <a:solidFill>
                  <a:srgbClr val="FFFFFF"/>
                </a:solidFill>
                <a:latin typeface="Arial" charset="0"/>
              </a:rPr>
              <a:t>(LEL)</a:t>
            </a:r>
            <a:endParaRPr lang="en-US" sz="1800" b="1">
              <a:solidFill>
                <a:srgbClr val="FFFFFF"/>
              </a:solidFill>
              <a:latin typeface="Book Antiqua" charset="0"/>
            </a:endParaRPr>
          </a:p>
        </p:txBody>
      </p:sp>
      <p:sp>
        <p:nvSpPr>
          <p:cNvPr id="22554" name="Rectangle 8" descr="Large confetti"/>
          <p:cNvSpPr>
            <a:spLocks noChangeArrowheads="1"/>
          </p:cNvSpPr>
          <p:nvPr/>
        </p:nvSpPr>
        <p:spPr bwMode="auto">
          <a:xfrm>
            <a:off x="3149600" y="1887538"/>
            <a:ext cx="4699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Times New Roman" charset="0"/>
              </a:rPr>
              <a:t>100</a:t>
            </a:r>
          </a:p>
        </p:txBody>
      </p:sp>
      <p:sp>
        <p:nvSpPr>
          <p:cNvPr id="22555" name="Rectangle 9" descr="Large confetti"/>
          <p:cNvSpPr>
            <a:spLocks noChangeArrowheads="1"/>
          </p:cNvSpPr>
          <p:nvPr/>
        </p:nvSpPr>
        <p:spPr bwMode="auto">
          <a:xfrm>
            <a:off x="1473200" y="1430338"/>
            <a:ext cx="14605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Arial" charset="0"/>
              </a:rPr>
              <a:t>Percent LEL</a:t>
            </a:r>
          </a:p>
        </p:txBody>
      </p:sp>
      <p:sp>
        <p:nvSpPr>
          <p:cNvPr id="22556" name="Rectangle 17" descr="Large confetti"/>
          <p:cNvSpPr>
            <a:spLocks noChangeArrowheads="1"/>
          </p:cNvSpPr>
          <p:nvPr/>
        </p:nvSpPr>
        <p:spPr bwMode="auto">
          <a:xfrm>
            <a:off x="1320800" y="1887538"/>
            <a:ext cx="3556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Times New Roman" charset="0"/>
              </a:rPr>
              <a:t>10</a:t>
            </a:r>
          </a:p>
        </p:txBody>
      </p:sp>
      <p:sp>
        <p:nvSpPr>
          <p:cNvPr id="22557" name="Text Box 23"/>
          <p:cNvSpPr txBox="1">
            <a:spLocks noChangeArrowheads="1"/>
          </p:cNvSpPr>
          <p:nvPr/>
        </p:nvSpPr>
        <p:spPr bwMode="auto">
          <a:xfrm>
            <a:off x="4573588" y="1312863"/>
            <a:ext cx="3257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Upper Explosive Limit (UEL)</a:t>
            </a:r>
            <a:endParaRPr lang="en-US" sz="1800" b="1">
              <a:latin typeface="Book Antiqua" charset="0"/>
            </a:endParaRPr>
          </a:p>
        </p:txBody>
      </p:sp>
      <p:sp>
        <p:nvSpPr>
          <p:cNvPr id="22558" name="Line 37"/>
          <p:cNvSpPr>
            <a:spLocks noChangeShapeType="1"/>
          </p:cNvSpPr>
          <p:nvPr/>
        </p:nvSpPr>
        <p:spPr bwMode="auto">
          <a:xfrm flipH="1">
            <a:off x="1625600" y="2044700"/>
            <a:ext cx="1604963"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22559" name="Line 25"/>
          <p:cNvSpPr>
            <a:spLocks noChangeShapeType="1"/>
          </p:cNvSpPr>
          <p:nvPr/>
        </p:nvSpPr>
        <p:spPr bwMode="auto">
          <a:xfrm flipV="1">
            <a:off x="5570538" y="1681163"/>
            <a:ext cx="0" cy="563562"/>
          </a:xfrm>
          <a:prstGeom prst="line">
            <a:avLst/>
          </a:prstGeom>
          <a:noFill/>
          <a:ln w="57150">
            <a:solidFill>
              <a:srgbClr val="000000"/>
            </a:solidFill>
            <a:round/>
            <a:headEnd type="triangle" w="med" len="me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22560" name="Line 37"/>
          <p:cNvSpPr>
            <a:spLocks noChangeShapeType="1"/>
          </p:cNvSpPr>
          <p:nvPr/>
        </p:nvSpPr>
        <p:spPr bwMode="auto">
          <a:xfrm flipH="1">
            <a:off x="1219200" y="2047875"/>
            <a:ext cx="18573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atin typeface="Arial" charset="0"/>
                <a:cs typeface="Arial" charset="0"/>
              </a:rPr>
              <a:t>Area Classifications</a:t>
            </a:r>
          </a:p>
        </p:txBody>
      </p:sp>
      <p:sp>
        <p:nvSpPr>
          <p:cNvPr id="24578"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182DD62-73B1-7F4B-9401-3E30D97BEA80}" type="slidenum">
              <a:rPr lang="en-US" sz="1000">
                <a:solidFill>
                  <a:srgbClr val="898989"/>
                </a:solidFill>
                <a:latin typeface="Century Gothic" charset="0"/>
              </a:rPr>
              <a:pPr/>
              <a:t>5</a:t>
            </a:fld>
            <a:endParaRPr lang="en-US" sz="1000">
              <a:solidFill>
                <a:srgbClr val="898989"/>
              </a:solidFill>
              <a:latin typeface="Century Gothic" charset="0"/>
            </a:endParaRPr>
          </a:p>
        </p:txBody>
      </p:sp>
      <p:graphicFrame>
        <p:nvGraphicFramePr>
          <p:cNvPr id="5" name="Table 4"/>
          <p:cNvGraphicFramePr>
            <a:graphicFrameLocks noGrp="1"/>
          </p:cNvGraphicFramePr>
          <p:nvPr/>
        </p:nvGraphicFramePr>
        <p:xfrm>
          <a:off x="457200" y="2076450"/>
          <a:ext cx="8229600" cy="2876550"/>
        </p:xfrm>
        <a:graphic>
          <a:graphicData uri="http://schemas.openxmlformats.org/drawingml/2006/table">
            <a:tbl>
              <a:tblPr/>
              <a:tblGrid>
                <a:gridCol w="1895475"/>
                <a:gridCol w="1600200"/>
                <a:gridCol w="4733925"/>
              </a:tblGrid>
              <a:tr h="260350">
                <a:tc gridSpan="3">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NEC Division System Gas Groups</a:t>
                      </a:r>
                    </a:p>
                  </a:txBody>
                  <a:tcPr marL="11351" marR="11351" marT="1135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r>
              <a:tr h="26035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351" marR="11351" marT="11350" marB="0" anchor="b" horzOverflow="overflow">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rgbClr val="000000"/>
                        </a:solidFill>
                        <a:effectLst/>
                        <a:latin typeface="Calibri" charset="0"/>
                        <a:ea typeface="ＭＳ Ｐゴシック" charset="0"/>
                        <a:cs typeface="ＭＳ Ｐゴシック" charset="0"/>
                      </a:endParaRPr>
                    </a:p>
                  </a:txBody>
                  <a:tcPr marL="11351" marR="11351" marT="1135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351" marR="11351" marT="11350" marB="0" anchor="b" horzOverflow="overflow">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Calibri" charset="0"/>
                          <a:ea typeface="ＭＳ Ｐゴシック" charset="0"/>
                          <a:cs typeface="ＭＳ Ｐゴシック" charset="0"/>
                        </a:rPr>
                        <a:t>Area</a:t>
                      </a:r>
                    </a:p>
                  </a:txBody>
                  <a:tcPr marL="11351" marR="11351" marT="1135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Calibri" charset="0"/>
                          <a:ea typeface="ＭＳ Ｐゴシック" charset="0"/>
                          <a:cs typeface="ＭＳ Ｐゴシック" charset="0"/>
                        </a:rPr>
                        <a:t>Group</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Calibri" charset="0"/>
                          <a:ea typeface="ＭＳ Ｐゴシック" charset="0"/>
                          <a:cs typeface="ＭＳ Ｐゴシック" charset="0"/>
                        </a:rPr>
                        <a:t>Representative Materials</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rowSpan="4">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Class I, Division 1 &amp; 2</a:t>
                      </a:r>
                    </a:p>
                  </a:txBody>
                  <a:tcPr marL="11351" marR="11351" marT="1135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A</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Acetylene</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vMerge="1">
                  <a:txBody>
                    <a:bodyPr/>
                    <a:lstStyle/>
                    <a:p>
                      <a:endParaRPr lang="en-US"/>
                    </a:p>
                  </a:txBody>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B</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Hydrogen</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vMerge="1">
                  <a:txBody>
                    <a:bodyPr/>
                    <a:lstStyle/>
                    <a:p>
                      <a:endParaRPr lang="en-US"/>
                    </a:p>
                  </a:txBody>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C</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Ethylene</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vMerge="1">
                  <a:txBody>
                    <a:bodyPr/>
                    <a:lstStyle/>
                    <a:p>
                      <a:endParaRPr lang="en-US"/>
                    </a:p>
                  </a:txBody>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D</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Propane</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rowSpan="4">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Class II, Division I &amp; 2</a:t>
                      </a:r>
                    </a:p>
                  </a:txBody>
                  <a:tcPr marL="11351" marR="11351" marT="1135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E (Division 1 only)</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Metal dusts, such as magnesium</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vMerge="1">
                  <a:txBody>
                    <a:bodyPr/>
                    <a:lstStyle/>
                    <a:p>
                      <a:endParaRPr lang="en-US"/>
                    </a:p>
                  </a:txBody>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F</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Carbonaceous dusts, such as carbon &amp; Charcoal</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0350">
                <a:tc vMerge="1">
                  <a:txBody>
                    <a:bodyPr/>
                    <a:lstStyle/>
                    <a:p>
                      <a:endParaRPr lang="en-US"/>
                    </a:p>
                  </a:txBody>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G</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Non-conductive dusts, such as flour, grain </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3050">
                <a:tc vMerge="1">
                  <a:txBody>
                    <a:bodyPr/>
                    <a:lstStyle/>
                    <a:p>
                      <a:endParaRPr lang="en-US"/>
                    </a:p>
                  </a:txBody>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None</a:t>
                      </a:r>
                    </a:p>
                  </a:txBody>
                  <a:tcPr marL="11351" marR="11351" marT="113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charset="0"/>
                          <a:ea typeface="ＭＳ Ｐゴシック" charset="0"/>
                          <a:cs typeface="ＭＳ Ｐゴシック" charset="0"/>
                        </a:rPr>
                        <a:t>Ignitable fibers/flyings, such as cotton lint, flax &amp; rayon</a:t>
                      </a:r>
                    </a:p>
                  </a:txBody>
                  <a:tcPr marL="11351" marR="11351" marT="1135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D592D92-21AA-5C47-B53A-F3A43BF14BCF}" type="slidenum">
              <a:rPr lang="en-US" sz="1000">
                <a:solidFill>
                  <a:srgbClr val="898989"/>
                </a:solidFill>
                <a:latin typeface="Century Gothic" charset="0"/>
              </a:rPr>
              <a:pPr/>
              <a:t>6</a:t>
            </a:fld>
            <a:endParaRPr lang="en-US" sz="1000">
              <a:solidFill>
                <a:srgbClr val="898989"/>
              </a:solidFill>
              <a:latin typeface="Century Gothic" charset="0"/>
            </a:endParaRPr>
          </a:p>
        </p:txBody>
      </p:sp>
      <p:sp>
        <p:nvSpPr>
          <p:cNvPr id="25602" name="Title 1"/>
          <p:cNvSpPr txBox="1">
            <a:spLocks/>
          </p:cNvSpPr>
          <p:nvPr/>
        </p:nvSpPr>
        <p:spPr bwMode="auto">
          <a:xfrm>
            <a:off x="1069975" y="301625"/>
            <a:ext cx="77724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4400">
                <a:latin typeface="Arial" charset="0"/>
                <a:cs typeface="Arial" charset="0"/>
              </a:rPr>
              <a:t>Toxicity</a:t>
            </a:r>
          </a:p>
        </p:txBody>
      </p:sp>
      <p:sp>
        <p:nvSpPr>
          <p:cNvPr id="25603" name="Content Placeholder 2"/>
          <p:cNvSpPr txBox="1">
            <a:spLocks noChangeArrowheads="1"/>
          </p:cNvSpPr>
          <p:nvPr/>
        </p:nvSpPr>
        <p:spPr bwMode="auto">
          <a:xfrm>
            <a:off x="62566" y="1129540"/>
            <a:ext cx="9007681" cy="368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marL="0" indent="0" algn="ctr">
              <a:lnSpc>
                <a:spcPct val="80000"/>
              </a:lnSpc>
              <a:spcBef>
                <a:spcPct val="20000"/>
              </a:spcBef>
            </a:pPr>
            <a:r>
              <a:rPr lang="en-US" sz="2400" b="1" dirty="0" smtClean="0">
                <a:latin typeface="Century Gothic" charset="0"/>
              </a:rPr>
              <a:t>                          TLV’s &amp; PEL’s: </a:t>
            </a:r>
            <a:r>
              <a:rPr lang="en-US" sz="2000" b="1" dirty="0" smtClean="0">
                <a:solidFill>
                  <a:srgbClr val="FF0000"/>
                </a:solidFill>
                <a:latin typeface="Century Gothic" charset="0"/>
              </a:rPr>
              <a:t>T</a:t>
            </a:r>
            <a:r>
              <a:rPr lang="en-US" sz="2000" dirty="0" smtClean="0">
                <a:latin typeface="Century Gothic" charset="0"/>
              </a:rPr>
              <a:t>hreshold </a:t>
            </a:r>
            <a:r>
              <a:rPr lang="en-US" sz="2000" b="1" dirty="0" smtClean="0">
                <a:solidFill>
                  <a:srgbClr val="FF0000"/>
                </a:solidFill>
                <a:latin typeface="Century Gothic" charset="0"/>
              </a:rPr>
              <a:t>L</a:t>
            </a:r>
            <a:r>
              <a:rPr lang="en-US" sz="2000" dirty="0" smtClean="0">
                <a:latin typeface="Century Gothic" charset="0"/>
              </a:rPr>
              <a:t>imit </a:t>
            </a:r>
            <a:r>
              <a:rPr lang="en-US" sz="2000" b="1" dirty="0" smtClean="0">
                <a:solidFill>
                  <a:srgbClr val="FF0000"/>
                </a:solidFill>
                <a:latin typeface="Century Gothic" charset="0"/>
              </a:rPr>
              <a:t>V</a:t>
            </a:r>
            <a:r>
              <a:rPr lang="en-US" sz="2000" dirty="0" smtClean="0">
                <a:latin typeface="Century Gothic" charset="0"/>
              </a:rPr>
              <a:t>alues &amp;     	</a:t>
            </a:r>
            <a:r>
              <a:rPr lang="en-US" sz="2000" dirty="0">
                <a:latin typeface="Century Gothic" charset="0"/>
              </a:rPr>
              <a:t> </a:t>
            </a:r>
            <a:r>
              <a:rPr lang="en-US" sz="2000" dirty="0" smtClean="0">
                <a:latin typeface="Century Gothic" charset="0"/>
              </a:rPr>
              <a:t>  	 			  						              </a:t>
            </a:r>
            <a:r>
              <a:rPr lang="en-US" sz="800" dirty="0" smtClean="0">
                <a:latin typeface="Century Gothic" charset="0"/>
              </a:rPr>
              <a:t> </a:t>
            </a:r>
            <a:r>
              <a:rPr lang="en-US" sz="2000" b="1" dirty="0" smtClean="0">
                <a:solidFill>
                  <a:srgbClr val="FF0000"/>
                </a:solidFill>
                <a:latin typeface="Century Gothic" charset="0"/>
              </a:rPr>
              <a:t>P</a:t>
            </a:r>
            <a:r>
              <a:rPr lang="en-US" sz="2000" dirty="0" smtClean="0">
                <a:latin typeface="Century Gothic" charset="0"/>
              </a:rPr>
              <a:t>ermissible </a:t>
            </a:r>
            <a:r>
              <a:rPr lang="en-US" sz="2000" b="1" dirty="0" smtClean="0">
                <a:solidFill>
                  <a:srgbClr val="FF0000"/>
                </a:solidFill>
                <a:latin typeface="Century Gothic" charset="0"/>
              </a:rPr>
              <a:t>E</a:t>
            </a:r>
            <a:r>
              <a:rPr lang="en-US" sz="2000" dirty="0" smtClean="0">
                <a:latin typeface="Century Gothic" charset="0"/>
              </a:rPr>
              <a:t>xposure </a:t>
            </a:r>
            <a:r>
              <a:rPr lang="en-US" sz="2000" b="1" dirty="0" smtClean="0">
                <a:solidFill>
                  <a:srgbClr val="FF0000"/>
                </a:solidFill>
                <a:latin typeface="Century Gothic" charset="0"/>
              </a:rPr>
              <a:t>L</a:t>
            </a:r>
            <a:r>
              <a:rPr lang="en-US" sz="2000" dirty="0" smtClean="0">
                <a:latin typeface="Century Gothic" charset="0"/>
              </a:rPr>
              <a:t>evels</a:t>
            </a:r>
          </a:p>
          <a:p>
            <a:pPr marL="457200" lvl="1" indent="0">
              <a:lnSpc>
                <a:spcPct val="70000"/>
              </a:lnSpc>
              <a:spcBef>
                <a:spcPct val="20000"/>
              </a:spcBef>
            </a:pPr>
            <a:r>
              <a:rPr lang="en-US" sz="2000" b="1" dirty="0" smtClean="0">
                <a:latin typeface="Century Gothic" charset="0"/>
              </a:rPr>
              <a:t>TWA</a:t>
            </a:r>
          </a:p>
          <a:p>
            <a:pPr marL="1257300" lvl="2" indent="-342900">
              <a:lnSpc>
                <a:spcPct val="70000"/>
              </a:lnSpc>
              <a:spcBef>
                <a:spcPct val="20000"/>
              </a:spcBef>
              <a:buFont typeface="Arial"/>
              <a:buChar char="•"/>
            </a:pPr>
            <a:r>
              <a:rPr lang="en-US" sz="1800" b="1" smtClean="0">
                <a:solidFill>
                  <a:srgbClr val="FF0000"/>
                </a:solidFill>
                <a:latin typeface="Century Gothic" charset="0"/>
              </a:rPr>
              <a:t>T</a:t>
            </a:r>
            <a:r>
              <a:rPr lang="en-US" sz="1800" smtClean="0">
                <a:latin typeface="Century Gothic" charset="0"/>
              </a:rPr>
              <a:t>ime </a:t>
            </a:r>
            <a:r>
              <a:rPr lang="en-US" sz="1800" b="1" dirty="0" smtClean="0">
                <a:solidFill>
                  <a:srgbClr val="FF0000"/>
                </a:solidFill>
                <a:latin typeface="Century Gothic" charset="0"/>
              </a:rPr>
              <a:t>W</a:t>
            </a:r>
            <a:r>
              <a:rPr lang="en-US" sz="1800" dirty="0" smtClean="0">
                <a:latin typeface="Century Gothic" charset="0"/>
              </a:rPr>
              <a:t>eighted </a:t>
            </a:r>
            <a:r>
              <a:rPr lang="en-US" sz="1800" b="1" dirty="0" smtClean="0">
                <a:solidFill>
                  <a:srgbClr val="FF0000"/>
                </a:solidFill>
                <a:latin typeface="Century Gothic" charset="0"/>
              </a:rPr>
              <a:t>A</a:t>
            </a:r>
            <a:r>
              <a:rPr lang="en-US" sz="1800" dirty="0" smtClean="0">
                <a:latin typeface="Century Gothic" charset="0"/>
              </a:rPr>
              <a:t>verage:</a:t>
            </a:r>
            <a:r>
              <a:rPr lang="en-US" sz="2000" dirty="0" smtClean="0">
                <a:latin typeface="Century Gothic" charset="0"/>
              </a:rPr>
              <a:t>	</a:t>
            </a:r>
          </a:p>
          <a:p>
            <a:pPr marL="1371600" lvl="3" indent="0">
              <a:lnSpc>
                <a:spcPct val="70000"/>
              </a:lnSpc>
              <a:spcBef>
                <a:spcPct val="20000"/>
              </a:spcBef>
            </a:pPr>
            <a:r>
              <a:rPr lang="en-US" sz="1600" i="1" dirty="0" smtClean="0">
                <a:latin typeface="Century Gothic" charset="0"/>
              </a:rPr>
              <a:t>-Average Exposure over 8 hours</a:t>
            </a:r>
            <a:endParaRPr lang="en-US" sz="1600" i="1" dirty="0">
              <a:latin typeface="Century Gothic" charset="0"/>
            </a:endParaRPr>
          </a:p>
          <a:p>
            <a:pPr marL="457200" lvl="1" indent="0">
              <a:lnSpc>
                <a:spcPct val="70000"/>
              </a:lnSpc>
              <a:spcBef>
                <a:spcPct val="20000"/>
              </a:spcBef>
            </a:pPr>
            <a:r>
              <a:rPr lang="en-US" sz="2000" b="1" dirty="0" smtClean="0">
                <a:latin typeface="Century Gothic" charset="0"/>
              </a:rPr>
              <a:t>STEL</a:t>
            </a:r>
          </a:p>
          <a:p>
            <a:pPr marL="1257300" lvl="2" indent="-342900">
              <a:lnSpc>
                <a:spcPct val="70000"/>
              </a:lnSpc>
              <a:spcBef>
                <a:spcPct val="20000"/>
              </a:spcBef>
              <a:buFont typeface="Arial"/>
              <a:buChar char="•"/>
            </a:pPr>
            <a:r>
              <a:rPr lang="en-US" sz="1800" b="1" dirty="0" smtClean="0">
                <a:solidFill>
                  <a:srgbClr val="FF0000"/>
                </a:solidFill>
                <a:latin typeface="Century Gothic" charset="0"/>
              </a:rPr>
              <a:t>S</a:t>
            </a:r>
            <a:r>
              <a:rPr lang="en-US" sz="1800" dirty="0" smtClean="0">
                <a:latin typeface="Century Gothic" charset="0"/>
              </a:rPr>
              <a:t>hort </a:t>
            </a:r>
            <a:r>
              <a:rPr lang="en-US" sz="1800" b="1" dirty="0" smtClean="0">
                <a:solidFill>
                  <a:srgbClr val="FF0000"/>
                </a:solidFill>
                <a:latin typeface="Century Gothic" charset="0"/>
              </a:rPr>
              <a:t>T</a:t>
            </a:r>
            <a:r>
              <a:rPr lang="en-US" sz="1800" dirty="0" smtClean="0">
                <a:latin typeface="Century Gothic" charset="0"/>
              </a:rPr>
              <a:t>erm </a:t>
            </a:r>
            <a:r>
              <a:rPr lang="en-US" sz="1800" b="1" dirty="0" smtClean="0">
                <a:solidFill>
                  <a:srgbClr val="FF0000"/>
                </a:solidFill>
                <a:latin typeface="Century Gothic" charset="0"/>
              </a:rPr>
              <a:t>E</a:t>
            </a:r>
            <a:r>
              <a:rPr lang="en-US" sz="1800" dirty="0" smtClean="0">
                <a:latin typeface="Century Gothic" charset="0"/>
              </a:rPr>
              <a:t>xposure </a:t>
            </a:r>
            <a:r>
              <a:rPr lang="en-US" sz="1800" b="1" dirty="0" smtClean="0">
                <a:solidFill>
                  <a:srgbClr val="FF0000"/>
                </a:solidFill>
                <a:latin typeface="Century Gothic" charset="0"/>
              </a:rPr>
              <a:t>L</a:t>
            </a:r>
            <a:r>
              <a:rPr lang="en-US" sz="1800" dirty="0" smtClean="0">
                <a:latin typeface="Century Gothic" charset="0"/>
              </a:rPr>
              <a:t>imit:	</a:t>
            </a:r>
          </a:p>
          <a:p>
            <a:pPr marL="1371600" lvl="3" indent="0">
              <a:lnSpc>
                <a:spcPct val="70000"/>
              </a:lnSpc>
              <a:spcBef>
                <a:spcPct val="20000"/>
              </a:spcBef>
            </a:pPr>
            <a:r>
              <a:rPr lang="en-US" sz="1600" i="1" dirty="0" smtClean="0">
                <a:latin typeface="Century Gothic" charset="0"/>
              </a:rPr>
              <a:t>-Average Exposure over 15 minutes</a:t>
            </a:r>
          </a:p>
          <a:p>
            <a:pPr marL="457200" lvl="1" indent="0">
              <a:lnSpc>
                <a:spcPct val="70000"/>
              </a:lnSpc>
              <a:spcBef>
                <a:spcPct val="20000"/>
              </a:spcBef>
            </a:pPr>
            <a:r>
              <a:rPr lang="en-US" sz="2000" b="1" dirty="0">
                <a:latin typeface="Century Gothic" charset="0"/>
              </a:rPr>
              <a:t>C</a:t>
            </a:r>
          </a:p>
          <a:p>
            <a:pPr marL="1257300" lvl="2" indent="-342900">
              <a:lnSpc>
                <a:spcPct val="70000"/>
              </a:lnSpc>
              <a:spcBef>
                <a:spcPct val="20000"/>
              </a:spcBef>
              <a:buFont typeface="Arial"/>
              <a:buChar char="•"/>
            </a:pPr>
            <a:r>
              <a:rPr lang="en-US" sz="1800" b="1" dirty="0">
                <a:solidFill>
                  <a:srgbClr val="FF0000"/>
                </a:solidFill>
                <a:latin typeface="Century Gothic" charset="0"/>
              </a:rPr>
              <a:t>C</a:t>
            </a:r>
            <a:r>
              <a:rPr lang="en-US" sz="1800" dirty="0">
                <a:latin typeface="Century Gothic" charset="0"/>
              </a:rPr>
              <a:t>eiling:	</a:t>
            </a:r>
          </a:p>
          <a:p>
            <a:pPr marL="457200" lvl="1" indent="0">
              <a:lnSpc>
                <a:spcPct val="70000"/>
              </a:lnSpc>
              <a:spcBef>
                <a:spcPct val="20000"/>
              </a:spcBef>
            </a:pPr>
            <a:r>
              <a:rPr lang="en-US" sz="1600" i="1" dirty="0" smtClean="0">
                <a:latin typeface="Century Gothic" charset="0"/>
              </a:rPr>
              <a:t>		-Not to be exceeded for any length of time</a:t>
            </a:r>
            <a:br>
              <a:rPr lang="en-US" sz="1600" i="1" dirty="0" smtClean="0">
                <a:latin typeface="Century Gothic" charset="0"/>
              </a:rPr>
            </a:br>
            <a:r>
              <a:rPr lang="en-US" sz="2000" b="1" dirty="0">
                <a:latin typeface="Century Gothic" charset="0"/>
              </a:rPr>
              <a:t>IDLH</a:t>
            </a:r>
          </a:p>
          <a:p>
            <a:pPr marL="1257300" lvl="2" indent="-342900">
              <a:lnSpc>
                <a:spcPct val="70000"/>
              </a:lnSpc>
              <a:spcBef>
                <a:spcPct val="20000"/>
              </a:spcBef>
              <a:buFont typeface="Arial"/>
              <a:buChar char="•"/>
            </a:pPr>
            <a:r>
              <a:rPr lang="en-US" sz="1800" b="1" dirty="0">
                <a:solidFill>
                  <a:srgbClr val="FF0000"/>
                </a:solidFill>
                <a:latin typeface="Century Gothic" charset="0"/>
              </a:rPr>
              <a:t>I</a:t>
            </a:r>
            <a:r>
              <a:rPr lang="en-US" sz="1800" dirty="0">
                <a:latin typeface="Century Gothic" charset="0"/>
              </a:rPr>
              <a:t>mmediately</a:t>
            </a:r>
            <a:r>
              <a:rPr lang="en-US" sz="1800" b="1" dirty="0">
                <a:solidFill>
                  <a:srgbClr val="FF0000"/>
                </a:solidFill>
                <a:latin typeface="Century Gothic" charset="0"/>
              </a:rPr>
              <a:t> D</a:t>
            </a:r>
            <a:r>
              <a:rPr lang="en-US" sz="1800" dirty="0">
                <a:solidFill>
                  <a:srgbClr val="000000"/>
                </a:solidFill>
                <a:latin typeface="Century Gothic" charset="0"/>
              </a:rPr>
              <a:t>angerous</a:t>
            </a:r>
            <a:r>
              <a:rPr lang="en-US" sz="1800" b="1" dirty="0">
                <a:solidFill>
                  <a:srgbClr val="FF0000"/>
                </a:solidFill>
                <a:latin typeface="Century Gothic" charset="0"/>
              </a:rPr>
              <a:t> </a:t>
            </a:r>
            <a:r>
              <a:rPr lang="en-US" sz="1800" dirty="0">
                <a:solidFill>
                  <a:srgbClr val="000000"/>
                </a:solidFill>
                <a:latin typeface="Century Gothic" charset="0"/>
              </a:rPr>
              <a:t>to</a:t>
            </a:r>
            <a:r>
              <a:rPr lang="en-US" sz="1800" b="1" dirty="0">
                <a:solidFill>
                  <a:srgbClr val="FF0000"/>
                </a:solidFill>
                <a:latin typeface="Century Gothic" charset="0"/>
              </a:rPr>
              <a:t> L</a:t>
            </a:r>
            <a:r>
              <a:rPr lang="en-US" sz="1800" dirty="0">
                <a:solidFill>
                  <a:srgbClr val="000000"/>
                </a:solidFill>
                <a:latin typeface="Century Gothic" charset="0"/>
              </a:rPr>
              <a:t>ife</a:t>
            </a:r>
            <a:r>
              <a:rPr lang="en-US" sz="1800" b="1" dirty="0">
                <a:solidFill>
                  <a:srgbClr val="FF0000"/>
                </a:solidFill>
                <a:latin typeface="Century Gothic" charset="0"/>
              </a:rPr>
              <a:t> </a:t>
            </a:r>
            <a:r>
              <a:rPr lang="en-US" sz="1800" dirty="0">
                <a:solidFill>
                  <a:srgbClr val="000000"/>
                </a:solidFill>
                <a:latin typeface="Century Gothic" charset="0"/>
              </a:rPr>
              <a:t>and</a:t>
            </a:r>
            <a:r>
              <a:rPr lang="en-US" sz="1800" b="1" dirty="0">
                <a:solidFill>
                  <a:srgbClr val="FF0000"/>
                </a:solidFill>
                <a:latin typeface="Century Gothic" charset="0"/>
              </a:rPr>
              <a:t> H</a:t>
            </a:r>
            <a:r>
              <a:rPr lang="en-US" sz="1800" dirty="0">
                <a:solidFill>
                  <a:srgbClr val="000000"/>
                </a:solidFill>
                <a:latin typeface="Century Gothic" charset="0"/>
              </a:rPr>
              <a:t>ealth</a:t>
            </a:r>
            <a:r>
              <a:rPr lang="en-US" sz="1800" dirty="0" smtClean="0">
                <a:latin typeface="Century Gothic" charset="0"/>
              </a:rPr>
              <a:t>:</a:t>
            </a:r>
          </a:p>
          <a:p>
            <a:pPr marL="1371600" lvl="3" indent="0">
              <a:lnSpc>
                <a:spcPct val="70000"/>
              </a:lnSpc>
              <a:spcBef>
                <a:spcPct val="20000"/>
              </a:spcBef>
            </a:pPr>
            <a:r>
              <a:rPr lang="en-US" sz="1600" dirty="0" smtClean="0">
                <a:latin typeface="Century Gothic" charset="0"/>
              </a:rPr>
              <a:t>-</a:t>
            </a:r>
            <a:r>
              <a:rPr lang="en-US" sz="1600" i="1" dirty="0">
                <a:latin typeface="Century Gothic" charset="0"/>
              </a:rPr>
              <a:t>30 minutes of exposure may result in permanent physiological damage</a:t>
            </a:r>
            <a:endParaRPr lang="en-US" sz="1600" b="1" dirty="0">
              <a:latin typeface="Century Gothic" charset="0"/>
            </a:endParaRPr>
          </a:p>
          <a:p>
            <a:pPr marL="1371600" lvl="3" indent="0">
              <a:spcBef>
                <a:spcPct val="20000"/>
              </a:spcBef>
            </a:pPr>
            <a:endParaRPr lang="en-US" sz="1800" dirty="0">
              <a:latin typeface="Century Gothic" charset="0"/>
            </a:endParaRPr>
          </a:p>
        </p:txBody>
      </p:sp>
      <p:sp>
        <p:nvSpPr>
          <p:cNvPr id="6" name="Content Placeholder 2"/>
          <p:cNvSpPr txBox="1">
            <a:spLocks noChangeArrowheads="1"/>
          </p:cNvSpPr>
          <p:nvPr/>
        </p:nvSpPr>
        <p:spPr bwMode="auto">
          <a:xfrm>
            <a:off x="461863" y="5226539"/>
            <a:ext cx="9007681" cy="136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marL="0" indent="0">
              <a:lnSpc>
                <a:spcPct val="80000"/>
              </a:lnSpc>
              <a:spcBef>
                <a:spcPct val="20000"/>
              </a:spcBef>
            </a:pPr>
            <a:r>
              <a:rPr lang="en-US" sz="1800" b="1" i="1" dirty="0" smtClean="0">
                <a:latin typeface="Century Gothic" charset="0"/>
              </a:rPr>
              <a:t>Agencies</a:t>
            </a:r>
          </a:p>
          <a:p>
            <a:pPr>
              <a:lnSpc>
                <a:spcPct val="80000"/>
              </a:lnSpc>
              <a:spcBef>
                <a:spcPct val="20000"/>
              </a:spcBef>
              <a:buFont typeface="Arial"/>
              <a:buChar char="•"/>
            </a:pPr>
            <a:r>
              <a:rPr lang="en-US" sz="1600" b="1" dirty="0" smtClean="0">
                <a:latin typeface="Century Gothic" charset="0"/>
              </a:rPr>
              <a:t>ACGIH</a:t>
            </a:r>
            <a:r>
              <a:rPr lang="en-US" sz="1600" dirty="0" smtClean="0">
                <a:latin typeface="Century Gothic" charset="0"/>
              </a:rPr>
              <a:t>: </a:t>
            </a:r>
            <a:r>
              <a:rPr lang="en-US" sz="1600" b="1" dirty="0" smtClean="0">
                <a:latin typeface="Century Gothic" charset="0"/>
              </a:rPr>
              <a:t>A</a:t>
            </a:r>
            <a:r>
              <a:rPr lang="en-US" sz="1600" dirty="0" smtClean="0">
                <a:latin typeface="Century Gothic" charset="0"/>
              </a:rPr>
              <a:t>merican </a:t>
            </a:r>
            <a:r>
              <a:rPr lang="en-US" sz="1600" b="1" dirty="0" smtClean="0">
                <a:latin typeface="Century Gothic" charset="0"/>
              </a:rPr>
              <a:t>C</a:t>
            </a:r>
            <a:r>
              <a:rPr lang="en-US" sz="1600" dirty="0" smtClean="0">
                <a:latin typeface="Century Gothic" charset="0"/>
              </a:rPr>
              <a:t>onference of </a:t>
            </a:r>
            <a:r>
              <a:rPr lang="en-US" sz="1600" b="1" dirty="0" smtClean="0">
                <a:latin typeface="Century Gothic" charset="0"/>
              </a:rPr>
              <a:t>G</a:t>
            </a:r>
            <a:r>
              <a:rPr lang="en-US" sz="1600" dirty="0" smtClean="0">
                <a:latin typeface="Century Gothic" charset="0"/>
              </a:rPr>
              <a:t>overnmental </a:t>
            </a:r>
            <a:r>
              <a:rPr lang="en-US" sz="1600" b="1" dirty="0" smtClean="0">
                <a:latin typeface="Century Gothic" charset="0"/>
              </a:rPr>
              <a:t>I</a:t>
            </a:r>
            <a:r>
              <a:rPr lang="en-US" sz="1600" dirty="0" smtClean="0">
                <a:latin typeface="Century Gothic" charset="0"/>
              </a:rPr>
              <a:t>ndustrial </a:t>
            </a:r>
            <a:r>
              <a:rPr lang="en-US" sz="1600" b="1" dirty="0" smtClean="0">
                <a:latin typeface="Century Gothic" charset="0"/>
              </a:rPr>
              <a:t>H</a:t>
            </a:r>
            <a:r>
              <a:rPr lang="en-US" sz="1600" dirty="0" smtClean="0">
                <a:latin typeface="Century Gothic" charset="0"/>
              </a:rPr>
              <a:t>ygienists</a:t>
            </a:r>
          </a:p>
          <a:p>
            <a:pPr>
              <a:lnSpc>
                <a:spcPct val="80000"/>
              </a:lnSpc>
              <a:spcBef>
                <a:spcPct val="20000"/>
              </a:spcBef>
              <a:buFont typeface="Arial"/>
              <a:buChar char="•"/>
            </a:pPr>
            <a:r>
              <a:rPr lang="en-US" sz="1600" b="1" dirty="0" smtClean="0">
                <a:latin typeface="Century Gothic" charset="0"/>
              </a:rPr>
              <a:t>NIOSH</a:t>
            </a:r>
            <a:r>
              <a:rPr lang="en-US" sz="1600" dirty="0" smtClean="0">
                <a:latin typeface="Century Gothic" charset="0"/>
              </a:rPr>
              <a:t>: </a:t>
            </a:r>
            <a:r>
              <a:rPr lang="en-US" sz="1600" b="1" dirty="0" smtClean="0">
                <a:latin typeface="Century Gothic" charset="0"/>
              </a:rPr>
              <a:t>N</a:t>
            </a:r>
            <a:r>
              <a:rPr lang="en-US" sz="1600" dirty="0" smtClean="0">
                <a:latin typeface="Century Gothic" charset="0"/>
              </a:rPr>
              <a:t>ational </a:t>
            </a:r>
            <a:r>
              <a:rPr lang="en-US" sz="1600" b="1" dirty="0" smtClean="0">
                <a:latin typeface="Century Gothic" charset="0"/>
              </a:rPr>
              <a:t>I</a:t>
            </a:r>
            <a:r>
              <a:rPr lang="en-US" sz="1600" dirty="0" smtClean="0">
                <a:latin typeface="Century Gothic" charset="0"/>
              </a:rPr>
              <a:t>nstitute of </a:t>
            </a:r>
            <a:r>
              <a:rPr lang="en-US" sz="1600" b="1" dirty="0" smtClean="0">
                <a:latin typeface="Century Gothic" charset="0"/>
              </a:rPr>
              <a:t>O</a:t>
            </a:r>
            <a:r>
              <a:rPr lang="en-US" sz="1600" dirty="0" smtClean="0">
                <a:latin typeface="Century Gothic" charset="0"/>
              </a:rPr>
              <a:t>ccupational </a:t>
            </a:r>
            <a:r>
              <a:rPr lang="en-US" sz="1600" b="1" dirty="0" smtClean="0">
                <a:latin typeface="Century Gothic" charset="0"/>
              </a:rPr>
              <a:t>S</a:t>
            </a:r>
            <a:r>
              <a:rPr lang="en-US" sz="1600" dirty="0" smtClean="0">
                <a:latin typeface="Century Gothic" charset="0"/>
              </a:rPr>
              <a:t>afety and </a:t>
            </a:r>
            <a:r>
              <a:rPr lang="en-US" sz="1600" b="1" dirty="0" smtClean="0">
                <a:latin typeface="Century Gothic" charset="0"/>
              </a:rPr>
              <a:t>H</a:t>
            </a:r>
            <a:r>
              <a:rPr lang="en-US" sz="1600" dirty="0" smtClean="0">
                <a:latin typeface="Century Gothic" charset="0"/>
              </a:rPr>
              <a:t>ealth</a:t>
            </a:r>
          </a:p>
          <a:p>
            <a:pPr>
              <a:lnSpc>
                <a:spcPct val="80000"/>
              </a:lnSpc>
              <a:spcBef>
                <a:spcPct val="20000"/>
              </a:spcBef>
              <a:buFont typeface="Arial"/>
              <a:buChar char="•"/>
            </a:pPr>
            <a:r>
              <a:rPr lang="en-US" sz="1600" b="1" dirty="0" smtClean="0">
                <a:latin typeface="Century Gothic" charset="0"/>
              </a:rPr>
              <a:t>OSHA</a:t>
            </a:r>
            <a:r>
              <a:rPr lang="en-US" sz="1600" dirty="0" smtClean="0">
                <a:latin typeface="Century Gothic" charset="0"/>
              </a:rPr>
              <a:t>: </a:t>
            </a:r>
            <a:r>
              <a:rPr lang="en-US" sz="1600" b="1" dirty="0" smtClean="0">
                <a:latin typeface="Century Gothic" charset="0"/>
              </a:rPr>
              <a:t>O</a:t>
            </a:r>
            <a:r>
              <a:rPr lang="en-US" sz="1600" dirty="0" smtClean="0">
                <a:latin typeface="Century Gothic" charset="0"/>
              </a:rPr>
              <a:t>ccupational </a:t>
            </a:r>
            <a:r>
              <a:rPr lang="en-US" sz="1600" b="1" dirty="0" smtClean="0">
                <a:latin typeface="Century Gothic" charset="0"/>
              </a:rPr>
              <a:t>S</a:t>
            </a:r>
            <a:r>
              <a:rPr lang="en-US" sz="1600" dirty="0" smtClean="0">
                <a:latin typeface="Century Gothic" charset="0"/>
              </a:rPr>
              <a:t>afety and </a:t>
            </a:r>
            <a:r>
              <a:rPr lang="en-US" sz="1600" b="1" dirty="0" smtClean="0">
                <a:latin typeface="Century Gothic" charset="0"/>
              </a:rPr>
              <a:t>H</a:t>
            </a:r>
            <a:r>
              <a:rPr lang="en-US" sz="1600" dirty="0" smtClean="0">
                <a:latin typeface="Century Gothic" charset="0"/>
              </a:rPr>
              <a:t>ealth </a:t>
            </a:r>
            <a:r>
              <a:rPr lang="en-US" sz="1600" b="1" dirty="0" smtClean="0">
                <a:latin typeface="Century Gothic" charset="0"/>
              </a:rPr>
              <a:t>A</a:t>
            </a:r>
            <a:r>
              <a:rPr lang="en-US" sz="1600" dirty="0" smtClean="0">
                <a:latin typeface="Century Gothic" charset="0"/>
              </a:rPr>
              <a:t>dministration</a:t>
            </a:r>
          </a:p>
          <a:p>
            <a:pPr marL="0" indent="0">
              <a:lnSpc>
                <a:spcPct val="80000"/>
              </a:lnSpc>
              <a:spcBef>
                <a:spcPct val="20000"/>
              </a:spcBef>
            </a:pPr>
            <a:r>
              <a:rPr lang="en-US" sz="2000" dirty="0" smtClean="0">
                <a:latin typeface="Century Gothic" charset="0"/>
              </a:rPr>
              <a:t>	</a:t>
            </a:r>
          </a:p>
          <a:p>
            <a:pPr marL="1371600" lvl="3" indent="0">
              <a:lnSpc>
                <a:spcPct val="70000"/>
              </a:lnSpc>
              <a:spcBef>
                <a:spcPct val="20000"/>
              </a:spcBef>
            </a:pPr>
            <a:r>
              <a:rPr lang="en-US" sz="1600" i="1" dirty="0" smtClean="0">
                <a:latin typeface="Century Gothic" charset="0"/>
              </a:rPr>
              <a:t/>
            </a:r>
            <a:br>
              <a:rPr lang="en-US" sz="1600" i="1" dirty="0" smtClean="0">
                <a:latin typeface="Century Gothic" charset="0"/>
              </a:rPr>
            </a:br>
            <a:endParaRPr lang="en-US" sz="1800" dirty="0">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B53ABD0F-1F5A-BE42-ABB0-471BA8DF10B5}" type="slidenum">
              <a:rPr lang="en-US" sz="1000">
                <a:solidFill>
                  <a:srgbClr val="898989"/>
                </a:solidFill>
                <a:latin typeface="Century Gothic" charset="0"/>
              </a:rPr>
              <a:pPr/>
              <a:t>7</a:t>
            </a:fld>
            <a:endParaRPr lang="en-US" sz="1000">
              <a:solidFill>
                <a:srgbClr val="898989"/>
              </a:solidFill>
              <a:latin typeface="Century Gothic" charset="0"/>
            </a:endParaRPr>
          </a:p>
        </p:txBody>
      </p:sp>
      <p:sp>
        <p:nvSpPr>
          <p:cNvPr id="26626" name="Title 1"/>
          <p:cNvSpPr txBox="1">
            <a:spLocks/>
          </p:cNvSpPr>
          <p:nvPr/>
        </p:nvSpPr>
        <p:spPr bwMode="auto">
          <a:xfrm>
            <a:off x="1069975" y="301625"/>
            <a:ext cx="77724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4400">
                <a:latin typeface="Arial" charset="0"/>
                <a:cs typeface="Arial" charset="0"/>
              </a:rPr>
              <a:t>Inerts</a:t>
            </a:r>
          </a:p>
        </p:txBody>
      </p:sp>
      <p:sp>
        <p:nvSpPr>
          <p:cNvPr id="26627" name="Content Placeholder 2"/>
          <p:cNvSpPr txBox="1">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spcBef>
                <a:spcPct val="20000"/>
              </a:spcBef>
              <a:buFont typeface="Arial" charset="0"/>
              <a:buChar char="•"/>
            </a:pPr>
            <a:r>
              <a:rPr lang="en-US" sz="3200" dirty="0">
                <a:latin typeface="Century Gothic" charset="0"/>
              </a:rPr>
              <a:t>Oxygen deficiency</a:t>
            </a:r>
          </a:p>
          <a:p>
            <a:pPr lvl="1">
              <a:spcBef>
                <a:spcPct val="20000"/>
              </a:spcBef>
              <a:buFont typeface="Arial" charset="0"/>
              <a:buChar char="–"/>
            </a:pPr>
            <a:r>
              <a:rPr lang="en-US" sz="2800" dirty="0">
                <a:latin typeface="Century Gothic" charset="0"/>
              </a:rPr>
              <a:t>Permissible </a:t>
            </a:r>
            <a:r>
              <a:rPr lang="en-US" sz="2800" dirty="0" smtClean="0">
                <a:latin typeface="Century Gothic" charset="0"/>
              </a:rPr>
              <a:t>Low </a:t>
            </a:r>
            <a:r>
              <a:rPr lang="en-US" sz="2800" dirty="0">
                <a:latin typeface="Century Gothic" charset="0"/>
              </a:rPr>
              <a:t>Levels Exposure</a:t>
            </a:r>
            <a:endParaRPr lang="en-US" sz="2800" dirty="0" smtClean="0">
              <a:latin typeface="Century Gothic" charset="0"/>
            </a:endParaRPr>
          </a:p>
          <a:p>
            <a:pPr marL="1257300" lvl="2" indent="-342900">
              <a:spcBef>
                <a:spcPct val="20000"/>
              </a:spcBef>
              <a:buFont typeface="Wingdings" charset="2"/>
              <a:buChar char="ü"/>
            </a:pPr>
            <a:r>
              <a:rPr lang="en-US" sz="2400" dirty="0" smtClean="0">
                <a:latin typeface="Century Gothic" charset="0"/>
              </a:rPr>
              <a:t>Oxygen sensor used to measure the displacement of oxygen by an inert compound</a:t>
            </a:r>
          </a:p>
          <a:p>
            <a:pPr marL="1257300" lvl="2" indent="-342900">
              <a:spcBef>
                <a:spcPct val="20000"/>
              </a:spcBef>
              <a:buFont typeface="Wingdings" charset="2"/>
              <a:buChar char="ü"/>
            </a:pPr>
            <a:r>
              <a:rPr lang="en-US" sz="2400" dirty="0" smtClean="0">
                <a:latin typeface="Century Gothic" charset="0"/>
              </a:rPr>
              <a:t>Typical first alarm points at 19.5% Vol. or</a:t>
            </a:r>
            <a:r>
              <a:rPr lang="en-US" sz="2400" dirty="0">
                <a:latin typeface="Century Gothic" charset="0"/>
              </a:rPr>
              <a:t/>
            </a:r>
            <a:br>
              <a:rPr lang="en-US" sz="2400" dirty="0">
                <a:latin typeface="Century Gothic" charset="0"/>
              </a:rPr>
            </a:br>
            <a:r>
              <a:rPr lang="en-US" sz="2400" dirty="0" smtClean="0">
                <a:latin typeface="Century Gothic" charset="0"/>
              </a:rPr>
              <a:t>18.0% Vol. (Decreasing Alarm Logic)</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1069975" y="301625"/>
            <a:ext cx="7772400" cy="603250"/>
          </a:xfrm>
        </p:spPr>
        <p:txBody>
          <a:bodyPr/>
          <a:lstStyle/>
          <a:p>
            <a:r>
              <a:rPr lang="en-US">
                <a:latin typeface="Arial" charset="0"/>
                <a:cs typeface="Arial" charset="0"/>
              </a:rPr>
              <a:t>Sensor Technologies</a:t>
            </a:r>
          </a:p>
        </p:txBody>
      </p:sp>
      <p:sp>
        <p:nvSpPr>
          <p:cNvPr id="27650"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9AEC6CD8-86B4-4549-A0B2-F06458944F94}" type="slidenum">
              <a:rPr lang="en-US" sz="1000">
                <a:solidFill>
                  <a:srgbClr val="898989"/>
                </a:solidFill>
                <a:latin typeface="Century Gothic" charset="0"/>
              </a:rPr>
              <a:pPr/>
              <a:t>8</a:t>
            </a:fld>
            <a:endParaRPr lang="en-US" sz="1000">
              <a:solidFill>
                <a:srgbClr val="898989"/>
              </a:solidFill>
              <a:latin typeface="Century Gothic" charset="0"/>
            </a:endParaRPr>
          </a:p>
        </p:txBody>
      </p:sp>
      <p:sp>
        <p:nvSpPr>
          <p:cNvPr id="27651" name="Content Placeholder 2"/>
          <p:cNvSpPr>
            <a:spLocks noGrp="1"/>
          </p:cNvSpPr>
          <p:nvPr>
            <p:ph idx="1"/>
          </p:nvPr>
        </p:nvSpPr>
        <p:spPr/>
        <p:txBody>
          <a:bodyPr/>
          <a:lstStyle/>
          <a:p>
            <a:r>
              <a:rPr lang="en-US" dirty="0">
                <a:latin typeface="Century Gothic" charset="0"/>
              </a:rPr>
              <a:t>Catalytic  </a:t>
            </a:r>
          </a:p>
          <a:p>
            <a:pPr lvl="1">
              <a:buFont typeface="Wingdings" charset="0"/>
              <a:buChar char="ü"/>
            </a:pPr>
            <a:r>
              <a:rPr lang="en-US" dirty="0">
                <a:latin typeface="Century Gothic" charset="0"/>
              </a:rPr>
              <a:t>Combustibles- %LEL</a:t>
            </a:r>
          </a:p>
          <a:p>
            <a:r>
              <a:rPr lang="en-US" dirty="0">
                <a:latin typeface="Century Gothic" charset="0"/>
              </a:rPr>
              <a:t>Metal Oxide Semiconductor (MOS)       </a:t>
            </a:r>
          </a:p>
          <a:p>
            <a:pPr lvl="1">
              <a:buFont typeface="Wingdings" charset="0"/>
              <a:buChar char="ü"/>
            </a:pPr>
            <a:r>
              <a:rPr lang="en-US" dirty="0">
                <a:latin typeface="Century Gothic" charset="0"/>
              </a:rPr>
              <a:t>Combustibles- PPM, % LEL</a:t>
            </a:r>
          </a:p>
          <a:p>
            <a:r>
              <a:rPr lang="en-US" dirty="0">
                <a:latin typeface="Century Gothic" charset="0"/>
              </a:rPr>
              <a:t>Infrared –  </a:t>
            </a:r>
          </a:p>
          <a:p>
            <a:pPr lvl="1">
              <a:buFont typeface="Wingdings" charset="0"/>
              <a:buChar char="ü"/>
            </a:pPr>
            <a:r>
              <a:rPr lang="en-US" dirty="0">
                <a:latin typeface="Century Gothic" charset="0"/>
              </a:rPr>
              <a:t>Combustibles- %LEL, % Vol.</a:t>
            </a:r>
          </a:p>
          <a:p>
            <a:pPr lvl="1">
              <a:buFont typeface="Wingdings" charset="0"/>
              <a:buChar char="ü"/>
            </a:pPr>
            <a:r>
              <a:rPr lang="en-US" dirty="0">
                <a:latin typeface="Century Gothic" charset="0"/>
              </a:rPr>
              <a:t>Carbon Dioxide- PPM, % Vol.</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atin typeface="Arial" charset="0"/>
                <a:cs typeface="Arial" charset="0"/>
              </a:rPr>
              <a:t>Sensor Technologies</a:t>
            </a:r>
          </a:p>
        </p:txBody>
      </p:sp>
      <p:sp>
        <p:nvSpPr>
          <p:cNvPr id="29698" name="Content Placeholder 2"/>
          <p:cNvSpPr>
            <a:spLocks noGrp="1"/>
          </p:cNvSpPr>
          <p:nvPr>
            <p:ph idx="1"/>
          </p:nvPr>
        </p:nvSpPr>
        <p:spPr>
          <a:xfrm>
            <a:off x="457200" y="1600200"/>
            <a:ext cx="8229600" cy="4740275"/>
          </a:xfrm>
        </p:spPr>
        <p:txBody>
          <a:bodyPr/>
          <a:lstStyle/>
          <a:p>
            <a:r>
              <a:rPr lang="en-US">
                <a:latin typeface="Century Gothic" charset="0"/>
              </a:rPr>
              <a:t>Thermal Conductivity – </a:t>
            </a:r>
          </a:p>
          <a:p>
            <a:pPr lvl="1">
              <a:buFont typeface="Wingdings" charset="0"/>
              <a:buChar char="ü"/>
            </a:pPr>
            <a:r>
              <a:rPr lang="en-US">
                <a:latin typeface="Century Gothic" charset="0"/>
              </a:rPr>
              <a:t>Combustibles- % Vol.</a:t>
            </a:r>
          </a:p>
          <a:p>
            <a:r>
              <a:rPr lang="en-US">
                <a:latin typeface="Century Gothic" charset="0"/>
              </a:rPr>
              <a:t>Electrochemical – 	</a:t>
            </a:r>
          </a:p>
          <a:p>
            <a:pPr lvl="1">
              <a:buFont typeface="Wingdings" charset="0"/>
              <a:buChar char="ü"/>
            </a:pPr>
            <a:r>
              <a:rPr lang="en-US">
                <a:latin typeface="Century Gothic" charset="0"/>
              </a:rPr>
              <a:t>Inorganic gases/Compounds PPB, PPM</a:t>
            </a:r>
          </a:p>
          <a:p>
            <a:r>
              <a:rPr lang="en-US">
                <a:latin typeface="Century Gothic" charset="0"/>
              </a:rPr>
              <a:t>Galvanic (Partial Pressure) – </a:t>
            </a:r>
          </a:p>
          <a:p>
            <a:pPr lvl="1">
              <a:buFont typeface="Wingdings" charset="0"/>
              <a:buChar char="ü"/>
            </a:pPr>
            <a:r>
              <a:rPr lang="en-US">
                <a:latin typeface="Century Gothic" charset="0"/>
              </a:rPr>
              <a:t>Oxygen - %Vol.</a:t>
            </a:r>
          </a:p>
          <a:p>
            <a:r>
              <a:rPr lang="en-US">
                <a:latin typeface="Century Gothic" charset="0"/>
              </a:rPr>
              <a:t>Capillary</a:t>
            </a:r>
          </a:p>
          <a:p>
            <a:pPr lvl="1">
              <a:buFont typeface="Wingdings" charset="0"/>
              <a:buChar char="ü"/>
            </a:pPr>
            <a:r>
              <a:rPr lang="en-US">
                <a:latin typeface="Century Gothic" charset="0"/>
              </a:rPr>
              <a:t>Oxygen - %Vol</a:t>
            </a:r>
          </a:p>
          <a:p>
            <a:pPr>
              <a:buFont typeface="Wingdings" charset="0"/>
              <a:buChar char="ü"/>
            </a:pPr>
            <a:endParaRPr lang="en-US">
              <a:latin typeface="Century Gothic" charset="0"/>
            </a:endParaRPr>
          </a:p>
          <a:p>
            <a:pPr>
              <a:buFont typeface="Arial" charset="0"/>
              <a:buNone/>
            </a:pPr>
            <a:r>
              <a:rPr lang="en-US">
                <a:latin typeface="Century Gothic" charset="0"/>
              </a:rPr>
              <a:t>  </a:t>
            </a:r>
          </a:p>
        </p:txBody>
      </p:sp>
      <p:sp>
        <p:nvSpPr>
          <p:cNvPr id="29699"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7C52AC35-AB04-D644-863C-C2957844E116}" type="slidenum">
              <a:rPr lang="en-US" sz="1000">
                <a:solidFill>
                  <a:srgbClr val="898989"/>
                </a:solidFill>
                <a:latin typeface="Century Gothic" charset="0"/>
              </a:rPr>
              <a:pPr/>
              <a:t>9</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atin typeface="Arial" charset="0"/>
                <a:cs typeface="Arial" charset="0"/>
              </a:rPr>
              <a:t>Sensor Technologies</a:t>
            </a:r>
          </a:p>
        </p:txBody>
      </p:sp>
      <p:sp>
        <p:nvSpPr>
          <p:cNvPr id="30722" name="Content Placeholder 2"/>
          <p:cNvSpPr>
            <a:spLocks noGrp="1"/>
          </p:cNvSpPr>
          <p:nvPr>
            <p:ph idx="1"/>
          </p:nvPr>
        </p:nvSpPr>
        <p:spPr/>
        <p:txBody>
          <a:bodyPr/>
          <a:lstStyle/>
          <a:p>
            <a:r>
              <a:rPr lang="en-US">
                <a:latin typeface="Century Gothic" charset="0"/>
              </a:rPr>
              <a:t>Zirconia</a:t>
            </a:r>
          </a:p>
          <a:p>
            <a:pPr lvl="1">
              <a:buFont typeface="Wingdings" charset="0"/>
              <a:buChar char="ü"/>
            </a:pPr>
            <a:r>
              <a:rPr lang="en-US">
                <a:latin typeface="Century Gothic" charset="0"/>
              </a:rPr>
              <a:t>PPB, PPM, %Vol O2</a:t>
            </a:r>
          </a:p>
          <a:p>
            <a:r>
              <a:rPr lang="en-US">
                <a:latin typeface="Century Gothic" charset="0"/>
              </a:rPr>
              <a:t>Paper Tape – </a:t>
            </a:r>
          </a:p>
          <a:p>
            <a:pPr lvl="1">
              <a:buFont typeface="Wingdings" charset="0"/>
              <a:buChar char="ü"/>
            </a:pPr>
            <a:r>
              <a:rPr lang="en-US">
                <a:latin typeface="Century Gothic" charset="0"/>
              </a:rPr>
              <a:t>Formaldehyde, Inorganic gases – PPM</a:t>
            </a:r>
          </a:p>
          <a:p>
            <a:endParaRPr lang="en-US">
              <a:latin typeface="Century Gothic" charset="0"/>
            </a:endParaRPr>
          </a:p>
        </p:txBody>
      </p:sp>
      <p:sp>
        <p:nvSpPr>
          <p:cNvPr id="30723"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16DAF75E-8805-1040-96A9-F4B56B71EF3D}" type="slidenum">
              <a:rPr lang="en-US" sz="1000">
                <a:solidFill>
                  <a:srgbClr val="898989"/>
                </a:solidFill>
                <a:latin typeface="Century Gothic" charset="0"/>
              </a:rPr>
              <a:pPr/>
              <a:t>10</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Arial" charset="0"/>
                <a:cs typeface="Arial" charset="0"/>
              </a:rPr>
              <a:t>Intrinsic Safety</a:t>
            </a:r>
          </a:p>
        </p:txBody>
      </p:sp>
      <p:sp>
        <p:nvSpPr>
          <p:cNvPr id="31746"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096650B7-F5BF-B04C-91CB-F6860494D80A}" type="slidenum">
              <a:rPr lang="en-US" sz="1000">
                <a:solidFill>
                  <a:srgbClr val="898989"/>
                </a:solidFill>
                <a:latin typeface="Century Gothic" charset="0"/>
              </a:rPr>
              <a:pPr/>
              <a:t>11</a:t>
            </a:fld>
            <a:endParaRPr lang="en-US" sz="1000">
              <a:solidFill>
                <a:srgbClr val="898989"/>
              </a:solidFill>
              <a:latin typeface="Century Gothic" charset="0"/>
            </a:endParaRPr>
          </a:p>
        </p:txBody>
      </p:sp>
      <p:pic>
        <p:nvPicPr>
          <p:cNvPr id="31747" name="Picture 3" descr="Screen Shot 2016-07-29 at 12.48.2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8313" y="1419225"/>
            <a:ext cx="596265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atin typeface="Arial" charset="0"/>
                <a:cs typeface="Arial" charset="0"/>
              </a:rPr>
              <a:t>Explosion Proof</a:t>
            </a:r>
          </a:p>
        </p:txBody>
      </p:sp>
      <p:sp>
        <p:nvSpPr>
          <p:cNvPr id="32770"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7507D8F-A49A-CA4F-8141-B6E2078A2206}" type="slidenum">
              <a:rPr lang="en-US" sz="1000">
                <a:solidFill>
                  <a:srgbClr val="898989"/>
                </a:solidFill>
                <a:latin typeface="Century Gothic" charset="0"/>
              </a:rPr>
              <a:pPr/>
              <a:t>12</a:t>
            </a:fld>
            <a:endParaRPr lang="en-US" sz="1000">
              <a:solidFill>
                <a:srgbClr val="898989"/>
              </a:solidFill>
              <a:latin typeface="Century Gothic" charset="0"/>
            </a:endParaRPr>
          </a:p>
        </p:txBody>
      </p:sp>
      <p:pic>
        <p:nvPicPr>
          <p:cNvPr id="32771" name="Picture 3" descr="Screen Shot 2016-07-29 at 1.09.26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6663" y="1644650"/>
            <a:ext cx="6611937"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026"/>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Catalytic Bead Combustible Gas Sensor</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latin typeface="Arial" charset="0"/>
                <a:cs typeface="Arial" charset="0"/>
              </a:rPr>
              <a:t>Principle of Operation</a:t>
            </a:r>
          </a:p>
        </p:txBody>
      </p:sp>
      <p:sp>
        <p:nvSpPr>
          <p:cNvPr id="35842" name="Content Placeholder 2"/>
          <p:cNvSpPr>
            <a:spLocks noGrp="1"/>
          </p:cNvSpPr>
          <p:nvPr>
            <p:ph idx="1"/>
          </p:nvPr>
        </p:nvSpPr>
        <p:spPr>
          <a:xfrm>
            <a:off x="673100" y="1635125"/>
            <a:ext cx="7772400" cy="4483100"/>
          </a:xfrm>
        </p:spPr>
        <p:txBody>
          <a:bodyPr/>
          <a:lstStyle/>
          <a:p>
            <a:pPr eaLnBrk="1" hangingPunct="1"/>
            <a:r>
              <a:rPr lang="en-US" sz="2000">
                <a:latin typeface="Arial" charset="0"/>
                <a:cs typeface="Arial" charset="0"/>
              </a:rPr>
              <a:t>The catalytic bead sensor consists of two coils of fine platinum wire each embedded in a bead of alumina, connected electrically in a Wheatstone bridge circuit. One of the pellistors is impregnated with a special catalyst which promotes oxidation while the other is treated to inhibit oxidation. Current is passed through the coils so that they reach a temperature at which oxidation of a gas readily occurs at the bead treated with the platinum cataylist (500-550°C). Passing combustible gas raises the temperature further which increases the resistance of the platinum coil in the catalysed bead, leading to an imbalance of the bridge. This output change is linear, for most gases, up to and beyond 100% LEL, response time is a few seconds to detect alarm levels (around 20% LEL),  at least 10% oxygen by volume is needed for the oxidation.</a:t>
            </a:r>
          </a:p>
        </p:txBody>
      </p:sp>
      <p:sp>
        <p:nvSpPr>
          <p:cNvPr id="35843"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73739AFF-350E-FF4F-A96C-790F9CD90BA6}" type="slidenum">
              <a:rPr lang="en-US" sz="1000">
                <a:solidFill>
                  <a:srgbClr val="898989"/>
                </a:solidFill>
                <a:latin typeface="Century Gothic" charset="0"/>
              </a:rPr>
              <a:pPr/>
              <a:t>14</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026"/>
          <p:cNvSpPr>
            <a:spLocks noGrp="1"/>
          </p:cNvSpPr>
          <p:nvPr>
            <p:ph type="title"/>
          </p:nvPr>
        </p:nvSpPr>
        <p:spPr/>
        <p:txBody>
          <a:bodyPr/>
          <a:lstStyle/>
          <a:p>
            <a:pPr eaLnBrk="1" hangingPunct="1"/>
            <a:r>
              <a:rPr lang="en-US">
                <a:latin typeface="Arial" charset="0"/>
                <a:cs typeface="Arial" charset="0"/>
              </a:rPr>
              <a:t>Catalytic Bead Sensor</a:t>
            </a:r>
            <a:endParaRPr lang="en-US">
              <a:latin typeface="Century Gothic" charset="0"/>
            </a:endParaRPr>
          </a:p>
        </p:txBody>
      </p:sp>
      <p:sp>
        <p:nvSpPr>
          <p:cNvPr id="36866"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F2489B2-91F9-D44C-9757-460266240D05}" type="slidenum">
              <a:rPr lang="en-US" sz="1000">
                <a:solidFill>
                  <a:srgbClr val="898989"/>
                </a:solidFill>
                <a:latin typeface="Century Gothic" charset="0"/>
              </a:rPr>
              <a:pPr/>
              <a:t>15</a:t>
            </a:fld>
            <a:endParaRPr lang="en-US" sz="1000">
              <a:solidFill>
                <a:srgbClr val="898989"/>
              </a:solidFill>
              <a:latin typeface="Century Gothic" charset="0"/>
            </a:endParaRPr>
          </a:p>
        </p:txBody>
      </p:sp>
      <p:pic>
        <p:nvPicPr>
          <p:cNvPr id="36867" name="Picture 1" descr="Screen Shot 2016-07-29 at 10.06.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3600" y="1198563"/>
            <a:ext cx="7454900" cy="441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p:nvPr>
        </p:nvSpPr>
        <p:spPr>
          <a:xfrm>
            <a:off x="1079500" y="314325"/>
            <a:ext cx="7772400" cy="612775"/>
          </a:xfrm>
        </p:spPr>
        <p:txBody>
          <a:bodyPr/>
          <a:lstStyle/>
          <a:p>
            <a:pPr eaLnBrk="1" hangingPunct="1"/>
            <a:r>
              <a:rPr lang="en-US">
                <a:latin typeface="Arial" charset="0"/>
                <a:cs typeface="Arial" charset="0"/>
              </a:rPr>
              <a:t>Catalytic Bead Sensor</a:t>
            </a:r>
          </a:p>
        </p:txBody>
      </p:sp>
      <p:sp>
        <p:nvSpPr>
          <p:cNvPr id="38914"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FCFAC1F-3E21-534E-8BB3-1C51B241757D}" type="slidenum">
              <a:rPr lang="en-US" sz="1000">
                <a:solidFill>
                  <a:srgbClr val="898989"/>
                </a:solidFill>
                <a:latin typeface="Century Gothic" charset="0"/>
              </a:rPr>
              <a:pPr/>
              <a:t>16</a:t>
            </a:fld>
            <a:endParaRPr lang="en-US" sz="1000">
              <a:solidFill>
                <a:srgbClr val="898989"/>
              </a:solidFill>
              <a:latin typeface="Century Gothic" charset="0"/>
            </a:endParaRPr>
          </a:p>
        </p:txBody>
      </p:sp>
      <p:sp>
        <p:nvSpPr>
          <p:cNvPr id="38915" name="Oval 37" descr="Large confetti"/>
          <p:cNvSpPr>
            <a:spLocks noChangeArrowheads="1"/>
          </p:cNvSpPr>
          <p:nvPr/>
        </p:nvSpPr>
        <p:spPr bwMode="auto">
          <a:xfrm>
            <a:off x="35814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6" name="Oval 38" descr="Large confetti"/>
          <p:cNvSpPr>
            <a:spLocks noChangeArrowheads="1"/>
          </p:cNvSpPr>
          <p:nvPr/>
        </p:nvSpPr>
        <p:spPr bwMode="auto">
          <a:xfrm>
            <a:off x="36576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7" name="Oval 39" descr="Large confetti"/>
          <p:cNvSpPr>
            <a:spLocks noChangeArrowheads="1"/>
          </p:cNvSpPr>
          <p:nvPr/>
        </p:nvSpPr>
        <p:spPr bwMode="auto">
          <a:xfrm>
            <a:off x="37338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buFontTx/>
              <a:buChar char="•"/>
              <a:defRPr/>
            </a:pPr>
            <a:endParaRPr lang="en-US"/>
          </a:p>
        </p:txBody>
      </p:sp>
      <p:sp>
        <p:nvSpPr>
          <p:cNvPr id="38918" name="Oval 40" descr="Large confetti"/>
          <p:cNvSpPr>
            <a:spLocks noChangeArrowheads="1"/>
          </p:cNvSpPr>
          <p:nvPr/>
        </p:nvSpPr>
        <p:spPr bwMode="auto">
          <a:xfrm>
            <a:off x="3810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9" name="Oval 41" descr="Large confetti"/>
          <p:cNvSpPr>
            <a:spLocks noChangeArrowheads="1"/>
          </p:cNvSpPr>
          <p:nvPr/>
        </p:nvSpPr>
        <p:spPr bwMode="auto">
          <a:xfrm>
            <a:off x="3810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0" name="Oval 42" descr="Large confetti"/>
          <p:cNvSpPr>
            <a:spLocks noChangeArrowheads="1"/>
          </p:cNvSpPr>
          <p:nvPr/>
        </p:nvSpPr>
        <p:spPr bwMode="auto">
          <a:xfrm>
            <a:off x="38862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1" name="Oval 43" descr="Large confetti"/>
          <p:cNvSpPr>
            <a:spLocks noChangeArrowheads="1"/>
          </p:cNvSpPr>
          <p:nvPr/>
        </p:nvSpPr>
        <p:spPr bwMode="auto">
          <a:xfrm>
            <a:off x="38862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2" name="Oval 44" descr="Large confetti"/>
          <p:cNvSpPr>
            <a:spLocks noChangeArrowheads="1"/>
          </p:cNvSpPr>
          <p:nvPr/>
        </p:nvSpPr>
        <p:spPr bwMode="auto">
          <a:xfrm>
            <a:off x="50292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3" name="Oval 45" descr="Large confetti"/>
          <p:cNvSpPr>
            <a:spLocks noChangeArrowheads="1"/>
          </p:cNvSpPr>
          <p:nvPr/>
        </p:nvSpPr>
        <p:spPr bwMode="auto">
          <a:xfrm>
            <a:off x="51054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4" name="Oval 46" descr="Large confetti"/>
          <p:cNvSpPr>
            <a:spLocks noChangeArrowheads="1"/>
          </p:cNvSpPr>
          <p:nvPr/>
        </p:nvSpPr>
        <p:spPr bwMode="auto">
          <a:xfrm>
            <a:off x="51816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5" name="Oval 47" descr="Large confetti"/>
          <p:cNvSpPr>
            <a:spLocks noChangeArrowheads="1"/>
          </p:cNvSpPr>
          <p:nvPr/>
        </p:nvSpPr>
        <p:spPr bwMode="auto">
          <a:xfrm>
            <a:off x="52578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6" name="Oval 48" descr="Large confetti"/>
          <p:cNvSpPr>
            <a:spLocks noChangeArrowheads="1"/>
          </p:cNvSpPr>
          <p:nvPr/>
        </p:nvSpPr>
        <p:spPr bwMode="auto">
          <a:xfrm>
            <a:off x="52578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7" name="Oval 49" descr="Large confetti"/>
          <p:cNvSpPr>
            <a:spLocks noChangeArrowheads="1"/>
          </p:cNvSpPr>
          <p:nvPr/>
        </p:nvSpPr>
        <p:spPr bwMode="auto">
          <a:xfrm>
            <a:off x="5334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8" name="Oval 50" descr="Large confetti"/>
          <p:cNvSpPr>
            <a:spLocks noChangeArrowheads="1"/>
          </p:cNvSpPr>
          <p:nvPr/>
        </p:nvSpPr>
        <p:spPr bwMode="auto">
          <a:xfrm>
            <a:off x="5334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9" name="Oval 57" descr="Large confetti"/>
          <p:cNvSpPr>
            <a:spLocks noChangeArrowheads="1"/>
          </p:cNvSpPr>
          <p:nvPr/>
        </p:nvSpPr>
        <p:spPr bwMode="auto">
          <a:xfrm>
            <a:off x="3359150" y="2444750"/>
            <a:ext cx="889000" cy="812800"/>
          </a:xfrm>
          <a:prstGeom prst="ellipse">
            <a:avLst/>
          </a:prstGeom>
          <a:noFill/>
          <a:ln w="38100">
            <a:solidFill>
              <a:srgbClr val="F4120C"/>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800" b="1">
              <a:solidFill>
                <a:schemeClr val="bg2"/>
              </a:solidFill>
              <a:latin typeface="Arial" charset="0"/>
            </a:endParaRPr>
          </a:p>
        </p:txBody>
      </p:sp>
      <p:sp>
        <p:nvSpPr>
          <p:cNvPr id="38930" name="Oval 58" descr="Large confetti"/>
          <p:cNvSpPr>
            <a:spLocks noChangeArrowheads="1"/>
          </p:cNvSpPr>
          <p:nvPr/>
        </p:nvSpPr>
        <p:spPr bwMode="auto">
          <a:xfrm>
            <a:off x="4806950" y="2444750"/>
            <a:ext cx="889000" cy="812800"/>
          </a:xfrm>
          <a:prstGeom prst="ellipse">
            <a:avLst/>
          </a:prstGeom>
          <a:noFill/>
          <a:ln w="38100">
            <a:solidFill>
              <a:srgbClr val="000099"/>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31" name="Rectangle 59" descr="Large confetti"/>
          <p:cNvSpPr>
            <a:spLocks noChangeArrowheads="1"/>
          </p:cNvSpPr>
          <p:nvPr/>
        </p:nvSpPr>
        <p:spPr bwMode="auto">
          <a:xfrm>
            <a:off x="3352800" y="4533900"/>
            <a:ext cx="9398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  </a:t>
            </a:r>
          </a:p>
        </p:txBody>
      </p:sp>
      <p:sp>
        <p:nvSpPr>
          <p:cNvPr id="38932" name="Rectangle 60" descr="Large confetti"/>
          <p:cNvSpPr>
            <a:spLocks noChangeArrowheads="1"/>
          </p:cNvSpPr>
          <p:nvPr/>
        </p:nvSpPr>
        <p:spPr bwMode="auto">
          <a:xfrm>
            <a:off x="4648200" y="4533900"/>
            <a:ext cx="12319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p>
        </p:txBody>
      </p:sp>
      <p:sp>
        <p:nvSpPr>
          <p:cNvPr id="38933" name="Rectangle 62" descr="Large confetti"/>
          <p:cNvSpPr>
            <a:spLocks noChangeArrowheads="1"/>
          </p:cNvSpPr>
          <p:nvPr/>
        </p:nvSpPr>
        <p:spPr bwMode="auto">
          <a:xfrm>
            <a:off x="6172200" y="3365500"/>
            <a:ext cx="21082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Platinum Alloy Wire</a:t>
            </a:r>
            <a:endParaRPr lang="en-US" sz="1800" b="1">
              <a:latin typeface="Arial" charset="0"/>
            </a:endParaRPr>
          </a:p>
        </p:txBody>
      </p:sp>
      <p:sp>
        <p:nvSpPr>
          <p:cNvPr id="38934" name="Rectangle 63" descr="Large confetti"/>
          <p:cNvSpPr>
            <a:spLocks noChangeArrowheads="1"/>
          </p:cNvSpPr>
          <p:nvPr/>
        </p:nvSpPr>
        <p:spPr bwMode="auto">
          <a:xfrm>
            <a:off x="6096000" y="1981200"/>
            <a:ext cx="12827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Deactivator</a:t>
            </a:r>
          </a:p>
        </p:txBody>
      </p:sp>
      <p:sp>
        <p:nvSpPr>
          <p:cNvPr id="38935" name="Rectangle 64" descr="Large confetti"/>
          <p:cNvSpPr>
            <a:spLocks noChangeArrowheads="1"/>
          </p:cNvSpPr>
          <p:nvPr/>
        </p:nvSpPr>
        <p:spPr bwMode="auto">
          <a:xfrm>
            <a:off x="1092200" y="1955800"/>
            <a:ext cx="19050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Platinum Catalyst</a:t>
            </a:r>
            <a:endParaRPr lang="en-US" sz="1800" b="1">
              <a:latin typeface="Arial" charset="0"/>
            </a:endParaRPr>
          </a:p>
        </p:txBody>
      </p:sp>
      <p:sp>
        <p:nvSpPr>
          <p:cNvPr id="38936" name="Rectangle 67" descr="Large confetti"/>
          <p:cNvSpPr>
            <a:spLocks noChangeArrowheads="1"/>
          </p:cNvSpPr>
          <p:nvPr/>
        </p:nvSpPr>
        <p:spPr bwMode="auto">
          <a:xfrm>
            <a:off x="901700" y="3733800"/>
            <a:ext cx="18288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Ceramic Coating</a:t>
            </a:r>
            <a:endParaRPr lang="en-US" sz="1800" b="1">
              <a:latin typeface="Arial" charset="0"/>
            </a:endParaRPr>
          </a:p>
        </p:txBody>
      </p:sp>
      <p:sp>
        <p:nvSpPr>
          <p:cNvPr id="38937" name="Line 68"/>
          <p:cNvSpPr>
            <a:spLocks noChangeShapeType="1"/>
          </p:cNvSpPr>
          <p:nvPr/>
        </p:nvSpPr>
        <p:spPr bwMode="auto">
          <a:xfrm>
            <a:off x="3200400" y="2209800"/>
            <a:ext cx="292100" cy="292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38" name="Line 69"/>
          <p:cNvSpPr>
            <a:spLocks noChangeShapeType="1"/>
          </p:cNvSpPr>
          <p:nvPr/>
        </p:nvSpPr>
        <p:spPr bwMode="auto">
          <a:xfrm flipH="1">
            <a:off x="5549900" y="2209800"/>
            <a:ext cx="546100" cy="292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39" name="Line 71"/>
          <p:cNvSpPr>
            <a:spLocks noChangeShapeType="1"/>
          </p:cNvSpPr>
          <p:nvPr/>
        </p:nvSpPr>
        <p:spPr bwMode="auto">
          <a:xfrm flipH="1">
            <a:off x="2806700" y="3022600"/>
            <a:ext cx="2006600" cy="774700"/>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0" name="Line 72"/>
          <p:cNvSpPr>
            <a:spLocks noChangeShapeType="1"/>
          </p:cNvSpPr>
          <p:nvPr/>
        </p:nvSpPr>
        <p:spPr bwMode="auto">
          <a:xfrm flipH="1">
            <a:off x="2806700" y="3009900"/>
            <a:ext cx="546100" cy="787400"/>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1" name="Line 73"/>
          <p:cNvSpPr>
            <a:spLocks noChangeShapeType="1"/>
          </p:cNvSpPr>
          <p:nvPr/>
        </p:nvSpPr>
        <p:spPr bwMode="auto">
          <a:xfrm>
            <a:off x="3594100" y="3048000"/>
            <a:ext cx="0" cy="1358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38942" name="Line 74"/>
          <p:cNvSpPr>
            <a:spLocks noChangeShapeType="1"/>
          </p:cNvSpPr>
          <p:nvPr/>
        </p:nvSpPr>
        <p:spPr bwMode="auto">
          <a:xfrm>
            <a:off x="4000500" y="3035300"/>
            <a:ext cx="0" cy="1308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38943" name="Line 75"/>
          <p:cNvSpPr>
            <a:spLocks noChangeShapeType="1"/>
          </p:cNvSpPr>
          <p:nvPr/>
        </p:nvSpPr>
        <p:spPr bwMode="auto">
          <a:xfrm>
            <a:off x="3594100" y="3048000"/>
            <a:ext cx="0" cy="1358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38944" name="Line 77"/>
          <p:cNvSpPr>
            <a:spLocks noChangeShapeType="1"/>
          </p:cNvSpPr>
          <p:nvPr/>
        </p:nvSpPr>
        <p:spPr bwMode="auto">
          <a:xfrm>
            <a:off x="5461000" y="2997200"/>
            <a:ext cx="0" cy="13843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38945" name="Line 78"/>
          <p:cNvSpPr>
            <a:spLocks noChangeShapeType="1"/>
          </p:cNvSpPr>
          <p:nvPr/>
        </p:nvSpPr>
        <p:spPr bwMode="auto">
          <a:xfrm>
            <a:off x="5054600" y="3060700"/>
            <a:ext cx="0" cy="1270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38946" name="Text Box 80"/>
          <p:cNvSpPr txBox="1">
            <a:spLocks noChangeArrowheads="1"/>
          </p:cNvSpPr>
          <p:nvPr/>
        </p:nvSpPr>
        <p:spPr bwMode="auto">
          <a:xfrm>
            <a:off x="2220913" y="5111750"/>
            <a:ext cx="4424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200" b="1"/>
              <a:t>Four Wire Catalytic Bead Combustible Gas Sensor</a:t>
            </a:r>
          </a:p>
          <a:p>
            <a:pPr algn="ctr"/>
            <a:r>
              <a:rPr lang="en-US" sz="1200" b="1"/>
              <a:t>Constant Current</a:t>
            </a:r>
            <a:endParaRPr lang="en-US" b="1"/>
          </a:p>
        </p:txBody>
      </p:sp>
      <p:sp>
        <p:nvSpPr>
          <p:cNvPr id="38947" name="Oval 85"/>
          <p:cNvSpPr>
            <a:spLocks noChangeArrowheads="1"/>
          </p:cNvSpPr>
          <p:nvPr/>
        </p:nvSpPr>
        <p:spPr bwMode="auto">
          <a:xfrm>
            <a:off x="5397500" y="43053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48" name="Oval 86"/>
          <p:cNvSpPr>
            <a:spLocks noChangeArrowheads="1"/>
          </p:cNvSpPr>
          <p:nvPr/>
        </p:nvSpPr>
        <p:spPr bwMode="auto">
          <a:xfrm>
            <a:off x="35179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49" name="Oval 89"/>
          <p:cNvSpPr>
            <a:spLocks noChangeArrowheads="1"/>
          </p:cNvSpPr>
          <p:nvPr/>
        </p:nvSpPr>
        <p:spPr bwMode="auto">
          <a:xfrm>
            <a:off x="39370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50" name="Oval 91"/>
          <p:cNvSpPr>
            <a:spLocks noChangeArrowheads="1"/>
          </p:cNvSpPr>
          <p:nvPr/>
        </p:nvSpPr>
        <p:spPr bwMode="auto">
          <a:xfrm>
            <a:off x="49911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51" name="Line 93"/>
          <p:cNvSpPr>
            <a:spLocks noChangeShapeType="1"/>
          </p:cNvSpPr>
          <p:nvPr/>
        </p:nvSpPr>
        <p:spPr bwMode="auto">
          <a:xfrm flipH="1" flipV="1">
            <a:off x="5472113" y="2859088"/>
            <a:ext cx="1131887" cy="4651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p:nvPr>
        </p:nvSpPr>
        <p:spPr/>
        <p:txBody>
          <a:bodyPr/>
          <a:lstStyle/>
          <a:p>
            <a:pPr eaLnBrk="1" hangingPunct="1"/>
            <a:r>
              <a:rPr lang="en-US">
                <a:latin typeface="Arial" charset="0"/>
                <a:cs typeface="Arial" charset="0"/>
              </a:rPr>
              <a:t>Catalytic Oxidation</a:t>
            </a:r>
          </a:p>
        </p:txBody>
      </p:sp>
      <p:sp>
        <p:nvSpPr>
          <p:cNvPr id="40962"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1F7561F9-5BB7-5342-89E0-8F97AC5AAA87}" type="slidenum">
              <a:rPr lang="en-US" sz="1000">
                <a:solidFill>
                  <a:srgbClr val="898989"/>
                </a:solidFill>
                <a:latin typeface="Century Gothic" charset="0"/>
              </a:rPr>
              <a:pPr/>
              <a:t>17</a:t>
            </a:fld>
            <a:endParaRPr lang="en-US" sz="1000">
              <a:solidFill>
                <a:srgbClr val="898989"/>
              </a:solidFill>
              <a:latin typeface="Century Gothic" charset="0"/>
            </a:endParaRPr>
          </a:p>
        </p:txBody>
      </p:sp>
      <p:sp>
        <p:nvSpPr>
          <p:cNvPr id="40963" name="Oval 3" descr="Large confetti"/>
          <p:cNvSpPr>
            <a:spLocks noChangeArrowheads="1"/>
          </p:cNvSpPr>
          <p:nvPr/>
        </p:nvSpPr>
        <p:spPr bwMode="auto">
          <a:xfrm>
            <a:off x="38227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4" name="Oval 4" descr="Large confetti"/>
          <p:cNvSpPr>
            <a:spLocks noChangeArrowheads="1"/>
          </p:cNvSpPr>
          <p:nvPr/>
        </p:nvSpPr>
        <p:spPr bwMode="auto">
          <a:xfrm>
            <a:off x="38989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5" name="Oval 5" descr="Large confetti"/>
          <p:cNvSpPr>
            <a:spLocks noChangeArrowheads="1"/>
          </p:cNvSpPr>
          <p:nvPr/>
        </p:nvSpPr>
        <p:spPr bwMode="auto">
          <a:xfrm>
            <a:off x="39751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6" name="Oval 6" descr="Large confetti"/>
          <p:cNvSpPr>
            <a:spLocks noChangeArrowheads="1"/>
          </p:cNvSpPr>
          <p:nvPr/>
        </p:nvSpPr>
        <p:spPr bwMode="auto">
          <a:xfrm>
            <a:off x="4051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7" name="Oval 7" descr="Large confetti"/>
          <p:cNvSpPr>
            <a:spLocks noChangeArrowheads="1"/>
          </p:cNvSpPr>
          <p:nvPr/>
        </p:nvSpPr>
        <p:spPr bwMode="auto">
          <a:xfrm>
            <a:off x="4051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8" name="Oval 8" descr="Large confetti"/>
          <p:cNvSpPr>
            <a:spLocks noChangeArrowheads="1"/>
          </p:cNvSpPr>
          <p:nvPr/>
        </p:nvSpPr>
        <p:spPr bwMode="auto">
          <a:xfrm>
            <a:off x="41275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9" name="Oval 9" descr="Large confetti"/>
          <p:cNvSpPr>
            <a:spLocks noChangeArrowheads="1"/>
          </p:cNvSpPr>
          <p:nvPr/>
        </p:nvSpPr>
        <p:spPr bwMode="auto">
          <a:xfrm>
            <a:off x="41275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0" name="Oval 10" descr="Large confetti"/>
          <p:cNvSpPr>
            <a:spLocks noChangeArrowheads="1"/>
          </p:cNvSpPr>
          <p:nvPr/>
        </p:nvSpPr>
        <p:spPr bwMode="auto">
          <a:xfrm>
            <a:off x="52705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1" name="Oval 11" descr="Large confetti"/>
          <p:cNvSpPr>
            <a:spLocks noChangeArrowheads="1"/>
          </p:cNvSpPr>
          <p:nvPr/>
        </p:nvSpPr>
        <p:spPr bwMode="auto">
          <a:xfrm>
            <a:off x="53467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2" name="Oval 12" descr="Large confetti"/>
          <p:cNvSpPr>
            <a:spLocks noChangeArrowheads="1"/>
          </p:cNvSpPr>
          <p:nvPr/>
        </p:nvSpPr>
        <p:spPr bwMode="auto">
          <a:xfrm>
            <a:off x="54229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3" name="Oval 13" descr="Large confetti"/>
          <p:cNvSpPr>
            <a:spLocks noChangeArrowheads="1"/>
          </p:cNvSpPr>
          <p:nvPr/>
        </p:nvSpPr>
        <p:spPr bwMode="auto">
          <a:xfrm>
            <a:off x="54991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4" name="Oval 14" descr="Large confetti"/>
          <p:cNvSpPr>
            <a:spLocks noChangeArrowheads="1"/>
          </p:cNvSpPr>
          <p:nvPr/>
        </p:nvSpPr>
        <p:spPr bwMode="auto">
          <a:xfrm>
            <a:off x="54991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5" name="Oval 15" descr="Large confetti"/>
          <p:cNvSpPr>
            <a:spLocks noChangeArrowheads="1"/>
          </p:cNvSpPr>
          <p:nvPr/>
        </p:nvSpPr>
        <p:spPr bwMode="auto">
          <a:xfrm>
            <a:off x="5575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6" name="Oval 16" descr="Large confetti"/>
          <p:cNvSpPr>
            <a:spLocks noChangeArrowheads="1"/>
          </p:cNvSpPr>
          <p:nvPr/>
        </p:nvSpPr>
        <p:spPr bwMode="auto">
          <a:xfrm>
            <a:off x="5575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7" name="Line 18"/>
          <p:cNvSpPr>
            <a:spLocks noChangeShapeType="1"/>
          </p:cNvSpPr>
          <p:nvPr/>
        </p:nvSpPr>
        <p:spPr bwMode="auto">
          <a:xfrm>
            <a:off x="4273550" y="3667125"/>
            <a:ext cx="0" cy="1320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8" name="Line 19"/>
          <p:cNvSpPr>
            <a:spLocks noChangeShapeType="1"/>
          </p:cNvSpPr>
          <p:nvPr/>
        </p:nvSpPr>
        <p:spPr bwMode="auto">
          <a:xfrm>
            <a:off x="5264150" y="3667125"/>
            <a:ext cx="4763" cy="133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9" name="Oval 23" descr="Large confetti"/>
          <p:cNvSpPr>
            <a:spLocks noChangeArrowheads="1"/>
          </p:cNvSpPr>
          <p:nvPr/>
        </p:nvSpPr>
        <p:spPr bwMode="auto">
          <a:xfrm>
            <a:off x="3600450" y="3140075"/>
            <a:ext cx="889000" cy="812800"/>
          </a:xfrm>
          <a:prstGeom prst="ellipse">
            <a:avLst/>
          </a:prstGeom>
          <a:noFill/>
          <a:ln w="38100">
            <a:solidFill>
              <a:srgbClr val="F63F1B"/>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0" name="Oval 24" descr="Large confetti"/>
          <p:cNvSpPr>
            <a:spLocks noChangeArrowheads="1"/>
          </p:cNvSpPr>
          <p:nvPr/>
        </p:nvSpPr>
        <p:spPr bwMode="auto">
          <a:xfrm>
            <a:off x="5048250" y="3140075"/>
            <a:ext cx="889000" cy="812800"/>
          </a:xfrm>
          <a:prstGeom prst="ellipse">
            <a:avLst/>
          </a:prstGeom>
          <a:noFill/>
          <a:ln w="38100">
            <a:solidFill>
              <a:srgbClr val="000099"/>
            </a:solidFill>
            <a:round/>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1" name="Rectangle 27" descr="Large confetti"/>
          <p:cNvSpPr>
            <a:spLocks noChangeArrowheads="1"/>
          </p:cNvSpPr>
          <p:nvPr/>
        </p:nvSpPr>
        <p:spPr bwMode="auto">
          <a:xfrm>
            <a:off x="3632200" y="5114925"/>
            <a:ext cx="9271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a:t>
            </a:r>
            <a:r>
              <a:rPr lang="en-US" sz="1800" b="1">
                <a:latin typeface="Times New Roman" charset="0"/>
              </a:rPr>
              <a:t>  </a:t>
            </a:r>
          </a:p>
        </p:txBody>
      </p:sp>
      <p:sp>
        <p:nvSpPr>
          <p:cNvPr id="40982" name="Rectangle 28" descr="Large confetti"/>
          <p:cNvSpPr>
            <a:spLocks noChangeArrowheads="1"/>
          </p:cNvSpPr>
          <p:nvPr/>
        </p:nvSpPr>
        <p:spPr bwMode="auto">
          <a:xfrm>
            <a:off x="4953000" y="5114925"/>
            <a:ext cx="1231900" cy="2921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endParaRPr lang="en-US" sz="1800" b="1">
              <a:latin typeface="Times New Roman" charset="0"/>
            </a:endParaRPr>
          </a:p>
        </p:txBody>
      </p:sp>
      <p:sp>
        <p:nvSpPr>
          <p:cNvPr id="1541149" name="AutoShape 29" descr="Large confetti"/>
          <p:cNvSpPr>
            <a:spLocks noChangeArrowheads="1"/>
          </p:cNvSpPr>
          <p:nvPr/>
        </p:nvSpPr>
        <p:spPr bwMode="auto">
          <a:xfrm>
            <a:off x="3232150" y="2771775"/>
            <a:ext cx="1625600" cy="1549400"/>
          </a:xfrm>
          <a:prstGeom prst="star16">
            <a:avLst>
              <a:gd name="adj" fmla="val 37500"/>
            </a:avLst>
          </a:prstGeom>
          <a:noFill/>
          <a:ln w="50800">
            <a:solidFill>
              <a:srgbClr val="F4120C"/>
            </a:solidFill>
            <a:miter lim="800000"/>
            <a:headEnd/>
            <a:tailEnd/>
          </a:ln>
          <a:effectLst/>
          <a:extLst>
            <a:ext uri="{909E8E84-426E-40dd-AFC4-6F175D3DCCD1}">
              <a14:hiddenFill xmlns:a14="http://schemas.microsoft.com/office/drawing/2010/main">
                <a:blipFill dpi="0" rotWithShape="0">
                  <a:blip r:embed="rId3"/>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4" name="Oval 30"/>
          <p:cNvSpPr>
            <a:spLocks noChangeArrowheads="1"/>
          </p:cNvSpPr>
          <p:nvPr/>
        </p:nvSpPr>
        <p:spPr bwMode="auto">
          <a:xfrm>
            <a:off x="3365500" y="2295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85" name="Oval 31"/>
          <p:cNvSpPr>
            <a:spLocks noChangeArrowheads="1"/>
          </p:cNvSpPr>
          <p:nvPr/>
        </p:nvSpPr>
        <p:spPr bwMode="auto">
          <a:xfrm>
            <a:off x="2908300" y="26765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86" name="Oval 32"/>
          <p:cNvSpPr>
            <a:spLocks noChangeArrowheads="1"/>
          </p:cNvSpPr>
          <p:nvPr/>
        </p:nvSpPr>
        <p:spPr bwMode="auto">
          <a:xfrm>
            <a:off x="2755900" y="22193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87" name="Oval 33"/>
          <p:cNvSpPr>
            <a:spLocks noChangeArrowheads="1"/>
          </p:cNvSpPr>
          <p:nvPr/>
        </p:nvSpPr>
        <p:spPr bwMode="auto">
          <a:xfrm>
            <a:off x="4356100" y="25241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88" name="Oval 34"/>
          <p:cNvSpPr>
            <a:spLocks noChangeArrowheads="1"/>
          </p:cNvSpPr>
          <p:nvPr/>
        </p:nvSpPr>
        <p:spPr bwMode="auto">
          <a:xfrm>
            <a:off x="5041900" y="2600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89" name="Oval 35"/>
          <p:cNvSpPr>
            <a:spLocks noChangeArrowheads="1"/>
          </p:cNvSpPr>
          <p:nvPr/>
        </p:nvSpPr>
        <p:spPr bwMode="auto">
          <a:xfrm>
            <a:off x="5651500" y="2676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0" name="Oval 36"/>
          <p:cNvSpPr>
            <a:spLocks noChangeArrowheads="1"/>
          </p:cNvSpPr>
          <p:nvPr/>
        </p:nvSpPr>
        <p:spPr bwMode="auto">
          <a:xfrm>
            <a:off x="3060700" y="31337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1" name="Oval 37"/>
          <p:cNvSpPr>
            <a:spLocks noChangeArrowheads="1"/>
          </p:cNvSpPr>
          <p:nvPr/>
        </p:nvSpPr>
        <p:spPr bwMode="auto">
          <a:xfrm>
            <a:off x="4279900" y="29051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2" name="Oval 38"/>
          <p:cNvSpPr>
            <a:spLocks noChangeArrowheads="1"/>
          </p:cNvSpPr>
          <p:nvPr/>
        </p:nvSpPr>
        <p:spPr bwMode="auto">
          <a:xfrm>
            <a:off x="6108700" y="3438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3" name="Oval 39"/>
          <p:cNvSpPr>
            <a:spLocks noChangeArrowheads="1"/>
          </p:cNvSpPr>
          <p:nvPr/>
        </p:nvSpPr>
        <p:spPr bwMode="auto">
          <a:xfrm>
            <a:off x="3136900" y="43529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4" name="Oval 40"/>
          <p:cNvSpPr>
            <a:spLocks noChangeArrowheads="1"/>
          </p:cNvSpPr>
          <p:nvPr/>
        </p:nvSpPr>
        <p:spPr bwMode="auto">
          <a:xfrm>
            <a:off x="6337300" y="29051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95" name="Oval 41"/>
          <p:cNvSpPr>
            <a:spLocks noChangeArrowheads="1"/>
          </p:cNvSpPr>
          <p:nvPr/>
        </p:nvSpPr>
        <p:spPr bwMode="auto">
          <a:xfrm>
            <a:off x="5041900" y="3362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6" name="Oval 42"/>
          <p:cNvSpPr>
            <a:spLocks noChangeArrowheads="1"/>
          </p:cNvSpPr>
          <p:nvPr/>
        </p:nvSpPr>
        <p:spPr bwMode="auto">
          <a:xfrm>
            <a:off x="4051300" y="20669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7" name="Oval 43"/>
          <p:cNvSpPr>
            <a:spLocks noChangeArrowheads="1"/>
          </p:cNvSpPr>
          <p:nvPr/>
        </p:nvSpPr>
        <p:spPr bwMode="auto">
          <a:xfrm>
            <a:off x="4965700" y="19907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8" name="Oval 44"/>
          <p:cNvSpPr>
            <a:spLocks noChangeArrowheads="1"/>
          </p:cNvSpPr>
          <p:nvPr/>
        </p:nvSpPr>
        <p:spPr bwMode="auto">
          <a:xfrm>
            <a:off x="6108700" y="2219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9" name="Oval 45"/>
          <p:cNvSpPr>
            <a:spLocks noChangeArrowheads="1"/>
          </p:cNvSpPr>
          <p:nvPr/>
        </p:nvSpPr>
        <p:spPr bwMode="auto">
          <a:xfrm>
            <a:off x="4889500" y="29051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1000" name="Oval 46"/>
          <p:cNvSpPr>
            <a:spLocks noChangeArrowheads="1"/>
          </p:cNvSpPr>
          <p:nvPr/>
        </p:nvSpPr>
        <p:spPr bwMode="auto">
          <a:xfrm>
            <a:off x="3822700" y="2524125"/>
            <a:ext cx="139700" cy="139700"/>
          </a:xfrm>
          <a:prstGeom prst="ellipse">
            <a:avLst/>
          </a:prstGeom>
          <a:solidFill>
            <a:schemeClr val="hlink"/>
          </a:solidFill>
          <a:ln w="12700">
            <a:solidFill>
              <a:schemeClr val="tx1"/>
            </a:solidFill>
            <a:round/>
            <a:headEnd/>
            <a:tailEnd/>
          </a:ln>
        </p:spPr>
        <p:txBody>
          <a:bodyPr wrap="none" anchor="ctr"/>
          <a:lstStyle/>
          <a:p>
            <a:pPr>
              <a:buFontTx/>
              <a:buChar char="•"/>
            </a:pPr>
            <a:endParaRPr lang="en-US"/>
          </a:p>
        </p:txBody>
      </p:sp>
      <p:sp>
        <p:nvSpPr>
          <p:cNvPr id="41001" name="Oval 47"/>
          <p:cNvSpPr>
            <a:spLocks noChangeArrowheads="1"/>
          </p:cNvSpPr>
          <p:nvPr/>
        </p:nvSpPr>
        <p:spPr bwMode="auto">
          <a:xfrm>
            <a:off x="3365500" y="2676525"/>
            <a:ext cx="139700" cy="139700"/>
          </a:xfrm>
          <a:prstGeom prst="ellipse">
            <a:avLst/>
          </a:prstGeom>
          <a:solidFill>
            <a:schemeClr val="hlink"/>
          </a:solidFill>
          <a:ln w="12700">
            <a:solidFill>
              <a:schemeClr val="tx1"/>
            </a:solidFill>
            <a:round/>
            <a:headEnd/>
            <a:tailEnd/>
          </a:ln>
        </p:spPr>
        <p:txBody>
          <a:bodyPr wrap="none" anchor="ctr"/>
          <a:lstStyle/>
          <a:p>
            <a:pPr>
              <a:buFontTx/>
              <a:buChar char="•"/>
            </a:pPr>
            <a:endParaRPr lang="en-US"/>
          </a:p>
        </p:txBody>
      </p:sp>
      <p:sp>
        <p:nvSpPr>
          <p:cNvPr id="41002" name="Oval 48"/>
          <p:cNvSpPr>
            <a:spLocks noChangeArrowheads="1"/>
          </p:cNvSpPr>
          <p:nvPr/>
        </p:nvSpPr>
        <p:spPr bwMode="auto">
          <a:xfrm>
            <a:off x="4737100" y="22955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3" name="Oval 49"/>
          <p:cNvSpPr>
            <a:spLocks noChangeArrowheads="1"/>
          </p:cNvSpPr>
          <p:nvPr/>
        </p:nvSpPr>
        <p:spPr bwMode="auto">
          <a:xfrm>
            <a:off x="4965700" y="31337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1004" name="Oval 50"/>
          <p:cNvSpPr>
            <a:spLocks noChangeArrowheads="1"/>
          </p:cNvSpPr>
          <p:nvPr/>
        </p:nvSpPr>
        <p:spPr bwMode="auto">
          <a:xfrm>
            <a:off x="5422900" y="23717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5" name="Oval 51"/>
          <p:cNvSpPr>
            <a:spLocks noChangeArrowheads="1"/>
          </p:cNvSpPr>
          <p:nvPr/>
        </p:nvSpPr>
        <p:spPr bwMode="auto">
          <a:xfrm>
            <a:off x="3898900" y="43529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6" name="Oval 52"/>
          <p:cNvSpPr>
            <a:spLocks noChangeArrowheads="1"/>
          </p:cNvSpPr>
          <p:nvPr/>
        </p:nvSpPr>
        <p:spPr bwMode="auto">
          <a:xfrm>
            <a:off x="3060700" y="37433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7" name="Oval 53"/>
          <p:cNvSpPr>
            <a:spLocks noChangeArrowheads="1"/>
          </p:cNvSpPr>
          <p:nvPr/>
        </p:nvSpPr>
        <p:spPr bwMode="auto">
          <a:xfrm>
            <a:off x="2527300" y="29813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1008" name="Line 54"/>
          <p:cNvSpPr>
            <a:spLocks noChangeShapeType="1"/>
          </p:cNvSpPr>
          <p:nvPr/>
        </p:nvSpPr>
        <p:spPr bwMode="auto">
          <a:xfrm>
            <a:off x="3822700" y="3644900"/>
            <a:ext cx="0" cy="1358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41009" name="Line 55"/>
          <p:cNvSpPr>
            <a:spLocks noChangeShapeType="1"/>
          </p:cNvSpPr>
          <p:nvPr/>
        </p:nvSpPr>
        <p:spPr bwMode="auto">
          <a:xfrm>
            <a:off x="5715000" y="3657600"/>
            <a:ext cx="0" cy="1346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541149"/>
                                        </p:tgtEl>
                                        <p:attrNameLst>
                                          <p:attrName>style.visibility</p:attrName>
                                        </p:attrNameLst>
                                      </p:cBhvr>
                                      <p:to>
                                        <p:strVal val="visible"/>
                                      </p:to>
                                    </p:set>
                                    <p:animEffect transition="in" filter="box(out)">
                                      <p:cBhvr>
                                        <p:cTn id="7" dur="500"/>
                                        <p:tgtEl>
                                          <p:spTgt spid="1541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1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p:cNvSpPr>
          <p:nvPr>
            <p:ph type="title"/>
          </p:nvPr>
        </p:nvSpPr>
        <p:spPr>
          <a:xfrm>
            <a:off x="1087438" y="274638"/>
            <a:ext cx="7874000" cy="681037"/>
          </a:xfrm>
        </p:spPr>
        <p:txBody>
          <a:bodyPr/>
          <a:lstStyle/>
          <a:p>
            <a:pPr eaLnBrk="1" hangingPunct="1"/>
            <a:r>
              <a:rPr lang="en-US">
                <a:latin typeface="Arial" charset="0"/>
                <a:cs typeface="Arial" charset="0"/>
              </a:rPr>
              <a:t>Catalytic Bead Sensor</a:t>
            </a:r>
            <a:endParaRPr lang="en-US" sz="2800">
              <a:latin typeface="Arial" charset="0"/>
              <a:cs typeface="Arial" charset="0"/>
            </a:endParaRPr>
          </a:p>
        </p:txBody>
      </p:sp>
      <p:sp>
        <p:nvSpPr>
          <p:cNvPr id="43010"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81652842-9290-4F4B-AD07-E1EC483F204D}" type="slidenum">
              <a:rPr lang="en-US" sz="1000">
                <a:solidFill>
                  <a:srgbClr val="898989"/>
                </a:solidFill>
                <a:latin typeface="Century Gothic" charset="0"/>
              </a:rPr>
              <a:pPr/>
              <a:t>18</a:t>
            </a:fld>
            <a:endParaRPr lang="en-US" sz="1000">
              <a:solidFill>
                <a:srgbClr val="898989"/>
              </a:solidFill>
              <a:latin typeface="Century Gothic" charset="0"/>
            </a:endParaRPr>
          </a:p>
        </p:txBody>
      </p:sp>
      <p:pic>
        <p:nvPicPr>
          <p:cNvPr id="43011" name="Picture 59" descr="61-0140RK sensor[2] cop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08857" y="2783681"/>
            <a:ext cx="131445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 name="Straight Connector 60"/>
          <p:cNvCxnSpPr>
            <a:cxnSpLocks noChangeShapeType="1"/>
          </p:cNvCxnSpPr>
          <p:nvPr/>
        </p:nvCxnSpPr>
        <p:spPr bwMode="auto">
          <a:xfrm>
            <a:off x="2716213" y="3579813"/>
            <a:ext cx="1909762" cy="0"/>
          </a:xfrm>
          <a:prstGeom prst="line">
            <a:avLst/>
          </a:prstGeom>
          <a:noFill/>
          <a:ln w="381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2" name="Straight Connector 61"/>
          <p:cNvCxnSpPr>
            <a:cxnSpLocks noChangeShapeType="1"/>
          </p:cNvCxnSpPr>
          <p:nvPr/>
        </p:nvCxnSpPr>
        <p:spPr bwMode="auto">
          <a:xfrm>
            <a:off x="2716213" y="3732213"/>
            <a:ext cx="1179512" cy="0"/>
          </a:xfrm>
          <a:prstGeom prst="line">
            <a:avLst/>
          </a:prstGeom>
          <a:noFill/>
          <a:ln w="38100">
            <a:solidFill>
              <a:srgbClr val="00FF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3" name="Straight Connector 62"/>
          <p:cNvCxnSpPr>
            <a:cxnSpLocks noChangeShapeType="1"/>
          </p:cNvCxnSpPr>
          <p:nvPr/>
        </p:nvCxnSpPr>
        <p:spPr bwMode="auto">
          <a:xfrm>
            <a:off x="2716213" y="3898900"/>
            <a:ext cx="1909762" cy="0"/>
          </a:xfrm>
          <a:prstGeom prst="line">
            <a:avLst/>
          </a:prstGeom>
          <a:noFill/>
          <a:ln w="38100">
            <a:solidFill>
              <a:srgbClr val="F2F2F2"/>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4" name="Straight Connector 63"/>
          <p:cNvCxnSpPr>
            <a:cxnSpLocks noChangeShapeType="1"/>
          </p:cNvCxnSpPr>
          <p:nvPr/>
        </p:nvCxnSpPr>
        <p:spPr bwMode="auto">
          <a:xfrm>
            <a:off x="2716213" y="4052888"/>
            <a:ext cx="1909762" cy="0"/>
          </a:xfrm>
          <a:prstGeom prst="line">
            <a:avLst/>
          </a:prstGeom>
          <a:noFill/>
          <a:ln w="381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5" name="Straight Connector 64"/>
          <p:cNvCxnSpPr>
            <a:cxnSpLocks noChangeShapeType="1"/>
          </p:cNvCxnSpPr>
          <p:nvPr/>
        </p:nvCxnSpPr>
        <p:spPr bwMode="auto">
          <a:xfrm>
            <a:off x="4625975" y="3078163"/>
            <a:ext cx="0" cy="501650"/>
          </a:xfrm>
          <a:prstGeom prst="line">
            <a:avLst/>
          </a:prstGeom>
          <a:noFill/>
          <a:ln w="381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6" name="Straight Connector 65"/>
          <p:cNvCxnSpPr>
            <a:cxnSpLocks noChangeShapeType="1"/>
          </p:cNvCxnSpPr>
          <p:nvPr/>
        </p:nvCxnSpPr>
        <p:spPr bwMode="auto">
          <a:xfrm>
            <a:off x="4625975" y="3078163"/>
            <a:ext cx="2938463" cy="0"/>
          </a:xfrm>
          <a:prstGeom prst="line">
            <a:avLst/>
          </a:prstGeom>
          <a:noFill/>
          <a:ln w="381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7" name="Straight Connector 66"/>
          <p:cNvCxnSpPr>
            <a:cxnSpLocks noChangeShapeType="1"/>
          </p:cNvCxnSpPr>
          <p:nvPr/>
        </p:nvCxnSpPr>
        <p:spPr bwMode="auto">
          <a:xfrm>
            <a:off x="4625975" y="4052888"/>
            <a:ext cx="0" cy="500062"/>
          </a:xfrm>
          <a:prstGeom prst="line">
            <a:avLst/>
          </a:prstGeom>
          <a:noFill/>
          <a:ln w="381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8" name="Straight Connector 67"/>
          <p:cNvCxnSpPr>
            <a:cxnSpLocks noChangeShapeType="1"/>
          </p:cNvCxnSpPr>
          <p:nvPr/>
        </p:nvCxnSpPr>
        <p:spPr bwMode="auto">
          <a:xfrm>
            <a:off x="4625975" y="4552950"/>
            <a:ext cx="3400425" cy="0"/>
          </a:xfrm>
          <a:prstGeom prst="line">
            <a:avLst/>
          </a:prstGeom>
          <a:noFill/>
          <a:ln w="381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9" name="Straight Connector 68"/>
          <p:cNvCxnSpPr>
            <a:cxnSpLocks noChangeShapeType="1"/>
          </p:cNvCxnSpPr>
          <p:nvPr/>
        </p:nvCxnSpPr>
        <p:spPr bwMode="auto">
          <a:xfrm>
            <a:off x="3906838" y="2398713"/>
            <a:ext cx="0" cy="1333500"/>
          </a:xfrm>
          <a:prstGeom prst="line">
            <a:avLst/>
          </a:prstGeom>
          <a:noFill/>
          <a:ln w="38100">
            <a:solidFill>
              <a:srgbClr val="00FF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0" name="Straight Connector 69"/>
          <p:cNvCxnSpPr>
            <a:cxnSpLocks noChangeShapeType="1"/>
          </p:cNvCxnSpPr>
          <p:nvPr/>
        </p:nvCxnSpPr>
        <p:spPr bwMode="auto">
          <a:xfrm>
            <a:off x="3895725" y="2398713"/>
            <a:ext cx="4130675" cy="0"/>
          </a:xfrm>
          <a:prstGeom prst="line">
            <a:avLst/>
          </a:prstGeom>
          <a:noFill/>
          <a:ln w="38100">
            <a:solidFill>
              <a:srgbClr val="00FF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1" name="Straight Connector 70"/>
          <p:cNvCxnSpPr>
            <a:cxnSpLocks noChangeShapeType="1"/>
          </p:cNvCxnSpPr>
          <p:nvPr/>
        </p:nvCxnSpPr>
        <p:spPr bwMode="auto">
          <a:xfrm>
            <a:off x="4625975" y="3732213"/>
            <a:ext cx="0" cy="166687"/>
          </a:xfrm>
          <a:prstGeom prst="line">
            <a:avLst/>
          </a:prstGeom>
          <a:noFill/>
          <a:ln w="38100">
            <a:solidFill>
              <a:srgbClr val="F2F2F2"/>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2" name="Straight Connector 71"/>
          <p:cNvCxnSpPr>
            <a:cxnSpLocks noChangeShapeType="1"/>
          </p:cNvCxnSpPr>
          <p:nvPr/>
        </p:nvCxnSpPr>
        <p:spPr bwMode="auto">
          <a:xfrm>
            <a:off x="4625975" y="3717925"/>
            <a:ext cx="1963738" cy="0"/>
          </a:xfrm>
          <a:prstGeom prst="line">
            <a:avLst/>
          </a:prstGeom>
          <a:noFill/>
          <a:ln w="38100">
            <a:solidFill>
              <a:srgbClr val="F2F2F2"/>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3024" name="TextBox 72"/>
          <p:cNvSpPr txBox="1">
            <a:spLocks noChangeArrowheads="1"/>
          </p:cNvSpPr>
          <p:nvPr/>
        </p:nvSpPr>
        <p:spPr bwMode="auto">
          <a:xfrm>
            <a:off x="5775325" y="3248025"/>
            <a:ext cx="555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eaLnBrk="1" hangingPunct="1"/>
            <a:r>
              <a:rPr lang="en-US" sz="1600"/>
              <a:t>5 Ω</a:t>
            </a:r>
          </a:p>
        </p:txBody>
      </p:sp>
      <p:sp>
        <p:nvSpPr>
          <p:cNvPr id="43025" name="Rectangle 73"/>
          <p:cNvSpPr>
            <a:spLocks noChangeArrowheads="1"/>
          </p:cNvSpPr>
          <p:nvPr/>
        </p:nvSpPr>
        <p:spPr bwMode="auto">
          <a:xfrm>
            <a:off x="5811838" y="4052888"/>
            <a:ext cx="55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600"/>
              <a:t>5 Ω</a:t>
            </a:r>
          </a:p>
        </p:txBody>
      </p:sp>
      <p:sp>
        <p:nvSpPr>
          <p:cNvPr id="43026" name="Rectangle 74"/>
          <p:cNvSpPr>
            <a:spLocks noChangeArrowheads="1"/>
          </p:cNvSpPr>
          <p:nvPr/>
        </p:nvSpPr>
        <p:spPr bwMode="auto">
          <a:xfrm>
            <a:off x="6775450" y="3579813"/>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600"/>
              <a:t>10 Ω</a:t>
            </a:r>
          </a:p>
        </p:txBody>
      </p:sp>
      <p:cxnSp>
        <p:nvCxnSpPr>
          <p:cNvPr id="76" name="Straight Arrow Connector 75"/>
          <p:cNvCxnSpPr>
            <a:cxnSpLocks noChangeShapeType="1"/>
          </p:cNvCxnSpPr>
          <p:nvPr/>
        </p:nvCxnSpPr>
        <p:spPr bwMode="auto">
          <a:xfrm>
            <a:off x="6330950" y="3078163"/>
            <a:ext cx="0" cy="654050"/>
          </a:xfrm>
          <a:prstGeom prst="straightConnector1">
            <a:avLst/>
          </a:prstGeom>
          <a:noFill/>
          <a:ln w="25400">
            <a:solidFill>
              <a:schemeClr val="accent1"/>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7" name="Straight Arrow Connector 76"/>
          <p:cNvCxnSpPr>
            <a:cxnSpLocks noChangeShapeType="1"/>
          </p:cNvCxnSpPr>
          <p:nvPr/>
        </p:nvCxnSpPr>
        <p:spPr bwMode="auto">
          <a:xfrm>
            <a:off x="6338888" y="3743325"/>
            <a:ext cx="0" cy="809625"/>
          </a:xfrm>
          <a:prstGeom prst="straightConnector1">
            <a:avLst/>
          </a:prstGeom>
          <a:noFill/>
          <a:ln w="25400">
            <a:solidFill>
              <a:schemeClr val="accent1"/>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8" name="Straight Arrow Connector 77"/>
          <p:cNvCxnSpPr>
            <a:cxnSpLocks noChangeShapeType="1"/>
          </p:cNvCxnSpPr>
          <p:nvPr/>
        </p:nvCxnSpPr>
        <p:spPr bwMode="auto">
          <a:xfrm>
            <a:off x="6775450" y="3078163"/>
            <a:ext cx="0" cy="1474787"/>
          </a:xfrm>
          <a:prstGeom prst="straightConnector1">
            <a:avLst/>
          </a:prstGeom>
          <a:noFill/>
          <a:ln w="25400">
            <a:solidFill>
              <a:schemeClr val="accent1"/>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3030" name="Rectangle 78"/>
          <p:cNvSpPr>
            <a:spLocks noChangeArrowheads="1"/>
          </p:cNvSpPr>
          <p:nvPr/>
        </p:nvSpPr>
        <p:spPr bwMode="auto">
          <a:xfrm>
            <a:off x="5230813" y="2566988"/>
            <a:ext cx="815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600"/>
              <a:t>500 Ω</a:t>
            </a:r>
          </a:p>
        </p:txBody>
      </p:sp>
      <p:cxnSp>
        <p:nvCxnSpPr>
          <p:cNvPr id="80" name="Straight Arrow Connector 79"/>
          <p:cNvCxnSpPr>
            <a:cxnSpLocks noChangeShapeType="1"/>
          </p:cNvCxnSpPr>
          <p:nvPr/>
        </p:nvCxnSpPr>
        <p:spPr bwMode="auto">
          <a:xfrm>
            <a:off x="6046788" y="2398713"/>
            <a:ext cx="0" cy="679450"/>
          </a:xfrm>
          <a:prstGeom prst="straightConnector1">
            <a:avLst/>
          </a:prstGeom>
          <a:noFill/>
          <a:ln w="25400">
            <a:solidFill>
              <a:schemeClr val="accent1"/>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3032" name="Rectangle 80"/>
          <p:cNvSpPr>
            <a:spLocks noChangeArrowheads="1"/>
          </p:cNvSpPr>
          <p:nvPr/>
        </p:nvSpPr>
        <p:spPr bwMode="auto">
          <a:xfrm>
            <a:off x="7923213" y="3244850"/>
            <a:ext cx="815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600"/>
              <a:t>500 Ω</a:t>
            </a:r>
          </a:p>
        </p:txBody>
      </p:sp>
      <p:cxnSp>
        <p:nvCxnSpPr>
          <p:cNvPr id="82" name="Straight Arrow Connector 81"/>
          <p:cNvCxnSpPr>
            <a:cxnSpLocks noChangeShapeType="1"/>
          </p:cNvCxnSpPr>
          <p:nvPr/>
        </p:nvCxnSpPr>
        <p:spPr bwMode="auto">
          <a:xfrm>
            <a:off x="7853363" y="2398713"/>
            <a:ext cx="0" cy="2154237"/>
          </a:xfrm>
          <a:prstGeom prst="straightConnector1">
            <a:avLst/>
          </a:prstGeom>
          <a:noFill/>
          <a:ln w="25400">
            <a:solidFill>
              <a:schemeClr val="accent1"/>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3" name="Straight Arrow Connector 82"/>
          <p:cNvCxnSpPr>
            <a:cxnSpLocks noChangeShapeType="1"/>
          </p:cNvCxnSpPr>
          <p:nvPr/>
        </p:nvCxnSpPr>
        <p:spPr bwMode="auto">
          <a:xfrm>
            <a:off x="5224463" y="2398713"/>
            <a:ext cx="0" cy="1333500"/>
          </a:xfrm>
          <a:prstGeom prst="straightConnector1">
            <a:avLst/>
          </a:prstGeom>
          <a:noFill/>
          <a:ln w="25400">
            <a:solidFill>
              <a:schemeClr val="accent1"/>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3035" name="TextBox 83"/>
          <p:cNvSpPr txBox="1">
            <a:spLocks noChangeArrowheads="1"/>
          </p:cNvSpPr>
          <p:nvPr/>
        </p:nvSpPr>
        <p:spPr bwMode="auto">
          <a:xfrm>
            <a:off x="615950" y="5156200"/>
            <a:ext cx="77549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eaLnBrk="1" hangingPunct="1"/>
            <a:r>
              <a:rPr lang="en-US" sz="1600"/>
              <a:t>Resistance values are approximate and will vary slightly</a:t>
            </a:r>
          </a:p>
          <a:p>
            <a:pPr eaLnBrk="1" hangingPunct="1"/>
            <a:r>
              <a:rPr lang="en-US" sz="1600"/>
              <a:t>Between sensors.  H2 specific sensors will be approximately 3 Ohms per leg. </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p:cNvSpPr>
          <p:nvPr>
            <p:ph type="title"/>
          </p:nvPr>
        </p:nvSpPr>
        <p:spPr>
          <a:xfrm>
            <a:off x="1066800" y="284163"/>
            <a:ext cx="7843838" cy="650875"/>
          </a:xfrm>
        </p:spPr>
        <p:txBody>
          <a:bodyPr/>
          <a:lstStyle/>
          <a:p>
            <a:pPr eaLnBrk="1" hangingPunct="1"/>
            <a:r>
              <a:rPr lang="en-US">
                <a:latin typeface="Arial" charset="0"/>
                <a:cs typeface="Arial" charset="0"/>
              </a:rPr>
              <a:t>Catalytic Bead Sensor</a:t>
            </a:r>
          </a:p>
        </p:txBody>
      </p:sp>
      <p:sp>
        <p:nvSpPr>
          <p:cNvPr id="45058" name="Rectangle 3"/>
          <p:cNvSpPr>
            <a:spLocks noGrp="1"/>
          </p:cNvSpPr>
          <p:nvPr>
            <p:ph idx="1"/>
          </p:nvPr>
        </p:nvSpPr>
        <p:spPr>
          <a:xfrm>
            <a:off x="762000" y="1350963"/>
            <a:ext cx="7772400" cy="4999037"/>
          </a:xfrm>
        </p:spPr>
        <p:txBody>
          <a:bodyPr/>
          <a:lstStyle/>
          <a:p>
            <a:pPr eaLnBrk="1" hangingPunct="1"/>
            <a:r>
              <a:rPr lang="en-US" sz="2800">
                <a:latin typeface="Century Gothic" charset="0"/>
              </a:rPr>
              <a:t>Sensor current for fixed systems can be adjusted to “tune” the gas sensor for specific gas to be detected</a:t>
            </a:r>
          </a:p>
          <a:p>
            <a:pPr eaLnBrk="1" hangingPunct="1"/>
            <a:r>
              <a:rPr lang="en-US" sz="2800">
                <a:latin typeface="Century Gothic" charset="0"/>
              </a:rPr>
              <a:t>Methane, Propane, Iso Butane, Pentane &amp; Hexane Detection (NC-6241)</a:t>
            </a:r>
          </a:p>
          <a:p>
            <a:pPr lvl="1" eaLnBrk="1" hangingPunct="1"/>
            <a:r>
              <a:rPr lang="en-US" sz="2400">
                <a:latin typeface="Century Gothic" charset="0"/>
              </a:rPr>
              <a:t>Set at 148 mA</a:t>
            </a:r>
          </a:p>
          <a:p>
            <a:pPr eaLnBrk="1" hangingPunct="1"/>
            <a:r>
              <a:rPr lang="en-US" sz="2800">
                <a:latin typeface="Century Gothic" charset="0"/>
              </a:rPr>
              <a:t>Hydrogen (NC-6241)</a:t>
            </a:r>
          </a:p>
          <a:p>
            <a:pPr lvl="1" eaLnBrk="1" hangingPunct="1"/>
            <a:r>
              <a:rPr lang="en-US" sz="2400">
                <a:latin typeface="Century Gothic" charset="0"/>
              </a:rPr>
              <a:t>Set at 130 mA</a:t>
            </a:r>
          </a:p>
          <a:p>
            <a:pPr eaLnBrk="1" hangingPunct="1"/>
            <a:r>
              <a:rPr lang="en-US" sz="2800">
                <a:latin typeface="Century Gothic" charset="0"/>
              </a:rPr>
              <a:t>Hydrogen Specific (NC-6205)</a:t>
            </a:r>
          </a:p>
          <a:p>
            <a:pPr lvl="1" eaLnBrk="1" hangingPunct="1"/>
            <a:r>
              <a:rPr lang="en-US" sz="2400">
                <a:latin typeface="Century Gothic" charset="0"/>
              </a:rPr>
              <a:t>Set at 115 mA</a:t>
            </a:r>
          </a:p>
          <a:p>
            <a:pPr eaLnBrk="1" hangingPunct="1"/>
            <a:endParaRPr lang="en-US">
              <a:latin typeface="Century Gothic" charset="0"/>
            </a:endParaRPr>
          </a:p>
        </p:txBody>
      </p:sp>
      <p:sp>
        <p:nvSpPr>
          <p:cNvPr id="45059" name="Slide Number Placeholder 5"/>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5BA12F9E-1A10-5B4D-9AA9-2D7E84DDF7A9}" type="slidenum">
              <a:rPr lang="en-US" sz="1000">
                <a:solidFill>
                  <a:srgbClr val="898989"/>
                </a:solidFill>
                <a:latin typeface="Century Gothic" charset="0"/>
              </a:rPr>
              <a:pPr/>
              <a:t>19</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1060450" y="436563"/>
            <a:ext cx="7772400" cy="630237"/>
          </a:xfrm>
        </p:spPr>
        <p:txBody>
          <a:bodyPr/>
          <a:lstStyle/>
          <a:p>
            <a:pPr eaLnBrk="1" hangingPunct="1"/>
            <a:r>
              <a:rPr lang="en-US">
                <a:latin typeface="Arial" charset="0"/>
                <a:cs typeface="Arial" charset="0"/>
              </a:rPr>
              <a:t>Adjusting Sensor Current </a:t>
            </a:r>
            <a:r>
              <a:rPr lang="en-US">
                <a:latin typeface="Century Gothic" charset="0"/>
              </a:rPr>
              <a:t/>
            </a:r>
            <a:br>
              <a:rPr lang="en-US">
                <a:latin typeface="Century Gothic" charset="0"/>
              </a:rPr>
            </a:br>
            <a:r>
              <a:rPr lang="en-US" sz="2400">
                <a:latin typeface="Arial" charset="0"/>
                <a:cs typeface="Arial" charset="0"/>
              </a:rPr>
              <a:t>(S2-Series)</a:t>
            </a:r>
          </a:p>
        </p:txBody>
      </p:sp>
      <p:pic>
        <p:nvPicPr>
          <p:cNvPr id="47106" name="Content Placeholder 4" descr="S2-Current Adju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940" b="2940"/>
          <a:stretch>
            <a:fillRect/>
          </a:stretch>
        </p:blipFill>
        <p:spPr>
          <a:xfrm>
            <a:off x="1244600" y="1955800"/>
            <a:ext cx="6905625" cy="3656013"/>
          </a:xfrm>
        </p:spPr>
      </p:pic>
      <p:sp>
        <p:nvSpPr>
          <p:cNvPr id="47107"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2635FB-F413-B144-ABEB-2BB60A469F0D}" type="slidenum">
              <a:rPr lang="en-US" sz="1000">
                <a:solidFill>
                  <a:srgbClr val="898989"/>
                </a:solidFill>
                <a:latin typeface="Century Gothic" charset="0"/>
              </a:rPr>
              <a:pPr/>
              <a:t>20</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1069975" y="301625"/>
            <a:ext cx="7772400" cy="603250"/>
          </a:xfrm>
        </p:spPr>
        <p:txBody>
          <a:bodyPr/>
          <a:lstStyle/>
          <a:p>
            <a:pPr eaLnBrk="1" hangingPunct="1"/>
            <a:r>
              <a:rPr lang="en-US">
                <a:latin typeface="Arial" charset="0"/>
                <a:cs typeface="Arial" charset="0"/>
              </a:rPr>
              <a:t>Catalytic Bead Sensor</a:t>
            </a:r>
          </a:p>
        </p:txBody>
      </p:sp>
      <p:graphicFrame>
        <p:nvGraphicFramePr>
          <p:cNvPr id="7" name="Content Placeholder 6">
            <a:extLst>
              <a:ext uri="{FF2B5EF4-FFF2-40B4-BE49-F238E27FC236}"/>
            </a:extLst>
          </p:cNvPr>
          <p:cNvGraphicFramePr>
            <a:graphicFrameLocks noGrp="1"/>
          </p:cNvGraphicFramePr>
          <p:nvPr>
            <p:ph idx="1"/>
          </p:nvPr>
        </p:nvGraphicFramePr>
        <p:xfrm>
          <a:off x="788988" y="1993900"/>
          <a:ext cx="7772400" cy="4121150"/>
        </p:xfrm>
        <a:graphic>
          <a:graphicData uri="http://schemas.openxmlformats.org/drawingml/2006/table">
            <a:tbl>
              <a:tblPr firstRow="1" bandRow="1">
                <a:tableStyleId>{5C22544A-7EE6-4342-B048-85BDC9FD1C3A}</a:tableStyleId>
              </a:tblPr>
              <a:tblGrid>
                <a:gridCol w="1803061">
                  <a:extLst>
                    <a:ext uri="{9D8B030D-6E8A-4147-A177-3AD203B41FA5}"/>
                  </a:extLst>
                </a:gridCol>
                <a:gridCol w="2424716">
                  <a:extLst>
                    <a:ext uri="{9D8B030D-6E8A-4147-A177-3AD203B41FA5}"/>
                  </a:extLst>
                </a:gridCol>
                <a:gridCol w="3544623">
                  <a:extLst>
                    <a:ext uri="{9D8B030D-6E8A-4147-A177-3AD203B41FA5}"/>
                  </a:extLst>
                </a:gridCol>
              </a:tblGrid>
              <a:tr h="371002">
                <a:tc>
                  <a:txBody>
                    <a:bodyPr/>
                    <a:lstStyle/>
                    <a:p>
                      <a:r>
                        <a:rPr lang="en-US" sz="1800" dirty="0"/>
                        <a:t>Sensor Type</a:t>
                      </a:r>
                    </a:p>
                  </a:txBody>
                  <a:tcPr marT="45739" marB="45739"/>
                </a:tc>
                <a:tc>
                  <a:txBody>
                    <a:bodyPr/>
                    <a:lstStyle/>
                    <a:p>
                      <a:r>
                        <a:rPr lang="en-US" sz="1800" dirty="0"/>
                        <a:t>Pros</a:t>
                      </a:r>
                    </a:p>
                  </a:txBody>
                  <a:tcPr marT="45739" marB="45739"/>
                </a:tc>
                <a:tc>
                  <a:txBody>
                    <a:bodyPr/>
                    <a:lstStyle/>
                    <a:p>
                      <a:r>
                        <a:rPr lang="en-US" sz="1800" dirty="0"/>
                        <a:t>Cons</a:t>
                      </a:r>
                    </a:p>
                  </a:txBody>
                  <a:tcPr marT="45739" marB="45739"/>
                </a:tc>
                <a:extLst>
                  <a:ext uri="{0D108BD9-81ED-4DB2-BD59-A6C34878D82A}"/>
                </a:extLst>
              </a:tr>
              <a:tr h="1738123">
                <a:tc>
                  <a:txBody>
                    <a:bodyPr/>
                    <a:lstStyle/>
                    <a:p>
                      <a:r>
                        <a:rPr lang="en-US" sz="1800" dirty="0"/>
                        <a:t>Catalytic Bead</a:t>
                      </a:r>
                    </a:p>
                  </a:txBody>
                  <a:tcPr marT="45739" marB="45739"/>
                </a:tc>
                <a:tc>
                  <a:txBody>
                    <a:bodyPr/>
                    <a:lstStyle/>
                    <a:p>
                      <a:r>
                        <a:rPr lang="en-US" sz="1800" dirty="0"/>
                        <a:t>Linear output, responds</a:t>
                      </a:r>
                      <a:r>
                        <a:rPr lang="en-US" sz="1800" baseline="0" dirty="0"/>
                        <a:t> to most hydrocarbons, low cost, long life, can be used for ppm HC detection</a:t>
                      </a:r>
                      <a:endParaRPr lang="en-US" sz="1800" dirty="0"/>
                    </a:p>
                  </a:txBody>
                  <a:tcPr marT="45739" marB="45739"/>
                </a:tc>
                <a:tc>
                  <a:txBody>
                    <a:bodyPr/>
                    <a:lstStyle/>
                    <a:p>
                      <a:r>
                        <a:rPr lang="en-US" sz="1800" dirty="0"/>
                        <a:t>Affected</a:t>
                      </a:r>
                      <a:r>
                        <a:rPr lang="en-US" sz="1800" baseline="0" dirty="0"/>
                        <a:t> by catalyst poisons, not suitable for wet or high vibration areas,  requires oxygen to operate, not suitable for measuring gas above 100% LEL</a:t>
                      </a:r>
                      <a:endParaRPr lang="en-US" sz="1800" dirty="0"/>
                    </a:p>
                  </a:txBody>
                  <a:tcPr marT="45739" marB="45739"/>
                </a:tc>
                <a:extLst>
                  <a:ext uri="{0D108BD9-81ED-4DB2-BD59-A6C34878D82A}"/>
                </a:extLst>
              </a:tr>
              <a:tr h="2012025">
                <a:tc>
                  <a:txBody>
                    <a:bodyPr/>
                    <a:lstStyle/>
                    <a:p>
                      <a:r>
                        <a:rPr lang="en-US" sz="1800" dirty="0"/>
                        <a:t>Infrared</a:t>
                      </a:r>
                    </a:p>
                  </a:txBody>
                  <a:tcPr marT="45739" marB="45739"/>
                </a:tc>
                <a:tc>
                  <a:txBody>
                    <a:bodyPr/>
                    <a:lstStyle/>
                    <a:p>
                      <a:r>
                        <a:rPr lang="en-US" sz="1800" dirty="0"/>
                        <a:t>Not affected</a:t>
                      </a:r>
                      <a:r>
                        <a:rPr lang="en-US" sz="1800" baseline="0" dirty="0"/>
                        <a:t> by catalyst poisons, long life, requires less frequent calibration, </a:t>
                      </a:r>
                      <a:endParaRPr lang="en-US" sz="1800" dirty="0"/>
                    </a:p>
                  </a:txBody>
                  <a:tcPr marT="45739" marB="45739"/>
                </a:tc>
                <a:tc>
                  <a:txBody>
                    <a:bodyPr/>
                    <a:lstStyle/>
                    <a:p>
                      <a:r>
                        <a:rPr lang="en-US" sz="1800" dirty="0"/>
                        <a:t>Non linear output, not suitable for high vibration or humid areas, will not respond</a:t>
                      </a:r>
                      <a:r>
                        <a:rPr lang="en-US" sz="1800" baseline="0" dirty="0"/>
                        <a:t> to certain compounds such as hydrogen and acetylene.  Not suitable for low ppm detection.</a:t>
                      </a:r>
                      <a:endParaRPr lang="en-US" sz="1800" dirty="0"/>
                    </a:p>
                  </a:txBody>
                  <a:tcPr marT="45739" marB="45739"/>
                </a:tc>
                <a:extLst>
                  <a:ext uri="{0D108BD9-81ED-4DB2-BD59-A6C34878D82A}"/>
                </a:extLst>
              </a:tr>
            </a:tbl>
          </a:graphicData>
        </a:graphic>
      </p:graphicFrame>
      <p:sp>
        <p:nvSpPr>
          <p:cNvPr id="48148"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426D669F-CFEC-3349-89CD-682FE71044A8}" type="slidenum">
              <a:rPr lang="en-US" sz="1000">
                <a:solidFill>
                  <a:srgbClr val="898989"/>
                </a:solidFill>
                <a:latin typeface="Century Gothic" charset="0"/>
              </a:rPr>
              <a:pPr/>
              <a:t>21</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1057275" y="276225"/>
            <a:ext cx="7772400" cy="638175"/>
          </a:xfrm>
        </p:spPr>
        <p:txBody>
          <a:bodyPr/>
          <a:lstStyle/>
          <a:p>
            <a:pPr eaLnBrk="1" hangingPunct="1"/>
            <a:r>
              <a:rPr lang="en-US">
                <a:latin typeface="Arial" charset="0"/>
                <a:cs typeface="Arial" charset="0"/>
              </a:rPr>
              <a:t>Catalytic Bead Sensor</a:t>
            </a:r>
          </a:p>
        </p:txBody>
      </p:sp>
      <p:graphicFrame>
        <p:nvGraphicFramePr>
          <p:cNvPr id="6" name="Content Placeholder 5">
            <a:extLst>
              <a:ext uri="{FF2B5EF4-FFF2-40B4-BE49-F238E27FC236}"/>
            </a:extLst>
          </p:cNvPr>
          <p:cNvGraphicFramePr>
            <a:graphicFrameLocks noGrp="1"/>
          </p:cNvGraphicFramePr>
          <p:nvPr>
            <p:ph idx="1"/>
          </p:nvPr>
        </p:nvGraphicFramePr>
        <p:xfrm>
          <a:off x="457200" y="1600200"/>
          <a:ext cx="8229600" cy="1833568"/>
        </p:xfrm>
        <a:graphic>
          <a:graphicData uri="http://schemas.openxmlformats.org/drawingml/2006/table">
            <a:tbl>
              <a:tblPr firstRow="1" bandRow="1">
                <a:tableStyleId>{5C22544A-7EE6-4342-B048-85BDC9FD1C3A}</a:tableStyleId>
              </a:tblPr>
              <a:tblGrid>
                <a:gridCol w="2140050">
                  <a:extLst>
                    <a:ext uri="{9D8B030D-6E8A-4147-A177-3AD203B41FA5}"/>
                  </a:extLst>
                </a:gridCol>
                <a:gridCol w="2689600">
                  <a:extLst>
                    <a:ext uri="{9D8B030D-6E8A-4147-A177-3AD203B41FA5}"/>
                  </a:extLst>
                </a:gridCol>
                <a:gridCol w="3399950">
                  <a:extLst>
                    <a:ext uri="{9D8B030D-6E8A-4147-A177-3AD203B41FA5}"/>
                  </a:extLst>
                </a:gridCol>
              </a:tblGrid>
              <a:tr h="370591">
                <a:tc>
                  <a:txBody>
                    <a:bodyPr/>
                    <a:lstStyle/>
                    <a:p>
                      <a:r>
                        <a:rPr lang="en-US" sz="1800" dirty="0"/>
                        <a:t>Sensor Type</a:t>
                      </a:r>
                    </a:p>
                  </a:txBody>
                  <a:tcPr marL="96819" marR="96819" marT="45689" marB="45689"/>
                </a:tc>
                <a:tc>
                  <a:txBody>
                    <a:bodyPr/>
                    <a:lstStyle/>
                    <a:p>
                      <a:r>
                        <a:rPr lang="en-US" sz="1800" dirty="0"/>
                        <a:t>Pros</a:t>
                      </a:r>
                    </a:p>
                  </a:txBody>
                  <a:tcPr marL="96819" marR="96819" marT="45689" marB="45689"/>
                </a:tc>
                <a:tc>
                  <a:txBody>
                    <a:bodyPr/>
                    <a:lstStyle/>
                    <a:p>
                      <a:r>
                        <a:rPr lang="en-US" sz="1800" dirty="0"/>
                        <a:t>Cons</a:t>
                      </a:r>
                    </a:p>
                  </a:txBody>
                  <a:tcPr marL="96819" marR="96819" marT="45689" marB="45689"/>
                </a:tc>
                <a:extLst>
                  <a:ext uri="{0D108BD9-81ED-4DB2-BD59-A6C34878D82A}"/>
                </a:extLst>
              </a:tr>
              <a:tr h="1462972">
                <a:tc>
                  <a:txBody>
                    <a:bodyPr/>
                    <a:lstStyle/>
                    <a:p>
                      <a:r>
                        <a:rPr lang="en-US" sz="1800" dirty="0"/>
                        <a:t>Thermal conductivity</a:t>
                      </a:r>
                    </a:p>
                  </a:txBody>
                  <a:tcPr marL="96819" marR="96819" marT="45689" marB="45689"/>
                </a:tc>
                <a:tc>
                  <a:txBody>
                    <a:bodyPr/>
                    <a:lstStyle/>
                    <a:p>
                      <a:r>
                        <a:rPr lang="en-US" sz="1800" dirty="0"/>
                        <a:t>Long life, does</a:t>
                      </a:r>
                      <a:r>
                        <a:rPr lang="en-US" sz="1800" baseline="0" dirty="0"/>
                        <a:t> not require oxygen to operate, sensors available for methane and hydrogen, </a:t>
                      </a:r>
                      <a:endParaRPr lang="en-US" sz="1800" dirty="0"/>
                    </a:p>
                  </a:txBody>
                  <a:tcPr marL="96819" marR="96819" marT="45689" marB="45689"/>
                </a:tc>
                <a:tc>
                  <a:txBody>
                    <a:bodyPr/>
                    <a:lstStyle/>
                    <a:p>
                      <a:r>
                        <a:rPr lang="en-US" sz="1800" dirty="0"/>
                        <a:t>Not suitable for ppm combustible</a:t>
                      </a:r>
                      <a:r>
                        <a:rPr lang="en-US" sz="1800" baseline="0" dirty="0"/>
                        <a:t> detection, </a:t>
                      </a:r>
                      <a:endParaRPr lang="en-US" sz="1800" dirty="0"/>
                    </a:p>
                  </a:txBody>
                  <a:tcPr marL="96819" marR="96819" marT="45689" marB="45689"/>
                </a:tc>
                <a:extLst>
                  <a:ext uri="{0D108BD9-81ED-4DB2-BD59-A6C34878D82A}"/>
                </a:extLst>
              </a:tr>
            </a:tbl>
          </a:graphicData>
        </a:graphic>
      </p:graphicFrame>
      <p:sp>
        <p:nvSpPr>
          <p:cNvPr id="49168"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3C6030B-0ED6-2D4E-8658-A3CB613BD2E5}" type="slidenum">
              <a:rPr lang="en-US" sz="1000">
                <a:solidFill>
                  <a:srgbClr val="898989"/>
                </a:solidFill>
                <a:latin typeface="Century Gothic" charset="0"/>
              </a:rPr>
              <a:pPr/>
              <a:t>22</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1069975" y="301625"/>
            <a:ext cx="7772400" cy="612775"/>
          </a:xfrm>
        </p:spPr>
        <p:txBody>
          <a:bodyPr/>
          <a:lstStyle/>
          <a:p>
            <a:r>
              <a:rPr lang="en-US">
                <a:latin typeface="Arial" charset="0"/>
                <a:cs typeface="Arial" charset="0"/>
              </a:rPr>
              <a:t>Vapor Pressure</a:t>
            </a:r>
          </a:p>
        </p:txBody>
      </p:sp>
      <p:sp>
        <p:nvSpPr>
          <p:cNvPr id="50178"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29D55548-0B14-274A-BCFA-2D014E007A0F}" type="slidenum">
              <a:rPr lang="en-US" sz="1000">
                <a:solidFill>
                  <a:srgbClr val="898989"/>
                </a:solidFill>
                <a:latin typeface="Century Gothic" charset="0"/>
              </a:rPr>
              <a:pPr/>
              <a:t>23</a:t>
            </a:fld>
            <a:endParaRPr lang="en-US" sz="1000">
              <a:solidFill>
                <a:srgbClr val="898989"/>
              </a:solidFill>
              <a:latin typeface="Century Gothic" charset="0"/>
            </a:endParaRPr>
          </a:p>
        </p:txBody>
      </p:sp>
      <p:pic>
        <p:nvPicPr>
          <p:cNvPr id="50179" name="Content Placeholder 18" descr="Screen Shot 2016-07-12 at 3.48.52 PM.png"/>
          <p:cNvPicPr>
            <a:picLocks noChangeAspect="1"/>
          </p:cNvPicPr>
          <p:nvPr/>
        </p:nvPicPr>
        <p:blipFill>
          <a:blip r:embed="rId2">
            <a:extLst>
              <a:ext uri="{28A0092B-C50C-407E-A947-70E740481C1C}">
                <a14:useLocalDpi xmlns:a14="http://schemas.microsoft.com/office/drawing/2010/main" val="0"/>
              </a:ext>
            </a:extLst>
          </a:blip>
          <a:srcRect t="-3928" b="-3928"/>
          <a:stretch>
            <a:fillRect/>
          </a:stretch>
        </p:blipFill>
        <p:spPr bwMode="auto">
          <a:xfrm>
            <a:off x="3241675" y="1085850"/>
            <a:ext cx="2957513"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1069975" y="301625"/>
            <a:ext cx="7772400" cy="603250"/>
          </a:xfrm>
        </p:spPr>
        <p:txBody>
          <a:bodyPr/>
          <a:lstStyle/>
          <a:p>
            <a:pPr eaLnBrk="1" hangingPunct="1"/>
            <a:r>
              <a:rPr lang="en-US">
                <a:latin typeface="Arial" charset="0"/>
                <a:cs typeface="Arial" charset="0"/>
              </a:rPr>
              <a:t>Hydrocarbon Comparison</a:t>
            </a:r>
          </a:p>
        </p:txBody>
      </p:sp>
      <p:sp>
        <p:nvSpPr>
          <p:cNvPr id="51202"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52D57DD4-4DEB-2A47-BB3F-52C2D4C45FF2}" type="slidenum">
              <a:rPr lang="en-US" sz="1000">
                <a:solidFill>
                  <a:srgbClr val="898989"/>
                </a:solidFill>
                <a:latin typeface="Century Gothic" charset="0"/>
              </a:rPr>
              <a:pPr/>
              <a:t>24</a:t>
            </a:fld>
            <a:endParaRPr lang="en-US" sz="1000">
              <a:solidFill>
                <a:srgbClr val="898989"/>
              </a:solidFill>
              <a:latin typeface="Century Gothic" charset="0"/>
            </a:endParaRPr>
          </a:p>
        </p:txBody>
      </p:sp>
      <p:graphicFrame>
        <p:nvGraphicFramePr>
          <p:cNvPr id="51203" name="Object 3"/>
          <p:cNvGraphicFramePr>
            <a:graphicFrameLocks noChangeAspect="1"/>
          </p:cNvGraphicFramePr>
          <p:nvPr/>
        </p:nvGraphicFramePr>
        <p:xfrm>
          <a:off x="798513" y="1824038"/>
          <a:ext cx="7426325" cy="3162300"/>
        </p:xfrm>
        <a:graphic>
          <a:graphicData uri="http://schemas.openxmlformats.org/presentationml/2006/ole">
            <mc:AlternateContent xmlns:mc="http://schemas.openxmlformats.org/markup-compatibility/2006">
              <mc:Choice xmlns:v="urn:schemas-microsoft-com:vml" Requires="v">
                <p:oleObj spid="_x0000_s51257" name="Worksheet" r:id="rId4" imgW="6946900" imgH="2133600" progId="Excel.Sheet.8">
                  <p:embed/>
                </p:oleObj>
              </mc:Choice>
              <mc:Fallback>
                <p:oleObj name="Worksheet" r:id="rId4" imgW="6946900" imgH="2133600"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3" y="1824038"/>
                        <a:ext cx="7426325"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3"/>
          <p:cNvSpPr>
            <a:spLocks noGrp="1"/>
          </p:cNvSpPr>
          <p:nvPr>
            <p:ph type="title"/>
          </p:nvPr>
        </p:nvSpPr>
        <p:spPr/>
        <p:txBody>
          <a:bodyPr/>
          <a:lstStyle/>
          <a:p>
            <a:pPr eaLnBrk="1" hangingPunct="1"/>
            <a:r>
              <a:rPr lang="en-US">
                <a:latin typeface="Arial" charset="0"/>
                <a:cs typeface="Arial" charset="0"/>
              </a:rPr>
              <a:t>Common Failures</a:t>
            </a:r>
          </a:p>
        </p:txBody>
      </p:sp>
      <p:sp>
        <p:nvSpPr>
          <p:cNvPr id="53250" name="Content Placeholder 4"/>
          <p:cNvSpPr>
            <a:spLocks noGrp="1"/>
          </p:cNvSpPr>
          <p:nvPr>
            <p:ph idx="1"/>
          </p:nvPr>
        </p:nvSpPr>
        <p:spPr/>
        <p:txBody>
          <a:bodyPr/>
          <a:lstStyle/>
          <a:p>
            <a:pPr eaLnBrk="1" hangingPunct="1"/>
            <a:r>
              <a:rPr lang="en-US" sz="2800">
                <a:latin typeface="Century Gothic" charset="0"/>
              </a:rPr>
              <a:t>Reading pegs either upscale or downscale</a:t>
            </a:r>
          </a:p>
          <a:p>
            <a:pPr lvl="1" eaLnBrk="1" hangingPunct="1"/>
            <a:r>
              <a:rPr lang="en-US" sz="2400">
                <a:latin typeface="Century Gothic" charset="0"/>
              </a:rPr>
              <a:t>Open Active or Reference detector element</a:t>
            </a:r>
          </a:p>
          <a:p>
            <a:pPr lvl="1" eaLnBrk="1" hangingPunct="1"/>
            <a:r>
              <a:rPr lang="en-US" sz="2400">
                <a:latin typeface="Century Gothic" charset="0"/>
              </a:rPr>
              <a:t>Excessive vibration can damage the filaments</a:t>
            </a:r>
          </a:p>
          <a:p>
            <a:pPr lvl="1" eaLnBrk="1" hangingPunct="1"/>
            <a:r>
              <a:rPr lang="en-US" sz="2400">
                <a:latin typeface="Century Gothic" charset="0"/>
              </a:rPr>
              <a:t>Liquids or corrosion can cause output failure</a:t>
            </a:r>
          </a:p>
          <a:p>
            <a:pPr eaLnBrk="1" hangingPunct="1"/>
            <a:r>
              <a:rPr lang="en-US" sz="2800">
                <a:latin typeface="Century Gothic" charset="0"/>
              </a:rPr>
              <a:t>Unstable or Erratic Operation</a:t>
            </a:r>
          </a:p>
          <a:p>
            <a:pPr lvl="1" eaLnBrk="1" hangingPunct="1"/>
            <a:r>
              <a:rPr lang="en-US" sz="2400">
                <a:latin typeface="Century Gothic" charset="0"/>
              </a:rPr>
              <a:t>Reading can be slow to respond or slow to recover due to contamination of the sensor elements and or contamination of the flame arrestor</a:t>
            </a:r>
          </a:p>
          <a:p>
            <a:pPr eaLnBrk="1" hangingPunct="1"/>
            <a:endParaRPr lang="en-US">
              <a:latin typeface="Century Gothic" charset="0"/>
            </a:endParaRPr>
          </a:p>
          <a:p>
            <a:pPr eaLnBrk="1" hangingPunct="1"/>
            <a:endParaRPr lang="en-US">
              <a:latin typeface="Century Gothic" charset="0"/>
            </a:endParaRPr>
          </a:p>
        </p:txBody>
      </p:sp>
      <p:sp>
        <p:nvSpPr>
          <p:cNvPr id="53251"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90E7D90-42F7-F742-B922-7C666E97FF91}" type="slidenum">
              <a:rPr lang="en-US" sz="1000">
                <a:solidFill>
                  <a:srgbClr val="898989"/>
                </a:solidFill>
                <a:latin typeface="Century Gothic" charset="0"/>
              </a:rPr>
              <a:pPr/>
              <a:t>25</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1069975" y="301625"/>
            <a:ext cx="7772400" cy="603250"/>
          </a:xfrm>
        </p:spPr>
        <p:txBody>
          <a:bodyPr/>
          <a:lstStyle/>
          <a:p>
            <a:pPr eaLnBrk="1" hangingPunct="1"/>
            <a:r>
              <a:rPr lang="en-US">
                <a:latin typeface="Arial" charset="0"/>
                <a:cs typeface="Arial" charset="0"/>
              </a:rPr>
              <a:t>Common failures</a:t>
            </a:r>
          </a:p>
        </p:txBody>
      </p:sp>
      <p:sp>
        <p:nvSpPr>
          <p:cNvPr id="54274" name="Content Placeholder 2"/>
          <p:cNvSpPr>
            <a:spLocks noGrp="1"/>
          </p:cNvSpPr>
          <p:nvPr>
            <p:ph idx="1"/>
          </p:nvPr>
        </p:nvSpPr>
        <p:spPr>
          <a:xfrm>
            <a:off x="736600" y="1647825"/>
            <a:ext cx="7772400" cy="4381500"/>
          </a:xfrm>
        </p:spPr>
        <p:txBody>
          <a:bodyPr/>
          <a:lstStyle/>
          <a:p>
            <a:pPr eaLnBrk="1" hangingPunct="1"/>
            <a:r>
              <a:rPr lang="en-US" sz="2800">
                <a:latin typeface="Century Gothic" charset="0"/>
              </a:rPr>
              <a:t>Low span on test gas</a:t>
            </a:r>
          </a:p>
          <a:p>
            <a:pPr lvl="1" eaLnBrk="1" hangingPunct="1"/>
            <a:r>
              <a:rPr lang="en-US" sz="2400">
                <a:latin typeface="Century Gothic" charset="0"/>
              </a:rPr>
              <a:t>Deterioration of the catalyst caused by continuous exposure to flammable gas, repeated exposure to high concentrations of gas, contamination or age of the sensor.</a:t>
            </a:r>
          </a:p>
          <a:p>
            <a:pPr eaLnBrk="1" hangingPunct="1"/>
            <a:r>
              <a:rPr lang="en-US" sz="2800">
                <a:latin typeface="Century Gothic" charset="0"/>
              </a:rPr>
              <a:t>Exposure to catalyst poisons such as:</a:t>
            </a:r>
          </a:p>
          <a:p>
            <a:pPr lvl="1" eaLnBrk="1" hangingPunct="1"/>
            <a:r>
              <a:rPr lang="en-US" sz="2400">
                <a:latin typeface="Century Gothic" charset="0"/>
              </a:rPr>
              <a:t>Silicone compounds</a:t>
            </a:r>
          </a:p>
          <a:p>
            <a:pPr lvl="1" eaLnBrk="1" hangingPunct="1"/>
            <a:r>
              <a:rPr lang="en-US" sz="2400">
                <a:latin typeface="Century Gothic" charset="0"/>
              </a:rPr>
              <a:t>Chlorinated hydrocarbons</a:t>
            </a:r>
          </a:p>
          <a:p>
            <a:pPr lvl="1" eaLnBrk="1" hangingPunct="1"/>
            <a:r>
              <a:rPr lang="en-US" sz="2400">
                <a:latin typeface="Century Gothic" charset="0"/>
              </a:rPr>
              <a:t>Corrosive gases or vapors</a:t>
            </a:r>
          </a:p>
          <a:p>
            <a:pPr lvl="1" eaLnBrk="1" hangingPunct="1"/>
            <a:r>
              <a:rPr lang="en-US" sz="2400">
                <a:latin typeface="Century Gothic" charset="0"/>
              </a:rPr>
              <a:t>Leaded gasoline</a:t>
            </a:r>
          </a:p>
        </p:txBody>
      </p:sp>
      <p:sp>
        <p:nvSpPr>
          <p:cNvPr id="54275"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7B46A556-23EB-614C-B80D-12E11CB8F39B}" type="slidenum">
              <a:rPr lang="en-US" sz="1000">
                <a:solidFill>
                  <a:srgbClr val="898989"/>
                </a:solidFill>
                <a:latin typeface="Century Gothic" charset="0"/>
              </a:rPr>
              <a:pPr/>
              <a:t>26</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026"/>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Thermal Conductivity</a:t>
            </a:r>
            <a:br>
              <a:rPr lang="en-US">
                <a:latin typeface="Arial" charset="0"/>
                <a:cs typeface="Arial" charset="0"/>
              </a:rPr>
            </a:br>
            <a:r>
              <a:rPr lang="en-US">
                <a:latin typeface="Arial" charset="0"/>
                <a:cs typeface="Arial" charset="0"/>
              </a:rPr>
              <a:t>Gas Sensor</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a:xfrm>
            <a:off x="1069975" y="301625"/>
            <a:ext cx="7772400" cy="603250"/>
          </a:xfrm>
        </p:spPr>
        <p:txBody>
          <a:bodyPr/>
          <a:lstStyle/>
          <a:p>
            <a:pPr eaLnBrk="1" hangingPunct="1"/>
            <a:r>
              <a:rPr lang="en-US">
                <a:latin typeface="Arial" charset="0"/>
                <a:cs typeface="Arial" charset="0"/>
              </a:rPr>
              <a:t>Thermal Conductivity</a:t>
            </a:r>
          </a:p>
        </p:txBody>
      </p:sp>
      <p:sp>
        <p:nvSpPr>
          <p:cNvPr id="57346"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2810E8DC-42EB-BC46-B2F6-3287B24EDF53}" type="slidenum">
              <a:rPr lang="en-US" sz="1000">
                <a:solidFill>
                  <a:srgbClr val="898989"/>
                </a:solidFill>
                <a:latin typeface="Century Gothic" charset="0"/>
              </a:rPr>
              <a:pPr/>
              <a:t>28</a:t>
            </a:fld>
            <a:endParaRPr lang="en-US" sz="1000">
              <a:solidFill>
                <a:srgbClr val="898989"/>
              </a:solidFill>
              <a:latin typeface="Century Gothic" charset="0"/>
            </a:endParaRPr>
          </a:p>
        </p:txBody>
      </p:sp>
      <p:pic>
        <p:nvPicPr>
          <p:cNvPr id="57347"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7950" y="2384425"/>
            <a:ext cx="1138238"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45"/>
          <p:cNvSpPr>
            <a:spLocks noChangeArrowheads="1"/>
          </p:cNvSpPr>
          <p:nvPr/>
        </p:nvSpPr>
        <p:spPr bwMode="auto">
          <a:xfrm>
            <a:off x="5384800" y="2251075"/>
            <a:ext cx="1033463" cy="1287463"/>
          </a:xfrm>
          <a:prstGeom prst="rect">
            <a:avLst/>
          </a:prstGeom>
          <a:solidFill>
            <a:schemeClr val="accent1"/>
          </a:solidFill>
          <a:ln w="9525">
            <a:solidFill>
              <a:schemeClr val="tx1"/>
            </a:solidFill>
            <a:miter lim="800000"/>
            <a:headEnd/>
            <a:tailEnd/>
          </a:ln>
        </p:spPr>
        <p:txBody>
          <a:bodyPr wrap="none" anchor="ctr">
            <a:spAutoFit/>
          </a:bodyPr>
          <a:lstStyle/>
          <a:p>
            <a:pPr>
              <a:buFontTx/>
              <a:buChar char="•"/>
            </a:pPr>
            <a:endParaRPr lang="en-US"/>
          </a:p>
        </p:txBody>
      </p:sp>
      <p:sp>
        <p:nvSpPr>
          <p:cNvPr id="57349" name="Oval 3" descr="Large confetti"/>
          <p:cNvSpPr>
            <a:spLocks noChangeArrowheads="1"/>
          </p:cNvSpPr>
          <p:nvPr/>
        </p:nvSpPr>
        <p:spPr bwMode="auto">
          <a:xfrm>
            <a:off x="42418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0" name="Oval 4" descr="Large confetti"/>
          <p:cNvSpPr>
            <a:spLocks noChangeArrowheads="1"/>
          </p:cNvSpPr>
          <p:nvPr/>
        </p:nvSpPr>
        <p:spPr bwMode="auto">
          <a:xfrm>
            <a:off x="43180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1" name="Oval 5" descr="Large confetti"/>
          <p:cNvSpPr>
            <a:spLocks noChangeArrowheads="1"/>
          </p:cNvSpPr>
          <p:nvPr/>
        </p:nvSpPr>
        <p:spPr bwMode="auto">
          <a:xfrm>
            <a:off x="43942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buFontTx/>
              <a:buChar char="•"/>
              <a:defRPr/>
            </a:pPr>
            <a:endParaRPr lang="en-US"/>
          </a:p>
        </p:txBody>
      </p:sp>
      <p:sp>
        <p:nvSpPr>
          <p:cNvPr id="57352" name="Oval 6" descr="Large confetti"/>
          <p:cNvSpPr>
            <a:spLocks noChangeArrowheads="1"/>
          </p:cNvSpPr>
          <p:nvPr/>
        </p:nvSpPr>
        <p:spPr bwMode="auto">
          <a:xfrm>
            <a:off x="44704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3" name="Oval 7" descr="Large confetti"/>
          <p:cNvSpPr>
            <a:spLocks noChangeArrowheads="1"/>
          </p:cNvSpPr>
          <p:nvPr/>
        </p:nvSpPr>
        <p:spPr bwMode="auto">
          <a:xfrm>
            <a:off x="44704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4" name="Oval 8" descr="Large confetti"/>
          <p:cNvSpPr>
            <a:spLocks noChangeArrowheads="1"/>
          </p:cNvSpPr>
          <p:nvPr/>
        </p:nvSpPr>
        <p:spPr bwMode="auto">
          <a:xfrm>
            <a:off x="45466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5" name="Oval 9" descr="Large confetti"/>
          <p:cNvSpPr>
            <a:spLocks noChangeArrowheads="1"/>
          </p:cNvSpPr>
          <p:nvPr/>
        </p:nvSpPr>
        <p:spPr bwMode="auto">
          <a:xfrm>
            <a:off x="45466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6" name="Oval 10" descr="Large confetti"/>
          <p:cNvSpPr>
            <a:spLocks noChangeArrowheads="1"/>
          </p:cNvSpPr>
          <p:nvPr/>
        </p:nvSpPr>
        <p:spPr bwMode="auto">
          <a:xfrm>
            <a:off x="56896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7" name="Oval 11" descr="Large confetti"/>
          <p:cNvSpPr>
            <a:spLocks noChangeArrowheads="1"/>
          </p:cNvSpPr>
          <p:nvPr/>
        </p:nvSpPr>
        <p:spPr bwMode="auto">
          <a:xfrm>
            <a:off x="57658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8" name="Oval 12" descr="Large confetti"/>
          <p:cNvSpPr>
            <a:spLocks noChangeArrowheads="1"/>
          </p:cNvSpPr>
          <p:nvPr/>
        </p:nvSpPr>
        <p:spPr bwMode="auto">
          <a:xfrm>
            <a:off x="58420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59" name="Oval 13" descr="Large confetti"/>
          <p:cNvSpPr>
            <a:spLocks noChangeArrowheads="1"/>
          </p:cNvSpPr>
          <p:nvPr/>
        </p:nvSpPr>
        <p:spPr bwMode="auto">
          <a:xfrm>
            <a:off x="59182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60" name="Oval 14" descr="Large confetti"/>
          <p:cNvSpPr>
            <a:spLocks noChangeArrowheads="1"/>
          </p:cNvSpPr>
          <p:nvPr/>
        </p:nvSpPr>
        <p:spPr bwMode="auto">
          <a:xfrm>
            <a:off x="59182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61" name="Oval 15" descr="Large confetti"/>
          <p:cNvSpPr>
            <a:spLocks noChangeArrowheads="1"/>
          </p:cNvSpPr>
          <p:nvPr/>
        </p:nvSpPr>
        <p:spPr bwMode="auto">
          <a:xfrm>
            <a:off x="59944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62" name="Oval 16" descr="Large confetti"/>
          <p:cNvSpPr>
            <a:spLocks noChangeArrowheads="1"/>
          </p:cNvSpPr>
          <p:nvPr/>
        </p:nvSpPr>
        <p:spPr bwMode="auto">
          <a:xfrm>
            <a:off x="5994400" y="2674938"/>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63" name="Oval 18" descr="Large confetti"/>
          <p:cNvSpPr>
            <a:spLocks noChangeArrowheads="1"/>
          </p:cNvSpPr>
          <p:nvPr/>
        </p:nvSpPr>
        <p:spPr bwMode="auto">
          <a:xfrm>
            <a:off x="4019550" y="2528888"/>
            <a:ext cx="889000" cy="812800"/>
          </a:xfrm>
          <a:prstGeom prst="ellipse">
            <a:avLst/>
          </a:prstGeom>
          <a:noFill/>
          <a:ln w="38100">
            <a:solidFill>
              <a:srgbClr val="F4120C"/>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800" b="1">
              <a:solidFill>
                <a:schemeClr val="bg2"/>
              </a:solidFill>
              <a:latin typeface="Arial" charset="0"/>
            </a:endParaRPr>
          </a:p>
        </p:txBody>
      </p:sp>
      <p:sp>
        <p:nvSpPr>
          <p:cNvPr id="57364" name="Oval 19" descr="Large confetti"/>
          <p:cNvSpPr>
            <a:spLocks noChangeArrowheads="1"/>
          </p:cNvSpPr>
          <p:nvPr/>
        </p:nvSpPr>
        <p:spPr bwMode="auto">
          <a:xfrm>
            <a:off x="5467350" y="2528888"/>
            <a:ext cx="889000" cy="812800"/>
          </a:xfrm>
          <a:prstGeom prst="ellipse">
            <a:avLst/>
          </a:prstGeom>
          <a:noFill/>
          <a:ln w="38100">
            <a:solidFill>
              <a:srgbClr val="000099"/>
            </a:solidFill>
            <a:round/>
            <a:headEnd/>
            <a:tailEnd/>
          </a:ln>
          <a:effectLst/>
          <a:extLst>
            <a:ext uri="{909E8E84-426E-40dd-AFC4-6F175D3DCCD1}">
              <a14:hiddenFill xmlns:a14="http://schemas.microsoft.com/office/drawing/2010/main">
                <a:blipFill dpi="0" rotWithShape="0">
                  <a:blip r:embed="rId4"/>
                  <a:srcRect/>
                  <a:tile tx="0" ty="0" sx="100000" sy="100000" flip="none" algn="tl"/>
                </a:blip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57365" name="Rectangle 20" descr="Large confetti"/>
          <p:cNvSpPr>
            <a:spLocks noChangeArrowheads="1"/>
          </p:cNvSpPr>
          <p:nvPr/>
        </p:nvSpPr>
        <p:spPr bwMode="auto">
          <a:xfrm>
            <a:off x="4027488" y="4811713"/>
            <a:ext cx="939800" cy="2921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  </a:t>
            </a:r>
          </a:p>
        </p:txBody>
      </p:sp>
      <p:sp>
        <p:nvSpPr>
          <p:cNvPr id="57366" name="Rectangle 21" descr="Large confetti"/>
          <p:cNvSpPr>
            <a:spLocks noChangeArrowheads="1"/>
          </p:cNvSpPr>
          <p:nvPr/>
        </p:nvSpPr>
        <p:spPr bwMode="auto">
          <a:xfrm>
            <a:off x="5407025" y="4786313"/>
            <a:ext cx="1231900" cy="2921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p>
        </p:txBody>
      </p:sp>
      <p:sp>
        <p:nvSpPr>
          <p:cNvPr id="57367" name="Line 32"/>
          <p:cNvSpPr>
            <a:spLocks noChangeShapeType="1"/>
          </p:cNvSpPr>
          <p:nvPr/>
        </p:nvSpPr>
        <p:spPr bwMode="auto">
          <a:xfrm flipH="1">
            <a:off x="4246563" y="3132138"/>
            <a:ext cx="7937" cy="12684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57368" name="Line 35"/>
          <p:cNvSpPr>
            <a:spLocks noChangeShapeType="1"/>
          </p:cNvSpPr>
          <p:nvPr/>
        </p:nvSpPr>
        <p:spPr bwMode="auto">
          <a:xfrm>
            <a:off x="6121400" y="3081338"/>
            <a:ext cx="0" cy="1358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57369" name="Text Box 46"/>
          <p:cNvSpPr txBox="1">
            <a:spLocks noChangeArrowheads="1"/>
          </p:cNvSpPr>
          <p:nvPr/>
        </p:nvSpPr>
        <p:spPr bwMode="auto">
          <a:xfrm>
            <a:off x="4502150" y="1568450"/>
            <a:ext cx="2811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r>
              <a:rPr lang="en-US" sz="1400"/>
              <a:t>Reference element contained</a:t>
            </a:r>
          </a:p>
          <a:p>
            <a:r>
              <a:rPr lang="en-US" sz="1400"/>
              <a:t>out of gas stream</a:t>
            </a:r>
            <a:endParaRPr lang="en-US"/>
          </a:p>
        </p:txBody>
      </p:sp>
      <p:sp>
        <p:nvSpPr>
          <p:cNvPr id="57370" name="Text Box 90"/>
          <p:cNvSpPr txBox="1">
            <a:spLocks noChangeArrowheads="1"/>
          </p:cNvSpPr>
          <p:nvPr/>
        </p:nvSpPr>
        <p:spPr bwMode="auto">
          <a:xfrm>
            <a:off x="958850" y="2417763"/>
            <a:ext cx="283527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r>
              <a:rPr lang="en-US" sz="1400"/>
              <a:t>Temperature coefficient of air</a:t>
            </a:r>
          </a:p>
          <a:p>
            <a:r>
              <a:rPr lang="en-US" sz="1400"/>
              <a:t>is different than gas causing</a:t>
            </a:r>
          </a:p>
          <a:p>
            <a:r>
              <a:rPr lang="en-US" sz="1400"/>
              <a:t>temperature of coil to cool </a:t>
            </a:r>
          </a:p>
          <a:p>
            <a:r>
              <a:rPr lang="en-US" sz="1400"/>
              <a:t>increasing resistance.  No</a:t>
            </a:r>
          </a:p>
          <a:p>
            <a:r>
              <a:rPr lang="en-US" sz="1400"/>
              <a:t>catalytic activity on sensor.</a:t>
            </a:r>
          </a:p>
        </p:txBody>
      </p:sp>
      <p:sp>
        <p:nvSpPr>
          <p:cNvPr id="57371" name="Line 34"/>
          <p:cNvSpPr>
            <a:spLocks noChangeShapeType="1"/>
          </p:cNvSpPr>
          <p:nvPr/>
        </p:nvSpPr>
        <p:spPr bwMode="auto">
          <a:xfrm>
            <a:off x="4689475" y="3130550"/>
            <a:ext cx="6350" cy="1295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57372" name="Line 35"/>
          <p:cNvSpPr>
            <a:spLocks noChangeShapeType="1"/>
          </p:cNvSpPr>
          <p:nvPr/>
        </p:nvSpPr>
        <p:spPr bwMode="auto">
          <a:xfrm>
            <a:off x="5683250" y="3016250"/>
            <a:ext cx="0" cy="1358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57373" name="Oval 3"/>
          <p:cNvSpPr>
            <a:spLocks noChangeArrowheads="1"/>
          </p:cNvSpPr>
          <p:nvPr/>
        </p:nvSpPr>
        <p:spPr bwMode="auto">
          <a:xfrm>
            <a:off x="4168775" y="4322763"/>
            <a:ext cx="153988" cy="15398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endParaRPr lang="en-US" sz="2400">
              <a:solidFill>
                <a:srgbClr val="000000"/>
              </a:solidFill>
            </a:endParaRPr>
          </a:p>
        </p:txBody>
      </p:sp>
      <p:sp>
        <p:nvSpPr>
          <p:cNvPr id="57374" name="Oval 43"/>
          <p:cNvSpPr>
            <a:spLocks noChangeArrowheads="1"/>
          </p:cNvSpPr>
          <p:nvPr/>
        </p:nvSpPr>
        <p:spPr bwMode="auto">
          <a:xfrm>
            <a:off x="5592763" y="4321175"/>
            <a:ext cx="152400" cy="1539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endParaRPr lang="en-US" sz="2400">
              <a:solidFill>
                <a:srgbClr val="000000"/>
              </a:solidFill>
            </a:endParaRPr>
          </a:p>
        </p:txBody>
      </p:sp>
      <p:sp>
        <p:nvSpPr>
          <p:cNvPr id="57375" name="Oval 45"/>
          <p:cNvSpPr>
            <a:spLocks noChangeArrowheads="1"/>
          </p:cNvSpPr>
          <p:nvPr/>
        </p:nvSpPr>
        <p:spPr bwMode="auto">
          <a:xfrm>
            <a:off x="6049963" y="4318000"/>
            <a:ext cx="153987" cy="1539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endParaRPr lang="en-US" sz="2400">
              <a:solidFill>
                <a:srgbClr val="000000"/>
              </a:solidFill>
            </a:endParaRPr>
          </a:p>
        </p:txBody>
      </p:sp>
      <p:sp>
        <p:nvSpPr>
          <p:cNvPr id="57376" name="Oval 46"/>
          <p:cNvSpPr>
            <a:spLocks noChangeArrowheads="1"/>
          </p:cNvSpPr>
          <p:nvPr/>
        </p:nvSpPr>
        <p:spPr bwMode="auto">
          <a:xfrm>
            <a:off x="4616450" y="4333875"/>
            <a:ext cx="153988" cy="1539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endParaRPr lang="en-US" sz="2400">
              <a:solidFill>
                <a:srgbClr val="000000"/>
              </a:solidFill>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p:cNvSpPr>
          <p:nvPr>
            <p:ph type="title"/>
          </p:nvPr>
        </p:nvSpPr>
        <p:spPr>
          <a:xfrm>
            <a:off x="1071563" y="295275"/>
            <a:ext cx="7772400" cy="619125"/>
          </a:xfrm>
        </p:spPr>
        <p:txBody>
          <a:bodyPr/>
          <a:lstStyle/>
          <a:p>
            <a:pPr eaLnBrk="1" hangingPunct="1"/>
            <a:r>
              <a:rPr lang="en-US">
                <a:latin typeface="Arial" charset="0"/>
                <a:cs typeface="Arial" charset="0"/>
              </a:rPr>
              <a:t>TC Troubleshooting</a:t>
            </a:r>
          </a:p>
        </p:txBody>
      </p:sp>
      <p:sp>
        <p:nvSpPr>
          <p:cNvPr id="59394" name="Rectangle 3"/>
          <p:cNvSpPr>
            <a:spLocks noGrp="1"/>
          </p:cNvSpPr>
          <p:nvPr>
            <p:ph type="body" sz="half" idx="1"/>
          </p:nvPr>
        </p:nvSpPr>
        <p:spPr>
          <a:xfrm>
            <a:off x="454025" y="1995488"/>
            <a:ext cx="3810000" cy="2797175"/>
          </a:xfrm>
        </p:spPr>
        <p:txBody>
          <a:bodyPr/>
          <a:lstStyle/>
          <a:p>
            <a:pPr eaLnBrk="1" hangingPunct="1"/>
            <a:r>
              <a:rPr lang="en-US" sz="2400">
                <a:latin typeface="Century Gothic" charset="0"/>
              </a:rPr>
              <a:t>TC sensors may open causing instrument to fail.</a:t>
            </a:r>
          </a:p>
          <a:p>
            <a:pPr eaLnBrk="1" hangingPunct="1"/>
            <a:r>
              <a:rPr lang="en-US" sz="2400">
                <a:latin typeface="Century Gothic" charset="0"/>
              </a:rPr>
              <a:t>Contamination can cause the sensor to respond improperly or become unstable.</a:t>
            </a:r>
          </a:p>
        </p:txBody>
      </p:sp>
      <p:sp>
        <p:nvSpPr>
          <p:cNvPr id="59395" name="Slide Number Placeholder 6"/>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E4818964-6284-9644-A90D-5B033AD4BFDE}" type="slidenum">
              <a:rPr lang="en-US" sz="1000">
                <a:solidFill>
                  <a:srgbClr val="898989"/>
                </a:solidFill>
                <a:latin typeface="Century Gothic" charset="0"/>
              </a:rPr>
              <a:pPr/>
              <a:t>29</a:t>
            </a:fld>
            <a:endParaRPr lang="en-US" sz="1000">
              <a:solidFill>
                <a:srgbClr val="898989"/>
              </a:solidFill>
              <a:latin typeface="Century Gothic" charset="0"/>
            </a:endParaRPr>
          </a:p>
        </p:txBody>
      </p:sp>
      <p:pic>
        <p:nvPicPr>
          <p:cNvPr id="59396" name="Content Placeholder 2" descr="H2 TC Sensor.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9500" b="9500"/>
          <a:stretch>
            <a:fillRect/>
          </a:stretch>
        </p:blipFill>
        <p:spPr>
          <a:xfrm>
            <a:off x="4614863" y="1922463"/>
            <a:ext cx="3810000" cy="4114800"/>
          </a:xfrm>
        </p:spPr>
      </p:pic>
      <p:sp>
        <p:nvSpPr>
          <p:cNvPr id="59397" name="TextBox 5"/>
          <p:cNvSpPr txBox="1">
            <a:spLocks noChangeArrowheads="1"/>
          </p:cNvSpPr>
          <p:nvPr/>
        </p:nvSpPr>
        <p:spPr bwMode="auto">
          <a:xfrm>
            <a:off x="2125663" y="5156200"/>
            <a:ext cx="23447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eaLnBrk="1" hangingPunct="1"/>
            <a:r>
              <a:rPr lang="en-US" sz="2000"/>
              <a:t>TE-7560 H2 Detector</a:t>
            </a:r>
          </a:p>
        </p:txBody>
      </p:sp>
      <p:cxnSp>
        <p:nvCxnSpPr>
          <p:cNvPr id="8" name="Straight Connector 7"/>
          <p:cNvCxnSpPr>
            <a:cxnSpLocks noChangeShapeType="1"/>
          </p:cNvCxnSpPr>
          <p:nvPr/>
        </p:nvCxnSpPr>
        <p:spPr bwMode="auto">
          <a:xfrm>
            <a:off x="6799263" y="4919663"/>
            <a:ext cx="1100137" cy="7937"/>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p:cNvCxnSpPr>
          <p:nvPr/>
        </p:nvCxnSpPr>
        <p:spPr bwMode="auto">
          <a:xfrm>
            <a:off x="6596063" y="5156200"/>
            <a:ext cx="1346200" cy="25400"/>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 name="Straight Connector 10"/>
          <p:cNvCxnSpPr>
            <a:cxnSpLocks noChangeShapeType="1"/>
          </p:cNvCxnSpPr>
          <p:nvPr/>
        </p:nvCxnSpPr>
        <p:spPr bwMode="auto">
          <a:xfrm>
            <a:off x="6586538" y="4960938"/>
            <a:ext cx="0" cy="195262"/>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59401" name="TextBox 13"/>
          <p:cNvSpPr txBox="1">
            <a:spLocks noChangeArrowheads="1"/>
          </p:cNvSpPr>
          <p:nvPr/>
        </p:nvSpPr>
        <p:spPr bwMode="auto">
          <a:xfrm>
            <a:off x="7747000" y="4910138"/>
            <a:ext cx="7143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eaLnBrk="1" hangingPunct="1"/>
            <a:r>
              <a:rPr lang="en-US" sz="1200"/>
              <a:t>13.7 Ω</a:t>
            </a:r>
          </a:p>
        </p:txBody>
      </p:sp>
      <p:cxnSp>
        <p:nvCxnSpPr>
          <p:cNvPr id="18" name="Straight Connector 17"/>
          <p:cNvCxnSpPr>
            <a:cxnSpLocks noChangeShapeType="1"/>
          </p:cNvCxnSpPr>
          <p:nvPr/>
        </p:nvCxnSpPr>
        <p:spPr bwMode="auto">
          <a:xfrm flipV="1">
            <a:off x="5402263" y="4843463"/>
            <a:ext cx="1227137" cy="7937"/>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9" name="Straight Connector 18"/>
          <p:cNvCxnSpPr>
            <a:cxnSpLocks noChangeShapeType="1"/>
          </p:cNvCxnSpPr>
          <p:nvPr/>
        </p:nvCxnSpPr>
        <p:spPr bwMode="auto">
          <a:xfrm>
            <a:off x="5376863" y="4622800"/>
            <a:ext cx="1100137" cy="7938"/>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59404" name="Rectangle 15"/>
          <p:cNvSpPr>
            <a:spLocks noChangeArrowheads="1"/>
          </p:cNvSpPr>
          <p:nvPr/>
        </p:nvSpPr>
        <p:spPr bwMode="auto">
          <a:xfrm>
            <a:off x="4860925" y="4598988"/>
            <a:ext cx="714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a:t>13.7 Ω</a:t>
            </a:r>
          </a:p>
        </p:txBody>
      </p:sp>
      <p:sp>
        <p:nvSpPr>
          <p:cNvPr id="59405" name="Rectangle 1"/>
          <p:cNvSpPr>
            <a:spLocks noChangeArrowheads="1"/>
          </p:cNvSpPr>
          <p:nvPr/>
        </p:nvSpPr>
        <p:spPr bwMode="auto">
          <a:xfrm>
            <a:off x="4806950" y="5392738"/>
            <a:ext cx="917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a:t>Guide Pin</a:t>
            </a:r>
          </a:p>
        </p:txBody>
      </p:sp>
      <p:cxnSp>
        <p:nvCxnSpPr>
          <p:cNvPr id="15" name="Straight Connector 14"/>
          <p:cNvCxnSpPr>
            <a:cxnSpLocks noChangeShapeType="1"/>
          </p:cNvCxnSpPr>
          <p:nvPr/>
        </p:nvCxnSpPr>
        <p:spPr bwMode="auto">
          <a:xfrm flipV="1">
            <a:off x="5722938" y="5038725"/>
            <a:ext cx="657225" cy="520700"/>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Galvanic Oxygen</a:t>
            </a:r>
            <a:br>
              <a:rPr lang="en-US">
                <a:latin typeface="Arial" charset="0"/>
                <a:cs typeface="Arial" charset="0"/>
              </a:rPr>
            </a:br>
            <a:r>
              <a:rPr lang="en-US">
                <a:latin typeface="Arial" charset="0"/>
                <a:cs typeface="Arial" charset="0"/>
              </a:rPr>
              <a:t>Gas Sensor</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1069975" y="314325"/>
            <a:ext cx="7772400" cy="676275"/>
          </a:xfrm>
        </p:spPr>
        <p:txBody>
          <a:bodyPr/>
          <a:lstStyle/>
          <a:p>
            <a:pPr eaLnBrk="1" hangingPunct="1"/>
            <a:r>
              <a:rPr lang="en-US">
                <a:latin typeface="Arial" charset="0"/>
                <a:cs typeface="Arial" charset="0"/>
              </a:rPr>
              <a:t>Galvanic Sensor </a:t>
            </a:r>
            <a:br>
              <a:rPr lang="en-US">
                <a:latin typeface="Arial" charset="0"/>
                <a:cs typeface="Arial" charset="0"/>
              </a:rPr>
            </a:br>
            <a:r>
              <a:rPr lang="en-US" sz="2400">
                <a:latin typeface="Arial" charset="0"/>
                <a:cs typeface="Arial" charset="0"/>
              </a:rPr>
              <a:t>Principle of Operation</a:t>
            </a:r>
          </a:p>
        </p:txBody>
      </p:sp>
      <p:sp>
        <p:nvSpPr>
          <p:cNvPr id="63490" name="Content Placeholder 3"/>
          <p:cNvSpPr>
            <a:spLocks noGrp="1"/>
          </p:cNvSpPr>
          <p:nvPr>
            <p:ph idx="1"/>
          </p:nvPr>
        </p:nvSpPr>
        <p:spPr>
          <a:xfrm>
            <a:off x="736600" y="1562100"/>
            <a:ext cx="7772400" cy="4889500"/>
          </a:xfrm>
        </p:spPr>
        <p:txBody>
          <a:bodyPr/>
          <a:lstStyle/>
          <a:p>
            <a:pPr eaLnBrk="1" hangingPunct="1"/>
            <a:r>
              <a:rPr lang="en-US" sz="1800">
                <a:latin typeface="Century Gothic" charset="0"/>
              </a:rPr>
              <a:t>The oxygen sensor is a galvanic fuel cell with a gas-permeable Teflon membrane at one end. Any gas that is in contact with the sensor membrane will diffuse through the membrane and dissolve in a thin layer of weak acetic acid gel electrolyte. Oxygen reduces at the gold cathode and lead oxidizes at the anode. </a:t>
            </a:r>
          </a:p>
          <a:p>
            <a:pPr eaLnBrk="1" hangingPunct="1"/>
            <a:r>
              <a:rPr lang="en-US" sz="1800">
                <a:latin typeface="Century Gothic" charset="0"/>
              </a:rPr>
              <a:t>At the cathode: </a:t>
            </a:r>
          </a:p>
          <a:p>
            <a:pPr lvl="1" eaLnBrk="1" hangingPunct="1"/>
            <a:r>
              <a:rPr lang="en-US" sz="1800">
                <a:latin typeface="Century Gothic" charset="0"/>
              </a:rPr>
              <a:t>O</a:t>
            </a:r>
            <a:r>
              <a:rPr lang="en-US" sz="1800" baseline="-25000">
                <a:latin typeface="Century Gothic" charset="0"/>
              </a:rPr>
              <a:t>2</a:t>
            </a:r>
            <a:r>
              <a:rPr lang="en-US" sz="1800">
                <a:latin typeface="Century Gothic" charset="0"/>
              </a:rPr>
              <a:t> + 2H</a:t>
            </a:r>
            <a:r>
              <a:rPr lang="en-US" sz="1800" baseline="-25000">
                <a:latin typeface="Century Gothic" charset="0"/>
              </a:rPr>
              <a:t>2</a:t>
            </a:r>
            <a:r>
              <a:rPr lang="en-US" sz="1800">
                <a:latin typeface="Century Gothic" charset="0"/>
              </a:rPr>
              <a:t>O + 4e- =&gt; 4 OH</a:t>
            </a:r>
            <a:r>
              <a:rPr lang="en-US" sz="1800" baseline="30000">
                <a:latin typeface="Century Gothic" charset="0"/>
              </a:rPr>
              <a:t>-</a:t>
            </a:r>
            <a:endParaRPr lang="en-US" sz="1800">
              <a:latin typeface="Century Gothic" charset="0"/>
            </a:endParaRPr>
          </a:p>
          <a:p>
            <a:pPr eaLnBrk="1" hangingPunct="1"/>
            <a:r>
              <a:rPr lang="en-US" sz="1800">
                <a:latin typeface="Century Gothic" charset="0"/>
              </a:rPr>
              <a:t>At the anode:</a:t>
            </a:r>
          </a:p>
          <a:p>
            <a:pPr lvl="1" eaLnBrk="1" hangingPunct="1"/>
            <a:r>
              <a:rPr lang="en-US" sz="1800">
                <a:latin typeface="Century Gothic" charset="0"/>
              </a:rPr>
              <a:t>2Pb + 4OH</a:t>
            </a:r>
            <a:r>
              <a:rPr lang="en-US" sz="1800" baseline="30000">
                <a:latin typeface="Century Gothic" charset="0"/>
              </a:rPr>
              <a:t>-</a:t>
            </a:r>
            <a:r>
              <a:rPr lang="en-US" sz="1800">
                <a:latin typeface="Century Gothic" charset="0"/>
              </a:rPr>
              <a:t> =&gt; 2 PbO + 2H</a:t>
            </a:r>
            <a:r>
              <a:rPr lang="en-US" sz="1800" baseline="-25000">
                <a:latin typeface="Century Gothic" charset="0"/>
              </a:rPr>
              <a:t>2</a:t>
            </a:r>
            <a:r>
              <a:rPr lang="en-US" sz="1800">
                <a:latin typeface="Century Gothic" charset="0"/>
              </a:rPr>
              <a:t>O + 4e</a:t>
            </a:r>
            <a:r>
              <a:rPr lang="en-US" sz="1800" baseline="30000">
                <a:latin typeface="Century Gothic" charset="0"/>
              </a:rPr>
              <a:t>-</a:t>
            </a:r>
            <a:endParaRPr lang="en-US" sz="1800">
              <a:latin typeface="Century Gothic" charset="0"/>
            </a:endParaRPr>
          </a:p>
          <a:p>
            <a:pPr eaLnBrk="1" hangingPunct="1"/>
            <a:r>
              <a:rPr lang="en-US" sz="1800">
                <a:latin typeface="Century Gothic" charset="0"/>
              </a:rPr>
              <a:t>The flow of electrons from the anode to the sensing cathode via an external electronic circuit is directly proportional to the amount of oxygen in the gas phase and varies linearly with the partial pressure of the oxygen in the gas stream. The electrolyte conducts the ionic current, generated by the migrating OH- groups.</a:t>
            </a:r>
          </a:p>
          <a:p>
            <a:pPr eaLnBrk="1" hangingPunct="1"/>
            <a:endParaRPr lang="en-US">
              <a:latin typeface="Century Gothic" charset="0"/>
            </a:endParaRPr>
          </a:p>
        </p:txBody>
      </p:sp>
      <p:sp>
        <p:nvSpPr>
          <p:cNvPr id="63491"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E8EABCA-2AB5-694F-A58C-3513F47B4D4B}" type="slidenum">
              <a:rPr lang="en-US" sz="1000">
                <a:solidFill>
                  <a:srgbClr val="898989"/>
                </a:solidFill>
                <a:latin typeface="Century Gothic" charset="0"/>
              </a:rPr>
              <a:pPr/>
              <a:t>31</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026"/>
          <p:cNvSpPr>
            <a:spLocks noGrp="1"/>
          </p:cNvSpPr>
          <p:nvPr>
            <p:ph type="title"/>
          </p:nvPr>
        </p:nvSpPr>
        <p:spPr>
          <a:xfrm>
            <a:off x="1069975" y="301625"/>
            <a:ext cx="7772400" cy="603250"/>
          </a:xfrm>
        </p:spPr>
        <p:txBody>
          <a:bodyPr/>
          <a:lstStyle/>
          <a:p>
            <a:pPr eaLnBrk="1" hangingPunct="1"/>
            <a:r>
              <a:rPr lang="en-US">
                <a:latin typeface="Arial" charset="0"/>
                <a:cs typeface="Arial" charset="0"/>
              </a:rPr>
              <a:t>Galvanic Oxygen Sensor</a:t>
            </a:r>
          </a:p>
        </p:txBody>
      </p:sp>
      <p:sp>
        <p:nvSpPr>
          <p:cNvPr id="64514"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E210B9D-2124-E941-B179-AC519877D952}" type="slidenum">
              <a:rPr lang="en-US" sz="1000">
                <a:solidFill>
                  <a:srgbClr val="898989"/>
                </a:solidFill>
                <a:latin typeface="Century Gothic" charset="0"/>
              </a:rPr>
              <a:pPr/>
              <a:t>32</a:t>
            </a:fld>
            <a:endParaRPr lang="en-US" sz="1000">
              <a:solidFill>
                <a:srgbClr val="898989"/>
              </a:solidFill>
              <a:latin typeface="Century Gothic" charset="0"/>
            </a:endParaRPr>
          </a:p>
        </p:txBody>
      </p:sp>
      <p:sp>
        <p:nvSpPr>
          <p:cNvPr id="64515" name="Text Box 1028"/>
          <p:cNvSpPr txBox="1">
            <a:spLocks noChangeArrowheads="1"/>
          </p:cNvSpPr>
          <p:nvPr/>
        </p:nvSpPr>
        <p:spPr bwMode="auto">
          <a:xfrm>
            <a:off x="1009650" y="6099175"/>
            <a:ext cx="399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r>
              <a:rPr lang="en-US" sz="1600"/>
              <a:t>Typical output: 11-18 mV in fresh air</a:t>
            </a:r>
            <a:endParaRPr lang="en-US"/>
          </a:p>
        </p:txBody>
      </p:sp>
      <p:pic>
        <p:nvPicPr>
          <p:cNvPr id="64516" name="Picture 1" descr="Screen Shot 2016-07-29 at 10.40.57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6325" y="1473200"/>
            <a:ext cx="6937375"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026"/>
          <p:cNvSpPr>
            <a:spLocks noGrp="1"/>
          </p:cNvSpPr>
          <p:nvPr>
            <p:ph type="title"/>
          </p:nvPr>
        </p:nvSpPr>
        <p:spPr>
          <a:xfrm>
            <a:off x="749300" y="263525"/>
            <a:ext cx="7772400" cy="681038"/>
          </a:xfrm>
        </p:spPr>
        <p:txBody>
          <a:bodyPr/>
          <a:lstStyle/>
          <a:p>
            <a:pPr eaLnBrk="1" hangingPunct="1"/>
            <a:r>
              <a:rPr lang="en-US" sz="3600">
                <a:latin typeface="Arial" charset="0"/>
                <a:cs typeface="Arial" charset="0"/>
              </a:rPr>
              <a:t>Oxygen Sensor Troubleshooting</a:t>
            </a:r>
          </a:p>
        </p:txBody>
      </p:sp>
      <p:sp>
        <p:nvSpPr>
          <p:cNvPr id="66562" name="Rectangle 1027"/>
          <p:cNvSpPr>
            <a:spLocks noGrp="1"/>
          </p:cNvSpPr>
          <p:nvPr>
            <p:ph type="body" sz="half" idx="1"/>
          </p:nvPr>
        </p:nvSpPr>
        <p:spPr>
          <a:xfrm>
            <a:off x="685800" y="1981200"/>
            <a:ext cx="3344863" cy="4114800"/>
          </a:xfrm>
        </p:spPr>
        <p:txBody>
          <a:bodyPr/>
          <a:lstStyle/>
          <a:p>
            <a:pPr eaLnBrk="1" hangingPunct="1">
              <a:lnSpc>
                <a:spcPct val="90000"/>
              </a:lnSpc>
            </a:pPr>
            <a:r>
              <a:rPr lang="en-US" sz="2400">
                <a:latin typeface="Century Gothic" charset="0"/>
              </a:rPr>
              <a:t>Voltage is outside specifications</a:t>
            </a:r>
          </a:p>
          <a:p>
            <a:pPr eaLnBrk="1" hangingPunct="1">
              <a:lnSpc>
                <a:spcPct val="90000"/>
              </a:lnSpc>
            </a:pPr>
            <a:r>
              <a:rPr lang="en-US" sz="2400">
                <a:latin typeface="Century Gothic" charset="0"/>
              </a:rPr>
              <a:t>Unstable output</a:t>
            </a:r>
          </a:p>
          <a:p>
            <a:pPr eaLnBrk="1" hangingPunct="1">
              <a:lnSpc>
                <a:spcPct val="90000"/>
              </a:lnSpc>
            </a:pPr>
            <a:r>
              <a:rPr lang="en-US" sz="2400">
                <a:latin typeface="Century Gothic" charset="0"/>
              </a:rPr>
              <a:t>Will not zero with N2 applied</a:t>
            </a:r>
          </a:p>
          <a:p>
            <a:pPr eaLnBrk="1" hangingPunct="1">
              <a:lnSpc>
                <a:spcPct val="90000"/>
              </a:lnSpc>
            </a:pPr>
            <a:r>
              <a:rPr lang="en-US" sz="2400">
                <a:latin typeface="Century Gothic" charset="0"/>
              </a:rPr>
              <a:t>Leaking</a:t>
            </a:r>
          </a:p>
          <a:p>
            <a:pPr eaLnBrk="1" hangingPunct="1">
              <a:lnSpc>
                <a:spcPct val="90000"/>
              </a:lnSpc>
            </a:pPr>
            <a:r>
              <a:rPr lang="en-US" sz="2400">
                <a:latin typeface="Century Gothic" charset="0"/>
              </a:rPr>
              <a:t>Corroded or contaminated	</a:t>
            </a:r>
          </a:p>
          <a:p>
            <a:pPr eaLnBrk="1" hangingPunct="1">
              <a:lnSpc>
                <a:spcPct val="90000"/>
              </a:lnSpc>
            </a:pPr>
            <a:endParaRPr lang="en-US" sz="2400">
              <a:latin typeface="Century Gothic" charset="0"/>
            </a:endParaRPr>
          </a:p>
          <a:p>
            <a:pPr eaLnBrk="1" hangingPunct="1">
              <a:lnSpc>
                <a:spcPct val="90000"/>
              </a:lnSpc>
            </a:pPr>
            <a:endParaRPr lang="en-US" sz="2400">
              <a:latin typeface="Century Gothic" charset="0"/>
            </a:endParaRPr>
          </a:p>
        </p:txBody>
      </p:sp>
      <p:sp>
        <p:nvSpPr>
          <p:cNvPr id="66563" name="Slide Number Placeholder 7"/>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A128416-B760-D745-B218-2DEFDEE71E16}" type="slidenum">
              <a:rPr lang="en-US" sz="1000">
                <a:solidFill>
                  <a:srgbClr val="898989"/>
                </a:solidFill>
                <a:latin typeface="Century Gothic" charset="0"/>
              </a:rPr>
              <a:pPr/>
              <a:t>33</a:t>
            </a:fld>
            <a:endParaRPr lang="en-US" sz="1000">
              <a:solidFill>
                <a:srgbClr val="898989"/>
              </a:solidFill>
              <a:latin typeface="Century Gothic" charset="0"/>
            </a:endParaRPr>
          </a:p>
        </p:txBody>
      </p:sp>
      <p:sp>
        <p:nvSpPr>
          <p:cNvPr id="66564" name="TextBox 1"/>
          <p:cNvSpPr txBox="1">
            <a:spLocks noChangeArrowheads="1"/>
          </p:cNvSpPr>
          <p:nvPr/>
        </p:nvSpPr>
        <p:spPr bwMode="auto">
          <a:xfrm>
            <a:off x="731838" y="1474788"/>
            <a:ext cx="2994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r>
              <a:rPr lang="en-US" sz="2400">
                <a:solidFill>
                  <a:srgbClr val="FF0000"/>
                </a:solidFill>
              </a:rPr>
              <a:t>Replace Sensor if:</a:t>
            </a:r>
          </a:p>
        </p:txBody>
      </p:sp>
      <p:pic>
        <p:nvPicPr>
          <p:cNvPr id="66565" name="Content Placeholder 4" descr="Fixed O2.jpg"/>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t="12578" b="12578"/>
          <a:stretch>
            <a:fillRect/>
          </a:stretch>
        </p:blipFill>
        <p:spPr>
          <a:xfrm>
            <a:off x="4648200" y="1981200"/>
            <a:ext cx="3810000" cy="3802063"/>
          </a:xfrm>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Capillary Oxygen Sensor</a:t>
            </a:r>
          </a:p>
        </p:txBody>
      </p:sp>
      <p:sp>
        <p:nvSpPr>
          <p:cNvPr id="68610"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382E24A-A0B5-B34C-883B-5F5ADA6195AF}" type="slidenum">
              <a:rPr lang="en-US" sz="1000">
                <a:solidFill>
                  <a:srgbClr val="898989"/>
                </a:solidFill>
                <a:latin typeface="Century Gothic" charset="0"/>
              </a:rPr>
              <a:pPr/>
              <a:t>34</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1069975" y="301625"/>
            <a:ext cx="7772400" cy="582613"/>
          </a:xfrm>
        </p:spPr>
        <p:txBody>
          <a:bodyPr/>
          <a:lstStyle/>
          <a:p>
            <a:pPr eaLnBrk="1" hangingPunct="1"/>
            <a:r>
              <a:rPr lang="en-US">
                <a:latin typeface="Arial" charset="0"/>
                <a:cs typeface="Arial" charset="0"/>
              </a:rPr>
              <a:t>Capillary Oxygen Sensor</a:t>
            </a:r>
          </a:p>
        </p:txBody>
      </p:sp>
      <p:sp>
        <p:nvSpPr>
          <p:cNvPr id="69634"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4613FFC-2B75-AF4B-9D02-ECD25251406D}" type="slidenum">
              <a:rPr lang="en-US" sz="1000">
                <a:solidFill>
                  <a:srgbClr val="898989"/>
                </a:solidFill>
                <a:latin typeface="Century Gothic" charset="0"/>
              </a:rPr>
              <a:pPr/>
              <a:t>35</a:t>
            </a:fld>
            <a:endParaRPr lang="en-US" sz="1000">
              <a:solidFill>
                <a:srgbClr val="898989"/>
              </a:solidFill>
              <a:latin typeface="Century Gothic" charset="0"/>
            </a:endParaRPr>
          </a:p>
        </p:txBody>
      </p:sp>
      <p:pic>
        <p:nvPicPr>
          <p:cNvPr id="6963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5600" y="1646238"/>
            <a:ext cx="5481638" cy="41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Metal Oxide Semiconductor Gas Sensor</a:t>
            </a:r>
          </a:p>
        </p:txBody>
      </p:sp>
      <p:sp>
        <p:nvSpPr>
          <p:cNvPr id="70658"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00730A5E-7292-F042-8715-85D0952BC7D0}" type="slidenum">
              <a:rPr lang="en-US" sz="1000">
                <a:solidFill>
                  <a:srgbClr val="898989"/>
                </a:solidFill>
                <a:latin typeface="Century Gothic" charset="0"/>
              </a:rPr>
              <a:pPr/>
              <a:t>36</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58800" y="1244600"/>
            <a:ext cx="8051800" cy="485140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8"/>
              </a:srgbClr>
            </a:outerShdw>
          </a:effectLst>
        </p:spPr>
        <p:txBody>
          <a:bodyPr anchor="ctr"/>
          <a:lstStyle/>
          <a:p>
            <a:pPr algn="ctr">
              <a:buFontTx/>
              <a:buChar char="•"/>
              <a:defRPr/>
            </a:pPr>
            <a:endParaRPr lang="en-US">
              <a:solidFill>
                <a:schemeClr val="lt1"/>
              </a:solidFill>
              <a:latin typeface="+mn-lt"/>
              <a:ea typeface="+mn-ea"/>
              <a:cs typeface="+mn-cs"/>
            </a:endParaRPr>
          </a:p>
        </p:txBody>
      </p:sp>
      <p:sp>
        <p:nvSpPr>
          <p:cNvPr id="71682" name="Rectangle 2"/>
          <p:cNvSpPr>
            <a:spLocks noGrp="1"/>
          </p:cNvSpPr>
          <p:nvPr>
            <p:ph type="title"/>
          </p:nvPr>
        </p:nvSpPr>
        <p:spPr>
          <a:xfrm>
            <a:off x="1069975" y="301625"/>
            <a:ext cx="7772400" cy="603250"/>
          </a:xfrm>
        </p:spPr>
        <p:txBody>
          <a:bodyPr/>
          <a:lstStyle/>
          <a:p>
            <a:pPr eaLnBrk="1" hangingPunct="1"/>
            <a:r>
              <a:rPr lang="en-US">
                <a:latin typeface="Arial" charset="0"/>
                <a:cs typeface="Arial" charset="0"/>
              </a:rPr>
              <a:t>MOS Sensor</a:t>
            </a:r>
          </a:p>
        </p:txBody>
      </p:sp>
      <p:sp>
        <p:nvSpPr>
          <p:cNvPr id="71683"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B1218F7-DF46-304F-9CB1-11E2642335ED}" type="slidenum">
              <a:rPr lang="en-US" sz="1000">
                <a:solidFill>
                  <a:srgbClr val="898989"/>
                </a:solidFill>
                <a:latin typeface="Century Gothic" charset="0"/>
              </a:rPr>
              <a:pPr/>
              <a:t>37</a:t>
            </a:fld>
            <a:endParaRPr lang="en-US" sz="1000">
              <a:solidFill>
                <a:srgbClr val="898989"/>
              </a:solidFill>
              <a:latin typeface="Century Gothic" charset="0"/>
            </a:endParaRPr>
          </a:p>
        </p:txBody>
      </p:sp>
      <p:pic>
        <p:nvPicPr>
          <p:cNvPr id="71684" name="Picture 6" descr="Semicondu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313" y="1409700"/>
            <a:ext cx="7459662"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p:cNvSpPr>
          <p:nvPr>
            <p:ph type="title"/>
          </p:nvPr>
        </p:nvSpPr>
        <p:spPr>
          <a:xfrm>
            <a:off x="1082675" y="334963"/>
            <a:ext cx="7786688" cy="558800"/>
          </a:xfrm>
        </p:spPr>
        <p:txBody>
          <a:bodyPr/>
          <a:lstStyle/>
          <a:p>
            <a:pPr eaLnBrk="1" hangingPunct="1"/>
            <a:r>
              <a:rPr lang="en-US">
                <a:latin typeface="Arial" charset="0"/>
                <a:cs typeface="Arial" charset="0"/>
              </a:rPr>
              <a:t>MOS Troubleshooting</a:t>
            </a:r>
          </a:p>
        </p:txBody>
      </p:sp>
      <p:sp>
        <p:nvSpPr>
          <p:cNvPr id="73730" name="Rectangle 3"/>
          <p:cNvSpPr>
            <a:spLocks noGrp="1"/>
          </p:cNvSpPr>
          <p:nvPr>
            <p:ph type="body" sz="half" idx="1"/>
          </p:nvPr>
        </p:nvSpPr>
        <p:spPr>
          <a:xfrm>
            <a:off x="685800" y="1981200"/>
            <a:ext cx="4056063" cy="4114800"/>
          </a:xfrm>
        </p:spPr>
        <p:txBody>
          <a:bodyPr/>
          <a:lstStyle/>
          <a:p>
            <a:pPr eaLnBrk="1" hangingPunct="1"/>
            <a:r>
              <a:rPr lang="en-US" sz="2800">
                <a:latin typeface="Century Gothic" charset="0"/>
              </a:rPr>
              <a:t>Contamination of oxide layer will cause unstable or erratic output</a:t>
            </a:r>
          </a:p>
          <a:p>
            <a:pPr eaLnBrk="1" hangingPunct="1"/>
            <a:r>
              <a:rPr lang="en-US" sz="2800">
                <a:latin typeface="Century Gothic" charset="0"/>
              </a:rPr>
              <a:t>Improper heater voltage will cause sensor to function improperly</a:t>
            </a:r>
          </a:p>
        </p:txBody>
      </p:sp>
      <p:pic>
        <p:nvPicPr>
          <p:cNvPr id="1735684"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75188" y="2119313"/>
            <a:ext cx="3463925" cy="2087562"/>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25400" dist="35921" dir="2700000" algn="ctr" rotWithShape="0">
                    <a:schemeClr val="bg2"/>
                  </a:outerShdw>
                </a:effectLst>
              </a14:hiddenEffects>
            </a:ext>
          </a:extLst>
        </p:spPr>
      </p:pic>
      <p:sp>
        <p:nvSpPr>
          <p:cNvPr id="73732" name="Slide Number Placeholder 6"/>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CE1231D-960C-DB47-879B-BE7AA8D217E0}" type="slidenum">
              <a:rPr lang="en-US" sz="1000">
                <a:solidFill>
                  <a:srgbClr val="898989"/>
                </a:solidFill>
                <a:latin typeface="Century Gothic" charset="0"/>
              </a:rPr>
              <a:pPr/>
              <a:t>38</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p:cNvSpPr>
          <p:nvPr>
            <p:ph type="title"/>
          </p:nvPr>
        </p:nvSpPr>
        <p:spPr>
          <a:xfrm>
            <a:off x="1092200" y="314325"/>
            <a:ext cx="7772400" cy="609600"/>
          </a:xfrm>
        </p:spPr>
        <p:txBody>
          <a:bodyPr/>
          <a:lstStyle/>
          <a:p>
            <a:pPr eaLnBrk="1" hangingPunct="1"/>
            <a:r>
              <a:rPr lang="en-US">
                <a:latin typeface="Arial" charset="0"/>
                <a:cs typeface="Arial" charset="0"/>
              </a:rPr>
              <a:t>MOS Sensor</a:t>
            </a:r>
          </a:p>
        </p:txBody>
      </p:sp>
      <p:sp>
        <p:nvSpPr>
          <p:cNvPr id="75778" name="Rectangle 3"/>
          <p:cNvSpPr>
            <a:spLocks noGrp="1"/>
          </p:cNvSpPr>
          <p:nvPr>
            <p:ph type="body" sz="half" idx="1"/>
          </p:nvPr>
        </p:nvSpPr>
        <p:spPr/>
        <p:txBody>
          <a:bodyPr/>
          <a:lstStyle/>
          <a:p>
            <a:pPr eaLnBrk="1" hangingPunct="1"/>
            <a:r>
              <a:rPr lang="en-US" sz="2800">
                <a:latin typeface="Century Gothic" charset="0"/>
              </a:rPr>
              <a:t>Non linear output</a:t>
            </a:r>
          </a:p>
          <a:p>
            <a:pPr eaLnBrk="1" hangingPunct="1"/>
            <a:r>
              <a:rPr lang="en-US" sz="2800">
                <a:latin typeface="Century Gothic" charset="0"/>
              </a:rPr>
              <a:t>Responds to many different gases, non-specific</a:t>
            </a:r>
          </a:p>
          <a:p>
            <a:pPr eaLnBrk="1" hangingPunct="1"/>
            <a:r>
              <a:rPr lang="en-US" sz="2800">
                <a:latin typeface="Century Gothic" charset="0"/>
              </a:rPr>
              <a:t>May respond to moisture</a:t>
            </a:r>
          </a:p>
          <a:p>
            <a:pPr eaLnBrk="1" hangingPunct="1"/>
            <a:r>
              <a:rPr lang="en-US" sz="2800">
                <a:latin typeface="Century Gothic" charset="0"/>
              </a:rPr>
              <a:t>Broadband gas sensor</a:t>
            </a:r>
          </a:p>
        </p:txBody>
      </p:sp>
      <p:pic>
        <p:nvPicPr>
          <p:cNvPr id="1691653"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52988" y="2128838"/>
            <a:ext cx="3611562" cy="2178050"/>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25400" dist="35921" dir="2700000" algn="ctr" rotWithShape="0">
                    <a:schemeClr val="bg2"/>
                  </a:outerShdw>
                </a:effectLst>
              </a14:hiddenEffects>
            </a:ext>
          </a:extLst>
        </p:spPr>
      </p:pic>
      <p:sp>
        <p:nvSpPr>
          <p:cNvPr id="75780" name="Slide Number Placeholder 6"/>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C1018CD-4104-3E46-8586-6F5E2FACE212}" type="slidenum">
              <a:rPr lang="en-US" sz="1000">
                <a:solidFill>
                  <a:srgbClr val="898989"/>
                </a:solidFill>
                <a:latin typeface="Century Gothic" charset="0"/>
              </a:rPr>
              <a:pPr/>
              <a:t>39</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026"/>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Infrared</a:t>
            </a:r>
            <a:br>
              <a:rPr lang="en-US">
                <a:latin typeface="Arial" charset="0"/>
                <a:cs typeface="Arial" charset="0"/>
              </a:rPr>
            </a:br>
            <a:r>
              <a:rPr lang="en-US">
                <a:latin typeface="Arial" charset="0"/>
                <a:cs typeface="Arial" charset="0"/>
              </a:rPr>
              <a:t>Gas Sensor</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1069975" y="301625"/>
            <a:ext cx="7772400" cy="612775"/>
          </a:xfrm>
        </p:spPr>
        <p:txBody>
          <a:bodyPr/>
          <a:lstStyle/>
          <a:p>
            <a:pPr eaLnBrk="1" hangingPunct="1"/>
            <a:r>
              <a:rPr lang="en-US">
                <a:latin typeface="Arial" charset="0"/>
                <a:cs typeface="Arial" charset="0"/>
              </a:rPr>
              <a:t>Sample Draw NDIR Sensor</a:t>
            </a:r>
          </a:p>
        </p:txBody>
      </p:sp>
      <p:sp>
        <p:nvSpPr>
          <p:cNvPr id="79874"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C29F06C-577E-BD4A-8CDD-5EE90ED90B49}" type="slidenum">
              <a:rPr lang="en-US" sz="1000">
                <a:solidFill>
                  <a:srgbClr val="898989"/>
                </a:solidFill>
                <a:latin typeface="Century Gothic" charset="0"/>
              </a:rPr>
              <a:pPr/>
              <a:t>41</a:t>
            </a:fld>
            <a:endParaRPr lang="en-US" sz="1000">
              <a:solidFill>
                <a:srgbClr val="898989"/>
              </a:solidFill>
              <a:latin typeface="Century Gothic" charset="0"/>
            </a:endParaRPr>
          </a:p>
        </p:txBody>
      </p:sp>
      <p:pic>
        <p:nvPicPr>
          <p:cNvPr id="7987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68463"/>
            <a:ext cx="61849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9325" y="3829050"/>
            <a:ext cx="4773613"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r>
              <a:rPr lang="en-US">
                <a:latin typeface="Century Gothic" charset="0"/>
              </a:rPr>
              <a:t>Diffusion IR Sensor</a:t>
            </a:r>
          </a:p>
        </p:txBody>
      </p:sp>
      <p:sp>
        <p:nvSpPr>
          <p:cNvPr id="80898"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305E4B7-FCD9-9643-84A4-AC77030667AD}" type="slidenum">
              <a:rPr lang="en-US" sz="1000">
                <a:solidFill>
                  <a:srgbClr val="898989"/>
                </a:solidFill>
                <a:latin typeface="Century Gothic" charset="0"/>
              </a:rPr>
              <a:pPr/>
              <a:t>42</a:t>
            </a:fld>
            <a:endParaRPr lang="en-US" sz="1000">
              <a:solidFill>
                <a:srgbClr val="898989"/>
              </a:solidFill>
              <a:latin typeface="Century Gothic" charset="0"/>
            </a:endParaRPr>
          </a:p>
        </p:txBody>
      </p:sp>
      <p:pic>
        <p:nvPicPr>
          <p:cNvPr id="80899" name="Picture 3" descr="Screen Shot 2016-07-28 at 3.03.2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9525" y="1373188"/>
            <a:ext cx="6805613"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p:cNvSpPr>
          <p:nvPr>
            <p:ph type="title"/>
          </p:nvPr>
        </p:nvSpPr>
        <p:spPr/>
        <p:txBody>
          <a:bodyPr/>
          <a:lstStyle/>
          <a:p>
            <a:pPr eaLnBrk="1" hangingPunct="1"/>
            <a:r>
              <a:rPr lang="en-US">
                <a:latin typeface="Century Gothic" charset="0"/>
              </a:rPr>
              <a:t>NDIR Troubleshooting</a:t>
            </a:r>
          </a:p>
        </p:txBody>
      </p:sp>
      <p:sp>
        <p:nvSpPr>
          <p:cNvPr id="81922" name="Rectangle 3"/>
          <p:cNvSpPr>
            <a:spLocks noGrp="1"/>
          </p:cNvSpPr>
          <p:nvPr>
            <p:ph idx="1"/>
          </p:nvPr>
        </p:nvSpPr>
        <p:spPr/>
        <p:txBody>
          <a:bodyPr/>
          <a:lstStyle/>
          <a:p>
            <a:pPr eaLnBrk="1" hangingPunct="1">
              <a:lnSpc>
                <a:spcPct val="90000"/>
              </a:lnSpc>
            </a:pPr>
            <a:r>
              <a:rPr lang="en-US">
                <a:latin typeface="Century Gothic" charset="0"/>
              </a:rPr>
              <a:t>Contamination of the sensor will reduce energy reaching sensor causing high output.  Contaminants consist of:</a:t>
            </a:r>
          </a:p>
          <a:p>
            <a:pPr lvl="1" eaLnBrk="1" hangingPunct="1">
              <a:lnSpc>
                <a:spcPct val="90000"/>
              </a:lnSpc>
            </a:pPr>
            <a:r>
              <a:rPr lang="en-US">
                <a:latin typeface="Century Gothic" charset="0"/>
              </a:rPr>
              <a:t>Dust</a:t>
            </a:r>
          </a:p>
          <a:p>
            <a:pPr lvl="1" eaLnBrk="1" hangingPunct="1">
              <a:lnSpc>
                <a:spcPct val="90000"/>
              </a:lnSpc>
            </a:pPr>
            <a:r>
              <a:rPr lang="en-US">
                <a:latin typeface="Century Gothic" charset="0"/>
              </a:rPr>
              <a:t>Moisture/Liquid</a:t>
            </a:r>
          </a:p>
          <a:p>
            <a:pPr eaLnBrk="1" hangingPunct="1">
              <a:lnSpc>
                <a:spcPct val="90000"/>
              </a:lnSpc>
            </a:pPr>
            <a:r>
              <a:rPr lang="en-US">
                <a:latin typeface="Century Gothic" charset="0"/>
              </a:rPr>
              <a:t>Open IR source will cause output to peg upscale</a:t>
            </a:r>
          </a:p>
          <a:p>
            <a:pPr eaLnBrk="1" hangingPunct="1">
              <a:lnSpc>
                <a:spcPct val="90000"/>
              </a:lnSpc>
            </a:pPr>
            <a:endParaRPr lang="en-US">
              <a:latin typeface="Century Gothic" charset="0"/>
            </a:endParaRPr>
          </a:p>
        </p:txBody>
      </p:sp>
      <p:sp>
        <p:nvSpPr>
          <p:cNvPr id="81923" name="Slide Number Placeholder 5"/>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15F4EAB5-8783-B447-A867-1A0DBCBC2E74}" type="slidenum">
              <a:rPr lang="en-US" sz="1000">
                <a:solidFill>
                  <a:srgbClr val="898989"/>
                </a:solidFill>
                <a:latin typeface="Century Gothic" charset="0"/>
              </a:rPr>
              <a:pPr/>
              <a:t>43</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F0604689-FCC7-594F-864A-D44FBC5FE384}" type="slidenum">
              <a:rPr lang="en-US" sz="1000">
                <a:solidFill>
                  <a:srgbClr val="898989"/>
                </a:solidFill>
                <a:latin typeface="Century Gothic" charset="0"/>
              </a:rPr>
              <a:pPr/>
              <a:t>44</a:t>
            </a:fld>
            <a:endParaRPr lang="en-US" sz="1000">
              <a:solidFill>
                <a:srgbClr val="898989"/>
              </a:solidFill>
              <a:latin typeface="Century Gothic" charset="0"/>
            </a:endParaRPr>
          </a:p>
        </p:txBody>
      </p:sp>
      <p:sp>
        <p:nvSpPr>
          <p:cNvPr id="83970" name="Rectangle 2"/>
          <p:cNvSpPr>
            <a:spLocks noGrp="1"/>
          </p:cNvSpPr>
          <p:nvPr>
            <p:ph type="title"/>
          </p:nvPr>
        </p:nvSpPr>
        <p:spPr/>
        <p:txBody>
          <a:bodyPr/>
          <a:lstStyle/>
          <a:p>
            <a:pPr eaLnBrk="1" hangingPunct="1"/>
            <a:r>
              <a:rPr lang="en-US" dirty="0">
                <a:solidFill>
                  <a:srgbClr val="F63647"/>
                </a:solidFill>
                <a:latin typeface="Century Gothic" charset="0"/>
              </a:rPr>
              <a:t>P</a:t>
            </a:r>
            <a:r>
              <a:rPr lang="en-US" dirty="0">
                <a:latin typeface="Century Gothic" charset="0"/>
              </a:rPr>
              <a:t>hoto </a:t>
            </a:r>
            <a:r>
              <a:rPr lang="en-US" dirty="0">
                <a:solidFill>
                  <a:srgbClr val="F63647"/>
                </a:solidFill>
                <a:latin typeface="Century Gothic" charset="0"/>
              </a:rPr>
              <a:t>I</a:t>
            </a:r>
            <a:r>
              <a:rPr lang="en-US" dirty="0">
                <a:latin typeface="Century Gothic" charset="0"/>
              </a:rPr>
              <a:t>onization </a:t>
            </a:r>
            <a:r>
              <a:rPr lang="en-US" dirty="0">
                <a:solidFill>
                  <a:srgbClr val="F63647"/>
                </a:solidFill>
                <a:latin typeface="Century Gothic" charset="0"/>
              </a:rPr>
              <a:t>D</a:t>
            </a:r>
            <a:r>
              <a:rPr lang="en-US" dirty="0">
                <a:latin typeface="Century Gothic" charset="0"/>
              </a:rPr>
              <a:t>etector</a:t>
            </a:r>
          </a:p>
        </p:txBody>
      </p:sp>
      <p:sp>
        <p:nvSpPr>
          <p:cNvPr id="83971" name="Rectangle 4"/>
          <p:cNvSpPr>
            <a:spLocks noGrp="1"/>
          </p:cNvSpPr>
          <p:nvPr>
            <p:ph idx="1"/>
          </p:nvPr>
        </p:nvSpPr>
        <p:spPr>
          <a:xfrm>
            <a:off x="762000" y="1460500"/>
            <a:ext cx="5892800" cy="4114800"/>
          </a:xfrm>
        </p:spPr>
        <p:txBody>
          <a:bodyPr/>
          <a:lstStyle/>
          <a:p>
            <a:pPr eaLnBrk="1" hangingPunct="1"/>
            <a:r>
              <a:rPr lang="en-US">
                <a:latin typeface="Century Gothic" charset="0"/>
              </a:rPr>
              <a:t>A PID is a broadband VOC detection technique</a:t>
            </a:r>
          </a:p>
        </p:txBody>
      </p:sp>
      <p:pic>
        <p:nvPicPr>
          <p:cNvPr id="83972" name="Picture 10" descr="pi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75500" y="1854200"/>
            <a:ext cx="11144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Content Placeholder 8" descr="PID_configuration.jpg"/>
          <p:cNvPicPr>
            <a:picLocks noChangeAspect="1"/>
          </p:cNvPicPr>
          <p:nvPr/>
        </p:nvPicPr>
        <p:blipFill>
          <a:blip r:embed="rId3">
            <a:extLst>
              <a:ext uri="{28A0092B-C50C-407E-A947-70E740481C1C}">
                <a14:useLocalDpi xmlns:a14="http://schemas.microsoft.com/office/drawing/2010/main" val="0"/>
              </a:ext>
            </a:extLst>
          </a:blip>
          <a:srcRect l="-2078" r="-2078"/>
          <a:stretch>
            <a:fillRect/>
          </a:stretch>
        </p:blipFill>
        <p:spPr bwMode="auto">
          <a:xfrm>
            <a:off x="1498600" y="2654300"/>
            <a:ext cx="5257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3B3B73B-F46A-4C40-A73D-2FDA0074131D}" type="slidenum">
              <a:rPr lang="en-US" sz="1000">
                <a:solidFill>
                  <a:srgbClr val="898989"/>
                </a:solidFill>
                <a:latin typeface="Century Gothic" charset="0"/>
              </a:rPr>
              <a:pPr/>
              <a:t>45</a:t>
            </a:fld>
            <a:endParaRPr lang="en-US" sz="1000">
              <a:solidFill>
                <a:srgbClr val="898989"/>
              </a:solidFill>
              <a:latin typeface="Century Gothic" charset="0"/>
            </a:endParaRPr>
          </a:p>
        </p:txBody>
      </p:sp>
      <p:pic>
        <p:nvPicPr>
          <p:cNvPr id="84994" name="Picture 1" descr="Untitled Extract Pages1.pdf"/>
          <p:cNvPicPr>
            <a:picLocks noChangeAspect="1"/>
          </p:cNvPicPr>
          <p:nvPr/>
        </p:nvPicPr>
        <p:blipFill rotWithShape="1">
          <a:blip r:embed="rId2">
            <a:extLst>
              <a:ext uri="{28A0092B-C50C-407E-A947-70E740481C1C}">
                <a14:useLocalDpi xmlns:a14="http://schemas.microsoft.com/office/drawing/2010/main" val="0"/>
              </a:ext>
            </a:extLst>
          </a:blip>
          <a:srcRect t="39945" b="7627"/>
          <a:stretch/>
        </p:blipFill>
        <p:spPr bwMode="auto">
          <a:xfrm>
            <a:off x="439738" y="685799"/>
            <a:ext cx="9228137" cy="625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Grp="1"/>
          </p:cNvSpPr>
          <p:nvPr>
            <p:ph type="title"/>
          </p:nvPr>
        </p:nvSpPr>
        <p:spPr>
          <a:xfrm>
            <a:off x="1069975" y="93815"/>
            <a:ext cx="7772400" cy="676275"/>
          </a:xfrm>
        </p:spPr>
        <p:txBody>
          <a:bodyPr/>
          <a:lstStyle/>
          <a:p>
            <a:pPr eaLnBrk="1" hangingPunct="1"/>
            <a:r>
              <a:rPr lang="en-US" sz="2800" dirty="0" smtClean="0">
                <a:latin typeface="Century Gothic" charset="0"/>
              </a:rPr>
              <a:t>Partial List of PID Detectable Compounds</a:t>
            </a:r>
            <a:endParaRPr lang="en-US" sz="2800" dirty="0">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9AC4E41-2DBD-1F41-B099-9DC525ECA456}" type="slidenum">
              <a:rPr lang="en-US" sz="1000">
                <a:solidFill>
                  <a:srgbClr val="898989"/>
                </a:solidFill>
                <a:latin typeface="Century Gothic" charset="0"/>
              </a:rPr>
              <a:pPr/>
              <a:t>46</a:t>
            </a:fld>
            <a:endParaRPr lang="en-US" sz="1000">
              <a:solidFill>
                <a:srgbClr val="898989"/>
              </a:solidFill>
              <a:latin typeface="Century Gothic" charset="0"/>
            </a:endParaRPr>
          </a:p>
        </p:txBody>
      </p:sp>
      <p:pic>
        <p:nvPicPr>
          <p:cNvPr id="86018" name="Picture 1" descr="Untitled Extract Pages.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5288" y="-535420"/>
            <a:ext cx="6194447" cy="800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026"/>
          <p:cNvSpPr>
            <a:spLocks noGrp="1"/>
          </p:cNvSpPr>
          <p:nvPr>
            <p:ph type="ctrTitle"/>
          </p:nvPr>
        </p:nvSpPr>
        <p:spPr>
          <a:xfrm>
            <a:off x="685800" y="2130425"/>
            <a:ext cx="7772400" cy="1470025"/>
          </a:xfrm>
        </p:spPr>
        <p:txBody>
          <a:bodyPr/>
          <a:lstStyle/>
          <a:p>
            <a:pPr eaLnBrk="1" hangingPunct="1"/>
            <a:r>
              <a:rPr lang="en-US">
                <a:latin typeface="Arial" charset="0"/>
                <a:cs typeface="Arial" charset="0"/>
              </a:rPr>
              <a:t>Electrochemical Toxic</a:t>
            </a:r>
            <a:br>
              <a:rPr lang="en-US">
                <a:latin typeface="Arial" charset="0"/>
                <a:cs typeface="Arial" charset="0"/>
              </a:rPr>
            </a:br>
            <a:r>
              <a:rPr lang="en-US">
                <a:latin typeface="Arial" charset="0"/>
                <a:cs typeface="Arial" charset="0"/>
              </a:rPr>
              <a:t>Gas Sensor</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p:cNvSpPr>
          <p:nvPr>
            <p:ph type="title"/>
          </p:nvPr>
        </p:nvSpPr>
        <p:spPr>
          <a:xfrm>
            <a:off x="1073150" y="295275"/>
            <a:ext cx="7772400" cy="609600"/>
          </a:xfrm>
        </p:spPr>
        <p:txBody>
          <a:bodyPr/>
          <a:lstStyle/>
          <a:p>
            <a:pPr eaLnBrk="1" hangingPunct="1"/>
            <a:r>
              <a:rPr lang="en-US">
                <a:latin typeface="Arial" charset="0"/>
                <a:cs typeface="Arial" charset="0"/>
              </a:rPr>
              <a:t>Electrochemical Sensors</a:t>
            </a:r>
          </a:p>
        </p:txBody>
      </p:sp>
      <p:sp>
        <p:nvSpPr>
          <p:cNvPr id="89090" name="Rectangle 3"/>
          <p:cNvSpPr>
            <a:spLocks noGrp="1"/>
          </p:cNvSpPr>
          <p:nvPr>
            <p:ph type="body" sz="half" idx="1"/>
          </p:nvPr>
        </p:nvSpPr>
        <p:spPr>
          <a:xfrm>
            <a:off x="857250" y="2662238"/>
            <a:ext cx="4583113" cy="3532187"/>
          </a:xfrm>
        </p:spPr>
        <p:txBody>
          <a:bodyPr/>
          <a:lstStyle/>
          <a:p>
            <a:pPr eaLnBrk="1" hangingPunct="1"/>
            <a:r>
              <a:rPr lang="en-US" sz="2400">
                <a:latin typeface="Century Gothic" charset="0"/>
              </a:rPr>
              <a:t>Electrode material</a:t>
            </a:r>
          </a:p>
          <a:p>
            <a:pPr eaLnBrk="1" hangingPunct="1"/>
            <a:r>
              <a:rPr lang="en-US" sz="2400">
                <a:latin typeface="Century Gothic" charset="0"/>
              </a:rPr>
              <a:t>Bias voltage</a:t>
            </a:r>
          </a:p>
          <a:p>
            <a:pPr eaLnBrk="1" hangingPunct="1"/>
            <a:r>
              <a:rPr lang="en-US" sz="2400">
                <a:latin typeface="Century Gothic" charset="0"/>
              </a:rPr>
              <a:t>Electrolyte</a:t>
            </a:r>
          </a:p>
          <a:p>
            <a:pPr lvl="1" eaLnBrk="1" hangingPunct="1"/>
            <a:r>
              <a:rPr lang="en-US" sz="2000">
                <a:latin typeface="Century Gothic" charset="0"/>
              </a:rPr>
              <a:t>Sulfuric acid</a:t>
            </a:r>
          </a:p>
          <a:p>
            <a:pPr lvl="1" eaLnBrk="1" hangingPunct="1"/>
            <a:r>
              <a:rPr lang="en-US" sz="2000">
                <a:latin typeface="Century Gothic" charset="0"/>
              </a:rPr>
              <a:t>Potassium Iodide</a:t>
            </a:r>
          </a:p>
          <a:p>
            <a:pPr lvl="1" eaLnBrk="1" hangingPunct="1"/>
            <a:r>
              <a:rPr lang="en-US" sz="2000">
                <a:latin typeface="Century Gothic" charset="0"/>
              </a:rPr>
              <a:t>Potassium Iodate</a:t>
            </a:r>
          </a:p>
          <a:p>
            <a:pPr eaLnBrk="1" hangingPunct="1"/>
            <a:r>
              <a:rPr lang="en-US" sz="2400">
                <a:latin typeface="Century Gothic" charset="0"/>
              </a:rPr>
              <a:t>Reaction area of electrode</a:t>
            </a:r>
          </a:p>
          <a:p>
            <a:pPr eaLnBrk="1" hangingPunct="1"/>
            <a:r>
              <a:rPr lang="en-US" sz="2400">
                <a:latin typeface="Century Gothic" charset="0"/>
              </a:rPr>
              <a:t>Electrolyte reaction</a:t>
            </a:r>
          </a:p>
        </p:txBody>
      </p:sp>
      <p:pic>
        <p:nvPicPr>
          <p:cNvPr id="89091" name="Content Placeholder 7" descr="GD70D.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3703" r="3703"/>
          <a:stretch>
            <a:fillRect/>
          </a:stretch>
        </p:blipFill>
        <p:spPr>
          <a:xfrm>
            <a:off x="5434013" y="2270125"/>
            <a:ext cx="3143250" cy="3394075"/>
          </a:xfrm>
        </p:spPr>
      </p:pic>
      <p:sp>
        <p:nvSpPr>
          <p:cNvPr id="89092" name="Slide Number Placeholder 6"/>
          <p:cNvSpPr>
            <a:spLocks noGrp="1" noChangeArrowheads="1"/>
          </p:cNvSpPr>
          <p:nvPr>
            <p:ph type="sldNum" sz="quarter" idx="12"/>
          </p:nvPr>
        </p:nvSpPr>
        <p:spPr bwMode="auto">
          <a:xfrm>
            <a:off x="6553200" y="65468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75B4CD76-095A-8048-B092-7720C9748957}" type="slidenum">
              <a:rPr lang="en-US" sz="1000">
                <a:solidFill>
                  <a:srgbClr val="898989"/>
                </a:solidFill>
                <a:latin typeface="Century Gothic" charset="0"/>
              </a:rPr>
              <a:pPr/>
              <a:t>48</a:t>
            </a:fld>
            <a:endParaRPr lang="en-US" sz="1000">
              <a:solidFill>
                <a:srgbClr val="898989"/>
              </a:solidFill>
              <a:latin typeface="Century Gothic" charset="0"/>
            </a:endParaRPr>
          </a:p>
        </p:txBody>
      </p:sp>
      <p:sp>
        <p:nvSpPr>
          <p:cNvPr id="89093" name="Text Box 8"/>
          <p:cNvSpPr txBox="1">
            <a:spLocks noChangeArrowheads="1"/>
          </p:cNvSpPr>
          <p:nvPr/>
        </p:nvSpPr>
        <p:spPr bwMode="auto">
          <a:xfrm>
            <a:off x="844550" y="1401763"/>
            <a:ext cx="76501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spcBef>
                <a:spcPct val="50000"/>
              </a:spcBef>
            </a:pPr>
            <a:r>
              <a:rPr lang="en-US">
                <a:solidFill>
                  <a:srgbClr val="F63F1B"/>
                </a:solidFill>
              </a:rPr>
              <a:t>5 Key Factors that separate Riken sensors from the competition</a:t>
            </a:r>
            <a:endParaRPr lang="en-US"/>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026"/>
          <p:cNvSpPr>
            <a:spLocks noGrp="1"/>
          </p:cNvSpPr>
          <p:nvPr>
            <p:ph type="title"/>
          </p:nvPr>
        </p:nvSpPr>
        <p:spPr>
          <a:xfrm>
            <a:off x="1087438" y="325438"/>
            <a:ext cx="7772400" cy="579437"/>
          </a:xfrm>
        </p:spPr>
        <p:txBody>
          <a:bodyPr/>
          <a:lstStyle/>
          <a:p>
            <a:pPr eaLnBrk="1" hangingPunct="1"/>
            <a:r>
              <a:rPr lang="en-US">
                <a:latin typeface="Arial" charset="0"/>
                <a:cs typeface="Arial" charset="0"/>
              </a:rPr>
              <a:t>Electrochemical Sensors</a:t>
            </a:r>
            <a:endParaRPr lang="en-US">
              <a:latin typeface="Century Gothic" charset="0"/>
            </a:endParaRPr>
          </a:p>
        </p:txBody>
      </p:sp>
      <p:sp>
        <p:nvSpPr>
          <p:cNvPr id="91138" name="Rectangle 1027"/>
          <p:cNvSpPr>
            <a:spLocks noGrp="1"/>
          </p:cNvSpPr>
          <p:nvPr>
            <p:ph type="body" sz="half" idx="1"/>
          </p:nvPr>
        </p:nvSpPr>
        <p:spPr/>
        <p:txBody>
          <a:bodyPr/>
          <a:lstStyle/>
          <a:p>
            <a:pPr eaLnBrk="1" hangingPunct="1"/>
            <a:r>
              <a:rPr lang="en-US" sz="2800">
                <a:latin typeface="Century Gothic" charset="0"/>
              </a:rPr>
              <a:t>Long life (2+ years)</a:t>
            </a:r>
          </a:p>
          <a:p>
            <a:pPr eaLnBrk="1" hangingPunct="1"/>
            <a:r>
              <a:rPr lang="en-US" sz="2800">
                <a:latin typeface="Century Gothic" charset="0"/>
              </a:rPr>
              <a:t>Excellent stability</a:t>
            </a:r>
          </a:p>
          <a:p>
            <a:pPr eaLnBrk="1" hangingPunct="1"/>
            <a:r>
              <a:rPr lang="en-US" sz="2800">
                <a:latin typeface="Century Gothic" charset="0"/>
              </a:rPr>
              <a:t>High degree of selectiveness</a:t>
            </a:r>
          </a:p>
          <a:p>
            <a:pPr eaLnBrk="1" hangingPunct="1"/>
            <a:r>
              <a:rPr lang="en-US" sz="2800">
                <a:latin typeface="Century Gothic" charset="0"/>
              </a:rPr>
              <a:t>Easy to replace and calibrate</a:t>
            </a:r>
          </a:p>
          <a:p>
            <a:pPr eaLnBrk="1" hangingPunct="1"/>
            <a:endParaRPr lang="en-US" sz="2800">
              <a:latin typeface="Century Gothic" charset="0"/>
            </a:endParaRPr>
          </a:p>
        </p:txBody>
      </p:sp>
      <p:sp>
        <p:nvSpPr>
          <p:cNvPr id="91139" name="Slide Number Placeholder 6"/>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FE2C834-6A88-234B-BEE6-A78190AB844E}" type="slidenum">
              <a:rPr lang="en-US" sz="1000">
                <a:solidFill>
                  <a:srgbClr val="898989"/>
                </a:solidFill>
                <a:latin typeface="Century Gothic" charset="0"/>
              </a:rPr>
              <a:pPr/>
              <a:t>49</a:t>
            </a:fld>
            <a:endParaRPr lang="en-US" sz="1000">
              <a:solidFill>
                <a:srgbClr val="898989"/>
              </a:solidFill>
              <a:latin typeface="Century Gothic" charset="0"/>
            </a:endParaRPr>
          </a:p>
        </p:txBody>
      </p:sp>
      <p:pic>
        <p:nvPicPr>
          <p:cNvPr id="91140" name="Content Placeholder 2" descr="ES-23AH-PH3.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18" b="18"/>
          <a:stretch>
            <a:fillRect/>
          </a:stretch>
        </p:blipFill>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4"/>
          <p:cNvSpPr>
            <a:spLocks noGrp="1"/>
          </p:cNvSpPr>
          <p:nvPr>
            <p:ph type="title"/>
          </p:nvPr>
        </p:nvSpPr>
        <p:spPr>
          <a:xfrm>
            <a:off x="1069975" y="301625"/>
            <a:ext cx="7772400" cy="592138"/>
          </a:xfrm>
        </p:spPr>
        <p:txBody>
          <a:bodyPr/>
          <a:lstStyle/>
          <a:p>
            <a:pPr eaLnBrk="1" hangingPunct="1"/>
            <a:r>
              <a:rPr lang="en-US">
                <a:latin typeface="Arial" charset="0"/>
                <a:cs typeface="Arial" charset="0"/>
              </a:rPr>
              <a:t>Electrochemical Sensors</a:t>
            </a:r>
            <a:endParaRPr lang="en-US">
              <a:latin typeface="Century Gothic" charset="0"/>
            </a:endParaRPr>
          </a:p>
        </p:txBody>
      </p:sp>
      <p:sp>
        <p:nvSpPr>
          <p:cNvPr id="93186" name="Rectangle 9"/>
          <p:cNvSpPr>
            <a:spLocks noGrp="1"/>
          </p:cNvSpPr>
          <p:nvPr>
            <p:ph sz="half" idx="1"/>
          </p:nvPr>
        </p:nvSpPr>
        <p:spPr>
          <a:xfrm>
            <a:off x="457200" y="1600200"/>
            <a:ext cx="4038600" cy="4525963"/>
          </a:xfrm>
        </p:spPr>
        <p:txBody>
          <a:bodyPr/>
          <a:lstStyle/>
          <a:p>
            <a:pPr eaLnBrk="1" hangingPunct="1"/>
            <a:r>
              <a:rPr lang="en-US">
                <a:latin typeface="Century Gothic" charset="0"/>
              </a:rPr>
              <a:t>May require bias stabilization period</a:t>
            </a:r>
          </a:p>
          <a:p>
            <a:pPr eaLnBrk="1" hangingPunct="1"/>
            <a:r>
              <a:rPr lang="en-US">
                <a:latin typeface="Century Gothic" charset="0"/>
              </a:rPr>
              <a:t>Replace if:</a:t>
            </a:r>
          </a:p>
          <a:p>
            <a:pPr lvl="1" eaLnBrk="1" hangingPunct="1"/>
            <a:r>
              <a:rPr lang="en-US">
                <a:latin typeface="Century Gothic" charset="0"/>
              </a:rPr>
              <a:t>Sensor has low span</a:t>
            </a:r>
          </a:p>
          <a:p>
            <a:pPr lvl="1" eaLnBrk="1" hangingPunct="1"/>
            <a:r>
              <a:rPr lang="en-US">
                <a:latin typeface="Century Gothic" charset="0"/>
              </a:rPr>
              <a:t>Sensor is unstable</a:t>
            </a:r>
          </a:p>
          <a:p>
            <a:pPr lvl="1" eaLnBrk="1" hangingPunct="1"/>
            <a:r>
              <a:rPr lang="en-US">
                <a:latin typeface="Century Gothic" charset="0"/>
              </a:rPr>
              <a:t>Unable to set zero</a:t>
            </a:r>
          </a:p>
          <a:p>
            <a:pPr lvl="1" eaLnBrk="1" hangingPunct="1"/>
            <a:r>
              <a:rPr lang="en-US">
                <a:latin typeface="Century Gothic" charset="0"/>
              </a:rPr>
              <a:t>Electrolyte is contaminated</a:t>
            </a:r>
          </a:p>
          <a:p>
            <a:pPr lvl="1" eaLnBrk="1" hangingPunct="1"/>
            <a:r>
              <a:rPr lang="en-US">
                <a:latin typeface="Century Gothic" charset="0"/>
              </a:rPr>
              <a:t>Sensor is leaking</a:t>
            </a:r>
          </a:p>
        </p:txBody>
      </p:sp>
      <p:pic>
        <p:nvPicPr>
          <p:cNvPr id="93187" name="Content Placeholder 4" descr="Bad Electrolyte.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9488" r="-9488"/>
          <a:stretch>
            <a:fillRect/>
          </a:stretch>
        </p:blipFill>
        <p:spPr>
          <a:xfrm>
            <a:off x="4648200" y="1600200"/>
            <a:ext cx="4038600" cy="4525963"/>
          </a:xfrm>
        </p:spPr>
      </p:pic>
      <p:sp>
        <p:nvSpPr>
          <p:cNvPr id="93188" name="Slide Number Placeholder 7"/>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C985DB96-5958-0D48-A1C4-D07E4934BE7F}" type="slidenum">
              <a:rPr lang="en-US" sz="1000">
                <a:solidFill>
                  <a:srgbClr val="898989"/>
                </a:solidFill>
                <a:latin typeface="Century Gothic" charset="0"/>
              </a:rPr>
              <a:pPr/>
              <a:t>50</a:t>
            </a:fld>
            <a:endParaRPr lang="en-US" sz="1000">
              <a:solidFill>
                <a:srgbClr val="898989"/>
              </a:solidFill>
              <a:latin typeface="Century Gothic" charset="0"/>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p:nvPr>
        </p:nvSpPr>
        <p:spPr>
          <a:xfrm>
            <a:off x="1066800" y="325438"/>
            <a:ext cx="7454900" cy="598487"/>
          </a:xfrm>
        </p:spPr>
        <p:txBody>
          <a:bodyPr/>
          <a:lstStyle/>
          <a:p>
            <a:pPr eaLnBrk="1" hangingPunct="1"/>
            <a:r>
              <a:rPr lang="en-US">
                <a:latin typeface="Arial" charset="0"/>
                <a:cs typeface="Arial" charset="0"/>
              </a:rPr>
              <a:t>Electrochemical Sensors</a:t>
            </a:r>
            <a:endParaRPr lang="en-US">
              <a:latin typeface="Century Gothic" charset="0"/>
            </a:endParaRPr>
          </a:p>
        </p:txBody>
      </p:sp>
      <p:sp>
        <p:nvSpPr>
          <p:cNvPr id="95234"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DB47BB1-45FC-4D46-84F2-197D6A8E4E26}" type="slidenum">
              <a:rPr lang="en-US" sz="1000">
                <a:solidFill>
                  <a:srgbClr val="898989"/>
                </a:solidFill>
                <a:latin typeface="Century Gothic" charset="0"/>
              </a:rPr>
              <a:pPr/>
              <a:t>51</a:t>
            </a:fld>
            <a:endParaRPr lang="en-US" sz="1000">
              <a:solidFill>
                <a:srgbClr val="898989"/>
              </a:solidFill>
              <a:latin typeface="Century Gothic" charset="0"/>
            </a:endParaRPr>
          </a:p>
        </p:txBody>
      </p:sp>
      <p:pic>
        <p:nvPicPr>
          <p:cNvPr id="95235" name="Picture 1" descr="Screen Shot 2016-07-29 at 10.48.3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2038" y="1482725"/>
            <a:ext cx="6781800" cy="449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6" name="Text Box 10"/>
          <p:cNvSpPr txBox="1">
            <a:spLocks noChangeArrowheads="1"/>
          </p:cNvSpPr>
          <p:nvPr/>
        </p:nvSpPr>
        <p:spPr bwMode="auto">
          <a:xfrm>
            <a:off x="6872288" y="2959100"/>
            <a:ext cx="798512" cy="2746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r>
              <a:rPr lang="en-US" sz="1200">
                <a:solidFill>
                  <a:schemeClr val="bg1"/>
                </a:solidFill>
              </a:rPr>
              <a:t>Resistor</a:t>
            </a:r>
            <a:endParaRPr lang="en-US" sz="1800"/>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026"/>
          <p:cNvSpPr>
            <a:spLocks noGrp="1"/>
          </p:cNvSpPr>
          <p:nvPr>
            <p:ph type="title"/>
          </p:nvPr>
        </p:nvSpPr>
        <p:spPr>
          <a:xfrm>
            <a:off x="1069975" y="301625"/>
            <a:ext cx="7772400" cy="592138"/>
          </a:xfrm>
        </p:spPr>
        <p:txBody>
          <a:bodyPr/>
          <a:lstStyle/>
          <a:p>
            <a:pPr eaLnBrk="1" hangingPunct="1"/>
            <a:r>
              <a:rPr lang="en-US">
                <a:latin typeface="Arial" charset="0"/>
                <a:cs typeface="Arial" charset="0"/>
              </a:rPr>
              <a:t>Sensor Troubleshooting</a:t>
            </a:r>
          </a:p>
        </p:txBody>
      </p:sp>
      <p:sp>
        <p:nvSpPr>
          <p:cNvPr id="97282" name="Slide Number Placeholder 5"/>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E2CA112-C671-5E4A-951D-427FB41E9254}" type="slidenum">
              <a:rPr lang="en-US" sz="1000">
                <a:solidFill>
                  <a:srgbClr val="898989"/>
                </a:solidFill>
                <a:latin typeface="Century Gothic" charset="0"/>
              </a:rPr>
              <a:pPr/>
              <a:t>52</a:t>
            </a:fld>
            <a:endParaRPr lang="en-US" sz="1000">
              <a:solidFill>
                <a:srgbClr val="898989"/>
              </a:solidFill>
              <a:latin typeface="Century Gothic" charset="0"/>
            </a:endParaRPr>
          </a:p>
        </p:txBody>
      </p:sp>
      <p:graphicFrame>
        <p:nvGraphicFramePr>
          <p:cNvPr id="97283" name="Object 5"/>
          <p:cNvGraphicFramePr>
            <a:graphicFrameLocks noChangeAspect="1"/>
          </p:cNvGraphicFramePr>
          <p:nvPr/>
        </p:nvGraphicFramePr>
        <p:xfrm>
          <a:off x="1511300" y="1117600"/>
          <a:ext cx="6451600" cy="5740400"/>
        </p:xfrm>
        <a:graphic>
          <a:graphicData uri="http://schemas.openxmlformats.org/presentationml/2006/ole">
            <mc:AlternateContent xmlns:mc="http://schemas.openxmlformats.org/markup-compatibility/2006">
              <mc:Choice xmlns:v="urn:schemas-microsoft-com:vml" Requires="v">
                <p:oleObj spid="_x0000_s97337" name="Document" r:id="rId3" imgW="6451363" imgH="5917982" progId="Word.Document.12">
                  <p:embed/>
                </p:oleObj>
              </mc:Choice>
              <mc:Fallback>
                <p:oleObj name="Document" r:id="rId3" imgW="6451363" imgH="5917982" progId="Word.Documen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300" y="1117600"/>
                        <a:ext cx="64516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026"/>
          <p:cNvSpPr>
            <a:spLocks noGrp="1"/>
          </p:cNvSpPr>
          <p:nvPr>
            <p:ph type="title"/>
          </p:nvPr>
        </p:nvSpPr>
        <p:spPr>
          <a:xfrm>
            <a:off x="1069975" y="301625"/>
            <a:ext cx="7772400" cy="592138"/>
          </a:xfrm>
        </p:spPr>
        <p:txBody>
          <a:bodyPr/>
          <a:lstStyle/>
          <a:p>
            <a:pPr eaLnBrk="1" hangingPunct="1"/>
            <a:r>
              <a:rPr lang="en-US">
                <a:latin typeface="Arial" charset="0"/>
                <a:cs typeface="Arial" charset="0"/>
              </a:rPr>
              <a:t>Sensor Troubleshooting</a:t>
            </a:r>
          </a:p>
        </p:txBody>
      </p:sp>
      <p:sp>
        <p:nvSpPr>
          <p:cNvPr id="98306" name="Slide Number Placeholder 5"/>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9CD75785-EF24-E443-A886-DA8CF70077D8}" type="slidenum">
              <a:rPr lang="en-US" sz="1000">
                <a:solidFill>
                  <a:srgbClr val="898989"/>
                </a:solidFill>
                <a:latin typeface="Century Gothic" charset="0"/>
              </a:rPr>
              <a:pPr/>
              <a:t>53</a:t>
            </a:fld>
            <a:endParaRPr lang="en-US" sz="1000">
              <a:solidFill>
                <a:srgbClr val="898989"/>
              </a:solidFill>
              <a:latin typeface="Century Gothic" charset="0"/>
            </a:endParaRPr>
          </a:p>
        </p:txBody>
      </p:sp>
      <p:graphicFrame>
        <p:nvGraphicFramePr>
          <p:cNvPr id="98307" name="Object 1"/>
          <p:cNvGraphicFramePr>
            <a:graphicFrameLocks noChangeAspect="1"/>
          </p:cNvGraphicFramePr>
          <p:nvPr/>
        </p:nvGraphicFramePr>
        <p:xfrm>
          <a:off x="1041400" y="1130300"/>
          <a:ext cx="7378700" cy="5461000"/>
        </p:xfrm>
        <a:graphic>
          <a:graphicData uri="http://schemas.openxmlformats.org/presentationml/2006/ole">
            <mc:AlternateContent xmlns:mc="http://schemas.openxmlformats.org/markup-compatibility/2006">
              <mc:Choice xmlns:v="urn:schemas-microsoft-com:vml" Requires="v">
                <p:oleObj spid="_x0000_s98361" name="Document" r:id="rId3" imgW="6451363" imgH="4775024" progId="Word.Document.12">
                  <p:embed/>
                </p:oleObj>
              </mc:Choice>
              <mc:Fallback>
                <p:oleObj name="Document" r:id="rId3" imgW="6451363" imgH="4775024"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400" y="1130300"/>
                        <a:ext cx="7378700"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1026"/>
          <p:cNvSpPr>
            <a:spLocks noGrp="1"/>
          </p:cNvSpPr>
          <p:nvPr>
            <p:ph type="title"/>
          </p:nvPr>
        </p:nvSpPr>
        <p:spPr>
          <a:xfrm>
            <a:off x="1069975" y="301625"/>
            <a:ext cx="7772400" cy="592138"/>
          </a:xfrm>
        </p:spPr>
        <p:txBody>
          <a:bodyPr/>
          <a:lstStyle/>
          <a:p>
            <a:pPr eaLnBrk="1" hangingPunct="1"/>
            <a:r>
              <a:rPr lang="en-US">
                <a:latin typeface="Arial" charset="0"/>
                <a:cs typeface="Arial" charset="0"/>
              </a:rPr>
              <a:t>Understanding Date Codes</a:t>
            </a:r>
          </a:p>
        </p:txBody>
      </p:sp>
      <p:sp>
        <p:nvSpPr>
          <p:cNvPr id="99330" name="Rectangle 1027"/>
          <p:cNvSpPr>
            <a:spLocks noGrp="1"/>
          </p:cNvSpPr>
          <p:nvPr>
            <p:ph idx="1"/>
          </p:nvPr>
        </p:nvSpPr>
        <p:spPr>
          <a:xfrm>
            <a:off x="-19050" y="1519238"/>
            <a:ext cx="5816600" cy="4699000"/>
          </a:xfrm>
        </p:spPr>
        <p:txBody>
          <a:bodyPr/>
          <a:lstStyle/>
          <a:p>
            <a:pPr eaLnBrk="1" hangingPunct="1"/>
            <a:r>
              <a:rPr lang="en-US" sz="2000">
                <a:latin typeface="Century Gothic" charset="0"/>
              </a:rPr>
              <a:t>Each RKI Sensor has a date code to determine warranty begin date.</a:t>
            </a:r>
          </a:p>
          <a:p>
            <a:pPr lvl="1" eaLnBrk="1" hangingPunct="1"/>
            <a:r>
              <a:rPr lang="en-US" sz="1800">
                <a:latin typeface="Century Gothic" charset="0"/>
              </a:rPr>
              <a:t>The date code may be a small adhesive label on the sensor or may be read from </a:t>
            </a:r>
            <a:br>
              <a:rPr lang="en-US" sz="1800">
                <a:latin typeface="Century Gothic" charset="0"/>
              </a:rPr>
            </a:br>
            <a:r>
              <a:rPr lang="en-US" sz="1800">
                <a:latin typeface="Century Gothic" charset="0"/>
              </a:rPr>
              <a:t>the serial number on the sensor.</a:t>
            </a:r>
          </a:p>
          <a:p>
            <a:pPr lvl="1" eaLnBrk="1" hangingPunct="1"/>
            <a:r>
              <a:rPr lang="en-US" sz="2000">
                <a:latin typeface="Century Gothic" charset="0"/>
              </a:rPr>
              <a:t>Example:  S/N </a:t>
            </a:r>
            <a:r>
              <a:rPr lang="en-US" sz="2000">
                <a:solidFill>
                  <a:srgbClr val="FF0066"/>
                </a:solidFill>
                <a:latin typeface="Century Gothic" charset="0"/>
              </a:rPr>
              <a:t>792D01278AT</a:t>
            </a:r>
            <a:endParaRPr lang="en-US" sz="2000">
              <a:latin typeface="Century Gothic" charset="0"/>
            </a:endParaRPr>
          </a:p>
          <a:p>
            <a:pPr lvl="2" eaLnBrk="1" hangingPunct="1"/>
            <a:r>
              <a:rPr lang="en-US" sz="1800">
                <a:latin typeface="Century Gothic" charset="0"/>
              </a:rPr>
              <a:t>Date code is </a:t>
            </a:r>
            <a:r>
              <a:rPr lang="en-US" sz="1800">
                <a:solidFill>
                  <a:srgbClr val="FF0066"/>
                </a:solidFill>
                <a:latin typeface="Century Gothic" charset="0"/>
              </a:rPr>
              <a:t>79 (Mfg. date)</a:t>
            </a:r>
            <a:endParaRPr lang="en-US" sz="1800">
              <a:latin typeface="Century Gothic" charset="0"/>
            </a:endParaRPr>
          </a:p>
          <a:p>
            <a:pPr lvl="2" eaLnBrk="1" hangingPunct="1"/>
            <a:r>
              <a:rPr lang="en-US" sz="1800">
                <a:latin typeface="Century Gothic" charset="0"/>
              </a:rPr>
              <a:t>First numeral is the year (2017)</a:t>
            </a:r>
          </a:p>
          <a:p>
            <a:pPr lvl="2" eaLnBrk="1" hangingPunct="1"/>
            <a:r>
              <a:rPr lang="en-US" sz="1800">
                <a:latin typeface="Century Gothic" charset="0"/>
              </a:rPr>
              <a:t>Second numeral is the month (August)</a:t>
            </a:r>
          </a:p>
          <a:p>
            <a:pPr lvl="2" eaLnBrk="1" hangingPunct="1"/>
            <a:r>
              <a:rPr lang="en-US" sz="1800">
                <a:latin typeface="Century Gothic" charset="0"/>
              </a:rPr>
              <a:t>Months are coded 1=Jan to 9= Sept. Oct.= X, Nov. = Y and Dec. = Z.</a:t>
            </a:r>
          </a:p>
          <a:p>
            <a:pPr lvl="2" eaLnBrk="1" hangingPunct="1"/>
            <a:r>
              <a:rPr lang="en-US" sz="1800">
                <a:latin typeface="Century Gothic" charset="0"/>
              </a:rPr>
              <a:t>Note:  Warranty for this sensor starts on December 2017 based upon </a:t>
            </a:r>
            <a:br>
              <a:rPr lang="en-US" sz="1800">
                <a:latin typeface="Century Gothic" charset="0"/>
              </a:rPr>
            </a:br>
            <a:r>
              <a:rPr lang="en-US" sz="1800">
                <a:latin typeface="Century Gothic" charset="0"/>
              </a:rPr>
              <a:t>D/C sticker </a:t>
            </a:r>
            <a:r>
              <a:rPr lang="en-US" sz="1800">
                <a:solidFill>
                  <a:srgbClr val="F63647"/>
                </a:solidFill>
                <a:latin typeface="Century Gothic" charset="0"/>
              </a:rPr>
              <a:t>7Z</a:t>
            </a:r>
            <a:r>
              <a:rPr lang="en-US" sz="1800">
                <a:latin typeface="Century Gothic" charset="0"/>
              </a:rPr>
              <a:t>.</a:t>
            </a:r>
          </a:p>
        </p:txBody>
      </p:sp>
      <p:sp>
        <p:nvSpPr>
          <p:cNvPr id="99331" name="Slide Number Placeholder 5"/>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9C1DBE1-8645-AA48-9656-7F0196A99CAD}" type="slidenum">
              <a:rPr lang="en-US" sz="1000">
                <a:solidFill>
                  <a:srgbClr val="898989"/>
                </a:solidFill>
                <a:latin typeface="Century Gothic" charset="0"/>
              </a:rPr>
              <a:pPr/>
              <a:t>54</a:t>
            </a:fld>
            <a:endParaRPr lang="en-US" sz="1000">
              <a:solidFill>
                <a:srgbClr val="898989"/>
              </a:solidFill>
              <a:latin typeface="Century Gothic" charset="0"/>
            </a:endParaRPr>
          </a:p>
        </p:txBody>
      </p:sp>
      <p:pic>
        <p:nvPicPr>
          <p:cNvPr id="99332" name="Picture 1" descr="DateSensor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7650" y="1231900"/>
            <a:ext cx="3719513"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p:cNvSpPr>
          <p:nvPr>
            <p:ph type="title"/>
          </p:nvPr>
        </p:nvSpPr>
        <p:spPr/>
        <p:txBody>
          <a:bodyPr/>
          <a:lstStyle/>
          <a:p>
            <a:pPr eaLnBrk="1" hangingPunct="1"/>
            <a:r>
              <a:rPr lang="en-US">
                <a:latin typeface="Arial" charset="0"/>
                <a:cs typeface="Arial" charset="0"/>
              </a:rPr>
              <a:t>Questions?</a:t>
            </a:r>
          </a:p>
        </p:txBody>
      </p:sp>
      <p:sp>
        <p:nvSpPr>
          <p:cNvPr id="101378" name="Slide Number Placeholder 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BD48B47-10C7-394E-B9C4-2CA4DB204514}" type="slidenum">
              <a:rPr lang="en-US" sz="1000">
                <a:solidFill>
                  <a:srgbClr val="898989"/>
                </a:solidFill>
                <a:latin typeface="Century Gothic" charset="0"/>
              </a:rPr>
              <a:pPr/>
              <a:t>55</a:t>
            </a:fld>
            <a:endParaRPr lang="en-US" sz="1000">
              <a:solidFill>
                <a:srgbClr val="898989"/>
              </a:solidFill>
              <a:latin typeface="Century Gothic" charset="0"/>
            </a:endParaRPr>
          </a:p>
        </p:txBody>
      </p:sp>
      <p:pic>
        <p:nvPicPr>
          <p:cNvPr id="101379" name="Content Placeholder 4" descr="Screen Shot 2016-07-13 at 8.59.22 PM.png"/>
          <p:cNvPicPr>
            <a:picLocks noChangeAspect="1"/>
          </p:cNvPicPr>
          <p:nvPr/>
        </p:nvPicPr>
        <p:blipFill>
          <a:blip r:embed="rId3">
            <a:extLst>
              <a:ext uri="{28A0092B-C50C-407E-A947-70E740481C1C}">
                <a14:useLocalDpi xmlns:a14="http://schemas.microsoft.com/office/drawing/2010/main" val="0"/>
              </a:ext>
            </a:extLst>
          </a:blip>
          <a:srcRect l="-26125" r="-26125"/>
          <a:stretch>
            <a:fillRect/>
          </a:stretch>
        </p:blipFill>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Theme1.thmx</Template>
  <TotalTime>42903</TotalTime>
  <Words>1491</Words>
  <Application>Microsoft Macintosh PowerPoint</Application>
  <PresentationFormat>On-screen Show (4:3)</PresentationFormat>
  <Paragraphs>361</Paragraphs>
  <Slides>55</Slides>
  <Notes>28</Notes>
  <HiddenSlides>0</HiddenSlides>
  <MMClips>0</MMClips>
  <ScaleCrop>false</ScaleCrop>
  <HeadingPairs>
    <vt:vector size="8" baseType="variant">
      <vt:variant>
        <vt:lpstr>Theme</vt:lpstr>
      </vt:variant>
      <vt:variant>
        <vt:i4>1</vt:i4>
      </vt:variant>
      <vt:variant>
        <vt:lpstr>Embedded OLE Servers</vt:lpstr>
      </vt:variant>
      <vt:variant>
        <vt:i4>2</vt:i4>
      </vt:variant>
      <vt:variant>
        <vt:lpstr>Slide Titles</vt:lpstr>
      </vt:variant>
      <vt:variant>
        <vt:i4>55</vt:i4>
      </vt:variant>
      <vt:variant>
        <vt:lpstr>Custom Shows</vt:lpstr>
      </vt:variant>
      <vt:variant>
        <vt:i4>4</vt:i4>
      </vt:variant>
    </vt:vector>
  </HeadingPairs>
  <TitlesOfParts>
    <vt:vector size="62" baseType="lpstr">
      <vt:lpstr>Theme1</vt:lpstr>
      <vt:lpstr>Worksheet</vt:lpstr>
      <vt:lpstr>Document</vt:lpstr>
      <vt:lpstr>Gas Detection Basics </vt:lpstr>
      <vt:lpstr>Safety vs Process Control</vt:lpstr>
      <vt:lpstr>Types of Gases/Compounds</vt:lpstr>
      <vt:lpstr>Flammability Band</vt:lpstr>
      <vt:lpstr>Area Classifications</vt:lpstr>
      <vt:lpstr>PowerPoint Presentation</vt:lpstr>
      <vt:lpstr>PowerPoint Presentation</vt:lpstr>
      <vt:lpstr>Sensor Technologies</vt:lpstr>
      <vt:lpstr>Sensor Technologies</vt:lpstr>
      <vt:lpstr>Sensor Technologies</vt:lpstr>
      <vt:lpstr>Intrinsic Safety</vt:lpstr>
      <vt:lpstr>Explosion Proof</vt:lpstr>
      <vt:lpstr>Catalytic Bead Combustible Gas Sensor</vt:lpstr>
      <vt:lpstr>Principle of Operation</vt:lpstr>
      <vt:lpstr>Catalytic Bead Sensor</vt:lpstr>
      <vt:lpstr>Catalytic Bead Sensor</vt:lpstr>
      <vt:lpstr>Catalytic Oxidation</vt:lpstr>
      <vt:lpstr>Catalytic Bead Sensor</vt:lpstr>
      <vt:lpstr>Catalytic Bead Sensor</vt:lpstr>
      <vt:lpstr>Adjusting Sensor Current  (S2-Series)</vt:lpstr>
      <vt:lpstr>Catalytic Bead Sensor</vt:lpstr>
      <vt:lpstr>Catalytic Bead Sensor</vt:lpstr>
      <vt:lpstr>Vapor Pressure</vt:lpstr>
      <vt:lpstr>Hydrocarbon Comparison</vt:lpstr>
      <vt:lpstr>Common Failures</vt:lpstr>
      <vt:lpstr>Common failures</vt:lpstr>
      <vt:lpstr>Thermal Conductivity Gas Sensor</vt:lpstr>
      <vt:lpstr>Thermal Conductivity</vt:lpstr>
      <vt:lpstr>TC Troubleshooting</vt:lpstr>
      <vt:lpstr>Galvanic Oxygen Gas Sensor</vt:lpstr>
      <vt:lpstr>Galvanic Sensor  Principle of Operation</vt:lpstr>
      <vt:lpstr>Galvanic Oxygen Sensor</vt:lpstr>
      <vt:lpstr>Oxygen Sensor Troubleshooting</vt:lpstr>
      <vt:lpstr>Capillary Oxygen Sensor</vt:lpstr>
      <vt:lpstr>Capillary Oxygen Sensor</vt:lpstr>
      <vt:lpstr>Metal Oxide Semiconductor Gas Sensor</vt:lpstr>
      <vt:lpstr>MOS Sensor</vt:lpstr>
      <vt:lpstr>MOS Troubleshooting</vt:lpstr>
      <vt:lpstr>MOS Sensor</vt:lpstr>
      <vt:lpstr>Infrared Gas Sensor</vt:lpstr>
      <vt:lpstr>Sample Draw NDIR Sensor</vt:lpstr>
      <vt:lpstr>Diffusion IR Sensor</vt:lpstr>
      <vt:lpstr>NDIR Troubleshooting</vt:lpstr>
      <vt:lpstr>Photo Ionization Detector</vt:lpstr>
      <vt:lpstr>Partial List of PID Detectable Compounds</vt:lpstr>
      <vt:lpstr>PowerPoint Presentation</vt:lpstr>
      <vt:lpstr>Electrochemical Toxic Gas Sensor</vt:lpstr>
      <vt:lpstr>Electrochemical Sensors</vt:lpstr>
      <vt:lpstr>Electrochemical Sensors</vt:lpstr>
      <vt:lpstr>Electrochemical Sensors</vt:lpstr>
      <vt:lpstr>Electrochemical Sensors</vt:lpstr>
      <vt:lpstr>Sensor Troubleshooting</vt:lpstr>
      <vt:lpstr>Sensor Troubleshooting</vt:lpstr>
      <vt:lpstr>Understanding Date Codes</vt:lpstr>
      <vt:lpstr>Questions?</vt:lpstr>
      <vt:lpstr>Corporate Overview</vt:lpstr>
      <vt:lpstr>Life Sciences</vt:lpstr>
      <vt:lpstr>Optical Technologies</vt:lpstr>
      <vt:lpstr>Measurement &amp; Control</vt:lpstr>
    </vt:vector>
  </TitlesOfParts>
  <Company>©2002 Thermo Electron Corporation • All Rights Reserved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mdd</dc:creator>
  <cp:lastModifiedBy>Rainier Navidad</cp:lastModifiedBy>
  <cp:revision>1350</cp:revision>
  <cp:lastPrinted>2019-02-07T21:02:08Z</cp:lastPrinted>
  <dcterms:created xsi:type="dcterms:W3CDTF">2000-05-30T01:39:29Z</dcterms:created>
  <dcterms:modified xsi:type="dcterms:W3CDTF">2019-02-08T17:51:42Z</dcterms:modified>
</cp:coreProperties>
</file>