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833" r:id="rId1"/>
  </p:sldMasterIdLst>
  <p:notesMasterIdLst>
    <p:notesMasterId r:id="rId39"/>
  </p:notesMasterIdLst>
  <p:handoutMasterIdLst>
    <p:handoutMasterId r:id="rId40"/>
  </p:handoutMasterIdLst>
  <p:sldIdLst>
    <p:sldId id="316" r:id="rId2"/>
    <p:sldId id="376" r:id="rId3"/>
    <p:sldId id="365" r:id="rId4"/>
    <p:sldId id="378" r:id="rId5"/>
    <p:sldId id="382" r:id="rId6"/>
    <p:sldId id="379" r:id="rId7"/>
    <p:sldId id="386" r:id="rId8"/>
    <p:sldId id="387" r:id="rId9"/>
    <p:sldId id="388" r:id="rId10"/>
    <p:sldId id="389" r:id="rId11"/>
    <p:sldId id="380" r:id="rId12"/>
    <p:sldId id="390" r:id="rId13"/>
    <p:sldId id="391" r:id="rId14"/>
    <p:sldId id="381" r:id="rId15"/>
    <p:sldId id="392" r:id="rId16"/>
    <p:sldId id="393" r:id="rId17"/>
    <p:sldId id="394" r:id="rId18"/>
    <p:sldId id="395" r:id="rId19"/>
    <p:sldId id="396" r:id="rId20"/>
    <p:sldId id="397" r:id="rId21"/>
    <p:sldId id="398" r:id="rId22"/>
    <p:sldId id="399" r:id="rId23"/>
    <p:sldId id="400" r:id="rId24"/>
    <p:sldId id="401" r:id="rId25"/>
    <p:sldId id="402" r:id="rId26"/>
    <p:sldId id="403" r:id="rId27"/>
    <p:sldId id="404" r:id="rId28"/>
    <p:sldId id="405" r:id="rId29"/>
    <p:sldId id="406" r:id="rId30"/>
    <p:sldId id="407" r:id="rId31"/>
    <p:sldId id="408" r:id="rId32"/>
    <p:sldId id="409" r:id="rId33"/>
    <p:sldId id="383" r:id="rId34"/>
    <p:sldId id="384" r:id="rId35"/>
    <p:sldId id="385" r:id="rId36"/>
    <p:sldId id="411" r:id="rId37"/>
    <p:sldId id="410" r:id="rId38"/>
  </p:sldIdLst>
  <p:sldSz cx="9144000" cy="6858000" type="letter"/>
  <p:notesSz cx="6858000" cy="9144000"/>
  <p:defaultTextStyle>
    <a:defPPr>
      <a:defRPr lang="en-US"/>
    </a:defPPr>
    <a:lvl1pPr algn="r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r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r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r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r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FF9B"/>
    <a:srgbClr val="FFCC66"/>
    <a:srgbClr val="41BD00"/>
    <a:srgbClr val="AE1A00"/>
    <a:srgbClr val="FF0818"/>
    <a:srgbClr val="0000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277" autoAdjust="0"/>
    <p:restoredTop sz="94660"/>
  </p:normalViewPr>
  <p:slideViewPr>
    <p:cSldViewPr showGuides="1">
      <p:cViewPr>
        <p:scale>
          <a:sx n="140" d="100"/>
          <a:sy n="140" d="100"/>
        </p:scale>
        <p:origin x="-1432" y="-184"/>
      </p:cViewPr>
      <p:guideLst>
        <p:guide orient="horz" pos="4319"/>
        <p:guide pos="575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notesMaster" Target="notesMasters/notesMaster1.xml"/><Relationship Id="rId40" Type="http://schemas.openxmlformats.org/officeDocument/2006/relationships/handoutMaster" Target="handoutMasters/handoutMaster1.xml"/><Relationship Id="rId41" Type="http://schemas.openxmlformats.org/officeDocument/2006/relationships/printerSettings" Target="printerSettings/printerSettings1.bin"/><Relationship Id="rId42" Type="http://schemas.openxmlformats.org/officeDocument/2006/relationships/presProps" Target="presProps.xml"/><Relationship Id="rId43" Type="http://schemas.openxmlformats.org/officeDocument/2006/relationships/viewProps" Target="viewProps.xml"/><Relationship Id="rId44" Type="http://schemas.openxmlformats.org/officeDocument/2006/relationships/theme" Target="theme/theme1.xml"/><Relationship Id="rId4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latin typeface="Times New Roman" charset="0"/>
              </a:defRPr>
            </a:lvl1pPr>
          </a:lstStyle>
          <a:p>
            <a:endParaRPr lang="en-US" dirty="0"/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Times New Roman" charset="0"/>
              </a:defRPr>
            </a:lvl1pPr>
          </a:lstStyle>
          <a:p>
            <a:endParaRPr lang="en-US" dirty="0"/>
          </a:p>
        </p:txBody>
      </p:sp>
      <p:sp>
        <p:nvSpPr>
          <p:cNvPr id="788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latin typeface="Times New Roman" charset="0"/>
              </a:defRPr>
            </a:lvl1pPr>
          </a:lstStyle>
          <a:p>
            <a:endParaRPr lang="en-US" dirty="0"/>
          </a:p>
        </p:txBody>
      </p:sp>
      <p:sp>
        <p:nvSpPr>
          <p:cNvPr id="788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Times New Roman" charset="0"/>
              </a:defRPr>
            </a:lvl1pPr>
          </a:lstStyle>
          <a:p>
            <a:fld id="{F6B150C0-9657-0847-B22E-A28198B07037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63325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latin typeface="Times" charset="0"/>
              </a:defRPr>
            </a:lvl1pPr>
          </a:lstStyle>
          <a:p>
            <a:endParaRPr lang="en-US" dirty="0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Times" charset="0"/>
              </a:defRPr>
            </a:lvl1pPr>
          </a:lstStyle>
          <a:p>
            <a:endParaRPr lang="en-US" dirty="0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14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14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latin typeface="Times" charset="0"/>
              </a:defRPr>
            </a:lvl1pPr>
          </a:lstStyle>
          <a:p>
            <a:endParaRPr lang="en-US" dirty="0"/>
          </a:p>
        </p:txBody>
      </p:sp>
      <p:sp>
        <p:nvSpPr>
          <p:cNvPr id="614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Times" charset="0"/>
              </a:defRPr>
            </a:lvl1pPr>
          </a:lstStyle>
          <a:p>
            <a:fld id="{F6486785-443A-3343-AEE9-720340B4858D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91193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-107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-107" charset="0"/>
        <a:ea typeface="ＭＳ Ｐゴシック" pitchFamily="-107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-107" charset="0"/>
        <a:ea typeface="ＭＳ Ｐゴシック" pitchFamily="-107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-107" charset="0"/>
        <a:ea typeface="ＭＳ Ｐゴシック" pitchFamily="-107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-107" charset="0"/>
        <a:ea typeface="ＭＳ Ｐゴシック" pitchFamily="-107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C6A48750-112D-194C-80E6-4C14D75807B5}" type="slidenum">
              <a:rPr lang="en-US" sz="1200" b="0">
                <a:latin typeface="Times" charset="0"/>
              </a:rPr>
              <a:pPr/>
              <a:t>1</a:t>
            </a:fld>
            <a:endParaRPr lang="en-US" sz="1200" b="0" dirty="0">
              <a:latin typeface="Times" charset="0"/>
            </a:endParaRPr>
          </a:p>
        </p:txBody>
      </p:sp>
      <p:sp>
        <p:nvSpPr>
          <p:cNvPr id="17411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www.rkiinstruments.com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D2BF9D-DCD7-4B48-8AC9-06E28D1499B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4736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www.rkiinstruments.com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A1C400-E70E-554B-B156-2A4CF4C9BE3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91544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www.rkiinstruments.com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08773F-01ED-394A-9C06-9CD9698FB6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13115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3810000" cy="4114800"/>
          </a:xfrm>
        </p:spPr>
        <p:txBody>
          <a:bodyPr rtlCol="0">
            <a:normAutofit/>
          </a:bodyPr>
          <a:lstStyle/>
          <a:p>
            <a:pPr lvl="0"/>
            <a:r>
              <a:rPr lang="en-US" noProof="0" smtClean="0"/>
              <a:t>Click icon to add chart</a:t>
            </a:r>
            <a:endParaRPr lang="en-US" noProof="0" dirty="0" smtClean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E81A72-34B1-9840-B40F-546AA57EFB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2978010"/>
      </p:ext>
    </p:extLst>
  </p:cSld>
  <p:clrMapOvr>
    <a:masterClrMapping/>
  </p:clrMapOvr>
  <p:hf sldNum="0"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E81A72-34B1-9840-B40F-546AA57EFB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6261310"/>
      </p:ext>
    </p:extLst>
  </p:cSld>
  <p:clrMapOvr>
    <a:masterClrMapping/>
  </p:clrMapOvr>
  <p:hf sldNum="0"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5100"/>
            <a:ext cx="7772400" cy="863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422400"/>
            <a:ext cx="7772400" cy="41148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FE1249D-5E9F-7C46-9407-698146047D24}" type="datetime1">
              <a:rPr lang="en-US"/>
              <a:pPr/>
              <a:t>3/17/16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2D41443-B522-2646-AFDB-F6F900BBA355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346002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www.rkiinstruments.com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F17D90-539F-A24E-851C-08A249ED926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71722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www.rkiinstruments.com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D460D9-E1C6-CD46-977C-4D3F9606C9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62105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www.rkiinstruments.com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0FD2A4-89C6-2B42-8DDB-501397B019E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03289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www.rkiinstruments.com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488A8B-802C-0D4C-9FA7-160DDF9D967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5743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www.rkiinstruments.com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618BE6-D0C5-1B4C-9104-E1D77A5BC5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6052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www.rkiinstruments.com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9182AD-C81C-6849-BE8C-EB31CFEEFF1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6839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www.rkiinstruments.com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40243D-91CC-3F43-AA4C-18C1212A574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0948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www.rkiinstruments.com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ECE8B5-2F75-454D-A706-F5F6C266FCC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9371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069975" y="301625"/>
            <a:ext cx="7772400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34E81A72-34B1-9840-B40F-546AA57EFB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"/>
            <a:ext cx="914400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34" r:id="rId1"/>
    <p:sldLayoutId id="2147483835" r:id="rId2"/>
    <p:sldLayoutId id="2147483836" r:id="rId3"/>
    <p:sldLayoutId id="2147483837" r:id="rId4"/>
    <p:sldLayoutId id="2147483838" r:id="rId5"/>
    <p:sldLayoutId id="2147483839" r:id="rId6"/>
    <p:sldLayoutId id="2147483840" r:id="rId7"/>
    <p:sldLayoutId id="2147483841" r:id="rId8"/>
    <p:sldLayoutId id="2147483842" r:id="rId9"/>
    <p:sldLayoutId id="2147483843" r:id="rId10"/>
    <p:sldLayoutId id="2147483844" r:id="rId11"/>
    <p:sldLayoutId id="2147483845" r:id="rId12"/>
    <p:sldLayoutId id="2147483846" r:id="rId13"/>
    <p:sldLayoutId id="2147483847" r:id="rId14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charset="0"/>
          <a:ea typeface="ＭＳ Ｐゴシック" charset="0"/>
          <a:cs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charset="0"/>
          <a:ea typeface="ＭＳ Ｐゴシック" charset="0"/>
          <a:cs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charset="0"/>
          <a:ea typeface="ＭＳ Ｐゴシック" charset="0"/>
          <a:cs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2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3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4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5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6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7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8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9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0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1.jp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2.jp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3.jp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4.jp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5.jp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6.jp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7.jp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8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9.jp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0.jp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1.jp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2.jp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3.jp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4.jp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5.jp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19200" y="228600"/>
            <a:ext cx="7772400" cy="685800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charset="0"/>
                <a:cs typeface="ＭＳ Ｐゴシック" charset="0"/>
              </a:rPr>
              <a:t>Beacon 800 </a:t>
            </a:r>
            <a:endParaRPr lang="en-US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09800" y="4953000"/>
            <a:ext cx="5867400" cy="1066800"/>
          </a:xfrm>
        </p:spPr>
        <p:txBody>
          <a:bodyPr/>
          <a:lstStyle/>
          <a:p>
            <a:pPr eaLnBrk="1" hangingPunct="1">
              <a:buFont typeface="Wingdings" charset="0"/>
              <a:buNone/>
            </a:pP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Beacon 800, 8 channel gas detection system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386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400" b="0" dirty="0">
                <a:latin typeface="Tahoma" charset="0"/>
              </a:rPr>
              <a:t>www.rkiinstruments.com</a:t>
            </a:r>
          </a:p>
        </p:txBody>
      </p:sp>
      <p:pic>
        <p:nvPicPr>
          <p:cNvPr id="10" name="Picture 9" descr="Beacon-410_800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500"/>
          <a:stretch/>
        </p:blipFill>
        <p:spPr>
          <a:xfrm>
            <a:off x="3429000" y="990600"/>
            <a:ext cx="3124200" cy="3818467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Configuration Menu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When the channel is set to NOT USED, the LCD will be blank for this channel location.</a:t>
            </a:r>
          </a:p>
          <a:p>
            <a:r>
              <a:rPr lang="en-US" dirty="0" smtClean="0"/>
              <a:t>When completed with selection always press the ENTER button.</a:t>
            </a:r>
            <a:endParaRPr lang="en-US" dirty="0"/>
          </a:p>
        </p:txBody>
      </p:sp>
      <p:pic>
        <p:nvPicPr>
          <p:cNvPr id="6" name="Content Placeholder 5" descr="CH Not used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75" b="7975"/>
          <a:stretch>
            <a:fillRect/>
          </a:stretch>
        </p:blipFill>
        <p:spPr/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www.rkiinstruments.com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603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Configuration Menu</a:t>
            </a:r>
            <a:endParaRPr lang="en-US" dirty="0"/>
          </a:p>
        </p:txBody>
      </p:sp>
      <p:pic>
        <p:nvPicPr>
          <p:cNvPr id="6" name="Content Placeholder 5" descr="Calibrationi Screen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38" r="16538"/>
          <a:stretch>
            <a:fillRect/>
          </a:stretch>
        </p:blipFill>
        <p:spPr/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Enter Calibration Mode.</a:t>
            </a:r>
          </a:p>
          <a:p>
            <a:pPr lvl="1"/>
            <a:r>
              <a:rPr lang="en-US" dirty="0" smtClean="0"/>
              <a:t>Press the ENTER button to proceed.</a:t>
            </a:r>
          </a:p>
          <a:p>
            <a:pPr lvl="1"/>
            <a:r>
              <a:rPr lang="en-US" dirty="0" smtClean="0"/>
              <a:t>Locks out alarms and relay functions when in Calibration Mode.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www.rkiinstruments.com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37240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Configuration Menu</a:t>
            </a:r>
            <a:endParaRPr lang="en-US" dirty="0"/>
          </a:p>
        </p:txBody>
      </p:sp>
      <p:pic>
        <p:nvPicPr>
          <p:cNvPr id="6" name="Content Placeholder 5" descr="Cal Timeout 5 m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75" b="7975"/>
          <a:stretch>
            <a:fillRect/>
          </a:stretch>
        </p:blipFill>
        <p:spPr/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Select CALIBRATION TIMEOUT using the UP or DOWN buttons.</a:t>
            </a:r>
          </a:p>
          <a:p>
            <a:r>
              <a:rPr lang="en-US" dirty="0" smtClean="0"/>
              <a:t>If monitor is left idle in this mode, after timeout period, the monitor will return to normal operation.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www.rkiinstruments.com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44251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Configuration Menu</a:t>
            </a:r>
            <a:endParaRPr lang="en-US" dirty="0"/>
          </a:p>
        </p:txBody>
      </p:sp>
      <p:pic>
        <p:nvPicPr>
          <p:cNvPr id="6" name="Content Placeholder 5" descr="Cal Timeout max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75" b="7975"/>
          <a:stretch>
            <a:fillRect/>
          </a:stretch>
        </p:blipFill>
        <p:spPr/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Maximum TIMEOUT is 240 minutes.</a:t>
            </a:r>
          </a:p>
          <a:p>
            <a:r>
              <a:rPr lang="en-US" dirty="0" smtClean="0"/>
              <a:t>Press the ENTER button when TIMEOUT is set.</a:t>
            </a:r>
          </a:p>
          <a:p>
            <a:r>
              <a:rPr lang="en-US" dirty="0" smtClean="0"/>
              <a:t>All calibrations are done at the transmitter.</a:t>
            </a:r>
          </a:p>
          <a:p>
            <a:r>
              <a:rPr lang="en-US" dirty="0" smtClean="0"/>
              <a:t>Press the ESCAPE button to exit.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www.rkiinstruments.com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94373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Configuration Menu</a:t>
            </a:r>
            <a:endParaRPr lang="en-US" dirty="0"/>
          </a:p>
        </p:txBody>
      </p:sp>
      <p:pic>
        <p:nvPicPr>
          <p:cNvPr id="6" name="Content Placeholder 5" descr="Config Channels Screen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38" r="16538"/>
          <a:stretch>
            <a:fillRect/>
          </a:stretch>
        </p:blipFill>
        <p:spPr/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Configure Channel Settings</a:t>
            </a:r>
          </a:p>
          <a:p>
            <a:pPr lvl="1"/>
            <a:r>
              <a:rPr lang="en-US" dirty="0" smtClean="0"/>
              <a:t>Press the ENTER button to proceed.</a:t>
            </a:r>
          </a:p>
          <a:p>
            <a:pPr lvl="1"/>
            <a:r>
              <a:rPr lang="en-US" dirty="0" smtClean="0"/>
              <a:t>Allows setting of all parameters of each active channel.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www.rkiinstruments.com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26586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Configuration Menu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Using the UP or DOWN buttons, select the channel that you want to configure then press the ENTER button.</a:t>
            </a:r>
            <a:endParaRPr lang="en-US" dirty="0"/>
          </a:p>
        </p:txBody>
      </p:sp>
      <p:pic>
        <p:nvPicPr>
          <p:cNvPr id="6" name="Content Placeholder 5" descr="Select CH 1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75" b="7975"/>
          <a:stretch>
            <a:fillRect/>
          </a:stretch>
        </p:blipFill>
        <p:spPr/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www.rkiinstruments.com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48622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Configuration Menu</a:t>
            </a:r>
            <a:endParaRPr lang="en-US" dirty="0"/>
          </a:p>
        </p:txBody>
      </p:sp>
      <p:pic>
        <p:nvPicPr>
          <p:cNvPr id="6" name="Content Placeholder 5" descr="Units and Gas Type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4712" b="-24712"/>
          <a:stretch>
            <a:fillRect/>
          </a:stretch>
        </p:blipFill>
        <p:spPr>
          <a:xfrm rot="5400000">
            <a:off x="457200" y="1600200"/>
            <a:ext cx="4038600" cy="4525963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Select UNITS and GAS TYPE</a:t>
            </a:r>
          </a:p>
          <a:p>
            <a:r>
              <a:rPr lang="en-US" dirty="0" smtClean="0"/>
              <a:t>Press YES or NO</a:t>
            </a:r>
          </a:p>
          <a:p>
            <a:r>
              <a:rPr lang="en-US" dirty="0" smtClean="0"/>
              <a:t>Change as required then press the ENTER button.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www.rkiinstruments.com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53297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Configuration Menu</a:t>
            </a:r>
            <a:endParaRPr lang="en-US" dirty="0"/>
          </a:p>
        </p:txBody>
      </p:sp>
      <p:pic>
        <p:nvPicPr>
          <p:cNvPr id="6" name="Content Placeholder 5" descr="Alarm 1 level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75" b="7975"/>
          <a:stretch>
            <a:fillRect/>
          </a:stretch>
        </p:blipFill>
        <p:spPr/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ALARM-1 Level	</a:t>
            </a:r>
          </a:p>
          <a:p>
            <a:r>
              <a:rPr lang="en-US" dirty="0" smtClean="0"/>
              <a:t>Press YES if okay, NO if change is required.</a:t>
            </a:r>
          </a:p>
          <a:p>
            <a:r>
              <a:rPr lang="en-US" dirty="0" smtClean="0"/>
              <a:t>Use UP or DOWN buttons to change to desired value, then press ENTER.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www.rkiinstruments.com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28151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Configuration Menu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191000" cy="4525963"/>
          </a:xfrm>
        </p:spPr>
        <p:txBody>
          <a:bodyPr/>
          <a:lstStyle/>
          <a:p>
            <a:r>
              <a:rPr lang="en-US" dirty="0" smtClean="0"/>
              <a:t>Press YES if okay.</a:t>
            </a:r>
          </a:p>
          <a:p>
            <a:r>
              <a:rPr lang="en-US" dirty="0" smtClean="0"/>
              <a:t>Press NO to select.</a:t>
            </a:r>
          </a:p>
          <a:p>
            <a:pPr lvl="1"/>
            <a:r>
              <a:rPr lang="en-US" sz="2000" dirty="0" smtClean="0"/>
              <a:t>0-15 seconds 1 second increments.</a:t>
            </a:r>
          </a:p>
          <a:p>
            <a:pPr lvl="1"/>
            <a:r>
              <a:rPr lang="en-US" sz="2000" dirty="0" smtClean="0"/>
              <a:t>15 seconds to 1 minute in 30 second increments.</a:t>
            </a:r>
          </a:p>
          <a:p>
            <a:pPr lvl="1"/>
            <a:r>
              <a:rPr lang="en-US" sz="2000" dirty="0" smtClean="0"/>
              <a:t>1 minute to 10 minutes in 1 minute increments.</a:t>
            </a:r>
          </a:p>
          <a:p>
            <a:pPr lvl="1"/>
            <a:r>
              <a:rPr lang="en-US" sz="2000" dirty="0" smtClean="0"/>
              <a:t>10 minute to 60 minutes in 10 minute increments.</a:t>
            </a:r>
          </a:p>
          <a:p>
            <a:pPr lvl="1"/>
            <a:r>
              <a:rPr lang="en-US" sz="2000" dirty="0" smtClean="0"/>
              <a:t>Factory default is 1 seconds.</a:t>
            </a:r>
          </a:p>
        </p:txBody>
      </p:sp>
      <p:pic>
        <p:nvPicPr>
          <p:cNvPr id="6" name="Content Placeholder 5" descr="Alarm 1 on delay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488" r="-9488"/>
          <a:stretch>
            <a:fillRect/>
          </a:stretch>
        </p:blipFill>
        <p:spPr/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www.rkiinstruments.com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55118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Configuration Menu</a:t>
            </a:r>
            <a:endParaRPr lang="en-US" dirty="0"/>
          </a:p>
        </p:txBody>
      </p:sp>
      <p:pic>
        <p:nvPicPr>
          <p:cNvPr id="6" name="Content Placeholder 5" descr="Alarm 1 off delay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75" b="7975"/>
          <a:stretch>
            <a:fillRect/>
          </a:stretch>
        </p:blipFill>
        <p:spPr/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ALARM-1 OFF DELAY</a:t>
            </a:r>
          </a:p>
          <a:p>
            <a:r>
              <a:rPr lang="en-US" dirty="0" smtClean="0"/>
              <a:t>Press the YES button if okay, NO if adjustment is required.</a:t>
            </a:r>
          </a:p>
          <a:p>
            <a:r>
              <a:rPr lang="en-US" dirty="0" smtClean="0"/>
              <a:t>Use UP or DOWN buttons to set to desired level.</a:t>
            </a:r>
          </a:p>
          <a:p>
            <a:r>
              <a:rPr lang="en-US" dirty="0" smtClean="0"/>
              <a:t>Factory default is 0 seconds.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www.rkiinstruments.com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64615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Internal Components</a:t>
            </a:r>
            <a:endParaRPr lang="en-US" dirty="0"/>
          </a:p>
        </p:txBody>
      </p:sp>
      <p:pic>
        <p:nvPicPr>
          <p:cNvPr id="4" name="Picture 3" descr="Beacon-800-ope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0" y="1295400"/>
            <a:ext cx="4203700" cy="494552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629400" y="1676400"/>
            <a:ext cx="2362200" cy="452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dirty="0"/>
              <a:t>PCB Control Switches</a:t>
            </a:r>
          </a:p>
          <a:p>
            <a:pPr marL="285750" indent="-285750" algn="l">
              <a:buFont typeface="Arial"/>
              <a:buChar char="•"/>
            </a:pPr>
            <a:r>
              <a:rPr lang="en-US" sz="1600" dirty="0"/>
              <a:t>ESCAPE</a:t>
            </a:r>
          </a:p>
          <a:p>
            <a:pPr marL="285750" indent="-285750" algn="l">
              <a:buFont typeface="Arial"/>
              <a:buChar char="•"/>
            </a:pPr>
            <a:r>
              <a:rPr lang="en-US" sz="1600" dirty="0" smtClean="0"/>
              <a:t>UP</a:t>
            </a:r>
            <a:r>
              <a:rPr lang="en-US" sz="1600" dirty="0"/>
              <a:t>/</a:t>
            </a:r>
            <a:r>
              <a:rPr lang="en-US" sz="1600" dirty="0" smtClean="0"/>
              <a:t>YES</a:t>
            </a:r>
            <a:endParaRPr lang="en-US" sz="1600" dirty="0"/>
          </a:p>
          <a:p>
            <a:pPr marL="285750" indent="-285750" algn="l">
              <a:buFont typeface="Arial"/>
              <a:buChar char="•"/>
            </a:pPr>
            <a:r>
              <a:rPr lang="en-US" sz="1600" dirty="0"/>
              <a:t>DOWN/NO 	</a:t>
            </a:r>
          </a:p>
          <a:p>
            <a:pPr marL="285750" indent="-285750" algn="l">
              <a:buFont typeface="Arial"/>
              <a:buChar char="•"/>
            </a:pPr>
            <a:r>
              <a:rPr lang="en-US" sz="1600" dirty="0" smtClean="0"/>
              <a:t>ENTER </a:t>
            </a:r>
            <a:r>
              <a:rPr lang="en-US" sz="1600" dirty="0"/>
              <a:t>	</a:t>
            </a:r>
          </a:p>
          <a:p>
            <a:pPr algn="l"/>
            <a:r>
              <a:rPr lang="en-US" sz="1600" dirty="0"/>
              <a:t>	</a:t>
            </a:r>
          </a:p>
          <a:p>
            <a:pPr algn="l"/>
            <a:r>
              <a:rPr lang="en-US" sz="1600" dirty="0" smtClean="0"/>
              <a:t>Alarm LEDs</a:t>
            </a:r>
          </a:p>
          <a:p>
            <a:pPr marL="285750" indent="-285750" algn="l">
              <a:buFont typeface="Arial"/>
              <a:buChar char="•"/>
            </a:pPr>
            <a:r>
              <a:rPr lang="en-US" sz="1600" dirty="0" smtClean="0"/>
              <a:t>Alarm 1, yellow</a:t>
            </a:r>
          </a:p>
          <a:p>
            <a:pPr marL="285750" indent="-285750" algn="l">
              <a:buFont typeface="Arial"/>
              <a:buChar char="•"/>
            </a:pPr>
            <a:r>
              <a:rPr lang="en-US" sz="1600" dirty="0" smtClean="0"/>
              <a:t>Alarm </a:t>
            </a:r>
            <a:r>
              <a:rPr lang="en-US" sz="1600" dirty="0"/>
              <a:t>2, orange</a:t>
            </a:r>
          </a:p>
          <a:p>
            <a:pPr marL="285750" indent="-285750" algn="l">
              <a:buFont typeface="Arial"/>
              <a:buChar char="•"/>
            </a:pPr>
            <a:r>
              <a:rPr lang="en-US" sz="1600" dirty="0"/>
              <a:t>Alarm 3, red</a:t>
            </a:r>
          </a:p>
          <a:p>
            <a:pPr marL="285750" indent="-285750" algn="l">
              <a:buFont typeface="Arial"/>
              <a:buChar char="•"/>
            </a:pPr>
            <a:r>
              <a:rPr lang="en-US" sz="1600" dirty="0"/>
              <a:t>Fail, </a:t>
            </a:r>
            <a:r>
              <a:rPr lang="en-US" sz="1600" dirty="0" smtClean="0"/>
              <a:t>yellow</a:t>
            </a:r>
          </a:p>
          <a:p>
            <a:pPr marL="285750" indent="-285750" algn="l">
              <a:buFont typeface="Arial"/>
              <a:buChar char="•"/>
            </a:pPr>
            <a:endParaRPr lang="en-US" sz="1600" dirty="0" smtClean="0"/>
          </a:p>
          <a:p>
            <a:pPr algn="l"/>
            <a:r>
              <a:rPr lang="en-US" sz="1600" dirty="0" smtClean="0"/>
              <a:t>On</a:t>
            </a:r>
            <a:r>
              <a:rPr lang="en-US" sz="1600" dirty="0"/>
              <a:t>/Off toggle </a:t>
            </a:r>
            <a:r>
              <a:rPr lang="en-US" sz="1600" dirty="0" smtClean="0"/>
              <a:t>switch behind display</a:t>
            </a:r>
          </a:p>
          <a:p>
            <a:pPr algn="l"/>
            <a:r>
              <a:rPr lang="en-US" sz="1600" dirty="0" smtClean="0"/>
              <a:t>94 dB Buzzer Alarm</a:t>
            </a:r>
          </a:p>
          <a:p>
            <a:pPr algn="l"/>
            <a:r>
              <a:rPr lang="en-US" sz="1600" dirty="0" smtClean="0"/>
              <a:t>Alarm Reset Switch</a:t>
            </a:r>
          </a:p>
          <a:p>
            <a:pPr algn="l"/>
            <a:endParaRPr lang="en-US" sz="1600" dirty="0"/>
          </a:p>
          <a:p>
            <a:pPr algn="l"/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304800" y="2057400"/>
            <a:ext cx="2209800" cy="5016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dirty="0"/>
              <a:t>Backlit LCD Display</a:t>
            </a:r>
          </a:p>
          <a:p>
            <a:pPr algn="l"/>
            <a:endParaRPr lang="en-US" sz="1600" dirty="0"/>
          </a:p>
          <a:p>
            <a:pPr algn="l"/>
            <a:r>
              <a:rPr lang="en-US" sz="1600" dirty="0" smtClean="0"/>
              <a:t>8 </a:t>
            </a:r>
            <a:r>
              <a:rPr lang="en-US" sz="1600" dirty="0"/>
              <a:t>Channels Displayed </a:t>
            </a:r>
            <a:r>
              <a:rPr lang="en-US" sz="1600" dirty="0" smtClean="0"/>
              <a:t>Simultaneously</a:t>
            </a:r>
            <a:endParaRPr lang="en-US" sz="1600" dirty="0"/>
          </a:p>
          <a:p>
            <a:pPr algn="l"/>
            <a:endParaRPr lang="en-US" sz="1600" dirty="0" smtClean="0"/>
          </a:p>
          <a:p>
            <a:pPr algn="l"/>
            <a:r>
              <a:rPr lang="en-US" sz="1600" dirty="0" smtClean="0"/>
              <a:t>NEMA-4X weather resistant enclosure</a:t>
            </a:r>
          </a:p>
          <a:p>
            <a:pPr algn="l"/>
            <a:endParaRPr lang="en-US" sz="1600" dirty="0"/>
          </a:p>
          <a:p>
            <a:pPr algn="l"/>
            <a:r>
              <a:rPr lang="en-US" sz="1600" dirty="0"/>
              <a:t>Accepts any 4-20 mA </a:t>
            </a:r>
            <a:r>
              <a:rPr lang="en-US" sz="1600" dirty="0" smtClean="0"/>
              <a:t>transmitter</a:t>
            </a:r>
          </a:p>
          <a:p>
            <a:pPr algn="l"/>
            <a:endParaRPr lang="en-US" sz="1600" dirty="0"/>
          </a:p>
          <a:p>
            <a:pPr algn="l"/>
            <a:r>
              <a:rPr lang="en-US" sz="1600" dirty="0" smtClean="0"/>
              <a:t>2 </a:t>
            </a:r>
            <a:r>
              <a:rPr lang="en-US" sz="1600" dirty="0"/>
              <a:t>programmable alarm levels per channel</a:t>
            </a:r>
          </a:p>
          <a:p>
            <a:pPr algn="l"/>
            <a:endParaRPr lang="en-US" sz="1600" dirty="0"/>
          </a:p>
          <a:p>
            <a:pPr algn="l"/>
            <a:endParaRPr lang="en-US" sz="1600" dirty="0" smtClean="0"/>
          </a:p>
          <a:p>
            <a:pPr algn="l"/>
            <a:endParaRPr lang="en-US" sz="1600" dirty="0" smtClean="0"/>
          </a:p>
          <a:p>
            <a:pPr algn="l"/>
            <a:endParaRPr lang="en-US" sz="1600" dirty="0"/>
          </a:p>
          <a:p>
            <a:pPr algn="l"/>
            <a:endParaRPr lang="en-US" sz="1600" dirty="0" smtClean="0"/>
          </a:p>
        </p:txBody>
      </p:sp>
      <p:cxnSp>
        <p:nvCxnSpPr>
          <p:cNvPr id="8" name="Straight Arrow Connector 7"/>
          <p:cNvCxnSpPr/>
          <p:nvPr/>
        </p:nvCxnSpPr>
        <p:spPr bwMode="auto">
          <a:xfrm>
            <a:off x="2133600" y="4419600"/>
            <a:ext cx="914400" cy="4572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9" name="Straight Arrow Connector 8"/>
          <p:cNvCxnSpPr/>
          <p:nvPr/>
        </p:nvCxnSpPr>
        <p:spPr bwMode="auto">
          <a:xfrm>
            <a:off x="2286000" y="3657600"/>
            <a:ext cx="30480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0" name="Straight Arrow Connector 9"/>
          <p:cNvCxnSpPr/>
          <p:nvPr/>
        </p:nvCxnSpPr>
        <p:spPr bwMode="auto">
          <a:xfrm>
            <a:off x="1524000" y="2971800"/>
            <a:ext cx="2286000" cy="2286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1" name="Straight Arrow Connector 10"/>
          <p:cNvCxnSpPr/>
          <p:nvPr/>
        </p:nvCxnSpPr>
        <p:spPr bwMode="auto">
          <a:xfrm>
            <a:off x="2362200" y="2286000"/>
            <a:ext cx="1524000" cy="6096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2" name="Straight Arrow Connector 11"/>
          <p:cNvCxnSpPr/>
          <p:nvPr/>
        </p:nvCxnSpPr>
        <p:spPr bwMode="auto">
          <a:xfrm flipH="1" flipV="1">
            <a:off x="5638800" y="3048000"/>
            <a:ext cx="1066800" cy="3048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3" name="Straight Arrow Connector 12"/>
          <p:cNvCxnSpPr/>
          <p:nvPr/>
        </p:nvCxnSpPr>
        <p:spPr bwMode="auto">
          <a:xfrm flipH="1">
            <a:off x="6019800" y="1981200"/>
            <a:ext cx="685800" cy="8382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4" name="Straight Arrow Connector 13"/>
          <p:cNvCxnSpPr/>
          <p:nvPr/>
        </p:nvCxnSpPr>
        <p:spPr bwMode="auto">
          <a:xfrm flipH="1" flipV="1">
            <a:off x="5791200" y="4648200"/>
            <a:ext cx="914400" cy="1524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5" name="Straight Arrow Connector 14"/>
          <p:cNvCxnSpPr/>
          <p:nvPr/>
        </p:nvCxnSpPr>
        <p:spPr bwMode="auto">
          <a:xfrm flipH="1">
            <a:off x="4724400" y="5334000"/>
            <a:ext cx="1981200" cy="2286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5" name="Straight Arrow Connector 24"/>
          <p:cNvCxnSpPr/>
          <p:nvPr/>
        </p:nvCxnSpPr>
        <p:spPr bwMode="auto">
          <a:xfrm flipH="1">
            <a:off x="4572000" y="5562600"/>
            <a:ext cx="2133600" cy="2286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8" name="Straight Arrow Connector 27"/>
          <p:cNvCxnSpPr/>
          <p:nvPr/>
        </p:nvCxnSpPr>
        <p:spPr bwMode="auto">
          <a:xfrm>
            <a:off x="1524000" y="2971800"/>
            <a:ext cx="2286000" cy="10668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29127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Configuration Menu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Alarm-1 Increasing</a:t>
            </a:r>
          </a:p>
          <a:p>
            <a:r>
              <a:rPr lang="en-US" dirty="0" smtClean="0"/>
              <a:t>If okay press YES, if not, press the NO button.</a:t>
            </a:r>
          </a:p>
          <a:p>
            <a:r>
              <a:rPr lang="en-US" dirty="0" smtClean="0"/>
              <a:t>DECREASING will be displayed </a:t>
            </a:r>
          </a:p>
          <a:p>
            <a:r>
              <a:rPr lang="en-US" dirty="0" smtClean="0"/>
              <a:t>Press ENTER when completed.</a:t>
            </a:r>
            <a:endParaRPr lang="en-US" dirty="0"/>
          </a:p>
        </p:txBody>
      </p:sp>
      <p:pic>
        <p:nvPicPr>
          <p:cNvPr id="6" name="Content Placeholder 5" descr="Alarm 1 increasing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75" b="7975"/>
          <a:stretch>
            <a:fillRect/>
          </a:stretch>
        </p:blipFill>
        <p:spPr/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www.rkiinstruments.com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24976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Configuration Menu</a:t>
            </a:r>
            <a:endParaRPr lang="en-US" dirty="0"/>
          </a:p>
        </p:txBody>
      </p:sp>
      <p:pic>
        <p:nvPicPr>
          <p:cNvPr id="6" name="Content Placeholder 5" descr="Alarm 1 relay N DE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488" r="-9488"/>
          <a:stretch>
            <a:fillRect/>
          </a:stretch>
        </p:blipFill>
        <p:spPr/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600201"/>
            <a:ext cx="4267200" cy="4525963"/>
          </a:xfrm>
        </p:spPr>
        <p:txBody>
          <a:bodyPr/>
          <a:lstStyle/>
          <a:p>
            <a:r>
              <a:rPr lang="en-US" dirty="0" smtClean="0"/>
              <a:t>Press the YES button if okay.  </a:t>
            </a:r>
          </a:p>
          <a:p>
            <a:r>
              <a:rPr lang="en-US" dirty="0" smtClean="0"/>
              <a:t>If not, press the NO button and NORMALLY ENERGIZED will be displayed. </a:t>
            </a:r>
          </a:p>
          <a:p>
            <a:r>
              <a:rPr lang="en-US" dirty="0" smtClean="0"/>
              <a:t>Press ENTER when done.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www.rkiinstruments.com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3051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Configuration Menu</a:t>
            </a:r>
            <a:endParaRPr lang="en-US" dirty="0"/>
          </a:p>
        </p:txBody>
      </p:sp>
      <p:pic>
        <p:nvPicPr>
          <p:cNvPr id="6" name="Content Placeholder 5" descr="Alarm 1 Latching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488" r="-9488"/>
          <a:stretch>
            <a:fillRect/>
          </a:stretch>
        </p:blipFill>
        <p:spPr/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Press the YES button if okay.</a:t>
            </a:r>
          </a:p>
          <a:p>
            <a:r>
              <a:rPr lang="en-US" dirty="0" smtClean="0"/>
              <a:t>Press the NO button and SELF-RESETTING will be displayed.</a:t>
            </a:r>
          </a:p>
          <a:p>
            <a:r>
              <a:rPr lang="en-US" dirty="0" smtClean="0"/>
              <a:t>Press the ENTER button to set.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www.rkiinstruments.com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2111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Configuration Menu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Press the YES button to accept this setting.</a:t>
            </a:r>
          </a:p>
          <a:p>
            <a:r>
              <a:rPr lang="en-US" dirty="0" smtClean="0"/>
              <a:t>Press the NO button to change.</a:t>
            </a:r>
          </a:p>
          <a:p>
            <a:r>
              <a:rPr lang="en-US" dirty="0" smtClean="0"/>
              <a:t>Press ENTER button when completed.</a:t>
            </a:r>
            <a:endParaRPr lang="en-US" dirty="0"/>
          </a:p>
        </p:txBody>
      </p:sp>
      <p:pic>
        <p:nvPicPr>
          <p:cNvPr id="6" name="Content Placeholder 5" descr="Alarm 2 Relay for alarm 2 cond.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75" b="7975"/>
          <a:stretch>
            <a:fillRect/>
          </a:stretch>
        </p:blipFill>
        <p:spPr/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www.rkiinstruments.com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55531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Configuration Menu</a:t>
            </a:r>
            <a:endParaRPr lang="en-US" dirty="0"/>
          </a:p>
        </p:txBody>
      </p:sp>
      <p:pic>
        <p:nvPicPr>
          <p:cNvPr id="6" name="Content Placeholder 5" descr="Alarm 2 level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75" b="7975"/>
          <a:stretch>
            <a:fillRect/>
          </a:stretch>
        </p:blipFill>
        <p:spPr/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ALARM</a:t>
            </a:r>
            <a:r>
              <a:rPr lang="en-US" dirty="0" smtClean="0"/>
              <a:t>-2 </a:t>
            </a:r>
            <a:r>
              <a:rPr lang="en-US" dirty="0"/>
              <a:t>Level	</a:t>
            </a:r>
          </a:p>
          <a:p>
            <a:r>
              <a:rPr lang="en-US" dirty="0"/>
              <a:t>Press YES if okay, NO if change is required.</a:t>
            </a:r>
          </a:p>
          <a:p>
            <a:r>
              <a:rPr lang="en-US" dirty="0"/>
              <a:t>Use UP or DOWN buttons to change to desired value.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www.rkiinstruments.com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37670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Configuration Menu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Press YES if okay.</a:t>
            </a:r>
          </a:p>
          <a:p>
            <a:r>
              <a:rPr lang="en-US" dirty="0"/>
              <a:t>Press NO to select.</a:t>
            </a:r>
          </a:p>
          <a:p>
            <a:pPr lvl="1"/>
            <a:r>
              <a:rPr lang="en-US" sz="2000" dirty="0"/>
              <a:t>0-15 seconds 1 second increments.</a:t>
            </a:r>
          </a:p>
          <a:p>
            <a:pPr lvl="1"/>
            <a:r>
              <a:rPr lang="en-US" sz="2000" dirty="0"/>
              <a:t>15 </a:t>
            </a:r>
            <a:r>
              <a:rPr lang="en-US" sz="2000" dirty="0" smtClean="0"/>
              <a:t>seconds, 30 seconds to 1 minute</a:t>
            </a:r>
          </a:p>
          <a:p>
            <a:pPr lvl="1"/>
            <a:r>
              <a:rPr lang="en-US" sz="2000" dirty="0" smtClean="0"/>
              <a:t>1 </a:t>
            </a:r>
            <a:r>
              <a:rPr lang="en-US" sz="2000" dirty="0"/>
              <a:t>minute to 10 minutes in 1 minute increments.</a:t>
            </a:r>
          </a:p>
          <a:p>
            <a:pPr lvl="1"/>
            <a:r>
              <a:rPr lang="en-US" sz="2000" dirty="0"/>
              <a:t>10 </a:t>
            </a:r>
            <a:r>
              <a:rPr lang="en-US" sz="2000" dirty="0" smtClean="0"/>
              <a:t>minutes </a:t>
            </a:r>
            <a:r>
              <a:rPr lang="en-US" sz="2000" dirty="0"/>
              <a:t>to 60 minutes in 10 minute increments.</a:t>
            </a:r>
          </a:p>
          <a:p>
            <a:pPr lvl="1"/>
            <a:r>
              <a:rPr lang="en-US" sz="2000" dirty="0"/>
              <a:t>Factory default is 1 </a:t>
            </a:r>
            <a:r>
              <a:rPr lang="en-US" sz="2000" dirty="0" smtClean="0"/>
              <a:t>second.</a:t>
            </a:r>
            <a:endParaRPr lang="en-US" sz="2000" dirty="0"/>
          </a:p>
        </p:txBody>
      </p:sp>
      <p:pic>
        <p:nvPicPr>
          <p:cNvPr id="6" name="Content Placeholder 5" descr="Alarm 2 on delay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75" b="7975"/>
          <a:stretch>
            <a:fillRect/>
          </a:stretch>
        </p:blipFill>
        <p:spPr/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www.rkiinstruments.com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94058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Configuration Menu</a:t>
            </a:r>
            <a:endParaRPr lang="en-US" dirty="0"/>
          </a:p>
        </p:txBody>
      </p:sp>
      <p:pic>
        <p:nvPicPr>
          <p:cNvPr id="6" name="Content Placeholder 5" descr="Alarm 2 off delay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75" b="7975"/>
          <a:stretch>
            <a:fillRect/>
          </a:stretch>
        </p:blipFill>
        <p:spPr/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ALARM</a:t>
            </a:r>
            <a:r>
              <a:rPr lang="en-US" dirty="0" smtClean="0"/>
              <a:t>-2 </a:t>
            </a:r>
            <a:r>
              <a:rPr lang="en-US" dirty="0"/>
              <a:t>OFF DELAY</a:t>
            </a:r>
          </a:p>
          <a:p>
            <a:r>
              <a:rPr lang="en-US" dirty="0"/>
              <a:t>Press the YES button if okay, NO if adjustment is required.</a:t>
            </a:r>
          </a:p>
          <a:p>
            <a:r>
              <a:rPr lang="en-US" dirty="0"/>
              <a:t>Use </a:t>
            </a:r>
            <a:r>
              <a:rPr lang="en-US" dirty="0" smtClean="0"/>
              <a:t>the UP </a:t>
            </a:r>
            <a:r>
              <a:rPr lang="en-US" dirty="0"/>
              <a:t>or DOWN buttons to set to desired level.</a:t>
            </a:r>
          </a:p>
          <a:p>
            <a:r>
              <a:rPr lang="en-US" dirty="0"/>
              <a:t>Factory default is 0 seconds.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www.rkiinstruments.com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09527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Configuration Menu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Alarm</a:t>
            </a:r>
            <a:r>
              <a:rPr lang="en-US" dirty="0" smtClean="0"/>
              <a:t>-2 </a:t>
            </a:r>
            <a:r>
              <a:rPr lang="en-US" dirty="0"/>
              <a:t>Increasing</a:t>
            </a:r>
          </a:p>
          <a:p>
            <a:r>
              <a:rPr lang="en-US" dirty="0"/>
              <a:t>If okay press YES, if not, press the NO button.</a:t>
            </a:r>
          </a:p>
          <a:p>
            <a:r>
              <a:rPr lang="en-US" dirty="0"/>
              <a:t>DECREASING will be displayed </a:t>
            </a:r>
          </a:p>
          <a:p>
            <a:r>
              <a:rPr lang="en-US" dirty="0"/>
              <a:t>Press ENTER when completed.</a:t>
            </a:r>
          </a:p>
          <a:p>
            <a:endParaRPr lang="en-US" dirty="0"/>
          </a:p>
        </p:txBody>
      </p:sp>
      <p:pic>
        <p:nvPicPr>
          <p:cNvPr id="6" name="Content Placeholder 5" descr="Alarm 2 increasing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75" b="7975"/>
          <a:stretch>
            <a:fillRect/>
          </a:stretch>
        </p:blipFill>
        <p:spPr/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www.rkiinstruments.com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8220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Configuration Menu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Press the YES button if </a:t>
            </a:r>
            <a:r>
              <a:rPr lang="en-US" dirty="0" smtClean="0"/>
              <a:t>okay.  If not, press </a:t>
            </a:r>
            <a:r>
              <a:rPr lang="en-US" dirty="0"/>
              <a:t>the NO button.</a:t>
            </a:r>
          </a:p>
          <a:p>
            <a:r>
              <a:rPr lang="en-US" dirty="0"/>
              <a:t>NORMALLY ENERGIZED will be displayed. </a:t>
            </a:r>
          </a:p>
          <a:p>
            <a:r>
              <a:rPr lang="en-US" dirty="0"/>
              <a:t>Press ENTER when done.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www.rkiinstruments.com</a:t>
            </a:r>
            <a:endParaRPr lang="en-US" dirty="0"/>
          </a:p>
        </p:txBody>
      </p:sp>
      <p:pic>
        <p:nvPicPr>
          <p:cNvPr id="10" name="Content Placeholder 9" descr="Alarm 2 relay n de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75" b="797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503149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Configuration Menu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Press the YES button if okay.</a:t>
            </a:r>
          </a:p>
          <a:p>
            <a:r>
              <a:rPr lang="en-US" dirty="0"/>
              <a:t>Press the NO button and SELF-RESETTING will be displayed.</a:t>
            </a:r>
          </a:p>
          <a:p>
            <a:r>
              <a:rPr lang="en-US" dirty="0"/>
              <a:t>Press the ENTER button to set.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Content Placeholder 5" descr="Alarm 2 relay Latching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75" b="7975"/>
          <a:stretch>
            <a:fillRect/>
          </a:stretch>
        </p:blipFill>
        <p:spPr/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www.rkiinstruments.com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2095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Alarm Indications</a:t>
            </a:r>
          </a:p>
        </p:txBody>
      </p:sp>
      <p:graphicFrame>
        <p:nvGraphicFramePr>
          <p:cNvPr id="128071" name="Group 71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3405054260"/>
              </p:ext>
            </p:extLst>
          </p:nvPr>
        </p:nvGraphicFramePr>
        <p:xfrm>
          <a:off x="685800" y="1524000"/>
          <a:ext cx="7772400" cy="4673727"/>
        </p:xfrm>
        <a:graphic>
          <a:graphicData uri="http://schemas.openxmlformats.org/drawingml/2006/table">
            <a:tbl>
              <a:tblPr/>
              <a:tblGrid>
                <a:gridCol w="1003300"/>
                <a:gridCol w="2184400"/>
                <a:gridCol w="3022600"/>
                <a:gridCol w="1562100"/>
              </a:tblGrid>
              <a:tr h="355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Condition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Cause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Visual Indications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Audible Indications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9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Alarm 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Char char="§"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Increasing (decreasing for O2) gas reading at or above the alarm 1 set point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Char char="§"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Alarm 1 LED 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Char char="§"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Gas reading alternates with Alarm-1 message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Char char="§"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Strobe (if installed) activates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Char char="§"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Steady tone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Alarm 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Char char="§"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Increasing gas reading at or above the alarm 2 set point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Char char="§"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Alarm 2 LED is 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Char char="§"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Gas readings alternates with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ALARM 1 and ALARM</a:t>
                      </a: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-2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messages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Char char="§"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Strobe (if installed) activates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Char char="§"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Steady tone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12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Fail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Char char="§"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Disconnected or misconnected detector head wiring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Char char="§"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Display reading at -10% of full scale or lower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Char char="§"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Defective component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Char char="§"/>
                        <a:tabLst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Char char="§"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Fail LED is 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Char char="§"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Fail message replaces gas reading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Char char="§"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Strobe (if installed) activates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Char char="§"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Steady tone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42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Low Power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Char char="§"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No AC power and DC power source (primary or backup) less than 21.5 volts.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Char char="§"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Fail LED is 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Char char="§"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SUPPLY VOLTAGE IS TOO LOW LOW POWER STANDBY message and actual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Char char="§"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voltage of incoming DC power 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Char char="§"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None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001027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Configuration Menu</a:t>
            </a:r>
            <a:endParaRPr lang="en-US" dirty="0"/>
          </a:p>
        </p:txBody>
      </p:sp>
      <p:pic>
        <p:nvPicPr>
          <p:cNvPr id="6" name="Content Placeholder 5" descr="Noise Filter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75" b="7975"/>
          <a:stretch>
            <a:fillRect/>
          </a:stretch>
        </p:blipFill>
        <p:spPr/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Noise filter can be adjusted to minimize display instability.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www.rkiinstruments.com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89330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Configuration Menu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ZERO SUPPRESSION is used to minimize small deviations from zero.</a:t>
            </a:r>
          </a:p>
          <a:p>
            <a:r>
              <a:rPr lang="en-US" dirty="0" smtClean="0"/>
              <a:t>For LEL, 2% of Full Scale is the factory default.</a:t>
            </a:r>
          </a:p>
          <a:p>
            <a:r>
              <a:rPr lang="en-US" dirty="0" smtClean="0"/>
              <a:t>In this case, +/- 2% LEL would read zero on the display.</a:t>
            </a:r>
          </a:p>
        </p:txBody>
      </p:sp>
      <p:pic>
        <p:nvPicPr>
          <p:cNvPr id="6" name="Content Placeholder 5" descr="Zero suppression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75" b="7975"/>
          <a:stretch>
            <a:fillRect/>
          </a:stretch>
        </p:blipFill>
        <p:spPr/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www.rkiinstruments.com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97677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Configuration Menu</a:t>
            </a:r>
            <a:endParaRPr lang="en-US" dirty="0"/>
          </a:p>
        </p:txBody>
      </p:sp>
      <p:pic>
        <p:nvPicPr>
          <p:cNvPr id="6" name="Content Placeholder 5" descr="Save settings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75" b="7975"/>
          <a:stretch>
            <a:fillRect/>
          </a:stretch>
        </p:blipFill>
        <p:spPr/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When completed, press the YES button to save all changes made.</a:t>
            </a:r>
          </a:p>
          <a:p>
            <a:r>
              <a:rPr lang="en-US" dirty="0" smtClean="0"/>
              <a:t>Select other channels if change to configuration is required.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www.rkiinstruments.com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9877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Accessing Connections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Loosen thumb screws.</a:t>
            </a:r>
          </a:p>
          <a:p>
            <a:r>
              <a:rPr lang="en-US" dirty="0" smtClean="0"/>
              <a:t>Swing display to the left to allow entry inside.</a:t>
            </a:r>
            <a:endParaRPr lang="en-US" dirty="0"/>
          </a:p>
        </p:txBody>
      </p:sp>
      <p:pic>
        <p:nvPicPr>
          <p:cNvPr id="6" name="Content Placeholder 5" descr="Front Door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38" r="16538"/>
          <a:stretch>
            <a:fillRect/>
          </a:stretch>
        </p:blipFill>
        <p:spPr/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www.rkiinstruments.com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32899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Accessing Connections</a:t>
            </a:r>
            <a:endParaRPr lang="en-US" dirty="0"/>
          </a:p>
        </p:txBody>
      </p:sp>
      <p:pic>
        <p:nvPicPr>
          <p:cNvPr id="6" name="Content Placeholder 5" descr="Door opened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38" r="16538"/>
          <a:stretch>
            <a:fillRect/>
          </a:stretch>
        </p:blipFill>
        <p:spPr/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Display on hinges allows easy access to internal components and wiring connections.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www.rkiinstruments.com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92913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Accessing Connections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On/Off switch</a:t>
            </a:r>
          </a:p>
          <a:p>
            <a:r>
              <a:rPr lang="en-US" dirty="0" smtClean="0"/>
              <a:t>Fuses</a:t>
            </a:r>
          </a:p>
          <a:p>
            <a:r>
              <a:rPr lang="en-US" dirty="0" smtClean="0"/>
              <a:t>Power, Transmitter and Relay </a:t>
            </a:r>
            <a:r>
              <a:rPr lang="en-US" smtClean="0"/>
              <a:t>connections </a:t>
            </a:r>
            <a:r>
              <a:rPr lang="en-US" smtClean="0"/>
              <a:t>are easily </a:t>
            </a:r>
            <a:r>
              <a:rPr lang="en-US" dirty="0" smtClean="0"/>
              <a:t>accessed.</a:t>
            </a:r>
            <a:endParaRPr lang="en-US" dirty="0"/>
          </a:p>
        </p:txBody>
      </p:sp>
      <p:pic>
        <p:nvPicPr>
          <p:cNvPr id="6" name="Content Placeholder 5" descr="Internal Layout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38" r="16538"/>
          <a:stretch>
            <a:fillRect/>
          </a:stretch>
        </p:blipFill>
        <p:spPr/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www.rkiinstruments.com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94763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Relay Wiring</a:t>
            </a:r>
            <a:endParaRPr lang="en-US" dirty="0"/>
          </a:p>
        </p:txBody>
      </p:sp>
      <p:pic>
        <p:nvPicPr>
          <p:cNvPr id="6" name="Content Placeholder 5" descr="Relay Damage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38" r="16538"/>
          <a:stretch>
            <a:fillRect/>
          </a:stretch>
        </p:blipFill>
        <p:spPr>
          <a:xfrm rot="10800000">
            <a:off x="457200" y="1600201"/>
            <a:ext cx="4038600" cy="4525963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Make sure that devices that are controlled by relays do not exceed the rating of the relay.</a:t>
            </a:r>
          </a:p>
          <a:p>
            <a:r>
              <a:rPr lang="en-US" dirty="0" smtClean="0"/>
              <a:t>Improper wiring of relays can destroy the relay and circuit board.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www.rkiinstruments.com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68858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www.rkiinstruments.com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00" y="2197100"/>
            <a:ext cx="3657600" cy="2462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85698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Configuration Menu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67400" y="1828800"/>
            <a:ext cx="2971800" cy="4525963"/>
          </a:xfrm>
        </p:spPr>
        <p:txBody>
          <a:bodyPr/>
          <a:lstStyle/>
          <a:p>
            <a:r>
              <a:rPr lang="en-US" sz="2400" dirty="0" smtClean="0"/>
              <a:t>Press and hold the ESCAPE and ENTER buttons to enter the Configuration Menu.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www.rkiinstruments.com</a:t>
            </a:r>
            <a:endParaRPr lang="en-US" dirty="0"/>
          </a:p>
        </p:txBody>
      </p:sp>
      <p:pic>
        <p:nvPicPr>
          <p:cNvPr id="5" name="Picture 4" descr="Beacon-800-open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679" b="32205"/>
          <a:stretch/>
        </p:blipFill>
        <p:spPr>
          <a:xfrm>
            <a:off x="381000" y="1905000"/>
            <a:ext cx="5228993" cy="2590800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H="1">
            <a:off x="5029200" y="2286000"/>
            <a:ext cx="838200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5029200" y="3352800"/>
            <a:ext cx="838200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36514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Configuration Menu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Configuration Screen.</a:t>
            </a:r>
          </a:p>
          <a:p>
            <a:pPr lvl="1"/>
            <a:r>
              <a:rPr lang="en-US" dirty="0" smtClean="0"/>
              <a:t>Press the YES button to enter.</a:t>
            </a:r>
          </a:p>
          <a:p>
            <a:pPr lvl="1"/>
            <a:r>
              <a:rPr lang="en-US" dirty="0" smtClean="0"/>
              <a:t>Using the UP button, you can select from three options.</a:t>
            </a:r>
            <a:endParaRPr lang="en-US" dirty="0"/>
          </a:p>
        </p:txBody>
      </p:sp>
      <p:pic>
        <p:nvPicPr>
          <p:cNvPr id="7" name="Content Placeholder 6" descr="Config Menu Screen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38" r="16538"/>
          <a:stretch>
            <a:fillRect/>
          </a:stretch>
        </p:blipFill>
        <p:spPr/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www.rkiinstruments.com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48267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Configuration Menu	</a:t>
            </a:r>
            <a:endParaRPr lang="en-US" dirty="0"/>
          </a:p>
        </p:txBody>
      </p:sp>
      <p:pic>
        <p:nvPicPr>
          <p:cNvPr id="7" name="Content Placeholder 6" descr="Enable Channe Screen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38" r="16538"/>
          <a:stretch>
            <a:fillRect/>
          </a:stretch>
        </p:blipFill>
        <p:spPr/>
      </p:pic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Enable / Disable Channel(s)</a:t>
            </a:r>
          </a:p>
          <a:p>
            <a:pPr lvl="1"/>
            <a:r>
              <a:rPr lang="en-US" dirty="0" smtClean="0"/>
              <a:t>Press the ENTER button to </a:t>
            </a:r>
            <a:r>
              <a:rPr lang="en-US" dirty="0" smtClean="0"/>
              <a:t>enter this menu.</a:t>
            </a:r>
            <a:endParaRPr lang="en-US" dirty="0" smtClean="0"/>
          </a:p>
          <a:p>
            <a:pPr lvl="1"/>
            <a:r>
              <a:rPr lang="en-US" dirty="0" smtClean="0"/>
              <a:t>This menu is used for making the selected channel ACTIVE, DISABLED or NOT USED.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www.rkiinstruments.com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89158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Configuration Menu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Select the channel that you would like to change.</a:t>
            </a:r>
          </a:p>
          <a:p>
            <a:r>
              <a:rPr lang="en-US" dirty="0" smtClean="0"/>
              <a:t>Press the ENTER button.</a:t>
            </a:r>
            <a:endParaRPr lang="en-US" dirty="0"/>
          </a:p>
        </p:txBody>
      </p:sp>
      <p:pic>
        <p:nvPicPr>
          <p:cNvPr id="6" name="Content Placeholder 5" descr="B800 enable ch1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488" r="-9488"/>
          <a:stretch>
            <a:fillRect/>
          </a:stretch>
        </p:blipFill>
        <p:spPr/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www.rkiinstruments.com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02814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Configuration Menu</a:t>
            </a:r>
            <a:endParaRPr lang="en-US" dirty="0"/>
          </a:p>
        </p:txBody>
      </p:sp>
      <p:pic>
        <p:nvPicPr>
          <p:cNvPr id="6" name="Content Placeholder 5" descr="B800 Enable Ch2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488" r="-9488"/>
          <a:stretch>
            <a:fillRect/>
          </a:stretch>
        </p:blipFill>
        <p:spPr/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To make a channel active, set to CHANNEL ENABLED.</a:t>
            </a:r>
          </a:p>
          <a:p>
            <a:r>
              <a:rPr lang="en-US" dirty="0" smtClean="0"/>
              <a:t>If not, </a:t>
            </a:r>
            <a:r>
              <a:rPr lang="en-US" dirty="0" smtClean="0"/>
              <a:t>press the DOWN/NO button to </a:t>
            </a:r>
            <a:r>
              <a:rPr lang="en-US" dirty="0" smtClean="0"/>
              <a:t>change.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www.rkiinstruments.com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28054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Configuration Menu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If you wish to disable this channel press the ENTER button.  </a:t>
            </a:r>
          </a:p>
          <a:p>
            <a:r>
              <a:rPr lang="en-US" dirty="0" smtClean="0"/>
              <a:t>If not, continue to press the DOWN button.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www.rkiinstruments.com</a:t>
            </a:r>
            <a:endParaRPr lang="en-US" dirty="0"/>
          </a:p>
        </p:txBody>
      </p:sp>
      <p:pic>
        <p:nvPicPr>
          <p:cNvPr id="10" name="Content Placeholder 9" descr="Enable Ch 3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75" b="797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765131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ummer">
      <a:majorFont>
        <a:latin typeface="Century Gothic"/>
        <a:ea typeface=""/>
        <a:cs typeface=""/>
        <a:font script="Jpan" typeface="ヒラギノ丸ゴ Pro W4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ヒラギノ丸ゴ Pro W4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Theme1.thmx</Template>
  <TotalTime>33230</TotalTime>
  <Words>1120</Words>
  <Application>Microsoft Macintosh PowerPoint</Application>
  <PresentationFormat>Letter Paper (8.5x11 in)</PresentationFormat>
  <Paragraphs>227</Paragraphs>
  <Slides>37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Theme1</vt:lpstr>
      <vt:lpstr>Beacon 800 </vt:lpstr>
      <vt:lpstr>Internal Components</vt:lpstr>
      <vt:lpstr>Alarm Indications</vt:lpstr>
      <vt:lpstr>Configuration Menu</vt:lpstr>
      <vt:lpstr>Configuration Menu</vt:lpstr>
      <vt:lpstr>Configuration Menu </vt:lpstr>
      <vt:lpstr>Configuration Menu</vt:lpstr>
      <vt:lpstr>Configuration Menu</vt:lpstr>
      <vt:lpstr>Configuration Menu</vt:lpstr>
      <vt:lpstr>Configuration Menu</vt:lpstr>
      <vt:lpstr>Configuration Menu</vt:lpstr>
      <vt:lpstr>Configuration Menu</vt:lpstr>
      <vt:lpstr>Configuration Menu</vt:lpstr>
      <vt:lpstr>Configuration Menu</vt:lpstr>
      <vt:lpstr>Configuration Menu </vt:lpstr>
      <vt:lpstr>Configuration Menu</vt:lpstr>
      <vt:lpstr>Configuration Menu</vt:lpstr>
      <vt:lpstr>Configuration Menu</vt:lpstr>
      <vt:lpstr>Configuration Menu</vt:lpstr>
      <vt:lpstr>Configuration Menu</vt:lpstr>
      <vt:lpstr>Configuration Menu</vt:lpstr>
      <vt:lpstr>Configuration Menu</vt:lpstr>
      <vt:lpstr>Configuration Menu</vt:lpstr>
      <vt:lpstr>Configuration Menu</vt:lpstr>
      <vt:lpstr>Configuration Menu</vt:lpstr>
      <vt:lpstr>Configuration Menu</vt:lpstr>
      <vt:lpstr>Configuration Menu</vt:lpstr>
      <vt:lpstr>Configuration Menu</vt:lpstr>
      <vt:lpstr>Configuration Menu</vt:lpstr>
      <vt:lpstr>Configuration Menu</vt:lpstr>
      <vt:lpstr>Configuration Menu</vt:lpstr>
      <vt:lpstr>Configuration Menu</vt:lpstr>
      <vt:lpstr>Accessing Connections</vt:lpstr>
      <vt:lpstr>Accessing Connections</vt:lpstr>
      <vt:lpstr>Accessing Connections</vt:lpstr>
      <vt:lpstr>Relay Wiring</vt:lpstr>
      <vt:lpstr>Questions?</vt:lpstr>
    </vt:vector>
  </TitlesOfParts>
  <Manager/>
  <Company>RKI Instruments, Inc.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Introducing EAGLE 2</dc:title>
  <dc:subject/>
  <dc:creator>Mike Johnson</dc:creator>
  <cp:keywords/>
  <dc:description/>
  <cp:lastModifiedBy>Steve Peluffo</cp:lastModifiedBy>
  <cp:revision>78</cp:revision>
  <cp:lastPrinted>2008-07-18T22:12:10Z</cp:lastPrinted>
  <dcterms:created xsi:type="dcterms:W3CDTF">2010-05-06T17:04:46Z</dcterms:created>
  <dcterms:modified xsi:type="dcterms:W3CDTF">2016-03-17T21:17:40Z</dcterms:modified>
  <cp:category/>
</cp:coreProperties>
</file>