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2" r:id="rId1"/>
  </p:sldMasterIdLst>
  <p:sldIdLst>
    <p:sldId id="268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5" r:id="rId11"/>
    <p:sldId id="269" r:id="rId12"/>
    <p:sldId id="266" r:id="rId13"/>
    <p:sldId id="267" r:id="rId14"/>
    <p:sldId id="264" r:id="rId15"/>
    <p:sldId id="270" r:id="rId16"/>
    <p:sldId id="271" r:id="rId17"/>
    <p:sldId id="272" r:id="rId18"/>
    <p:sldId id="273" r:id="rId19"/>
  </p:sldIdLst>
  <p:sldSz cx="9144000" cy="6858000" type="letter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12" d="100"/>
          <a:sy n="112" d="100"/>
        </p:scale>
        <p:origin x="-13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BE178-276B-704A-9F3D-36D395C385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75D50-7285-1E4D-ADB4-9BB68C9EF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3E043-6B5E-6346-BE0B-8C642EEE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6402D-C015-8345-ABA0-BF33C2E39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138D9-54D0-0E49-826D-DEE6E8149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92B6-4315-8D43-B3B5-75E87927B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2941-8EC1-394D-B187-CF45B73EC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578D8-4EAA-8944-A463-DAD69E4AE2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5764-BD7F-464C-B47D-16D748C659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9AB6-0B62-3D47-A860-0487A95F78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FA5C-BBCD-A241-929E-09379EB25A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8841-75D7-9A44-BF52-928F27CD3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3CEA-2E8F-2A48-A633-28F1B0FF3D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3141AE-6D6C-2849-A814-A0674F8D48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  <p:sldLayoutId id="2147484144" r:id="rId12"/>
    <p:sldLayoutId id="2147484145" r:id="rId13"/>
  </p:sldLayoutIdLs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RKI Permanent Monitors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 descr="Beacon-110-20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07" y="1877487"/>
            <a:ext cx="3214511" cy="3926884"/>
          </a:xfrm>
          <a:prstGeom prst="rect">
            <a:avLst/>
          </a:prstGeom>
        </p:spPr>
      </p:pic>
      <p:pic>
        <p:nvPicPr>
          <p:cNvPr id="5" name="Picture 4" descr="35-30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1576543"/>
            <a:ext cx="3250730" cy="422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4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Wiring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828800"/>
            <a:ext cx="71501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0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287" y="2352898"/>
            <a:ext cx="6573426" cy="282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0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Sizes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78" y="1827273"/>
            <a:ext cx="7320844" cy="334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365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4-20 </a:t>
            </a:r>
            <a:r>
              <a:rPr lang="en-US" dirty="0"/>
              <a:t>mA Transmitter Wiring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06" y="2266396"/>
            <a:ext cx="7399565" cy="24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62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PCB Components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37" y="1907491"/>
            <a:ext cx="5036726" cy="365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5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Preparing for Calibration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NOTE</a:t>
            </a:r>
            <a:r>
              <a:rPr lang="en-US" sz="1600" dirty="0"/>
              <a:t>: Calibrating the sample draw adapter may cause alarms. Be sure to put the</a:t>
            </a:r>
          </a:p>
          <a:p>
            <a:pPr marL="0" indent="0">
              <a:buNone/>
            </a:pPr>
            <a:r>
              <a:rPr lang="en-US" sz="1600" dirty="0"/>
              <a:t>controller into calibration mode or disable external alarms before calibrating.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Open </a:t>
            </a:r>
            <a:r>
              <a:rPr lang="en-US" sz="1600" dirty="0"/>
              <a:t>the housing door.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Set </a:t>
            </a:r>
            <a:r>
              <a:rPr lang="en-US" sz="1600" dirty="0"/>
              <a:t>a voltmeter to measure in the millivolt (mV) range.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Plug </a:t>
            </a:r>
            <a:r>
              <a:rPr lang="en-US" sz="1600" dirty="0"/>
              <a:t>the positive lead into the transmitter test point labeled TP+; plug the </a:t>
            </a:r>
            <a:r>
              <a:rPr lang="en-US" sz="1600" dirty="0" smtClean="0"/>
              <a:t>negative lead </a:t>
            </a:r>
            <a:r>
              <a:rPr lang="en-US" sz="1600" dirty="0"/>
              <a:t>into the transmitter test point labeled TP-.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Use </a:t>
            </a:r>
            <a:r>
              <a:rPr lang="en-US" sz="1600" dirty="0"/>
              <a:t>the following formula to determine the correct test points output for </a:t>
            </a:r>
            <a:r>
              <a:rPr lang="en-US" sz="1600" dirty="0" smtClean="0"/>
              <a:t>the calibrating </a:t>
            </a:r>
            <a:r>
              <a:rPr lang="en-US" sz="1600" dirty="0"/>
              <a:t>sample.</a:t>
            </a:r>
          </a:p>
          <a:p>
            <a:pPr marL="0" indent="0">
              <a:buNone/>
            </a:pPr>
            <a:endParaRPr lang="en-US" sz="1600" dirty="0" smtClean="0"/>
          </a:p>
          <a:p>
            <a:pPr marL="400050" lvl="1" indent="0">
              <a:buNone/>
            </a:pPr>
            <a:r>
              <a:rPr lang="en-US" sz="1200" dirty="0" smtClean="0"/>
              <a:t>Output </a:t>
            </a:r>
            <a:r>
              <a:rPr lang="en-US" sz="1200" dirty="0"/>
              <a:t>(mV) = (calibrating sample/</a:t>
            </a:r>
            <a:r>
              <a:rPr lang="en-US" sz="1200" dirty="0" smtClean="0"/>
              <a:t>full scale</a:t>
            </a:r>
            <a:r>
              <a:rPr lang="en-US" sz="1200" dirty="0"/>
              <a:t>) X 400 + 100</a:t>
            </a:r>
          </a:p>
          <a:p>
            <a:pPr marL="400050" lvl="1" indent="0">
              <a:buNone/>
            </a:pPr>
            <a:r>
              <a:rPr lang="en-US" sz="1200" dirty="0"/>
              <a:t>For example, with a calibrating sample of </a:t>
            </a:r>
            <a:r>
              <a:rPr lang="en-US" sz="1200" dirty="0" smtClean="0"/>
              <a:t>50 ppm CO </a:t>
            </a:r>
            <a:r>
              <a:rPr lang="en-US" sz="1200" dirty="0"/>
              <a:t>and a </a:t>
            </a:r>
            <a:r>
              <a:rPr lang="en-US" sz="1200" dirty="0" smtClean="0"/>
              <a:t>full scale </a:t>
            </a:r>
            <a:r>
              <a:rPr lang="en-US" sz="1200" dirty="0"/>
              <a:t>setting of </a:t>
            </a:r>
            <a:r>
              <a:rPr lang="en-US" sz="1200" dirty="0" smtClean="0"/>
              <a:t>300 ppm, </a:t>
            </a:r>
            <a:r>
              <a:rPr lang="en-US" sz="1200" dirty="0"/>
              <a:t>the correct output is </a:t>
            </a:r>
            <a:r>
              <a:rPr lang="en-US" sz="1200" dirty="0" smtClean="0"/>
              <a:t>167 </a:t>
            </a:r>
            <a:r>
              <a:rPr lang="en-US" sz="1200" dirty="0"/>
              <a:t>mV.</a:t>
            </a:r>
          </a:p>
          <a:p>
            <a:pPr marL="400050" lvl="1" indent="0">
              <a:buNone/>
            </a:pPr>
            <a:r>
              <a:rPr lang="en-US" sz="1200" dirty="0" smtClean="0"/>
              <a:t>167 DC </a:t>
            </a:r>
            <a:r>
              <a:rPr lang="en-US" sz="1200" dirty="0"/>
              <a:t>(mV) = (50</a:t>
            </a:r>
            <a:r>
              <a:rPr lang="en-US" sz="1200" dirty="0" smtClean="0"/>
              <a:t>/300</a:t>
            </a:r>
            <a:r>
              <a:rPr lang="en-US" sz="1200" dirty="0"/>
              <a:t>) X 400 +100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94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Assembling </a:t>
            </a:r>
            <a:r>
              <a:rPr lang="en-US" dirty="0" smtClean="0"/>
              <a:t>Calibration </a:t>
            </a:r>
            <a:r>
              <a:rPr lang="en-US" dirty="0"/>
              <a:t>Kit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Connect </a:t>
            </a:r>
            <a:r>
              <a:rPr lang="en-US" sz="1400" dirty="0"/>
              <a:t>the calibration kit sample tubing along with the tubing clamp to the fitting </a:t>
            </a:r>
            <a:r>
              <a:rPr lang="en-US" sz="1400" dirty="0" smtClean="0"/>
              <a:t>on the </a:t>
            </a:r>
            <a:r>
              <a:rPr lang="en-US" sz="1400" dirty="0"/>
              <a:t>gas collection bag.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Connect </a:t>
            </a:r>
            <a:r>
              <a:rPr lang="en-US" sz="1400" dirty="0"/>
              <a:t>the sample tubing from the gas collection bag to the inlet line at or near </a:t>
            </a:r>
            <a:r>
              <a:rPr lang="en-US" sz="1400" dirty="0" smtClean="0"/>
              <a:t>the INLET fitting. Allow </a:t>
            </a:r>
            <a:r>
              <a:rPr lang="en-US" sz="1400" dirty="0"/>
              <a:t>the sample draw pump to draw out any residual gas in the gas collection </a:t>
            </a:r>
            <a:r>
              <a:rPr lang="en-US" sz="1400" dirty="0" smtClean="0"/>
              <a:t>bag.  NOTE</a:t>
            </a:r>
            <a:r>
              <a:rPr lang="en-US" sz="1400" dirty="0"/>
              <a:t>: This will cause a low flow alarm when the bag is empty. Normal operation of </a:t>
            </a:r>
            <a:r>
              <a:rPr lang="en-US" sz="1400" dirty="0" smtClean="0"/>
              <a:t>the sample </a:t>
            </a:r>
            <a:r>
              <a:rPr lang="en-US" sz="1400" dirty="0"/>
              <a:t>draw adapter will resume when the tubing is disconnected from the </a:t>
            </a:r>
            <a:r>
              <a:rPr lang="en-US" sz="1400" dirty="0" smtClean="0"/>
              <a:t>inlet line</a:t>
            </a:r>
            <a:r>
              <a:rPr lang="en-US" sz="1400" dirty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Disconnect </a:t>
            </a:r>
            <a:r>
              <a:rPr lang="en-US" sz="1400" dirty="0"/>
              <a:t>the calibration kit sample tubing from the inlet line.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Close </a:t>
            </a:r>
            <a:r>
              <a:rPr lang="en-US" sz="1400" dirty="0"/>
              <a:t>the clamp right away. The clamp is attached to the calibration kit sample </a:t>
            </a:r>
            <a:r>
              <a:rPr lang="en-US" sz="1400" dirty="0" smtClean="0"/>
              <a:t>tubing.  NOTE</a:t>
            </a:r>
            <a:r>
              <a:rPr lang="en-US" sz="1400" dirty="0"/>
              <a:t>: If you can verify a fresh air environment, it is not necessary to use a zero </a:t>
            </a:r>
            <a:r>
              <a:rPr lang="en-US" sz="1400" dirty="0" smtClean="0"/>
              <a:t>air calibration </a:t>
            </a:r>
            <a:r>
              <a:rPr lang="en-US" sz="1400" dirty="0"/>
              <a:t>cylinder to set the zero reading. Go to the next section, “Setting </a:t>
            </a:r>
            <a:r>
              <a:rPr lang="en-US" sz="1400" dirty="0" smtClean="0"/>
              <a:t>the Zero </a:t>
            </a:r>
            <a:r>
              <a:rPr lang="en-US" sz="1400" dirty="0"/>
              <a:t>Reading.</a:t>
            </a:r>
            <a:r>
              <a:rPr lang="en-US" sz="1400" dirty="0" smtClean="0"/>
              <a:t>”</a:t>
            </a:r>
            <a:endParaRPr lang="en-US" sz="1400" dirty="0"/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Connect </a:t>
            </a:r>
            <a:r>
              <a:rPr lang="en-US" sz="1400" dirty="0"/>
              <a:t>the tubing from the gas collection bag to the fixed flow regulator, then </a:t>
            </a:r>
            <a:r>
              <a:rPr lang="en-US" sz="1400" dirty="0" smtClean="0"/>
              <a:t>open the </a:t>
            </a:r>
            <a:r>
              <a:rPr lang="en-US" sz="1400" dirty="0"/>
              <a:t>clamp.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Screw </a:t>
            </a:r>
            <a:r>
              <a:rPr lang="en-US" sz="1400" dirty="0"/>
              <a:t>the fixed flow regulator onto the zero air calibration cylinder. The gas </a:t>
            </a:r>
            <a:r>
              <a:rPr lang="en-US" sz="1400" dirty="0" smtClean="0"/>
              <a:t>collection bag </a:t>
            </a:r>
            <a:r>
              <a:rPr lang="en-US" sz="1400" dirty="0"/>
              <a:t>begins to fill.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When </a:t>
            </a:r>
            <a:r>
              <a:rPr lang="en-US" sz="1400" dirty="0"/>
              <a:t>the bag is full, unscrew the fixed flow regulator from the cylinder.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Close </a:t>
            </a:r>
            <a:r>
              <a:rPr lang="en-US" sz="1400" dirty="0"/>
              <a:t>the clamp, then disconnect the sample tubing from the fixed flow regulator.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22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Zero Reading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783" y="2054900"/>
            <a:ext cx="6684433" cy="284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3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</a:t>
            </a:r>
            <a:r>
              <a:rPr lang="en-US" dirty="0" smtClean="0"/>
              <a:t>Response </a:t>
            </a:r>
            <a:r>
              <a:rPr lang="en-US" dirty="0"/>
              <a:t>Reading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482" y="1205602"/>
            <a:ext cx="6655035" cy="493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7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1790"/>
            <a:ext cx="7772400" cy="1470025"/>
          </a:xfrm>
        </p:spPr>
        <p:txBody>
          <a:bodyPr/>
          <a:lstStyle/>
          <a:p>
            <a:r>
              <a:rPr lang="en-US" dirty="0" smtClean="0"/>
              <a:t>35-3000 Series</a:t>
            </a:r>
            <a:br>
              <a:rPr lang="en-US" dirty="0" smtClean="0"/>
            </a:br>
            <a:r>
              <a:rPr lang="en-US" dirty="0" smtClean="0"/>
              <a:t>Sample Draw Detector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 descr="35-30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524" y="2346904"/>
            <a:ext cx="3024952" cy="393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55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070" y="1800586"/>
            <a:ext cx="5383859" cy="47145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48593" y="977900"/>
            <a:ext cx="1618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 smtClean="0">
                <a:latin typeface="+mn-lt"/>
              </a:rPr>
              <a:t>This drawing applies to H2S and CO models.</a:t>
            </a:r>
            <a:endParaRPr lang="en-US" sz="1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821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System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676" y="2371657"/>
            <a:ext cx="6461203" cy="3601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6209" y="1632993"/>
            <a:ext cx="6769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>
                <a:latin typeface="+mn-lt"/>
              </a:rPr>
              <a:t>The sample-draw detector’s flow system consists of the INLET fitting, filter, pump</a:t>
            </a:r>
            <a:r>
              <a:rPr lang="en-US" sz="1400" b="0" dirty="0" smtClean="0">
                <a:latin typeface="+mn-lt"/>
              </a:rPr>
              <a:t>, </a:t>
            </a:r>
            <a:r>
              <a:rPr lang="en-US" sz="1400" b="0" dirty="0" err="1" smtClean="0">
                <a:latin typeface="+mn-lt"/>
              </a:rPr>
              <a:t>flowmeter</a:t>
            </a:r>
            <a:r>
              <a:rPr lang="en-US" sz="1400" b="0" dirty="0">
                <a:latin typeface="+mn-lt"/>
              </a:rPr>
              <a:t>, bypass valve, status lights, pressure switch, and EXHAUST </a:t>
            </a:r>
            <a:r>
              <a:rPr lang="en-US" sz="1400" b="0" dirty="0" smtClean="0">
                <a:latin typeface="+mn-lt"/>
              </a:rPr>
              <a:t>fitting.</a:t>
            </a:r>
            <a:endParaRPr lang="en-US" sz="1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245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Mounting Dimensions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353" y="1146462"/>
            <a:ext cx="5083293" cy="52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2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39" y="1470180"/>
            <a:ext cx="4409722" cy="4765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48593" y="977900"/>
            <a:ext cx="1618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 smtClean="0">
                <a:latin typeface="+mn-lt"/>
              </a:rPr>
              <a:t>This drawing applies to H2S and CO models.</a:t>
            </a:r>
            <a:endParaRPr lang="en-US" sz="1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878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Beacon 110 Controller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5" name="Picture 4" descr="Beacon-110-20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633" y="1241512"/>
            <a:ext cx="3750733" cy="45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2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40" y="1117599"/>
            <a:ext cx="5408319" cy="533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4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www.rkiinstruments.com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1746014"/>
            <a:ext cx="6769100" cy="187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213" y="3751673"/>
            <a:ext cx="6253574" cy="237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87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306</TotalTime>
  <Words>487</Words>
  <Application>Microsoft Macintosh PowerPoint</Application>
  <PresentationFormat>Letter Paper (8.5x11 in)</PresentationFormat>
  <Paragraphs>57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Theme</vt:lpstr>
      <vt:lpstr>RKI Permanent Monitors</vt:lpstr>
      <vt:lpstr>35-3000 Series Sample Draw Detector</vt:lpstr>
      <vt:lpstr>Components</vt:lpstr>
      <vt:lpstr>Flow System</vt:lpstr>
      <vt:lpstr>Mounting Dimensions</vt:lpstr>
      <vt:lpstr>Wiring</vt:lpstr>
      <vt:lpstr>Beacon 110 Controller</vt:lpstr>
      <vt:lpstr>Components</vt:lpstr>
      <vt:lpstr>Wiring</vt:lpstr>
      <vt:lpstr>Power Wiring</vt:lpstr>
      <vt:lpstr>WIRING</vt:lpstr>
      <vt:lpstr>Wire Sizes</vt:lpstr>
      <vt:lpstr>4-20 mA Transmitter Wiring</vt:lpstr>
      <vt:lpstr>Control PCB Components</vt:lpstr>
      <vt:lpstr>Preparing for Calibration</vt:lpstr>
      <vt:lpstr>Assembling Calibration Kit</vt:lpstr>
      <vt:lpstr>Setting the Zero Reading</vt:lpstr>
      <vt:lpstr>Setting Response Reading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35-3000 Sample Draw Detector</dc:title>
  <dc:creator>Mike Johnson</dc:creator>
  <cp:lastModifiedBy>Michael Johnson</cp:lastModifiedBy>
  <cp:revision>13</cp:revision>
  <dcterms:created xsi:type="dcterms:W3CDTF">2016-01-29T21:05:22Z</dcterms:created>
  <dcterms:modified xsi:type="dcterms:W3CDTF">2016-01-30T04:41:49Z</dcterms:modified>
</cp:coreProperties>
</file>