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86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71" r:id="rId11"/>
    <p:sldId id="270" r:id="rId12"/>
    <p:sldId id="272" r:id="rId13"/>
    <p:sldId id="264" r:id="rId14"/>
    <p:sldId id="265" r:id="rId15"/>
    <p:sldId id="266" r:id="rId16"/>
    <p:sldId id="267" r:id="rId17"/>
    <p:sldId id="273" r:id="rId18"/>
    <p:sldId id="274" r:id="rId19"/>
    <p:sldId id="275" r:id="rId20"/>
    <p:sldId id="268" r:id="rId21"/>
    <p:sldId id="276" r:id="rId2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7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4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44B23E32-7731-0641-AF1D-AFD32FB17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318668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F43BB94F-75BA-0541-9A2D-A7F3762C20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620434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D804F8C2-1282-B14B-B4A9-8BC3FEC881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54900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4114800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chart</a:t>
            </a:r>
            <a:endParaRPr lang="en-US" noProof="0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BBE695BE-D641-FE40-A38C-CD430D1C52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34193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DE11307-980E-5D43-AEAF-B70DFCAB7FCC}" type="datetime1">
              <a:rPr lang="en-US"/>
              <a:pPr>
                <a:defRPr/>
              </a:pPr>
              <a:t>6/9/16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</p:spTree>
    <p:extLst>
      <p:ext uri="{BB962C8B-B14F-4D97-AF65-F5344CB8AC3E}">
        <p14:creationId xmlns:p14="http://schemas.microsoft.com/office/powerpoint/2010/main" val="2723375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>
          <a:xfrm>
            <a:off x="6580188" y="188913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1A30CC-1BAE-4A49-AC21-A96A37D66797}" type="datetime1">
              <a:rPr lang="en-US"/>
              <a:pPr>
                <a:defRPr/>
              </a:pPr>
              <a:t>6/9/16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</p:spTree>
    <p:extLst>
      <p:ext uri="{BB962C8B-B14F-4D97-AF65-F5344CB8AC3E}">
        <p14:creationId xmlns:p14="http://schemas.microsoft.com/office/powerpoint/2010/main" val="2785678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D3DCD008-5CAC-2546-B388-5339826666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677466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2743ABA5-44D7-364D-9AD6-97548E06D8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719285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D5DC8BAC-4E4B-C34D-87C8-D4798FA616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530483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6E59DB85-F075-E64D-8E45-29DF392A2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291347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31FAFF05-CCEA-D149-8DCC-57FDE6E7D7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034541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A14CEC98-802C-2045-B092-BC10EC635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153422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6B944562-7BE0-F04D-8DD4-C196D94AB3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08847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Tx/>
              <a:buChar char="•"/>
              <a:defRPr/>
            </a:lvl1pPr>
          </a:lstStyle>
          <a:p>
            <a:pPr>
              <a:defRPr/>
            </a:pPr>
            <a:fld id="{89A8B705-5EEA-9941-93F6-4B43D9A8B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137487"/>
      </p:ext>
    </p:extLst>
  </p:cSld>
  <p:clrMapOvr>
    <a:masterClrMapping/>
  </p:clrMapOvr>
  <p:transition xmlns:p14="http://schemas.microsoft.com/office/powerpoint/2010/main">
    <p:zoom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69975" y="301625"/>
            <a:ext cx="77724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buFontTx/>
              <a:buChar char="•"/>
              <a:defRPr sz="10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buFontTx/>
              <a:buChar char="•"/>
              <a:defRPr sz="10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81641B3-7D1E-2546-9445-716372CE2D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9144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  <p:sldLayoutId id="2147483934" r:id="rId12"/>
    <p:sldLayoutId id="2147483935" r:id="rId13"/>
    <p:sldLayoutId id="2147483936" r:id="rId14"/>
  </p:sldLayoutIdLst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9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Connect </a:t>
            </a:r>
            <a:r>
              <a:rPr lang="en-US" dirty="0" smtClean="0"/>
              <a:t>Detectors</a:t>
            </a:r>
            <a:endParaRPr lang="en-US" dirty="0"/>
          </a:p>
        </p:txBody>
      </p:sp>
      <p:pic>
        <p:nvPicPr>
          <p:cNvPr id="5" name="Picture 4" descr="61-0190RK-CH4-senso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776" y="2934793"/>
            <a:ext cx="2787571" cy="2397311"/>
          </a:xfrm>
          <a:prstGeom prst="rect">
            <a:avLst/>
          </a:prstGeom>
        </p:spPr>
      </p:pic>
      <p:pic>
        <p:nvPicPr>
          <p:cNvPr id="6" name="Picture 5" descr="65-2423RK-0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442" y="1804306"/>
            <a:ext cx="3097225" cy="226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920260"/>
      </p:ext>
    </p:extLst>
  </p:cSld>
  <p:clrMapOvr>
    <a:masterClrMapping/>
  </p:clrMapOvr>
  <p:transition xmlns:p14="http://schemas.microsoft.com/office/powerpoint/2010/main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Oxygen </a:t>
            </a:r>
            <a:r>
              <a:rPr lang="en-US" dirty="0" smtClean="0"/>
              <a:t>Detector </a:t>
            </a:r>
            <a:r>
              <a:rPr lang="en-US" dirty="0" smtClean="0"/>
              <a:t>Wiring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Oxygen </a:t>
            </a:r>
            <a:r>
              <a:rPr lang="en-US" dirty="0" smtClean="0"/>
              <a:t>detector</a:t>
            </a:r>
            <a:r>
              <a:rPr lang="en-US" dirty="0" smtClean="0"/>
              <a:t> </a:t>
            </a:r>
            <a:r>
              <a:rPr lang="en-US" dirty="0" smtClean="0"/>
              <a:t>wires are color coded Green and White.</a:t>
            </a:r>
          </a:p>
          <a:p>
            <a:r>
              <a:rPr lang="en-US" dirty="0" smtClean="0"/>
              <a:t>The White wire is Positive.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8" name="Content Placeholder 7" descr="Direct Connect Wiring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sp>
        <p:nvSpPr>
          <p:cNvPr id="9" name="Oval 8"/>
          <p:cNvSpPr/>
          <p:nvPr/>
        </p:nvSpPr>
        <p:spPr>
          <a:xfrm>
            <a:off x="1515891" y="3482128"/>
            <a:ext cx="1392982" cy="573527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129501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LEL </a:t>
            </a:r>
            <a:r>
              <a:rPr lang="en-US" dirty="0" smtClean="0"/>
              <a:t>Detector </a:t>
            </a:r>
            <a:r>
              <a:rPr lang="en-US" dirty="0" smtClean="0"/>
              <a:t>Wiring</a:t>
            </a:r>
            <a:endParaRPr lang="en-US" dirty="0"/>
          </a:p>
        </p:txBody>
      </p:sp>
      <p:pic>
        <p:nvPicPr>
          <p:cNvPr id="6" name="Content Placeholder 5" descr="Direct Connect Wiring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LEL </a:t>
            </a:r>
            <a:r>
              <a:rPr lang="en-US" dirty="0" smtClean="0"/>
              <a:t>detectors</a:t>
            </a:r>
            <a:r>
              <a:rPr lang="en-US" dirty="0" smtClean="0"/>
              <a:t> </a:t>
            </a:r>
            <a:r>
              <a:rPr lang="en-US" dirty="0" smtClean="0"/>
              <a:t>are wired by wire color</a:t>
            </a:r>
          </a:p>
          <a:p>
            <a:pPr lvl="1"/>
            <a:r>
              <a:rPr lang="en-US" dirty="0" smtClean="0"/>
              <a:t>Black</a:t>
            </a:r>
          </a:p>
          <a:p>
            <a:pPr lvl="1"/>
            <a:r>
              <a:rPr lang="en-US" dirty="0" smtClean="0"/>
              <a:t>Green</a:t>
            </a:r>
          </a:p>
          <a:p>
            <a:pPr lvl="1"/>
            <a:r>
              <a:rPr lang="en-US" dirty="0" smtClean="0"/>
              <a:t>White </a:t>
            </a:r>
          </a:p>
          <a:p>
            <a:pPr lvl="1"/>
            <a:r>
              <a:rPr lang="en-US" dirty="0" smtClean="0"/>
              <a:t>Red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495406" y="4027892"/>
            <a:ext cx="1454437" cy="1041677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473811"/>
      </p:ext>
    </p:extLst>
  </p:cSld>
  <p:clrMapOvr>
    <a:masterClrMapping/>
  </p:clrMapOvr>
  <p:transition xmlns:p14="http://schemas.microsoft.com/office/powerpoint/2010/main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Wiring Distance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667794"/>
              </p:ext>
            </p:extLst>
          </p:nvPr>
        </p:nvGraphicFramePr>
        <p:xfrm>
          <a:off x="942222" y="2015630"/>
          <a:ext cx="7322694" cy="2337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Document" r:id="rId3" imgW="5969000" imgH="1905000" progId="Word.Document.12">
                  <p:embed/>
                </p:oleObj>
              </mc:Choice>
              <mc:Fallback>
                <p:oleObj name="Document" r:id="rId3" imgW="5969000" imgH="1905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42222" y="2015630"/>
                        <a:ext cx="7322694" cy="23370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52502046"/>
      </p:ext>
    </p:extLst>
  </p:cSld>
  <p:clrMapOvr>
    <a:masterClrMapping/>
  </p:clrMapOvr>
  <p:transition xmlns:p14="http://schemas.microsoft.com/office/powerpoint/2010/main"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Troubleshooting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For direct connect </a:t>
            </a:r>
            <a:r>
              <a:rPr lang="en-US" dirty="0" smtClean="0"/>
              <a:t>detectors </a:t>
            </a:r>
            <a:r>
              <a:rPr lang="en-US" dirty="0" smtClean="0"/>
              <a:t>that are one integral piece, replace the </a:t>
            </a:r>
            <a:r>
              <a:rPr lang="en-US" dirty="0" smtClean="0"/>
              <a:t>detector </a:t>
            </a:r>
            <a:r>
              <a:rPr lang="en-US" dirty="0" smtClean="0"/>
              <a:t>with a known good one and see if that corrects the problem.</a:t>
            </a:r>
            <a:endParaRPr lang="en-US" dirty="0"/>
          </a:p>
        </p:txBody>
      </p:sp>
      <p:pic>
        <p:nvPicPr>
          <p:cNvPr id="6" name="Content Placeholder 5" descr="61-0190RK-CH4-sensor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80" b="-2780"/>
          <a:stretch>
            <a:fillRect/>
          </a:stretch>
        </p:blipFill>
        <p:spPr>
          <a:xfrm>
            <a:off x="5333180" y="1988564"/>
            <a:ext cx="3070248" cy="2787239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978806"/>
      </p:ext>
    </p:extLst>
  </p:cSld>
  <p:clrMapOvr>
    <a:masterClrMapping/>
  </p:clrMapOvr>
  <p:transition xmlns:p14="http://schemas.microsoft.com/office/powerpoint/2010/main"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Troubleshooting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If the </a:t>
            </a:r>
            <a:r>
              <a:rPr lang="en-US" dirty="0" smtClean="0"/>
              <a:t>detector </a:t>
            </a:r>
            <a:r>
              <a:rPr lang="en-US" dirty="0" smtClean="0"/>
              <a:t>is composed of a </a:t>
            </a:r>
            <a:r>
              <a:rPr lang="en-US" dirty="0" smtClean="0"/>
              <a:t>sensor </a:t>
            </a:r>
            <a:r>
              <a:rPr lang="en-US" dirty="0" smtClean="0"/>
              <a:t>and preamp, replace the </a:t>
            </a:r>
            <a:r>
              <a:rPr lang="en-US" dirty="0" smtClean="0"/>
              <a:t>sensor </a:t>
            </a:r>
            <a:r>
              <a:rPr lang="en-US" dirty="0" smtClean="0"/>
              <a:t>first, if this does not correct the problem then replace the preamp.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If replacing the preamp does not correct the problem, remove the detector assembly from the field and wire it directly to the controller.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233225"/>
      </p:ext>
    </p:extLst>
  </p:cSld>
  <p:clrMapOvr>
    <a:masterClrMapping/>
  </p:clrMapOvr>
  <p:transition xmlns:p14="http://schemas.microsoft.com/office/powerpoint/2010/main"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Troubleshooting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Catalytic Bead </a:t>
            </a:r>
            <a:r>
              <a:rPr lang="en-US" dirty="0" smtClean="0"/>
              <a:t>Detector</a:t>
            </a:r>
            <a:endParaRPr lang="en-US" dirty="0" smtClean="0"/>
          </a:p>
          <a:p>
            <a:pPr lvl="1"/>
            <a:r>
              <a:rPr lang="en-US" dirty="0" smtClean="0"/>
              <a:t>Replace the </a:t>
            </a:r>
            <a:r>
              <a:rPr lang="en-US" dirty="0" smtClean="0"/>
              <a:t>detector </a:t>
            </a:r>
            <a:r>
              <a:rPr lang="en-US" dirty="0" smtClean="0"/>
              <a:t>if you experience the following:</a:t>
            </a:r>
          </a:p>
          <a:p>
            <a:pPr lvl="2"/>
            <a:r>
              <a:rPr lang="en-US" dirty="0" smtClean="0"/>
              <a:t>Unable to zero</a:t>
            </a:r>
          </a:p>
          <a:p>
            <a:pPr lvl="2"/>
            <a:r>
              <a:rPr lang="en-US" dirty="0" smtClean="0"/>
              <a:t>Unable to span</a:t>
            </a:r>
          </a:p>
          <a:p>
            <a:pPr lvl="2"/>
            <a:r>
              <a:rPr lang="en-US" dirty="0" smtClean="0"/>
              <a:t>Unstable output</a:t>
            </a:r>
          </a:p>
          <a:p>
            <a:pPr lvl="2"/>
            <a:r>
              <a:rPr lang="en-US" dirty="0" smtClean="0"/>
              <a:t>Erratic operation</a:t>
            </a:r>
          </a:p>
          <a:p>
            <a:pPr lvl="2"/>
            <a:r>
              <a:rPr lang="en-US" dirty="0" smtClean="0"/>
              <a:t>Contaminated</a:t>
            </a:r>
          </a:p>
        </p:txBody>
      </p:sp>
      <p:pic>
        <p:nvPicPr>
          <p:cNvPr id="6" name="Content Placeholder 5" descr="Bad LEL Sensor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29195"/>
      </p:ext>
    </p:extLst>
  </p:cSld>
  <p:clrMapOvr>
    <a:masterClrMapping/>
  </p:clrMapOvr>
  <p:transition xmlns:p14="http://schemas.microsoft.com/office/powerpoint/2010/main"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Troubleshooting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2" name="Picture 1" descr="61-0140RK sensor[2] cop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08762" y="2783581"/>
            <a:ext cx="1313379" cy="2100501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2715702" y="3579092"/>
            <a:ext cx="1910890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2715702" y="3731492"/>
            <a:ext cx="1179627" cy="0"/>
          </a:xfrm>
          <a:prstGeom prst="line">
            <a:avLst/>
          </a:prstGeom>
          <a:ln w="38100" cmpd="sng"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2715702" y="3898252"/>
            <a:ext cx="1910890" cy="0"/>
          </a:xfrm>
          <a:prstGeom prst="line">
            <a:avLst/>
          </a:prstGeom>
          <a:ln w="38100" cmpd="sng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2715702" y="4052184"/>
            <a:ext cx="1910890" cy="0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626592" y="3078813"/>
            <a:ext cx="0" cy="500279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626592" y="3078813"/>
            <a:ext cx="2937883" cy="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4626592" y="4052184"/>
            <a:ext cx="0" cy="500279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626592" y="4552463"/>
            <a:ext cx="3399734" cy="0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3906608" y="2398946"/>
            <a:ext cx="0" cy="1332546"/>
          </a:xfrm>
          <a:prstGeom prst="line">
            <a:avLst/>
          </a:prstGeom>
          <a:ln w="38100" cmpd="sng"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3895329" y="2398946"/>
            <a:ext cx="4130997" cy="0"/>
          </a:xfrm>
          <a:prstGeom prst="line">
            <a:avLst/>
          </a:prstGeom>
          <a:ln w="38100" cmpd="sng"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4626592" y="3731492"/>
            <a:ext cx="0" cy="166760"/>
          </a:xfrm>
          <a:prstGeom prst="line">
            <a:avLst/>
          </a:prstGeom>
          <a:ln w="38100" cmpd="sng">
            <a:solidFill>
              <a:srgbClr val="F2F2F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4626592" y="3717132"/>
            <a:ext cx="1962865" cy="0"/>
          </a:xfrm>
          <a:prstGeom prst="line">
            <a:avLst/>
          </a:prstGeom>
          <a:ln w="38100" cmpd="sng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775201" y="3247521"/>
            <a:ext cx="5551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5 </a:t>
            </a:r>
            <a:r>
              <a:rPr lang="en-US" sz="1600" dirty="0" err="1" smtClean="0"/>
              <a:t>Ω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5812496" y="4052184"/>
            <a:ext cx="5551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5 </a:t>
            </a:r>
            <a:r>
              <a:rPr lang="en-US" sz="1600" dirty="0" err="1"/>
              <a:t>Ω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6775913" y="3580174"/>
            <a:ext cx="6856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10 </a:t>
            </a:r>
            <a:r>
              <a:rPr lang="en-US" sz="1600" dirty="0" err="1"/>
              <a:t>Ω</a:t>
            </a:r>
            <a:endParaRPr lang="en-US" sz="16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330361" y="3078813"/>
            <a:ext cx="0" cy="65267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/>
          <p:nvPr/>
        </p:nvCxnSpPr>
        <p:spPr>
          <a:xfrm>
            <a:off x="6339128" y="3742788"/>
            <a:ext cx="0" cy="80967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775913" y="3078813"/>
            <a:ext cx="0" cy="14736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5230190" y="2567427"/>
            <a:ext cx="8160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500 </a:t>
            </a:r>
            <a:r>
              <a:rPr lang="en-US" sz="1600" dirty="0" err="1"/>
              <a:t>Ω</a:t>
            </a:r>
            <a:endParaRPr lang="en-US" sz="1600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6046239" y="2398946"/>
            <a:ext cx="0" cy="67986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7923896" y="3244525"/>
            <a:ext cx="8160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500 </a:t>
            </a:r>
            <a:r>
              <a:rPr lang="en-US" sz="1600" dirty="0" err="1"/>
              <a:t>Ω</a:t>
            </a:r>
            <a:endParaRPr lang="en-US" sz="1600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7853085" y="2398946"/>
            <a:ext cx="0" cy="215351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5223729" y="2398946"/>
            <a:ext cx="0" cy="133254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15201" y="5156728"/>
            <a:ext cx="7755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Resistance values are approximate and will vary slightly</a:t>
            </a:r>
          </a:p>
          <a:p>
            <a:r>
              <a:rPr lang="en-US" sz="1600" dirty="0" smtClean="0"/>
              <a:t>Between sensors.  H2 specific sensors will be approximately 3 Ohms per leg.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52809403"/>
      </p:ext>
    </p:extLst>
  </p:cSld>
  <p:clrMapOvr>
    <a:masterClrMapping/>
  </p:clrMapOvr>
  <p:transition xmlns:p14="http://schemas.microsoft.com/office/powerpoint/2010/main"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ESM-01 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ESM-01 Detector assembly consists of the following:</a:t>
            </a:r>
          </a:p>
          <a:p>
            <a:pPr lvl="1"/>
            <a:r>
              <a:rPr lang="en-US" dirty="0" smtClean="0"/>
              <a:t>Housing with Preamp</a:t>
            </a:r>
          </a:p>
          <a:p>
            <a:pPr lvl="1"/>
            <a:r>
              <a:rPr lang="en-US" dirty="0" smtClean="0"/>
              <a:t>Housing bottom</a:t>
            </a:r>
          </a:p>
          <a:p>
            <a:pPr lvl="1"/>
            <a:r>
              <a:rPr lang="en-US" dirty="0" smtClean="0"/>
              <a:t>Splash Guard</a:t>
            </a:r>
          </a:p>
          <a:p>
            <a:endParaRPr lang="en-US" dirty="0"/>
          </a:p>
        </p:txBody>
      </p:sp>
      <p:pic>
        <p:nvPicPr>
          <p:cNvPr id="6" name="Content Placeholder 5" descr="ESM-01 Sensor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495800" y="2847152"/>
            <a:ext cx="2172073" cy="3789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705890" y="3747185"/>
            <a:ext cx="2961983" cy="19581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409763" y="4132467"/>
            <a:ext cx="3258110" cy="8449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4944905"/>
      </p:ext>
    </p:extLst>
  </p:cSld>
  <p:clrMapOvr>
    <a:masterClrMapping/>
  </p:clrMapOvr>
  <p:transition xmlns:p14="http://schemas.microsoft.com/office/powerpoint/2010/main">
    <p:zo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ESM-01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Splashguard removed with bottom of sensor exposed.</a:t>
            </a:r>
            <a:endParaRPr lang="en-US" dirty="0"/>
          </a:p>
        </p:txBody>
      </p:sp>
      <p:pic>
        <p:nvPicPr>
          <p:cNvPr id="6" name="Content Placeholder 5" descr="ESM-01 Sensor with Cap Removed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83481"/>
      </p:ext>
    </p:extLst>
  </p:cSld>
  <p:clrMapOvr>
    <a:masterClrMapping/>
  </p:clrMapOvr>
  <p:transition xmlns:p14="http://schemas.microsoft.com/office/powerpoint/2010/main"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ESM-01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ESM-01 Detector with housing bottom removed</a:t>
            </a:r>
          </a:p>
          <a:p>
            <a:r>
              <a:rPr lang="en-US" dirty="0" smtClean="0"/>
              <a:t>Sensor exposed</a:t>
            </a:r>
          </a:p>
          <a:p>
            <a:r>
              <a:rPr lang="en-US" dirty="0" smtClean="0"/>
              <a:t>Unique Preamps for each type of sensor.</a:t>
            </a:r>
            <a:endParaRPr lang="en-US" dirty="0"/>
          </a:p>
        </p:txBody>
      </p:sp>
      <p:pic>
        <p:nvPicPr>
          <p:cNvPr id="6" name="Content Placeholder 5" descr="ESM-01 sensor exposed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737855" y="3297781"/>
            <a:ext cx="2815345" cy="8910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6437212"/>
      </p:ext>
    </p:extLst>
  </p:cSld>
  <p:clrMapOvr>
    <a:masterClrMapping/>
  </p:clrMapOvr>
  <p:transition xmlns:p14="http://schemas.microsoft.com/office/powerpoint/2010/main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Connect </a:t>
            </a:r>
            <a:r>
              <a:rPr lang="en-US" dirty="0" smtClean="0"/>
              <a:t>Detectors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Does not require external transmitter</a:t>
            </a:r>
          </a:p>
          <a:p>
            <a:r>
              <a:rPr lang="en-US" dirty="0" smtClean="0"/>
              <a:t>Can only be used on the following:</a:t>
            </a:r>
          </a:p>
          <a:p>
            <a:pPr lvl="1"/>
            <a:r>
              <a:rPr lang="en-US" dirty="0" smtClean="0"/>
              <a:t>Beacon 110</a:t>
            </a:r>
          </a:p>
          <a:p>
            <a:pPr lvl="1"/>
            <a:r>
              <a:rPr lang="en-US" dirty="0" smtClean="0"/>
              <a:t>Beacon 200</a:t>
            </a:r>
          </a:p>
          <a:p>
            <a:pPr lvl="1"/>
            <a:r>
              <a:rPr lang="en-US" dirty="0" smtClean="0"/>
              <a:t>Beacon 410</a:t>
            </a:r>
          </a:p>
          <a:p>
            <a:pPr lvl="1"/>
            <a:r>
              <a:rPr lang="en-US" dirty="0" smtClean="0"/>
              <a:t>RM-5000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Calibration performed at the Controller</a:t>
            </a:r>
          </a:p>
          <a:p>
            <a:r>
              <a:rPr lang="en-US" dirty="0" smtClean="0"/>
              <a:t>Lower cost alternative</a:t>
            </a:r>
          </a:p>
          <a:p>
            <a:r>
              <a:rPr lang="en-US" dirty="0" smtClean="0"/>
              <a:t>Limited wire length depending on type of </a:t>
            </a:r>
            <a:r>
              <a:rPr lang="en-US" dirty="0" smtClean="0"/>
              <a:t>detector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AFF05-CCEA-D149-8DCC-57FDE6E7D7C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466919"/>
      </p:ext>
    </p:extLst>
  </p:cSld>
  <p:clrMapOvr>
    <a:masterClrMapping/>
  </p:clrMapOvr>
  <p:transition xmlns:p14="http://schemas.microsoft.com/office/powerpoint/2010/main">
    <p:zo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Wiring ESM-01 Detector Assy.</a:t>
            </a:r>
            <a:endParaRPr lang="en-US" dirty="0"/>
          </a:p>
        </p:txBody>
      </p:sp>
      <p:pic>
        <p:nvPicPr>
          <p:cNvPr id="4" name="Content Placeholder 3" descr="Wiring.wm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18" b="-3918"/>
          <a:stretch>
            <a:fillRect/>
          </a:stretch>
        </p:blipFill>
        <p:spPr>
          <a:xfrm>
            <a:off x="1679153" y="1405612"/>
            <a:ext cx="5911388" cy="445255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AFF05-CCEA-D149-8DCC-57FDE6E7D7C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287990"/>
      </p:ext>
    </p:extLst>
  </p:cSld>
  <p:clrMapOvr>
    <a:masterClrMapping/>
  </p:clrMapOvr>
  <p:transition xmlns:p14="http://schemas.microsoft.com/office/powerpoint/2010/main">
    <p:zo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1600200"/>
            <a:ext cx="24384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72814"/>
      </p:ext>
    </p:extLst>
  </p:cSld>
  <p:clrMapOvr>
    <a:masterClrMapping/>
  </p:clrMapOvr>
  <p:transition xmlns:p14="http://schemas.microsoft.com/office/powerpoint/2010/main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Connect </a:t>
            </a:r>
            <a:r>
              <a:rPr lang="en-US" dirty="0" smtClean="0"/>
              <a:t>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Combustibles</a:t>
            </a:r>
          </a:p>
          <a:p>
            <a:pPr lvl="1"/>
            <a:r>
              <a:rPr lang="en-US" dirty="0" smtClean="0"/>
              <a:t>Catalytic Bead LEL</a:t>
            </a:r>
          </a:p>
          <a:p>
            <a:pPr lvl="1"/>
            <a:r>
              <a:rPr lang="en-US" dirty="0" smtClean="0"/>
              <a:t>Infrared LEL/</a:t>
            </a:r>
            <a:r>
              <a:rPr lang="en-US" dirty="0" err="1" smtClean="0"/>
              <a:t>Vol</a:t>
            </a:r>
            <a:endParaRPr lang="en-US" dirty="0" smtClean="0"/>
          </a:p>
          <a:p>
            <a:pPr lvl="1"/>
            <a:r>
              <a:rPr lang="en-US" dirty="0" smtClean="0"/>
              <a:t>Thermal Conductivity</a:t>
            </a:r>
          </a:p>
          <a:p>
            <a:r>
              <a:rPr lang="en-US" dirty="0" smtClean="0"/>
              <a:t>Oxygen</a:t>
            </a:r>
          </a:p>
          <a:p>
            <a:pPr lvl="1"/>
            <a:r>
              <a:rPr lang="en-US" dirty="0" smtClean="0"/>
              <a:t>Capillary</a:t>
            </a:r>
          </a:p>
          <a:p>
            <a:pPr lvl="1"/>
            <a:r>
              <a:rPr lang="en-US" dirty="0" smtClean="0"/>
              <a:t>Partial Pressure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Toxic Gas</a:t>
            </a:r>
          </a:p>
          <a:p>
            <a:pPr lvl="1"/>
            <a:r>
              <a:rPr lang="en-US" dirty="0" smtClean="0"/>
              <a:t>H2S</a:t>
            </a:r>
          </a:p>
          <a:p>
            <a:pPr lvl="1"/>
            <a:r>
              <a:rPr lang="en-US" dirty="0" smtClean="0"/>
              <a:t>CO</a:t>
            </a:r>
          </a:p>
          <a:p>
            <a:pPr lvl="1"/>
            <a:r>
              <a:rPr lang="en-US" dirty="0" smtClean="0"/>
              <a:t>NH3</a:t>
            </a:r>
          </a:p>
          <a:p>
            <a:pPr lvl="1"/>
            <a:r>
              <a:rPr lang="en-US" dirty="0" smtClean="0"/>
              <a:t>Cl2</a:t>
            </a:r>
          </a:p>
          <a:p>
            <a:pPr lvl="1"/>
            <a:r>
              <a:rPr lang="en-US" dirty="0" smtClean="0"/>
              <a:t>CO2 (5000ppm, 5%Vol, 50% </a:t>
            </a:r>
            <a:r>
              <a:rPr lang="en-US" dirty="0" smtClean="0"/>
              <a:t>Vol., </a:t>
            </a:r>
            <a:r>
              <a:rPr lang="en-US" dirty="0" smtClean="0"/>
              <a:t>100% Vol.</a:t>
            </a:r>
          </a:p>
          <a:p>
            <a:pPr lvl="1"/>
            <a:r>
              <a:rPr lang="en-US" dirty="0" smtClean="0"/>
              <a:t>PH3</a:t>
            </a:r>
          </a:p>
          <a:p>
            <a:pPr lvl="1"/>
            <a:r>
              <a:rPr lang="en-US" dirty="0" smtClean="0"/>
              <a:t>SO2</a:t>
            </a:r>
          </a:p>
          <a:p>
            <a:pPr lvl="1"/>
            <a:r>
              <a:rPr lang="en-US" dirty="0" smtClean="0"/>
              <a:t>HCN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038399"/>
      </p:ext>
    </p:extLst>
  </p:cSld>
  <p:clrMapOvr>
    <a:masterClrMapping/>
  </p:clrMapOvr>
  <p:transition xmlns:p14="http://schemas.microsoft.com/office/powerpoint/2010/main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Connect </a:t>
            </a:r>
            <a:r>
              <a:rPr lang="en-US" dirty="0" smtClean="0"/>
              <a:t>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Can be one piece such as a catalytic bead </a:t>
            </a:r>
            <a:r>
              <a:rPr lang="en-US" dirty="0" smtClean="0"/>
              <a:t>detector </a:t>
            </a:r>
            <a:r>
              <a:rPr lang="en-US" dirty="0" smtClean="0"/>
              <a:t>or can be composed of several parts including:</a:t>
            </a:r>
          </a:p>
          <a:p>
            <a:pPr lvl="1"/>
            <a:r>
              <a:rPr lang="en-US" dirty="0" smtClean="0"/>
              <a:t>Preamp</a:t>
            </a:r>
          </a:p>
          <a:p>
            <a:pPr lvl="1"/>
            <a:r>
              <a:rPr lang="en-US" dirty="0" smtClean="0"/>
              <a:t>Sensor</a:t>
            </a:r>
            <a:endParaRPr lang="en-US" dirty="0" smtClean="0"/>
          </a:p>
          <a:p>
            <a:pPr lvl="1"/>
            <a:r>
              <a:rPr lang="en-US" dirty="0" smtClean="0"/>
              <a:t>Splashguard/flame arrestor (type dependent)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Preamp</a:t>
            </a:r>
          </a:p>
          <a:p>
            <a:pPr lvl="1"/>
            <a:r>
              <a:rPr lang="en-US" dirty="0" smtClean="0"/>
              <a:t>Processes the signal from the </a:t>
            </a:r>
            <a:r>
              <a:rPr lang="en-US" dirty="0" smtClean="0"/>
              <a:t>sensor</a:t>
            </a:r>
            <a:endParaRPr lang="en-US" dirty="0" smtClean="0"/>
          </a:p>
          <a:p>
            <a:r>
              <a:rPr lang="en-US" dirty="0" smtClean="0"/>
              <a:t>Sensor</a:t>
            </a:r>
            <a:endParaRPr lang="en-US" dirty="0" smtClean="0"/>
          </a:p>
          <a:p>
            <a:pPr lvl="1"/>
            <a:r>
              <a:rPr lang="en-US" dirty="0" smtClean="0"/>
              <a:t>Device that detects the gas</a:t>
            </a:r>
          </a:p>
          <a:p>
            <a:r>
              <a:rPr lang="en-US" dirty="0" smtClean="0"/>
              <a:t>Splashguard/</a:t>
            </a:r>
            <a:r>
              <a:rPr lang="en-US" dirty="0" smtClean="0"/>
              <a:t>Flame Arrestor</a:t>
            </a:r>
          </a:p>
          <a:p>
            <a:pPr lvl="1"/>
            <a:r>
              <a:rPr lang="en-US" dirty="0" smtClean="0"/>
              <a:t>Protects the </a:t>
            </a:r>
            <a:r>
              <a:rPr lang="en-US" dirty="0" smtClean="0"/>
              <a:t>sensor</a:t>
            </a:r>
            <a:endParaRPr lang="en-US" dirty="0" smtClean="0"/>
          </a:p>
          <a:p>
            <a:pPr lvl="1"/>
            <a:r>
              <a:rPr lang="en-US" dirty="0" smtClean="0"/>
              <a:t>Maintains XP rating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529556"/>
      </p:ext>
    </p:extLst>
  </p:cSld>
  <p:clrMapOvr>
    <a:masterClrMapping/>
  </p:clrMapOvr>
  <p:transition xmlns:p14="http://schemas.microsoft.com/office/powerpoint/2010/main"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Connect </a:t>
            </a:r>
            <a:r>
              <a:rPr lang="en-US" dirty="0" smtClean="0"/>
              <a:t>Detector</a:t>
            </a:r>
            <a:endParaRPr lang="en-US" dirty="0"/>
          </a:p>
        </p:txBody>
      </p:sp>
      <p:pic>
        <p:nvPicPr>
          <p:cNvPr id="6" name="Content Placeholder 5" descr="Direct conn CO sensor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>
          <a:xfrm rot="16200000">
            <a:off x="437926" y="1619476"/>
            <a:ext cx="3719141" cy="416795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Preamp</a:t>
            </a:r>
          </a:p>
          <a:p>
            <a:r>
              <a:rPr lang="en-US" dirty="0" smtClean="0"/>
              <a:t>Body</a:t>
            </a:r>
          </a:p>
          <a:p>
            <a:r>
              <a:rPr lang="en-US" dirty="0" smtClean="0"/>
              <a:t>Flame Arrestor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329949" y="1843881"/>
            <a:ext cx="2318251" cy="12000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2482350" y="2432043"/>
            <a:ext cx="2165850" cy="11211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2482350" y="2936433"/>
            <a:ext cx="2226271" cy="123351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0091834"/>
      </p:ext>
    </p:extLst>
  </p:cSld>
  <p:clrMapOvr>
    <a:masterClrMapping/>
  </p:clrMapOvr>
  <p:transition xmlns:p14="http://schemas.microsoft.com/office/powerpoint/2010/main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Connect </a:t>
            </a:r>
            <a:r>
              <a:rPr lang="en-US" dirty="0" smtClean="0"/>
              <a:t>Detector</a:t>
            </a:r>
            <a:endParaRPr lang="en-US" dirty="0"/>
          </a:p>
        </p:txBody>
      </p:sp>
      <p:pic>
        <p:nvPicPr>
          <p:cNvPr id="6" name="Content Placeholder 5" descr="CO sensor Cap Removed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>
          <a:xfrm rot="16200000">
            <a:off x="434759" y="1622643"/>
            <a:ext cx="3666659" cy="4109138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 </a:t>
            </a:r>
            <a:r>
              <a:rPr lang="en-US" dirty="0" smtClean="0"/>
              <a:t>detector</a:t>
            </a:r>
            <a:r>
              <a:rPr lang="en-US" dirty="0" smtClean="0"/>
              <a:t> </a:t>
            </a:r>
            <a:r>
              <a:rPr lang="en-US" dirty="0" smtClean="0"/>
              <a:t>with </a:t>
            </a:r>
            <a:r>
              <a:rPr lang="en-US" dirty="0" smtClean="0"/>
              <a:t>flame </a:t>
            </a:r>
            <a:r>
              <a:rPr lang="en-US" dirty="0" smtClean="0"/>
              <a:t>arrestor removed</a:t>
            </a:r>
          </a:p>
          <a:p>
            <a:r>
              <a:rPr lang="en-US" dirty="0" smtClean="0"/>
              <a:t>Rubber cap holding </a:t>
            </a:r>
            <a:r>
              <a:rPr lang="en-US" dirty="0"/>
              <a:t>c</a:t>
            </a:r>
            <a:r>
              <a:rPr lang="en-US" dirty="0" smtClean="0"/>
              <a:t>harcoal filter</a:t>
            </a:r>
          </a:p>
          <a:p>
            <a:pPr lvl="1"/>
            <a:r>
              <a:rPr lang="en-US" dirty="0" smtClean="0"/>
              <a:t>Charcoal filter unique to CO detector</a:t>
            </a:r>
            <a:endParaRPr lang="en-US" dirty="0" smtClean="0"/>
          </a:p>
          <a:p>
            <a:pPr lvl="1"/>
            <a:r>
              <a:rPr lang="en-US" dirty="0" smtClean="0"/>
              <a:t>Removes some heavy HC’s and H2S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658252" y="3253844"/>
            <a:ext cx="2989948" cy="10391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4297718"/>
      </p:ext>
    </p:extLst>
  </p:cSld>
  <p:clrMapOvr>
    <a:masterClrMapping/>
  </p:clrMapOvr>
  <p:transition xmlns:p14="http://schemas.microsoft.com/office/powerpoint/2010/main"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Connect </a:t>
            </a:r>
            <a:r>
              <a:rPr lang="en-US" dirty="0" smtClean="0"/>
              <a:t>Detector</a:t>
            </a:r>
            <a:endParaRPr lang="en-US" dirty="0"/>
          </a:p>
        </p:txBody>
      </p:sp>
      <p:pic>
        <p:nvPicPr>
          <p:cNvPr id="6" name="Content Placeholder 5" descr="CO Exploded View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>
          <a:xfrm rot="10800000">
            <a:off x="457200" y="1600201"/>
            <a:ext cx="4038600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All components of a CO Direct Connect </a:t>
            </a:r>
            <a:r>
              <a:rPr lang="en-US" dirty="0" smtClean="0"/>
              <a:t>detector</a:t>
            </a:r>
            <a:r>
              <a:rPr lang="en-US" dirty="0" smtClean="0"/>
              <a:t> </a:t>
            </a:r>
            <a:r>
              <a:rPr lang="en-US" dirty="0" smtClean="0"/>
              <a:t>shown.</a:t>
            </a:r>
          </a:p>
          <a:p>
            <a:pPr lvl="1"/>
            <a:r>
              <a:rPr lang="en-US" dirty="0" smtClean="0"/>
              <a:t>Sensor</a:t>
            </a:r>
            <a:endParaRPr lang="en-US" dirty="0" smtClean="0"/>
          </a:p>
          <a:p>
            <a:pPr lvl="1"/>
            <a:r>
              <a:rPr lang="en-US" dirty="0" smtClean="0"/>
              <a:t>Charcoal Filter</a:t>
            </a:r>
          </a:p>
          <a:p>
            <a:pPr lvl="2"/>
            <a:r>
              <a:rPr lang="en-US" dirty="0" smtClean="0"/>
              <a:t>Lubricate grommet to prevent sticking on flame arrestor cap.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120044" y="3211858"/>
            <a:ext cx="2938674" cy="8711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2266977" y="3680728"/>
            <a:ext cx="2905988" cy="12000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5315512"/>
      </p:ext>
    </p:extLst>
  </p:cSld>
  <p:clrMapOvr>
    <a:masterClrMapping/>
  </p:clrMapOvr>
  <p:transition xmlns:p14="http://schemas.microsoft.com/office/powerpoint/2010/main"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Connect </a:t>
            </a:r>
            <a:r>
              <a:rPr lang="en-US" dirty="0" smtClean="0"/>
              <a:t>Detectors</a:t>
            </a:r>
            <a:endParaRPr lang="en-US" dirty="0"/>
          </a:p>
        </p:txBody>
      </p:sp>
      <p:pic>
        <p:nvPicPr>
          <p:cNvPr id="6" name="Content Placeholder 5" descr="O2 Direct Connect sensor showing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Oxygen direct connect </a:t>
            </a:r>
            <a:r>
              <a:rPr lang="en-US" dirty="0" smtClean="0"/>
              <a:t>detector</a:t>
            </a:r>
            <a:r>
              <a:rPr lang="en-US" dirty="0" smtClean="0"/>
              <a:t> </a:t>
            </a:r>
            <a:r>
              <a:rPr lang="en-US" dirty="0" smtClean="0"/>
              <a:t>shown screwed into explosion proof housing.</a:t>
            </a:r>
          </a:p>
          <a:p>
            <a:r>
              <a:rPr lang="en-US" dirty="0" smtClean="0"/>
              <a:t>Cover removed from sensor assembly</a:t>
            </a:r>
          </a:p>
          <a:p>
            <a:r>
              <a:rPr lang="en-US" dirty="0" smtClean="0"/>
              <a:t>Hydrophobic membrane in cap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790812"/>
      </p:ext>
    </p:extLst>
  </p:cSld>
  <p:clrMapOvr>
    <a:masterClrMapping/>
  </p:clrMapOvr>
  <p:transition xmlns:p14="http://schemas.microsoft.com/office/powerpoint/2010/main"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Preamp </a:t>
            </a:r>
            <a:r>
              <a:rPr lang="en-US" dirty="0" smtClean="0"/>
              <a:t>Type Wiring</a:t>
            </a:r>
            <a:endParaRPr lang="en-US" dirty="0"/>
          </a:p>
        </p:txBody>
      </p:sp>
      <p:pic>
        <p:nvPicPr>
          <p:cNvPr id="6" name="Content Placeholder 5" descr="Direct Connect Wiring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Detectors with preamps</a:t>
            </a:r>
            <a:endParaRPr lang="en-US" dirty="0" smtClean="0"/>
          </a:p>
          <a:p>
            <a:pPr lvl="1"/>
            <a:r>
              <a:rPr lang="en-US" dirty="0" smtClean="0"/>
              <a:t>Wired to S and – terminals as shown.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C8BAC-4E4B-C34D-87C8-D4798FA6169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501015" y="2806186"/>
            <a:ext cx="1642135" cy="696425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321730"/>
      </p:ext>
    </p:extLst>
  </p:cSld>
  <p:clrMapOvr>
    <a:masterClrMapping/>
  </p:clrMapOvr>
  <p:transition xmlns:p14="http://schemas.microsoft.com/office/powerpoint/2010/main">
    <p:zoom/>
  </p:transition>
</p:sld>
</file>

<file path=ppt/theme/theme1.xml><?xml version="1.0" encoding="utf-8"?>
<a:theme xmlns:a="http://schemas.openxmlformats.org/drawingml/2006/main" name="RKI PowerPoin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RKI PowerPoint Theme.thmx</Template>
  <TotalTime>618</TotalTime>
  <Words>496</Words>
  <Application>Microsoft Macintosh PowerPoint</Application>
  <PresentationFormat>On-screen Show (4:3)</PresentationFormat>
  <Paragraphs>125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RKI PowerPoint Theme</vt:lpstr>
      <vt:lpstr>Microsoft Word Document</vt:lpstr>
      <vt:lpstr>Direct Connect Detectors</vt:lpstr>
      <vt:lpstr>Direct Connect Detectors </vt:lpstr>
      <vt:lpstr>Direct Connect Detectors</vt:lpstr>
      <vt:lpstr>Direct Connect Detectors</vt:lpstr>
      <vt:lpstr>Direct Connect Detector</vt:lpstr>
      <vt:lpstr>Direct Connect Detector</vt:lpstr>
      <vt:lpstr>Direct Connect Detector</vt:lpstr>
      <vt:lpstr>Direct Connect Detectors</vt:lpstr>
      <vt:lpstr>Preamp Type Wiring</vt:lpstr>
      <vt:lpstr>Oxygen Detector Wiring</vt:lpstr>
      <vt:lpstr>LEL Detector Wiring</vt:lpstr>
      <vt:lpstr>Wiring Distance</vt:lpstr>
      <vt:lpstr>Troubleshooting</vt:lpstr>
      <vt:lpstr>Troubleshooting</vt:lpstr>
      <vt:lpstr>Troubleshooting</vt:lpstr>
      <vt:lpstr>Troubleshooting</vt:lpstr>
      <vt:lpstr>ESM-01 Detectors</vt:lpstr>
      <vt:lpstr>ESM-01 Detector</vt:lpstr>
      <vt:lpstr>ESM-01 Detector</vt:lpstr>
      <vt:lpstr>Wiring ESM-01 Detector Assy.</vt:lpstr>
      <vt:lpstr>Questions?</vt:lpstr>
    </vt:vector>
  </TitlesOfParts>
  <Company>RKI Instruments,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Connect Sensors</dc:title>
  <dc:creator>Steve Peluffo</dc:creator>
  <cp:lastModifiedBy>Steve Peluffo</cp:lastModifiedBy>
  <cp:revision>28</cp:revision>
  <dcterms:created xsi:type="dcterms:W3CDTF">2016-06-02T20:04:37Z</dcterms:created>
  <dcterms:modified xsi:type="dcterms:W3CDTF">2016-06-09T20:10:40Z</dcterms:modified>
</cp:coreProperties>
</file>