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33" r:id="rId1"/>
  </p:sldMasterIdLst>
  <p:notesMasterIdLst>
    <p:notesMasterId r:id="rId29"/>
  </p:notesMasterIdLst>
  <p:handoutMasterIdLst>
    <p:handoutMasterId r:id="rId30"/>
  </p:handoutMasterIdLst>
  <p:sldIdLst>
    <p:sldId id="316" r:id="rId2"/>
    <p:sldId id="376" r:id="rId3"/>
    <p:sldId id="365" r:id="rId4"/>
    <p:sldId id="378" r:id="rId5"/>
    <p:sldId id="392" r:id="rId6"/>
    <p:sldId id="393" r:id="rId7"/>
    <p:sldId id="394" r:id="rId8"/>
    <p:sldId id="397" r:id="rId9"/>
    <p:sldId id="395" r:id="rId10"/>
    <p:sldId id="409" r:id="rId11"/>
    <p:sldId id="387" r:id="rId12"/>
    <p:sldId id="404" r:id="rId13"/>
    <p:sldId id="405" r:id="rId14"/>
    <p:sldId id="406" r:id="rId15"/>
    <p:sldId id="410" r:id="rId16"/>
    <p:sldId id="411" r:id="rId17"/>
    <p:sldId id="412" r:id="rId18"/>
    <p:sldId id="407" r:id="rId19"/>
    <p:sldId id="408" r:id="rId20"/>
    <p:sldId id="389" r:id="rId21"/>
    <p:sldId id="398" r:id="rId22"/>
    <p:sldId id="403" r:id="rId23"/>
    <p:sldId id="388" r:id="rId24"/>
    <p:sldId id="399" r:id="rId25"/>
    <p:sldId id="390" r:id="rId26"/>
    <p:sldId id="400" r:id="rId27"/>
    <p:sldId id="401" r:id="rId28"/>
  </p:sldIdLst>
  <p:sldSz cx="9144000" cy="6858000" type="letter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F9B"/>
    <a:srgbClr val="FFCC66"/>
    <a:srgbClr val="41BD00"/>
    <a:srgbClr val="AE1A00"/>
    <a:srgbClr val="FF0818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696" y="-104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110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fld id="{F6B150C0-9657-0847-B22E-A28198B070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32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</a:defRPr>
            </a:lvl1pPr>
          </a:lstStyle>
          <a:p>
            <a:fld id="{F6486785-443A-3343-AEE9-720340B485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19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48750-112D-194C-80E6-4C14D75807B5}" type="slidenum">
              <a:rPr lang="en-US" sz="1200" b="0">
                <a:latin typeface="Times" charset="0"/>
              </a:rPr>
              <a:pPr/>
              <a:t>1</a:t>
            </a:fld>
            <a:endParaRPr lang="en-US" sz="1200" b="0">
              <a:latin typeface="Times" charset="0"/>
            </a:endParaRPr>
          </a:p>
        </p:txBody>
      </p:sp>
      <p:sp>
        <p:nvSpPr>
          <p:cNvPr id="1741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2BF9D-DCD7-4B48-8AC9-06E28D1499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3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1C400-E70E-554B-B156-2A4CF4C9B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8773F-01ED-394A-9C06-9CD9698FB6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3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978010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61310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5100"/>
            <a:ext cx="77724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224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E1249D-5E9F-7C46-9407-698146047D24}" type="datetime1">
              <a:rPr lang="en-US"/>
              <a:pPr/>
              <a:t>3/4/16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D41443-B522-2646-AFDB-F6F900BBA3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4600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17D90-539F-A24E-851C-08A249ED92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460D9-E1C6-CD46-977C-4D3F9606C9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FD2A4-89C6-2B42-8DDB-501397B019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2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88A8B-802C-0D4C-9FA7-160DDF9D96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18BE6-D0C5-1B4C-9104-E1D77A5BC5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82AD-C81C-6849-BE8C-EB31CFEEF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0243D-91CC-3F43-AA4C-18C1212A5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CE8B5-2F75-454D-A706-F5F6C266FC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Beacon 410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029200"/>
            <a:ext cx="5867400" cy="1066800"/>
          </a:xfrm>
        </p:spPr>
        <p:txBody>
          <a:bodyPr/>
          <a:lstStyle/>
          <a:p>
            <a:r>
              <a:rPr lang="en-US" dirty="0">
                <a:latin typeface="+mj-lt"/>
                <a:ea typeface="ＭＳ Ｐゴシック" charset="0"/>
                <a:cs typeface="ＭＳ Ｐゴシック" charset="0"/>
              </a:rPr>
              <a:t>4 Channel Wall </a:t>
            </a:r>
            <a:r>
              <a:rPr lang="en-US" dirty="0" smtClean="0">
                <a:latin typeface="+mj-lt"/>
                <a:ea typeface="ＭＳ Ｐゴシック" charset="0"/>
                <a:cs typeface="ＭＳ Ｐゴシック" charset="0"/>
              </a:rPr>
              <a:t>Mount Gas Detection Controller</a:t>
            </a:r>
            <a:endParaRPr lang="en-US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0">
                <a:latin typeface="Tahoma" charset="0"/>
              </a:rPr>
              <a:t>www.rkiinstruments.com</a:t>
            </a:r>
          </a:p>
        </p:txBody>
      </p:sp>
      <p:pic>
        <p:nvPicPr>
          <p:cNvPr id="10" name="Picture 9" descr="Beacon-410_8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00"/>
          <a:stretch/>
        </p:blipFill>
        <p:spPr>
          <a:xfrm>
            <a:off x="3200400" y="1219200"/>
            <a:ext cx="2988803" cy="358064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Mode</a:t>
            </a:r>
            <a:endParaRPr lang="en-US" dirty="0"/>
          </a:p>
        </p:txBody>
      </p:sp>
      <p:pic>
        <p:nvPicPr>
          <p:cNvPr id="6" name="Content Placeholder 5" descr="Channel Not Used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57200" y="1036637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channel can be set to NOT USED.</a:t>
            </a:r>
          </a:p>
          <a:p>
            <a:r>
              <a:rPr lang="en-US" dirty="0" smtClean="0"/>
              <a:t>No sensor or transmitter would be wired to the panel.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63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Calibration </a:t>
            </a:r>
            <a:r>
              <a:rPr lang="en-US" dirty="0" smtClean="0">
                <a:latin typeface="+mn-lt"/>
              </a:rPr>
              <a:t>Mode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Press and hold the UP/YES and ENTER buttons to enter into the calibration </a:t>
            </a:r>
            <a:r>
              <a:rPr lang="en-US" dirty="0" smtClean="0"/>
              <a:t>mode.</a:t>
            </a:r>
          </a:p>
          <a:p>
            <a:r>
              <a:rPr lang="en-US" dirty="0" smtClean="0"/>
              <a:t>Press YES to continue.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 descr="Entered Cal Mod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990600"/>
            <a:ext cx="4038600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23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pic>
        <p:nvPicPr>
          <p:cNvPr id="9" name="Content Placeholder 8" descr="Set Cal timeout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Set Cal Timeout from 5 minutes to 240 minutes.</a:t>
            </a:r>
          </a:p>
          <a:p>
            <a:r>
              <a:rPr lang="en-US" dirty="0" smtClean="0"/>
              <a:t>Press ENTER button to continue.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6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Perform Air Adjust</a:t>
            </a:r>
          </a:p>
          <a:p>
            <a:r>
              <a:rPr lang="en-US" dirty="0" smtClean="0"/>
              <a:t>Select channel you would like to Air adjust.</a:t>
            </a:r>
          </a:p>
          <a:p>
            <a:r>
              <a:rPr lang="en-US" dirty="0" smtClean="0"/>
              <a:t>You can select any combination of the four sensors attached.</a:t>
            </a:r>
            <a:endParaRPr lang="en-US" dirty="0"/>
          </a:p>
        </p:txBody>
      </p:sp>
      <p:pic>
        <p:nvPicPr>
          <p:cNvPr id="6" name="Content Placeholder 5" descr="Perform air adj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10668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1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pic>
        <p:nvPicPr>
          <p:cNvPr id="6" name="Content Placeholder 5" descr="Perform gas adjust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57200" y="1066800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Perform Gas Adjust is displayed, press the ENTER button to continue.</a:t>
            </a:r>
          </a:p>
          <a:p>
            <a:r>
              <a:rPr lang="en-US" dirty="0" smtClean="0"/>
              <a:t>Apply gas to the channels selected.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5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4-20mA transmitters, calibration must be done at the amplifier.</a:t>
            </a:r>
            <a:endParaRPr lang="en-US" dirty="0"/>
          </a:p>
        </p:txBody>
      </p:sp>
      <p:pic>
        <p:nvPicPr>
          <p:cNvPr id="6" name="Content Placeholder 5" descr="Cal at amp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9906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08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pic>
        <p:nvPicPr>
          <p:cNvPr id="6" name="Content Placeholder 5" descr="gas read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Gas reading will be displayed.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9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display will prompt you to apply calibration gas.</a:t>
            </a:r>
          </a:p>
          <a:p>
            <a:r>
              <a:rPr lang="en-US" dirty="0" smtClean="0"/>
              <a:t>Once done with the calibration at the amplifier, press the ENTER button to continue.</a:t>
            </a:r>
            <a:endParaRPr lang="en-US" dirty="0"/>
          </a:p>
        </p:txBody>
      </p:sp>
      <p:pic>
        <p:nvPicPr>
          <p:cNvPr id="6" name="Content Placeholder 5" descr="Apply cal ga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10668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04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view max spans, press and hold the ENTER button.</a:t>
            </a:r>
            <a:endParaRPr lang="en-US" dirty="0"/>
          </a:p>
        </p:txBody>
      </p:sp>
      <p:pic>
        <p:nvPicPr>
          <p:cNvPr id="6" name="Content Placeholder 5" descr="View max span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9906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8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Mode</a:t>
            </a:r>
            <a:endParaRPr lang="en-US" dirty="0"/>
          </a:p>
        </p:txBody>
      </p:sp>
      <p:pic>
        <p:nvPicPr>
          <p:cNvPr id="6" name="Content Placeholder 5" descr="Exit cal menu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57200" y="1036637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completed, press the ENTER button to EXIT calibration mode.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98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72400" cy="914400"/>
          </a:xfrm>
        </p:spPr>
        <p:txBody>
          <a:bodyPr/>
          <a:lstStyle/>
          <a:p>
            <a:r>
              <a:rPr lang="en-US" dirty="0"/>
              <a:t>Beacon </a:t>
            </a:r>
            <a:r>
              <a:rPr lang="en-US" dirty="0" smtClean="0"/>
              <a:t>410 Features</a:t>
            </a:r>
            <a:endParaRPr lang="en-US" dirty="0"/>
          </a:p>
        </p:txBody>
      </p:sp>
      <p:pic>
        <p:nvPicPr>
          <p:cNvPr id="4" name="Picture 3" descr="Beacon-410-op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302" y="1373373"/>
            <a:ext cx="3990498" cy="4949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3200" y="2133600"/>
            <a:ext cx="2362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PCB Control Switches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ESCAPE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UP</a:t>
            </a:r>
            <a:r>
              <a:rPr lang="en-US" sz="1600" dirty="0"/>
              <a:t>/</a:t>
            </a:r>
            <a:r>
              <a:rPr lang="en-US" sz="1600" dirty="0" smtClean="0"/>
              <a:t>YES</a:t>
            </a:r>
            <a:endParaRPr lang="en-US" sz="1600" dirty="0"/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DOWN/NO 	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ENTER </a:t>
            </a:r>
            <a:r>
              <a:rPr lang="en-US" sz="1600" dirty="0"/>
              <a:t>	</a:t>
            </a:r>
          </a:p>
          <a:p>
            <a:pPr algn="l"/>
            <a:r>
              <a:rPr lang="en-US" sz="1600" dirty="0"/>
              <a:t>	</a:t>
            </a:r>
          </a:p>
          <a:p>
            <a:pPr algn="l"/>
            <a:r>
              <a:rPr lang="en-US" sz="1600" dirty="0" smtClean="0"/>
              <a:t>Alarm LEDs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Alarm 1, yellow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Alarm </a:t>
            </a:r>
            <a:r>
              <a:rPr lang="en-US" sz="1600" dirty="0"/>
              <a:t>2, orange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Alarm 3, red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Fail, </a:t>
            </a:r>
            <a:r>
              <a:rPr lang="en-US" sz="1600" dirty="0" smtClean="0"/>
              <a:t>yellow</a:t>
            </a:r>
          </a:p>
          <a:p>
            <a:pPr marL="285750" indent="-285750" algn="l">
              <a:buFont typeface="Arial"/>
              <a:buChar char="•"/>
            </a:pPr>
            <a:endParaRPr lang="en-US" sz="1600" dirty="0" smtClean="0"/>
          </a:p>
          <a:p>
            <a:pPr algn="l"/>
            <a:r>
              <a:rPr lang="en-US" sz="1600" dirty="0" smtClean="0"/>
              <a:t>On</a:t>
            </a:r>
            <a:r>
              <a:rPr lang="en-US" sz="1600" dirty="0"/>
              <a:t>/Off toggle switch</a:t>
            </a:r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94 dB Buzzer Alarm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Alarm Reset Switch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1981200"/>
            <a:ext cx="2209800" cy="5755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Backlit LCD Display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4 Channels Displayed </a:t>
            </a:r>
            <a:r>
              <a:rPr lang="en-US" sz="1600" dirty="0" smtClean="0"/>
              <a:t>Simultaneously</a:t>
            </a:r>
            <a:endParaRPr lang="en-US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NEMA-4X weather resistant enclosure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Accepts any 4-20 mA </a:t>
            </a:r>
            <a:r>
              <a:rPr lang="en-US" sz="1600" dirty="0" smtClean="0"/>
              <a:t>transmitter or </a:t>
            </a:r>
            <a:r>
              <a:rPr lang="en-US" sz="1600" dirty="0"/>
              <a:t>direct connect sensors </a:t>
            </a:r>
            <a:r>
              <a:rPr lang="en-US" sz="1600" dirty="0" smtClean="0"/>
              <a:t>for </a:t>
            </a:r>
            <a:r>
              <a:rPr lang="en-US" sz="1600" dirty="0"/>
              <a:t>LEL / O2 / H2S / CO / </a:t>
            </a:r>
            <a:r>
              <a:rPr lang="en-US" sz="1600" dirty="0" smtClean="0"/>
              <a:t>CO2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3 programmable alarm levels per channel</a:t>
            </a:r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133600" y="4343400"/>
            <a:ext cx="8382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2133600" y="3581400"/>
            <a:ext cx="3048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524000" y="2895600"/>
            <a:ext cx="2286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362200" y="2209800"/>
            <a:ext cx="13716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5257800" y="3733800"/>
            <a:ext cx="1295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5715000" y="2286000"/>
            <a:ext cx="838200" cy="304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5257800" y="4343400"/>
            <a:ext cx="1371600" cy="914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4495800" y="5715000"/>
            <a:ext cx="21336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H="1" flipV="1">
            <a:off x="4495800" y="6096000"/>
            <a:ext cx="21336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939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Global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Press and hold the ESCAPE and UP/YES buttons to enter into the global </a:t>
            </a:r>
            <a:r>
              <a:rPr lang="en-US" dirty="0" smtClean="0"/>
              <a:t>menu.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 descr="B410_Global Men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676400"/>
            <a:ext cx="4583289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7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Menu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Strobe </a:t>
            </a:r>
          </a:p>
          <a:p>
            <a:pPr lvl="1"/>
            <a:r>
              <a:rPr lang="en-US" dirty="0" smtClean="0"/>
              <a:t>No Strobe Installed</a:t>
            </a:r>
          </a:p>
          <a:p>
            <a:pPr lvl="1"/>
            <a:r>
              <a:rPr lang="en-US" dirty="0" smtClean="0"/>
              <a:t>Strobe Installed</a:t>
            </a:r>
          </a:p>
          <a:p>
            <a:r>
              <a:rPr lang="en-US" dirty="0" smtClean="0"/>
              <a:t>Normal Relay States:</a:t>
            </a:r>
          </a:p>
          <a:p>
            <a:pPr lvl="1"/>
            <a:r>
              <a:rPr lang="en-US" dirty="0" smtClean="0"/>
              <a:t>Norm DE-ENERGIZED</a:t>
            </a:r>
          </a:p>
          <a:p>
            <a:pPr lvl="1"/>
            <a:r>
              <a:rPr lang="en-US" dirty="0" smtClean="0"/>
              <a:t>Norm ENERGIZED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Relays ABCD Used As:</a:t>
            </a:r>
          </a:p>
          <a:p>
            <a:pPr lvl="1"/>
            <a:r>
              <a:rPr lang="en-US" dirty="0" smtClean="0"/>
              <a:t>Common Alarm Relays</a:t>
            </a:r>
          </a:p>
          <a:p>
            <a:pPr lvl="1"/>
            <a:r>
              <a:rPr lang="en-US" dirty="0" smtClean="0"/>
              <a:t>Channel Alarm Relays</a:t>
            </a:r>
          </a:p>
          <a:p>
            <a:r>
              <a:rPr lang="en-US" dirty="0" smtClean="0"/>
              <a:t>Buzzer Silence</a:t>
            </a:r>
          </a:p>
          <a:p>
            <a:pPr lvl="1"/>
            <a:r>
              <a:rPr lang="en-US" dirty="0" smtClean="0"/>
              <a:t>Can Silence Buzzer</a:t>
            </a:r>
          </a:p>
          <a:p>
            <a:pPr lvl="1"/>
            <a:r>
              <a:rPr lang="en-US" dirty="0" smtClean="0"/>
              <a:t>Can’t Silence Buzzer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33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Menu</a:t>
            </a:r>
            <a:endParaRPr lang="en-US" dirty="0"/>
          </a:p>
        </p:txBody>
      </p:sp>
      <p:pic>
        <p:nvPicPr>
          <p:cNvPr id="9" name="Content Placeholder 8" descr="Global save yes no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After all Global parameters are set, save settings by pressing the Yes button.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57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MODBUS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Press and hold the DOWN/NO and ENTER buttons to enter into the MODBUS </a:t>
            </a:r>
            <a:r>
              <a:rPr lang="en-US" dirty="0" smtClean="0"/>
              <a:t>menu.</a:t>
            </a:r>
          </a:p>
          <a:p>
            <a:r>
              <a:rPr lang="en-US" dirty="0" smtClean="0"/>
              <a:t>Press YES to proceed.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 descr="B410_Modbus Men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00200"/>
            <a:ext cx="406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09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Modbus Settings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Modbus Feature</a:t>
            </a:r>
          </a:p>
          <a:p>
            <a:pPr lvl="1"/>
            <a:r>
              <a:rPr lang="en-US" dirty="0" smtClean="0"/>
              <a:t>Enabled</a:t>
            </a:r>
          </a:p>
          <a:p>
            <a:pPr lvl="1"/>
            <a:r>
              <a:rPr lang="en-US" dirty="0" smtClean="0"/>
              <a:t>Disabled</a:t>
            </a:r>
          </a:p>
          <a:p>
            <a:r>
              <a:rPr lang="en-US" dirty="0" smtClean="0"/>
              <a:t>Modbus Setup</a:t>
            </a:r>
          </a:p>
          <a:p>
            <a:pPr lvl="1"/>
            <a:r>
              <a:rPr lang="en-US" dirty="0" smtClean="0"/>
              <a:t>Slave ID</a:t>
            </a:r>
          </a:p>
          <a:p>
            <a:pPr lvl="1"/>
            <a:r>
              <a:rPr lang="en-US" dirty="0" smtClean="0"/>
              <a:t>Use UP/Down to set</a:t>
            </a:r>
          </a:p>
          <a:p>
            <a:r>
              <a:rPr lang="en-US" dirty="0" smtClean="0"/>
              <a:t>Baud Rate</a:t>
            </a:r>
          </a:p>
          <a:p>
            <a:pPr lvl="1"/>
            <a:r>
              <a:rPr lang="en-US" dirty="0" smtClean="0"/>
              <a:t>9600</a:t>
            </a:r>
          </a:p>
          <a:p>
            <a:pPr lvl="1"/>
            <a:r>
              <a:rPr lang="en-US" dirty="0" smtClean="0"/>
              <a:t>Use UP/Down to set</a:t>
            </a:r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Parity</a:t>
            </a:r>
          </a:p>
          <a:p>
            <a:pPr lvl="1"/>
            <a:r>
              <a:rPr lang="en-US" dirty="0" smtClean="0"/>
              <a:t>Even</a:t>
            </a:r>
          </a:p>
          <a:p>
            <a:pPr lvl="1"/>
            <a:r>
              <a:rPr lang="en-US" dirty="0" smtClean="0"/>
              <a:t>None</a:t>
            </a:r>
          </a:p>
          <a:p>
            <a:pPr lvl="1"/>
            <a:r>
              <a:rPr lang="en-US" dirty="0" smtClean="0"/>
              <a:t>Odd</a:t>
            </a:r>
          </a:p>
          <a:p>
            <a:r>
              <a:rPr lang="en-US" dirty="0" smtClean="0"/>
              <a:t>Response Delay</a:t>
            </a:r>
          </a:p>
          <a:p>
            <a:pPr lvl="1"/>
            <a:r>
              <a:rPr lang="en-US" dirty="0" smtClean="0"/>
              <a:t>0mS</a:t>
            </a:r>
          </a:p>
          <a:p>
            <a:pPr lvl="1"/>
            <a:r>
              <a:rPr lang="en-US" dirty="0" smtClean="0"/>
              <a:t>Use UP/Down to set</a:t>
            </a:r>
          </a:p>
          <a:p>
            <a:r>
              <a:rPr lang="en-US" dirty="0" smtClean="0"/>
              <a:t>Save Settings</a:t>
            </a:r>
          </a:p>
          <a:p>
            <a:pPr lvl="1"/>
            <a:r>
              <a:rPr lang="en-US" dirty="0" smtClean="0"/>
              <a:t>Select Yes or No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26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Set up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With the Beacon 410 off, press and hold the ENTER button and turn the Beacon 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Press the YES button to proceed.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 descr="Setup Menu_B4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600200"/>
            <a:ext cx="4320822" cy="243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3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Setup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Select Channel (1-4)</a:t>
            </a:r>
          </a:p>
          <a:p>
            <a:pPr lvl="1"/>
            <a:r>
              <a:rPr lang="en-US" dirty="0" smtClean="0"/>
              <a:t>Preamp Direct</a:t>
            </a:r>
          </a:p>
          <a:p>
            <a:pPr lvl="1"/>
            <a:r>
              <a:rPr lang="en-US" dirty="0" smtClean="0"/>
              <a:t>Oxygen Direct (25%)</a:t>
            </a:r>
          </a:p>
          <a:p>
            <a:pPr lvl="1"/>
            <a:r>
              <a:rPr lang="en-US" dirty="0" smtClean="0"/>
              <a:t>RWGB Direct (LEL)</a:t>
            </a:r>
          </a:p>
          <a:p>
            <a:pPr lvl="1"/>
            <a:r>
              <a:rPr lang="en-US" dirty="0" smtClean="0"/>
              <a:t>4-20mA XMTR</a:t>
            </a:r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Gas Setup is displayed.</a:t>
            </a:r>
          </a:p>
          <a:p>
            <a:r>
              <a:rPr lang="en-US" dirty="0" smtClean="0"/>
              <a:t>Set for the proper gas type.</a:t>
            </a:r>
          </a:p>
          <a:p>
            <a:r>
              <a:rPr lang="en-US" dirty="0" smtClean="0"/>
              <a:t>Save Settings</a:t>
            </a:r>
          </a:p>
          <a:p>
            <a:pPr lvl="1"/>
            <a:r>
              <a:rPr lang="en-US" dirty="0" smtClean="0"/>
              <a:t>Select Yes/No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108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197100"/>
            <a:ext cx="3657600" cy="246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8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Alarm Indications</a:t>
            </a:r>
          </a:p>
        </p:txBody>
      </p:sp>
      <p:graphicFrame>
        <p:nvGraphicFramePr>
          <p:cNvPr id="128071" name="Group 7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06257258"/>
              </p:ext>
            </p:extLst>
          </p:nvPr>
        </p:nvGraphicFramePr>
        <p:xfrm>
          <a:off x="749300" y="1181100"/>
          <a:ext cx="7772400" cy="4673727"/>
        </p:xfrm>
        <a:graphic>
          <a:graphicData uri="http://schemas.openxmlformats.org/drawingml/2006/table">
            <a:tbl>
              <a:tblPr/>
              <a:tblGrid>
                <a:gridCol w="1003300"/>
                <a:gridCol w="2184400"/>
                <a:gridCol w="3022600"/>
                <a:gridCol w="15621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Condition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Visual Indications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Audible Indications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Increasing (decreasing for O2) gas reading at or above the alarm 1 set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 LED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Gas reading alternates with Alarm-1 message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Pulsing 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Increasing gas reading at or above the alarm 2 set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2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Gas readings alternates with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 and ALARM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messages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Pulsing 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Disconnected or misconnected detector head wiring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Display reading at -10% of full scale or lower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Defective component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message replaces gas reading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Pulsing 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Low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 AC power and DC power source (primary or backup) less than 21.5 volts.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SUPPLY VOLTAGE IS TOO LOW LOW POWER STANDBY message and actual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voltage of incoming DC power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0102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ＭＳ Ｐゴシック" charset="0"/>
                <a:cs typeface="ＭＳ Ｐゴシック" charset="0"/>
              </a:rPr>
              <a:t>Beacon </a:t>
            </a:r>
            <a:r>
              <a:rPr lang="en-US" dirty="0" smtClean="0">
                <a:latin typeface="+mn-lt"/>
                <a:ea typeface="ＭＳ Ｐゴシック" charset="0"/>
                <a:cs typeface="ＭＳ Ｐゴシック" charset="0"/>
              </a:rPr>
              <a:t>410 Calibration</a:t>
            </a:r>
            <a:endParaRPr lang="en-US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04450" name="Rectangle 1027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The Beacon 410 can support both direct connect (internal amp) and 4-20 mA </a:t>
            </a:r>
            <a:r>
              <a:rPr lang="en-US" sz="2000" dirty="0" smtClean="0"/>
              <a:t>transmitter (</a:t>
            </a:r>
            <a:r>
              <a:rPr lang="en-US" sz="2000" dirty="0"/>
              <a:t>remote amp) detector heads.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• </a:t>
            </a:r>
            <a:r>
              <a:rPr lang="en-US" sz="2000" dirty="0"/>
              <a:t>Direct connect detector heads only.</a:t>
            </a:r>
          </a:p>
          <a:p>
            <a:pPr marL="400050" lvl="1" indent="0">
              <a:buNone/>
            </a:pPr>
            <a:r>
              <a:rPr lang="en-US" sz="1600" dirty="0"/>
              <a:t>If all the active channels are direct connect detector heads, then all </a:t>
            </a:r>
            <a:r>
              <a:rPr lang="en-US" sz="1600" dirty="0" smtClean="0"/>
              <a:t>calibration adjustments </a:t>
            </a:r>
            <a:r>
              <a:rPr lang="en-US" sz="1600" dirty="0"/>
              <a:t>are made at the Beacon 410 </a:t>
            </a:r>
            <a:r>
              <a:rPr lang="en-US" sz="1600" dirty="0" smtClean="0"/>
              <a:t>after calibration </a:t>
            </a:r>
            <a:r>
              <a:rPr lang="en-US" sz="1600" dirty="0"/>
              <a:t>gas is applied to </a:t>
            </a:r>
            <a:r>
              <a:rPr lang="en-US" sz="1600" dirty="0" smtClean="0"/>
              <a:t>the detectors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r>
              <a:rPr lang="en-US" sz="2000" dirty="0"/>
              <a:t>• 4-20 mA transmitter detector heads only.</a:t>
            </a:r>
          </a:p>
          <a:p>
            <a:pPr marL="400050" lvl="1" indent="0">
              <a:buNone/>
            </a:pPr>
            <a:r>
              <a:rPr lang="en-US" sz="1600" dirty="0"/>
              <a:t>If all the active channels are 4 - 20 mA transmitter detector heads, then all </a:t>
            </a:r>
            <a:r>
              <a:rPr lang="en-US" sz="1600" dirty="0" smtClean="0"/>
              <a:t>calibration adjustments </a:t>
            </a:r>
            <a:r>
              <a:rPr lang="en-US" sz="1600" dirty="0"/>
              <a:t>are made at the detector head when calibration gas is applied to </a:t>
            </a:r>
            <a:r>
              <a:rPr lang="en-US" sz="1600" dirty="0" smtClean="0"/>
              <a:t>the detectors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390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9" name="Content Placeholder 8" descr="Config Menu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533400" y="914400"/>
            <a:ext cx="4038600" cy="4525963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Press the ESCAPE and ENTER buttons to enter into Configuration menu.</a:t>
            </a:r>
            <a:endParaRPr lang="en-US" dirty="0"/>
          </a:p>
          <a:p>
            <a:r>
              <a:rPr lang="en-US" dirty="0" smtClean="0"/>
              <a:t>Press YES to continue.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Select the channel you would like to view.</a:t>
            </a:r>
          </a:p>
          <a:p>
            <a:r>
              <a:rPr lang="en-US" dirty="0" smtClean="0"/>
              <a:t>You can make the channel ACTIVE.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8" name="Content Placeholder 7" descr="Channel Activ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9906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43882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ACTIVE is selected, you can step through all parameters for this channel using the ENTER button.</a:t>
            </a:r>
          </a:p>
          <a:p>
            <a:r>
              <a:rPr lang="en-US" dirty="0" smtClean="0"/>
              <a:t>Adjust parameters using the UP or DOWN button</a:t>
            </a:r>
            <a:endParaRPr lang="en-US" dirty="0"/>
          </a:p>
        </p:txBody>
      </p:sp>
      <p:pic>
        <p:nvPicPr>
          <p:cNvPr id="6" name="Content Placeholder 5" descr="Channel Parameter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800600" y="10668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4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Parameters include:</a:t>
            </a:r>
          </a:p>
          <a:p>
            <a:pPr lvl="1"/>
            <a:r>
              <a:rPr lang="en-US" dirty="0" smtClean="0"/>
              <a:t>Alarm 1 </a:t>
            </a:r>
          </a:p>
          <a:p>
            <a:pPr lvl="2"/>
            <a:r>
              <a:rPr lang="en-US" dirty="0" smtClean="0"/>
              <a:t>Alarm 1 LEVEL</a:t>
            </a:r>
          </a:p>
          <a:p>
            <a:pPr lvl="2"/>
            <a:r>
              <a:rPr lang="en-US" dirty="0" smtClean="0"/>
              <a:t>Alarm 1 INC/DEC</a:t>
            </a:r>
          </a:p>
          <a:p>
            <a:pPr lvl="2"/>
            <a:r>
              <a:rPr lang="en-US" dirty="0" smtClean="0"/>
              <a:t>Alarm 1 LATCHING</a:t>
            </a:r>
          </a:p>
          <a:p>
            <a:pPr lvl="2"/>
            <a:r>
              <a:rPr lang="en-US" dirty="0" smtClean="0"/>
              <a:t>Alarm 1 ON DELAY</a:t>
            </a:r>
          </a:p>
          <a:p>
            <a:pPr lvl="1"/>
            <a:r>
              <a:rPr lang="en-US" dirty="0" smtClean="0"/>
              <a:t>ALARM 2 </a:t>
            </a:r>
          </a:p>
          <a:p>
            <a:pPr lvl="2"/>
            <a:r>
              <a:rPr lang="en-US" dirty="0" smtClean="0"/>
              <a:t>Alarm 2 LEVEL</a:t>
            </a:r>
          </a:p>
          <a:p>
            <a:pPr lvl="2"/>
            <a:r>
              <a:rPr lang="en-US" dirty="0" smtClean="0"/>
              <a:t>Alarm 2 </a:t>
            </a:r>
            <a:r>
              <a:rPr lang="en-US" dirty="0"/>
              <a:t>INC/DEC</a:t>
            </a:r>
          </a:p>
          <a:p>
            <a:pPr lvl="2"/>
            <a:r>
              <a:rPr lang="en-US" dirty="0"/>
              <a:t>Alarm </a:t>
            </a:r>
            <a:r>
              <a:rPr lang="en-US" dirty="0" smtClean="0"/>
              <a:t>2 </a:t>
            </a:r>
            <a:r>
              <a:rPr lang="en-US" dirty="0"/>
              <a:t>LATCHING</a:t>
            </a:r>
          </a:p>
          <a:p>
            <a:pPr lvl="2"/>
            <a:r>
              <a:rPr lang="en-US" dirty="0"/>
              <a:t>Alarm </a:t>
            </a:r>
            <a:r>
              <a:rPr lang="en-US" dirty="0" smtClean="0"/>
              <a:t>2 </a:t>
            </a:r>
            <a:r>
              <a:rPr lang="en-US" dirty="0"/>
              <a:t>ON DELAY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Alarm 3 </a:t>
            </a:r>
          </a:p>
          <a:p>
            <a:pPr lvl="2"/>
            <a:r>
              <a:rPr lang="en-US" dirty="0" smtClean="0"/>
              <a:t>Alarm 3 LEVEL</a:t>
            </a:r>
          </a:p>
          <a:p>
            <a:pPr lvl="2"/>
            <a:r>
              <a:rPr lang="en-US" dirty="0" smtClean="0"/>
              <a:t>Alarm 3 INC/DEC</a:t>
            </a:r>
          </a:p>
          <a:p>
            <a:pPr lvl="2"/>
            <a:r>
              <a:rPr lang="en-US" dirty="0" smtClean="0"/>
              <a:t>Alarm 3 LATCHING</a:t>
            </a:r>
          </a:p>
          <a:p>
            <a:pPr lvl="2"/>
            <a:r>
              <a:rPr lang="en-US" dirty="0" smtClean="0"/>
              <a:t>Alarm 3 ON DELAY</a:t>
            </a:r>
          </a:p>
          <a:p>
            <a:pPr lvl="1"/>
            <a:r>
              <a:rPr lang="en-US" dirty="0" smtClean="0"/>
              <a:t>Relay 1 Assignment Alarm 1</a:t>
            </a:r>
          </a:p>
          <a:p>
            <a:pPr lvl="1"/>
            <a:r>
              <a:rPr lang="en-US" dirty="0" smtClean="0"/>
              <a:t>Relay 2 Assignment Alarm 2</a:t>
            </a:r>
          </a:p>
          <a:p>
            <a:pPr lvl="1"/>
            <a:r>
              <a:rPr lang="en-US" dirty="0" smtClean="0"/>
              <a:t>Noise Filter</a:t>
            </a:r>
          </a:p>
          <a:p>
            <a:pPr lvl="1"/>
            <a:r>
              <a:rPr lang="en-US" dirty="0" err="1" smtClean="0"/>
              <a:t>Deadband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5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Channel can be placed in STANDBY mode.</a:t>
            </a:r>
          </a:p>
          <a:p>
            <a:r>
              <a:rPr lang="en-US" dirty="0" smtClean="0"/>
              <a:t>All alarms are off line for this channel.</a:t>
            </a:r>
          </a:p>
          <a:p>
            <a:r>
              <a:rPr lang="en-US" dirty="0" smtClean="0"/>
              <a:t>Sensor may be attached but not active.</a:t>
            </a:r>
            <a:endParaRPr lang="en-US" dirty="0"/>
          </a:p>
        </p:txBody>
      </p:sp>
      <p:pic>
        <p:nvPicPr>
          <p:cNvPr id="6" name="Content Placeholder 5" descr="Channel Standby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10668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5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Theme1.thmx</Template>
  <TotalTime>24241</TotalTime>
  <Words>928</Words>
  <Application>Microsoft Macintosh PowerPoint</Application>
  <PresentationFormat>Letter Paper (8.5x11 in)</PresentationFormat>
  <Paragraphs>209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Theme1</vt:lpstr>
      <vt:lpstr>Beacon 410</vt:lpstr>
      <vt:lpstr>Beacon 410 Features</vt:lpstr>
      <vt:lpstr>Alarm Indications</vt:lpstr>
      <vt:lpstr>Beacon 410 Calibration</vt:lpstr>
      <vt:lpstr>Configuration Menu</vt:lpstr>
      <vt:lpstr>Configuration Menu</vt:lpstr>
      <vt:lpstr>Configuration Menu</vt:lpstr>
      <vt:lpstr>Channel Parameters</vt:lpstr>
      <vt:lpstr>Configuration Mode</vt:lpstr>
      <vt:lpstr>Configuration Mode</vt:lpstr>
      <vt:lpstr>Calibration Mode</vt:lpstr>
      <vt:lpstr>Calibration Mode</vt:lpstr>
      <vt:lpstr>Calibration Mode</vt:lpstr>
      <vt:lpstr>Calibration Mode</vt:lpstr>
      <vt:lpstr>Calibration Mode</vt:lpstr>
      <vt:lpstr>Calibration Mode</vt:lpstr>
      <vt:lpstr>Calibration Mode</vt:lpstr>
      <vt:lpstr>Calibration Mode</vt:lpstr>
      <vt:lpstr>Calibration Mode</vt:lpstr>
      <vt:lpstr>Entering Global Menu</vt:lpstr>
      <vt:lpstr>Global Menu Settings</vt:lpstr>
      <vt:lpstr>Global Menu</vt:lpstr>
      <vt:lpstr>Entering MODBUS Mode</vt:lpstr>
      <vt:lpstr>Modbus Settings</vt:lpstr>
      <vt:lpstr>Input Set up Mode</vt:lpstr>
      <vt:lpstr>Input Setup </vt:lpstr>
      <vt:lpstr>Questions?</vt:lpstr>
    </vt:vector>
  </TitlesOfParts>
  <Manager/>
  <Company>RKI Instruments,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EAGLE 2</dc:title>
  <dc:subject/>
  <dc:creator>Mike Johnson</dc:creator>
  <cp:keywords/>
  <dc:description/>
  <cp:lastModifiedBy>Steve Peluffo</cp:lastModifiedBy>
  <cp:revision>75</cp:revision>
  <cp:lastPrinted>2008-07-18T22:12:10Z</cp:lastPrinted>
  <dcterms:created xsi:type="dcterms:W3CDTF">2010-05-06T17:04:46Z</dcterms:created>
  <dcterms:modified xsi:type="dcterms:W3CDTF">2016-03-05T00:12:42Z</dcterms:modified>
  <cp:category/>
</cp:coreProperties>
</file>