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2" r:id="rId1"/>
  </p:sldMasterIdLst>
  <p:notesMasterIdLst>
    <p:notesMasterId r:id="rId44"/>
  </p:notesMasterIdLst>
  <p:sldIdLst>
    <p:sldId id="337" r:id="rId2"/>
    <p:sldId id="516" r:id="rId3"/>
    <p:sldId id="556" r:id="rId4"/>
    <p:sldId id="560" r:id="rId5"/>
    <p:sldId id="557" r:id="rId6"/>
    <p:sldId id="558" r:id="rId7"/>
    <p:sldId id="477" r:id="rId8"/>
    <p:sldId id="504" r:id="rId9"/>
    <p:sldId id="503" r:id="rId10"/>
    <p:sldId id="507" r:id="rId11"/>
    <p:sldId id="508" r:id="rId12"/>
    <p:sldId id="539" r:id="rId13"/>
    <p:sldId id="527" r:id="rId14"/>
    <p:sldId id="540" r:id="rId15"/>
    <p:sldId id="529" r:id="rId16"/>
    <p:sldId id="541" r:id="rId17"/>
    <p:sldId id="530" r:id="rId18"/>
    <p:sldId id="542" r:id="rId19"/>
    <p:sldId id="509" r:id="rId20"/>
    <p:sldId id="486" r:id="rId21"/>
    <p:sldId id="543" r:id="rId22"/>
    <p:sldId id="492" r:id="rId23"/>
    <p:sldId id="544" r:id="rId24"/>
    <p:sldId id="495" r:id="rId25"/>
    <p:sldId id="545" r:id="rId26"/>
    <p:sldId id="482" r:id="rId27"/>
    <p:sldId id="546" r:id="rId28"/>
    <p:sldId id="554" r:id="rId29"/>
    <p:sldId id="531" r:id="rId30"/>
    <p:sldId id="547" r:id="rId31"/>
    <p:sldId id="562" r:id="rId32"/>
    <p:sldId id="532" r:id="rId33"/>
    <p:sldId id="548" r:id="rId34"/>
    <p:sldId id="533" r:id="rId35"/>
    <p:sldId id="549" r:id="rId36"/>
    <p:sldId id="550" r:id="rId37"/>
    <p:sldId id="262" r:id="rId38"/>
    <p:sldId id="322" r:id="rId39"/>
    <p:sldId id="553" r:id="rId40"/>
    <p:sldId id="323" r:id="rId41"/>
    <p:sldId id="552" r:id="rId42"/>
    <p:sldId id="303" r:id="rId43"/>
  </p:sldIdLst>
  <p:sldSz cx="9144000" cy="6858000" type="letter"/>
  <p:notesSz cx="6858000" cy="9144000"/>
  <p:defaultTextStyle>
    <a:defPPr>
      <a:defRPr lang="en-US"/>
    </a:defPPr>
    <a:lvl1pPr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62">
          <p15:clr>
            <a:srgbClr val="A4A3A4"/>
          </p15:clr>
        </p15:guide>
        <p15:guide id="2" pos="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518" y="24"/>
      </p:cViewPr>
      <p:guideLst>
        <p:guide orient="horz" pos="2462"/>
        <p:guide pos="8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8360905F-8EB2-47EE-8500-F1635E9184E8}"/>
    <pc:docChg chg="delSld">
      <pc:chgData name="Clint Anderson" userId="ec5dfd38-9dbe-49d4-bbb4-a56e253e5743" providerId="ADAL" clId="{8360905F-8EB2-47EE-8500-F1635E9184E8}" dt="2022-01-28T23:57:45.276" v="5" actId="2696"/>
      <pc:docMkLst>
        <pc:docMk/>
      </pc:docMkLst>
      <pc:sldChg chg="del">
        <pc:chgData name="Clint Anderson" userId="ec5dfd38-9dbe-49d4-bbb4-a56e253e5743" providerId="ADAL" clId="{8360905F-8EB2-47EE-8500-F1635E9184E8}" dt="2022-01-28T23:57:45.276" v="5" actId="2696"/>
        <pc:sldMkLst>
          <pc:docMk/>
          <pc:sldMk cId="2627034602" sldId="267"/>
        </pc:sldMkLst>
      </pc:sldChg>
      <pc:sldChg chg="del">
        <pc:chgData name="Clint Anderson" userId="ec5dfd38-9dbe-49d4-bbb4-a56e253e5743" providerId="ADAL" clId="{8360905F-8EB2-47EE-8500-F1635E9184E8}" dt="2022-01-28T23:56:52.233" v="1" actId="2696"/>
        <pc:sldMkLst>
          <pc:docMk/>
          <pc:sldMk cId="148054566" sldId="317"/>
        </pc:sldMkLst>
      </pc:sldChg>
      <pc:sldChg chg="del">
        <pc:chgData name="Clint Anderson" userId="ec5dfd38-9dbe-49d4-bbb4-a56e253e5743" providerId="ADAL" clId="{8360905F-8EB2-47EE-8500-F1635E9184E8}" dt="2022-01-28T23:56:57.007" v="2" actId="2696"/>
        <pc:sldMkLst>
          <pc:docMk/>
          <pc:sldMk cId="1857276783" sldId="478"/>
        </pc:sldMkLst>
      </pc:sldChg>
      <pc:sldChg chg="del">
        <pc:chgData name="Clint Anderson" userId="ec5dfd38-9dbe-49d4-bbb4-a56e253e5743" providerId="ADAL" clId="{8360905F-8EB2-47EE-8500-F1635E9184E8}" dt="2022-01-28T23:56:49.432" v="0" actId="2696"/>
        <pc:sldMkLst>
          <pc:docMk/>
          <pc:sldMk cId="3324424948" sldId="522"/>
        </pc:sldMkLst>
      </pc:sldChg>
      <pc:sldChg chg="del">
        <pc:chgData name="Clint Anderson" userId="ec5dfd38-9dbe-49d4-bbb4-a56e253e5743" providerId="ADAL" clId="{8360905F-8EB2-47EE-8500-F1635E9184E8}" dt="2022-01-28T23:57:45.276" v="5" actId="2696"/>
        <pc:sldMkLst>
          <pc:docMk/>
          <pc:sldMk cId="3998125938" sldId="523"/>
        </pc:sldMkLst>
      </pc:sldChg>
      <pc:sldChg chg="del">
        <pc:chgData name="Clint Anderson" userId="ec5dfd38-9dbe-49d4-bbb4-a56e253e5743" providerId="ADAL" clId="{8360905F-8EB2-47EE-8500-F1635E9184E8}" dt="2022-01-28T23:57:45.276" v="5" actId="2696"/>
        <pc:sldMkLst>
          <pc:docMk/>
          <pc:sldMk cId="1222418187" sldId="524"/>
        </pc:sldMkLst>
      </pc:sldChg>
      <pc:sldChg chg="del">
        <pc:chgData name="Clint Anderson" userId="ec5dfd38-9dbe-49d4-bbb4-a56e253e5743" providerId="ADAL" clId="{8360905F-8EB2-47EE-8500-F1635E9184E8}" dt="2022-01-28T23:57:45.276" v="5" actId="2696"/>
        <pc:sldMkLst>
          <pc:docMk/>
          <pc:sldMk cId="1638824090" sldId="525"/>
        </pc:sldMkLst>
      </pc:sldChg>
      <pc:sldChg chg="del">
        <pc:chgData name="Clint Anderson" userId="ec5dfd38-9dbe-49d4-bbb4-a56e253e5743" providerId="ADAL" clId="{8360905F-8EB2-47EE-8500-F1635E9184E8}" dt="2022-01-28T23:57:45.276" v="5" actId="2696"/>
        <pc:sldMkLst>
          <pc:docMk/>
          <pc:sldMk cId="2289342315" sldId="526"/>
        </pc:sldMkLst>
      </pc:sldChg>
      <pc:sldChg chg="del">
        <pc:chgData name="Clint Anderson" userId="ec5dfd38-9dbe-49d4-bbb4-a56e253e5743" providerId="ADAL" clId="{8360905F-8EB2-47EE-8500-F1635E9184E8}" dt="2022-01-28T23:57:45.276" v="5" actId="2696"/>
        <pc:sldMkLst>
          <pc:docMk/>
          <pc:sldMk cId="2452555467" sldId="534"/>
        </pc:sldMkLst>
      </pc:sldChg>
      <pc:sldChg chg="del">
        <pc:chgData name="Clint Anderson" userId="ec5dfd38-9dbe-49d4-bbb4-a56e253e5743" providerId="ADAL" clId="{8360905F-8EB2-47EE-8500-F1635E9184E8}" dt="2022-01-28T23:57:45.276" v="5" actId="2696"/>
        <pc:sldMkLst>
          <pc:docMk/>
          <pc:sldMk cId="3864913589" sldId="535"/>
        </pc:sldMkLst>
      </pc:sldChg>
      <pc:sldChg chg="del">
        <pc:chgData name="Clint Anderson" userId="ec5dfd38-9dbe-49d4-bbb4-a56e253e5743" providerId="ADAL" clId="{8360905F-8EB2-47EE-8500-F1635E9184E8}" dt="2022-01-28T23:57:45.276" v="5" actId="2696"/>
        <pc:sldMkLst>
          <pc:docMk/>
          <pc:sldMk cId="1546327373" sldId="536"/>
        </pc:sldMkLst>
      </pc:sldChg>
      <pc:sldChg chg="del">
        <pc:chgData name="Clint Anderson" userId="ec5dfd38-9dbe-49d4-bbb4-a56e253e5743" providerId="ADAL" clId="{8360905F-8EB2-47EE-8500-F1635E9184E8}" dt="2022-01-28T23:57:45.276" v="5" actId="2696"/>
        <pc:sldMkLst>
          <pc:docMk/>
          <pc:sldMk cId="398447092" sldId="537"/>
        </pc:sldMkLst>
      </pc:sldChg>
      <pc:sldChg chg="del">
        <pc:chgData name="Clint Anderson" userId="ec5dfd38-9dbe-49d4-bbb4-a56e253e5743" providerId="ADAL" clId="{8360905F-8EB2-47EE-8500-F1635E9184E8}" dt="2022-01-28T23:57:45.276" v="5" actId="2696"/>
        <pc:sldMkLst>
          <pc:docMk/>
          <pc:sldMk cId="2589727424" sldId="538"/>
        </pc:sldMkLst>
      </pc:sldChg>
      <pc:sldChg chg="del">
        <pc:chgData name="Clint Anderson" userId="ec5dfd38-9dbe-49d4-bbb4-a56e253e5743" providerId="ADAL" clId="{8360905F-8EB2-47EE-8500-F1635E9184E8}" dt="2022-01-28T23:57:45.276" v="5" actId="2696"/>
        <pc:sldMkLst>
          <pc:docMk/>
          <pc:sldMk cId="3085349276" sldId="551"/>
        </pc:sldMkLst>
      </pc:sldChg>
      <pc:sldChg chg="del">
        <pc:chgData name="Clint Anderson" userId="ec5dfd38-9dbe-49d4-bbb4-a56e253e5743" providerId="ADAL" clId="{8360905F-8EB2-47EE-8500-F1635E9184E8}" dt="2022-01-28T23:57:00.942" v="3" actId="2696"/>
        <pc:sldMkLst>
          <pc:docMk/>
          <pc:sldMk cId="2193778538" sldId="555"/>
        </pc:sldMkLst>
      </pc:sldChg>
      <pc:sldChg chg="del">
        <pc:chgData name="Clint Anderson" userId="ec5dfd38-9dbe-49d4-bbb4-a56e253e5743" providerId="ADAL" clId="{8360905F-8EB2-47EE-8500-F1635E9184E8}" dt="2022-01-28T23:57:19.841" v="4" actId="2696"/>
        <pc:sldMkLst>
          <pc:docMk/>
          <pc:sldMk cId="4161768040" sldId="5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5C6D8-229F-C945-81A4-44F6162101DF}" type="datetimeFigureOut">
              <a:rPr lang="en-US" smtClean="0"/>
              <a:t>1/28/2022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73D61-C613-0B41-BE27-D311DD7D2E50}" type="slidenum">
              <a:rPr lang="en-US" smtClean="0"/>
              <a:t>‹#›</a:t>
            </a:fld>
            <a:endParaRPr lang="en-US"/>
          </a:p>
        </p:txBody>
      </p:sp>
    </p:spTree>
    <p:extLst>
      <p:ext uri="{BB962C8B-B14F-4D97-AF65-F5344CB8AC3E}">
        <p14:creationId xmlns:p14="http://schemas.microsoft.com/office/powerpoint/2010/main" val="41202253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562231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76071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16321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2014915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539750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88030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781086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165546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ln/>
        </p:spPr>
      </p:sp>
      <p:sp>
        <p:nvSpPr>
          <p:cNvPr id="69634"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2262181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891BE178-276B-704A-9F3D-36D395C3857E}" type="slidenum">
              <a:rPr lang="en-US"/>
              <a:pPr>
                <a:defRPr/>
              </a:pPr>
              <a:t>‹#›</a:t>
            </a:fld>
            <a:endParaRPr lang="en-US"/>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DBB192B6-4315-8D43-B3B5-75E87927B6CC}" type="slidenum">
              <a:rPr lang="en-US"/>
              <a:pPr>
                <a:defRPr/>
              </a:pPr>
              <a:t>‹#›</a:t>
            </a:fld>
            <a:endParaRPr lang="en-US"/>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99642941-8EC1-394D-B187-CF45B73EC360}" type="slidenum">
              <a:rPr lang="en-US"/>
              <a:pPr>
                <a:defRPr/>
              </a:pPr>
              <a:t>‹#›</a:t>
            </a:fld>
            <a:endParaRPr lang="en-US"/>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BD7578D8-4EAA-8944-A463-DAD69E4AE25A}" type="slidenum">
              <a:rPr lang="en-US"/>
              <a:pPr>
                <a:defRPr/>
              </a:pPr>
              <a:t>‹#›</a:t>
            </a:fld>
            <a:endParaRPr lang="en-US"/>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www.rkiinstruments.com</a:t>
            </a:r>
          </a:p>
        </p:txBody>
      </p:sp>
      <p:sp>
        <p:nvSpPr>
          <p:cNvPr id="9" name="Slide Number Placeholder 5"/>
          <p:cNvSpPr>
            <a:spLocks noGrp="1"/>
          </p:cNvSpPr>
          <p:nvPr>
            <p:ph type="sldNum" sz="quarter" idx="12"/>
          </p:nvPr>
        </p:nvSpPr>
        <p:spPr/>
        <p:txBody>
          <a:bodyPr/>
          <a:lstStyle>
            <a:lvl1pPr>
              <a:defRPr/>
            </a:lvl1pPr>
          </a:lstStyle>
          <a:p>
            <a:pPr>
              <a:defRPr/>
            </a:pPr>
            <a:fld id="{EF365764-BD7F-464C-B47D-16D748C6597F}" type="slidenum">
              <a:rPr lang="en-US"/>
              <a:pPr>
                <a:defRPr/>
              </a:pPr>
              <a:t>‹#›</a:t>
            </a:fld>
            <a:endParaRPr lang="en-US"/>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www.rkiinstruments.com</a:t>
            </a:r>
          </a:p>
        </p:txBody>
      </p:sp>
      <p:sp>
        <p:nvSpPr>
          <p:cNvPr id="5" name="Slide Number Placeholder 5"/>
          <p:cNvSpPr>
            <a:spLocks noGrp="1"/>
          </p:cNvSpPr>
          <p:nvPr>
            <p:ph type="sldNum" sz="quarter" idx="12"/>
          </p:nvPr>
        </p:nvSpPr>
        <p:spPr/>
        <p:txBody>
          <a:bodyPr/>
          <a:lstStyle>
            <a:lvl1pPr>
              <a:defRPr/>
            </a:lvl1pPr>
          </a:lstStyle>
          <a:p>
            <a:pPr>
              <a:defRPr/>
            </a:pPr>
            <a:fld id="{745C9AB6-0B62-3D47-A860-0487A95F7816}" type="slidenum">
              <a:rPr lang="en-US"/>
              <a:pPr>
                <a:defRPr/>
              </a:pPr>
              <a:t>‹#›</a:t>
            </a:fld>
            <a:endParaRPr lang="en-US"/>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www.rkiinstruments.com</a:t>
            </a:r>
          </a:p>
        </p:txBody>
      </p:sp>
      <p:sp>
        <p:nvSpPr>
          <p:cNvPr id="4" name="Slide Number Placeholder 5"/>
          <p:cNvSpPr>
            <a:spLocks noGrp="1"/>
          </p:cNvSpPr>
          <p:nvPr>
            <p:ph type="sldNum" sz="quarter" idx="12"/>
          </p:nvPr>
        </p:nvSpPr>
        <p:spPr/>
        <p:txBody>
          <a:bodyPr/>
          <a:lstStyle>
            <a:lvl1pPr>
              <a:defRPr/>
            </a:lvl1pPr>
          </a:lstStyle>
          <a:p>
            <a:pPr>
              <a:defRPr/>
            </a:pPr>
            <a:fld id="{8CD6FA5C-BBCD-A241-929E-09379EB25AC0}" type="slidenum">
              <a:rPr lang="en-US"/>
              <a:pPr>
                <a:defRPr/>
              </a:pPr>
              <a:t>‹#›</a:t>
            </a:fld>
            <a:endParaRPr lang="en-US"/>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94D88841-75D7-9A44-BF52-928F27CD38B3}" type="slidenum">
              <a:rPr lang="en-US"/>
              <a:pPr>
                <a:defRPr/>
              </a:pPr>
              <a:t>‹#›</a:t>
            </a:fld>
            <a:endParaRPr lang="en-US"/>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AC1C3CEA-2E8F-2A48-A633-28F1B0FF3DFC}" type="slidenum">
              <a:rPr lang="en-US"/>
              <a:pPr>
                <a:defRPr/>
              </a:pPr>
              <a:t>‹#›</a:t>
            </a:fld>
            <a:endParaRPr lang="en-US"/>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3DE75D50-7285-1E4D-ADB4-9BB68C9EFC4F}" type="slidenum">
              <a:rPr lang="en-US"/>
              <a:pPr>
                <a:defRPr/>
              </a:pPr>
              <a:t>‹#›</a:t>
            </a:fld>
            <a:endParaRPr lang="en-US"/>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BBF3E043-6B5E-6346-BE0B-8C642EEEA642}" type="slidenum">
              <a:rPr lang="en-US"/>
              <a:pPr>
                <a:defRPr/>
              </a:pPr>
              <a:t>‹#›</a:t>
            </a:fld>
            <a:endParaRPr lang="en-US"/>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3A76402D-C015-8345-ABA0-BF33C2E39894}" type="slidenum">
              <a:rPr lang="en-US"/>
              <a:pPr>
                <a:defRPr/>
              </a:pPr>
              <a:t>‹#›</a:t>
            </a:fld>
            <a:endParaRPr lang="en-US"/>
          </a:p>
        </p:txBody>
      </p:sp>
    </p:spTree>
    <p:extLst>
      <p:ext uri="{BB962C8B-B14F-4D97-AF65-F5344CB8AC3E}">
        <p14:creationId xmlns:p14="http://schemas.microsoft.com/office/powerpoint/2010/main" val="135297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2E0138D9-54D0-0E49-826D-DEE6E81494B0}" type="slidenum">
              <a:rPr lang="en-US"/>
              <a:pPr>
                <a:defRPr/>
              </a:pPr>
              <a:t>‹#›</a:t>
            </a:fld>
            <a:endParaRPr lang="en-US"/>
          </a:p>
        </p:txBody>
      </p:sp>
    </p:spTree>
    <p:extLst>
      <p:ext uri="{BB962C8B-B14F-4D97-AF65-F5344CB8AC3E}">
        <p14:creationId xmlns:p14="http://schemas.microsoft.com/office/powerpoint/2010/main" val="182626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www.rkiinstruments.com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3141AE-6D6C-2849-A814-A0674F8D4856}" type="slidenum">
              <a:rPr lang="en-US"/>
              <a:pPr>
                <a:defRPr/>
              </a:pPr>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Lst>
  <p:hf sldNum="0"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kumimoji="1" lang="ja-JP" altLang="en-US"/>
          </a:p>
        </p:txBody>
      </p:sp>
      <p:pic>
        <p:nvPicPr>
          <p:cNvPr id="5" name="Picture 4" descr="FixedTrifoldBrochure.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2300" y="0"/>
            <a:ext cx="5342659" cy="6858000"/>
          </a:xfrm>
          <a:prstGeom prst="rect">
            <a:avLst/>
          </a:prstGeom>
        </p:spPr>
      </p:pic>
    </p:spTree>
    <p:extLst>
      <p:ext uri="{BB962C8B-B14F-4D97-AF65-F5344CB8AC3E}">
        <p14:creationId xmlns:p14="http://schemas.microsoft.com/office/powerpoint/2010/main" val="24099661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4AC4B1-2A87-F84A-980E-ED5280B5847E}"/>
              </a:ext>
            </a:extLst>
          </p:cNvPr>
          <p:cNvSpPr>
            <a:spLocks noGrp="1"/>
          </p:cNvSpPr>
          <p:nvPr>
            <p:ph type="title"/>
          </p:nvPr>
        </p:nvSpPr>
        <p:spPr/>
        <p:txBody>
          <a:bodyPr/>
          <a:lstStyle/>
          <a:p>
            <a:r>
              <a:rPr lang="en-US" i="1"/>
              <a:t>Fixed Gas Detection Solutions</a:t>
            </a:r>
            <a:endParaRPr lang="en-US"/>
          </a:p>
        </p:txBody>
      </p:sp>
      <p:sp>
        <p:nvSpPr>
          <p:cNvPr id="2" name="Footer Placeholder 1">
            <a:extLst>
              <a:ext uri="{FF2B5EF4-FFF2-40B4-BE49-F238E27FC236}">
                <a16:creationId xmlns:a16="http://schemas.microsoft.com/office/drawing/2014/main" id="{28C42737-1DB9-4E3F-B101-81F3AD7DC93B}"/>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DBA59899-DED0-4199-A016-BB4FECB7FFE2}"/>
              </a:ext>
            </a:extLst>
          </p:cNvPr>
          <p:cNvSpPr txBox="1"/>
          <p:nvPr/>
        </p:nvSpPr>
        <p:spPr>
          <a:xfrm>
            <a:off x="5616357" y="2153965"/>
            <a:ext cx="3028605" cy="584775"/>
          </a:xfrm>
          <a:prstGeom prst="rect">
            <a:avLst/>
          </a:prstGeom>
          <a:noFill/>
        </p:spPr>
        <p:txBody>
          <a:bodyPr wrap="square" rtlCol="0">
            <a:spAutoFit/>
          </a:bodyPr>
          <a:lstStyle/>
          <a:p>
            <a:pPr algn="ctr"/>
            <a:r>
              <a:rPr lang="en-US" sz="3200">
                <a:latin typeface="Arial" panose="020B0604020202020204" pitchFamily="34" charset="0"/>
                <a:cs typeface="Arial" panose="020B0604020202020204" pitchFamily="34" charset="0"/>
              </a:rPr>
              <a:t>Brain</a:t>
            </a:r>
          </a:p>
        </p:txBody>
      </p:sp>
      <p:sp>
        <p:nvSpPr>
          <p:cNvPr id="8" name="TextBox 7">
            <a:extLst>
              <a:ext uri="{FF2B5EF4-FFF2-40B4-BE49-F238E27FC236}">
                <a16:creationId xmlns:a16="http://schemas.microsoft.com/office/drawing/2014/main" id="{04F93179-5681-4E3D-BB9B-D0870CA93239}"/>
              </a:ext>
            </a:extLst>
          </p:cNvPr>
          <p:cNvSpPr txBox="1"/>
          <p:nvPr/>
        </p:nvSpPr>
        <p:spPr>
          <a:xfrm>
            <a:off x="6030729" y="5210260"/>
            <a:ext cx="2199860" cy="584775"/>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Controller</a:t>
            </a:r>
          </a:p>
        </p:txBody>
      </p:sp>
      <p:pic>
        <p:nvPicPr>
          <p:cNvPr id="10" name="Picture 9">
            <a:extLst>
              <a:ext uri="{FF2B5EF4-FFF2-40B4-BE49-F238E27FC236}">
                <a16:creationId xmlns:a16="http://schemas.microsoft.com/office/drawing/2014/main" id="{3BD90868-526F-452B-9A28-4DAD2815B534}"/>
              </a:ext>
            </a:extLst>
          </p:cNvPr>
          <p:cNvPicPr>
            <a:picLocks noChangeAspect="1"/>
          </p:cNvPicPr>
          <p:nvPr/>
        </p:nvPicPr>
        <p:blipFill>
          <a:blip r:embed="rId2"/>
          <a:stretch>
            <a:fillRect/>
          </a:stretch>
        </p:blipFill>
        <p:spPr>
          <a:xfrm>
            <a:off x="660002" y="1938822"/>
            <a:ext cx="687701" cy="541727"/>
          </a:xfrm>
          <a:prstGeom prst="rect">
            <a:avLst/>
          </a:prstGeom>
        </p:spPr>
      </p:pic>
      <p:pic>
        <p:nvPicPr>
          <p:cNvPr id="12" name="Picture 11">
            <a:extLst>
              <a:ext uri="{FF2B5EF4-FFF2-40B4-BE49-F238E27FC236}">
                <a16:creationId xmlns:a16="http://schemas.microsoft.com/office/drawing/2014/main" id="{3578F30D-5087-4B0A-9787-58A7609F33C4}"/>
              </a:ext>
            </a:extLst>
          </p:cNvPr>
          <p:cNvPicPr>
            <a:picLocks noChangeAspect="1"/>
          </p:cNvPicPr>
          <p:nvPr/>
        </p:nvPicPr>
        <p:blipFill>
          <a:blip r:embed="rId2"/>
          <a:stretch>
            <a:fillRect/>
          </a:stretch>
        </p:blipFill>
        <p:spPr>
          <a:xfrm>
            <a:off x="660001" y="2628419"/>
            <a:ext cx="687702" cy="541728"/>
          </a:xfrm>
          <a:prstGeom prst="rect">
            <a:avLst/>
          </a:prstGeom>
        </p:spPr>
      </p:pic>
      <p:sp>
        <p:nvSpPr>
          <p:cNvPr id="16" name="TextBox 15">
            <a:extLst>
              <a:ext uri="{FF2B5EF4-FFF2-40B4-BE49-F238E27FC236}">
                <a16:creationId xmlns:a16="http://schemas.microsoft.com/office/drawing/2014/main" id="{8AF440E4-DEB3-47B0-8683-9B969C204151}"/>
              </a:ext>
            </a:extLst>
          </p:cNvPr>
          <p:cNvSpPr txBox="1"/>
          <p:nvPr/>
        </p:nvSpPr>
        <p:spPr>
          <a:xfrm>
            <a:off x="583374" y="1559269"/>
            <a:ext cx="840956" cy="338554"/>
          </a:xfrm>
          <a:prstGeom prst="rect">
            <a:avLst/>
          </a:prstGeom>
          <a:noFill/>
        </p:spPr>
        <p:txBody>
          <a:bodyPr wrap="square" rtlCol="0">
            <a:spAutoFit/>
          </a:bodyPr>
          <a:lstStyle/>
          <a:p>
            <a:pPr algn="ctr"/>
            <a:r>
              <a:rPr lang="en-US" sz="1600">
                <a:latin typeface="Arial" panose="020B0604020202020204" pitchFamily="34" charset="0"/>
                <a:cs typeface="Arial" panose="020B0604020202020204" pitchFamily="34" charset="0"/>
              </a:rPr>
              <a:t>Noses</a:t>
            </a:r>
            <a:endParaRPr lang="en-US">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928F4BAD-E33C-48FF-A5A2-EE9ED76BF858}"/>
              </a:ext>
            </a:extLst>
          </p:cNvPr>
          <p:cNvPicPr>
            <a:picLocks noChangeAspect="1"/>
          </p:cNvPicPr>
          <p:nvPr/>
        </p:nvPicPr>
        <p:blipFill>
          <a:blip r:embed="rId2"/>
          <a:stretch>
            <a:fillRect/>
          </a:stretch>
        </p:blipFill>
        <p:spPr>
          <a:xfrm>
            <a:off x="660002" y="3348041"/>
            <a:ext cx="687701" cy="541727"/>
          </a:xfrm>
          <a:prstGeom prst="rect">
            <a:avLst/>
          </a:prstGeom>
        </p:spPr>
      </p:pic>
      <p:pic>
        <p:nvPicPr>
          <p:cNvPr id="18" name="Picture 17">
            <a:extLst>
              <a:ext uri="{FF2B5EF4-FFF2-40B4-BE49-F238E27FC236}">
                <a16:creationId xmlns:a16="http://schemas.microsoft.com/office/drawing/2014/main" id="{2C2C6BFD-1316-4311-97DD-F9E7033308C3}"/>
              </a:ext>
            </a:extLst>
          </p:cNvPr>
          <p:cNvPicPr>
            <a:picLocks noChangeAspect="1"/>
          </p:cNvPicPr>
          <p:nvPr/>
        </p:nvPicPr>
        <p:blipFill>
          <a:blip r:embed="rId3"/>
          <a:stretch>
            <a:fillRect/>
          </a:stretch>
        </p:blipFill>
        <p:spPr>
          <a:xfrm>
            <a:off x="631486" y="4056502"/>
            <a:ext cx="744732" cy="591530"/>
          </a:xfrm>
          <a:prstGeom prst="rect">
            <a:avLst/>
          </a:prstGeom>
        </p:spPr>
      </p:pic>
      <p:sp>
        <p:nvSpPr>
          <p:cNvPr id="19" name="TextBox 18">
            <a:extLst>
              <a:ext uri="{FF2B5EF4-FFF2-40B4-BE49-F238E27FC236}">
                <a16:creationId xmlns:a16="http://schemas.microsoft.com/office/drawing/2014/main" id="{A2A40695-51E3-48EE-8253-A4455068FBEC}"/>
              </a:ext>
            </a:extLst>
          </p:cNvPr>
          <p:cNvSpPr txBox="1"/>
          <p:nvPr/>
        </p:nvSpPr>
        <p:spPr>
          <a:xfrm>
            <a:off x="0" y="6060848"/>
            <a:ext cx="2045081" cy="307777"/>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Sensors/Transmitters</a:t>
            </a:r>
          </a:p>
        </p:txBody>
      </p:sp>
      <p:sp>
        <p:nvSpPr>
          <p:cNvPr id="22" name="TextBox 21">
            <a:extLst>
              <a:ext uri="{FF2B5EF4-FFF2-40B4-BE49-F238E27FC236}">
                <a16:creationId xmlns:a16="http://schemas.microsoft.com/office/drawing/2014/main" id="{52795629-E10A-41C2-9C12-F0BD5DEDB768}"/>
              </a:ext>
            </a:extLst>
          </p:cNvPr>
          <p:cNvSpPr txBox="1"/>
          <p:nvPr/>
        </p:nvSpPr>
        <p:spPr>
          <a:xfrm>
            <a:off x="1381026" y="1892553"/>
            <a:ext cx="2816770"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4-20 ma</a:t>
            </a:r>
          </a:p>
        </p:txBody>
      </p:sp>
      <p:cxnSp>
        <p:nvCxnSpPr>
          <p:cNvPr id="26" name="Straight Arrow Connector 25">
            <a:extLst>
              <a:ext uri="{FF2B5EF4-FFF2-40B4-BE49-F238E27FC236}">
                <a16:creationId xmlns:a16="http://schemas.microsoft.com/office/drawing/2014/main" id="{EA2276B2-EE91-4531-8A9B-CCF0DA637443}"/>
              </a:ext>
            </a:extLst>
          </p:cNvPr>
          <p:cNvCxnSpPr>
            <a:cxnSpLocks/>
          </p:cNvCxnSpPr>
          <p:nvPr/>
        </p:nvCxnSpPr>
        <p:spPr>
          <a:xfrm>
            <a:off x="4261495" y="2264195"/>
            <a:ext cx="1472875" cy="981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22B7D09-6A32-4FE9-8DE1-75D4F0626B24}"/>
              </a:ext>
            </a:extLst>
          </p:cNvPr>
          <p:cNvSpPr txBox="1"/>
          <p:nvPr/>
        </p:nvSpPr>
        <p:spPr>
          <a:xfrm>
            <a:off x="1934543" y="3220242"/>
            <a:ext cx="1709737"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Modbus</a:t>
            </a:r>
          </a:p>
        </p:txBody>
      </p:sp>
      <p:sp>
        <p:nvSpPr>
          <p:cNvPr id="30" name="TextBox 29">
            <a:extLst>
              <a:ext uri="{FF2B5EF4-FFF2-40B4-BE49-F238E27FC236}">
                <a16:creationId xmlns:a16="http://schemas.microsoft.com/office/drawing/2014/main" id="{51A59C3C-17BB-469A-BEA5-589B07C98BE4}"/>
              </a:ext>
            </a:extLst>
          </p:cNvPr>
          <p:cNvSpPr txBox="1"/>
          <p:nvPr/>
        </p:nvSpPr>
        <p:spPr>
          <a:xfrm>
            <a:off x="2045081" y="3985469"/>
            <a:ext cx="1488661"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HART</a:t>
            </a:r>
          </a:p>
        </p:txBody>
      </p:sp>
      <p:sp>
        <p:nvSpPr>
          <p:cNvPr id="33" name="TextBox 32">
            <a:extLst>
              <a:ext uri="{FF2B5EF4-FFF2-40B4-BE49-F238E27FC236}">
                <a16:creationId xmlns:a16="http://schemas.microsoft.com/office/drawing/2014/main" id="{C6178535-847F-46DC-A096-CF72CEF92B58}"/>
              </a:ext>
            </a:extLst>
          </p:cNvPr>
          <p:cNvSpPr txBox="1"/>
          <p:nvPr/>
        </p:nvSpPr>
        <p:spPr>
          <a:xfrm>
            <a:off x="1956733" y="4611355"/>
            <a:ext cx="1665356"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Wireless</a:t>
            </a:r>
          </a:p>
        </p:txBody>
      </p:sp>
      <p:pic>
        <p:nvPicPr>
          <p:cNvPr id="31" name="Picture 30">
            <a:extLst>
              <a:ext uri="{FF2B5EF4-FFF2-40B4-BE49-F238E27FC236}">
                <a16:creationId xmlns:a16="http://schemas.microsoft.com/office/drawing/2014/main" id="{30CFC4BD-E4CC-4EC3-93C6-328FDED635EE}"/>
              </a:ext>
            </a:extLst>
          </p:cNvPr>
          <p:cNvPicPr>
            <a:picLocks noChangeAspect="1"/>
          </p:cNvPicPr>
          <p:nvPr/>
        </p:nvPicPr>
        <p:blipFill>
          <a:blip r:embed="rId3"/>
          <a:stretch>
            <a:fillRect/>
          </a:stretch>
        </p:blipFill>
        <p:spPr>
          <a:xfrm>
            <a:off x="631486" y="4732858"/>
            <a:ext cx="744732" cy="591530"/>
          </a:xfrm>
          <a:prstGeom prst="rect">
            <a:avLst/>
          </a:prstGeom>
        </p:spPr>
      </p:pic>
      <p:pic>
        <p:nvPicPr>
          <p:cNvPr id="34" name="Picture 33">
            <a:extLst>
              <a:ext uri="{FF2B5EF4-FFF2-40B4-BE49-F238E27FC236}">
                <a16:creationId xmlns:a16="http://schemas.microsoft.com/office/drawing/2014/main" id="{EEBCBC25-B809-49EF-BC85-F232F1BBBD62}"/>
              </a:ext>
            </a:extLst>
          </p:cNvPr>
          <p:cNvPicPr>
            <a:picLocks noChangeAspect="1"/>
          </p:cNvPicPr>
          <p:nvPr/>
        </p:nvPicPr>
        <p:blipFill>
          <a:blip r:embed="rId3"/>
          <a:stretch>
            <a:fillRect/>
          </a:stretch>
        </p:blipFill>
        <p:spPr>
          <a:xfrm>
            <a:off x="631486" y="5469318"/>
            <a:ext cx="744732" cy="591530"/>
          </a:xfrm>
          <a:prstGeom prst="rect">
            <a:avLst/>
          </a:prstGeom>
        </p:spPr>
      </p:pic>
      <p:sp>
        <p:nvSpPr>
          <p:cNvPr id="37" name="TextBox 36">
            <a:extLst>
              <a:ext uri="{FF2B5EF4-FFF2-40B4-BE49-F238E27FC236}">
                <a16:creationId xmlns:a16="http://schemas.microsoft.com/office/drawing/2014/main" id="{D638DD29-9AD8-47C3-8068-AA40738DCBAA}"/>
              </a:ext>
            </a:extLst>
          </p:cNvPr>
          <p:cNvSpPr txBox="1"/>
          <p:nvPr/>
        </p:nvSpPr>
        <p:spPr>
          <a:xfrm>
            <a:off x="2045081" y="5340882"/>
            <a:ext cx="1488661"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Contacts</a:t>
            </a:r>
          </a:p>
        </p:txBody>
      </p:sp>
      <p:sp>
        <p:nvSpPr>
          <p:cNvPr id="38" name="TextBox 37">
            <a:extLst>
              <a:ext uri="{FF2B5EF4-FFF2-40B4-BE49-F238E27FC236}">
                <a16:creationId xmlns:a16="http://schemas.microsoft.com/office/drawing/2014/main" id="{454AAA9C-A8B2-4B2A-8FFD-620176B2F927}"/>
              </a:ext>
            </a:extLst>
          </p:cNvPr>
          <p:cNvSpPr txBox="1"/>
          <p:nvPr/>
        </p:nvSpPr>
        <p:spPr>
          <a:xfrm>
            <a:off x="1634487" y="2498164"/>
            <a:ext cx="2309848"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Direct connect</a:t>
            </a:r>
          </a:p>
        </p:txBody>
      </p:sp>
      <p:cxnSp>
        <p:nvCxnSpPr>
          <p:cNvPr id="14" name="Straight Connector 13">
            <a:extLst>
              <a:ext uri="{FF2B5EF4-FFF2-40B4-BE49-F238E27FC236}">
                <a16:creationId xmlns:a16="http://schemas.microsoft.com/office/drawing/2014/main" id="{B4CC5449-1BCD-8146-8B25-9EC130D083AB}"/>
              </a:ext>
            </a:extLst>
          </p:cNvPr>
          <p:cNvCxnSpPr>
            <a:cxnSpLocks/>
          </p:cNvCxnSpPr>
          <p:nvPr/>
        </p:nvCxnSpPr>
        <p:spPr>
          <a:xfrm>
            <a:off x="1448501" y="2265692"/>
            <a:ext cx="2816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6D0CC4A0-9E48-8C48-A06A-202FC39258AF}"/>
              </a:ext>
            </a:extLst>
          </p:cNvPr>
          <p:cNvCxnSpPr>
            <a:cxnSpLocks/>
          </p:cNvCxnSpPr>
          <p:nvPr/>
        </p:nvCxnSpPr>
        <p:spPr>
          <a:xfrm>
            <a:off x="4261495" y="2935527"/>
            <a:ext cx="1306143" cy="5554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E54CBC0-88B3-F64F-A74E-A209FC1808C4}"/>
              </a:ext>
            </a:extLst>
          </p:cNvPr>
          <p:cNvCxnSpPr>
            <a:cxnSpLocks/>
          </p:cNvCxnSpPr>
          <p:nvPr/>
        </p:nvCxnSpPr>
        <p:spPr>
          <a:xfrm>
            <a:off x="1448501" y="2937024"/>
            <a:ext cx="2816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DE0EB830-C865-EE40-A28E-28DBB7DFAC4B}"/>
              </a:ext>
            </a:extLst>
          </p:cNvPr>
          <p:cNvCxnSpPr>
            <a:cxnSpLocks/>
          </p:cNvCxnSpPr>
          <p:nvPr/>
        </p:nvCxnSpPr>
        <p:spPr>
          <a:xfrm>
            <a:off x="4261495" y="3631351"/>
            <a:ext cx="1280422" cy="1525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BB204C1-D634-3E44-99AD-ED5AB670F051}"/>
              </a:ext>
            </a:extLst>
          </p:cNvPr>
          <p:cNvCxnSpPr>
            <a:cxnSpLocks/>
          </p:cNvCxnSpPr>
          <p:nvPr/>
        </p:nvCxnSpPr>
        <p:spPr>
          <a:xfrm>
            <a:off x="1450685" y="3632040"/>
            <a:ext cx="2816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5D861BD-A60D-2042-B185-1FAD8DB8B07D}"/>
              </a:ext>
            </a:extLst>
          </p:cNvPr>
          <p:cNvCxnSpPr>
            <a:cxnSpLocks/>
          </p:cNvCxnSpPr>
          <p:nvPr/>
        </p:nvCxnSpPr>
        <p:spPr>
          <a:xfrm flipV="1">
            <a:off x="4279502" y="4097327"/>
            <a:ext cx="1288136" cy="3011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87EE1FE-25B0-7D41-A17F-DB56E304FBD8}"/>
              </a:ext>
            </a:extLst>
          </p:cNvPr>
          <p:cNvCxnSpPr>
            <a:cxnSpLocks/>
          </p:cNvCxnSpPr>
          <p:nvPr/>
        </p:nvCxnSpPr>
        <p:spPr>
          <a:xfrm>
            <a:off x="1447800" y="4398439"/>
            <a:ext cx="28317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956C05A7-0CBC-9E4B-82FD-34D4E2A734C7}"/>
              </a:ext>
            </a:extLst>
          </p:cNvPr>
          <p:cNvCxnSpPr>
            <a:cxnSpLocks/>
          </p:cNvCxnSpPr>
          <p:nvPr/>
        </p:nvCxnSpPr>
        <p:spPr>
          <a:xfrm flipV="1">
            <a:off x="4301727" y="4352267"/>
            <a:ext cx="1628621" cy="6843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F41E5F8-AAF3-3848-8B26-0C4C19FCCEAB}"/>
              </a:ext>
            </a:extLst>
          </p:cNvPr>
          <p:cNvCxnSpPr>
            <a:cxnSpLocks/>
          </p:cNvCxnSpPr>
          <p:nvPr/>
        </p:nvCxnSpPr>
        <p:spPr>
          <a:xfrm>
            <a:off x="1447800" y="5036614"/>
            <a:ext cx="28539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D045DFB0-05C8-6644-82AF-471A3A84E95B}"/>
              </a:ext>
            </a:extLst>
          </p:cNvPr>
          <p:cNvCxnSpPr>
            <a:cxnSpLocks/>
          </p:cNvCxnSpPr>
          <p:nvPr/>
        </p:nvCxnSpPr>
        <p:spPr>
          <a:xfrm flipV="1">
            <a:off x="4301727" y="4783014"/>
            <a:ext cx="2032812" cy="10354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36AEAA3B-49FE-5049-940C-CDCA35627DAA}"/>
              </a:ext>
            </a:extLst>
          </p:cNvPr>
          <p:cNvCxnSpPr>
            <a:cxnSpLocks/>
          </p:cNvCxnSpPr>
          <p:nvPr/>
        </p:nvCxnSpPr>
        <p:spPr>
          <a:xfrm>
            <a:off x="1447800" y="5818494"/>
            <a:ext cx="2853927" cy="0"/>
          </a:xfrm>
          <a:prstGeom prst="line">
            <a:avLst/>
          </a:prstGeom>
        </p:spPr>
        <p:style>
          <a:lnRef idx="2">
            <a:schemeClr val="accent1"/>
          </a:lnRef>
          <a:fillRef idx="0">
            <a:schemeClr val="accent1"/>
          </a:fillRef>
          <a:effectRef idx="1">
            <a:schemeClr val="accent1"/>
          </a:effectRef>
          <a:fontRef idx="minor">
            <a:schemeClr val="tx1"/>
          </a:fontRef>
        </p:style>
      </p:cxnSp>
      <p:pic>
        <p:nvPicPr>
          <p:cNvPr id="60" name="Picture 59">
            <a:extLst>
              <a:ext uri="{FF2B5EF4-FFF2-40B4-BE49-F238E27FC236}">
                <a16:creationId xmlns:a16="http://schemas.microsoft.com/office/drawing/2014/main" id="{F1818B09-194C-C24E-BE59-DFEF610204E0}"/>
              </a:ext>
            </a:extLst>
          </p:cNvPr>
          <p:cNvPicPr>
            <a:picLocks noChangeAspect="1"/>
          </p:cNvPicPr>
          <p:nvPr/>
        </p:nvPicPr>
        <p:blipFill>
          <a:blip r:embed="rId4"/>
          <a:stretch>
            <a:fillRect/>
          </a:stretch>
        </p:blipFill>
        <p:spPr>
          <a:xfrm>
            <a:off x="5627632" y="2738740"/>
            <a:ext cx="3098800" cy="2324100"/>
          </a:xfrm>
          <a:prstGeom prst="rect">
            <a:avLst/>
          </a:prstGeom>
        </p:spPr>
      </p:pic>
    </p:spTree>
    <p:extLst>
      <p:ext uri="{BB962C8B-B14F-4D97-AF65-F5344CB8AC3E}">
        <p14:creationId xmlns:p14="http://schemas.microsoft.com/office/powerpoint/2010/main" val="361632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44BB47-AE05-FC4C-811A-FCE122BC3773}"/>
              </a:ext>
            </a:extLst>
          </p:cNvPr>
          <p:cNvSpPr>
            <a:spLocks noGrp="1"/>
          </p:cNvSpPr>
          <p:nvPr>
            <p:ph type="title"/>
          </p:nvPr>
        </p:nvSpPr>
        <p:spPr/>
        <p:txBody>
          <a:bodyPr/>
          <a:lstStyle/>
          <a:p>
            <a:r>
              <a:rPr lang="en-US"/>
              <a:t>Communication Protocols</a:t>
            </a:r>
          </a:p>
        </p:txBody>
      </p:sp>
      <p:sp>
        <p:nvSpPr>
          <p:cNvPr id="2" name="Footer Placeholder 1">
            <a:extLst>
              <a:ext uri="{FF2B5EF4-FFF2-40B4-BE49-F238E27FC236}">
                <a16:creationId xmlns:a16="http://schemas.microsoft.com/office/drawing/2014/main" id="{D158DC24-6900-47B7-ADA1-F075DAB430BF}"/>
              </a:ext>
            </a:extLst>
          </p:cNvPr>
          <p:cNvSpPr>
            <a:spLocks noGrp="1"/>
          </p:cNvSpPr>
          <p:nvPr>
            <p:ph type="ftr" sz="quarter" idx="11"/>
          </p:nvPr>
        </p:nvSpPr>
        <p:spPr/>
        <p:txBody>
          <a:bodyPr/>
          <a:lstStyle/>
          <a:p>
            <a:pPr>
              <a:defRPr/>
            </a:pPr>
            <a:r>
              <a:rPr lang="en-US"/>
              <a:t>www.rkiinstruments.com</a:t>
            </a:r>
          </a:p>
        </p:txBody>
      </p:sp>
      <p:sp>
        <p:nvSpPr>
          <p:cNvPr id="4" name="TextBox 3">
            <a:extLst>
              <a:ext uri="{FF2B5EF4-FFF2-40B4-BE49-F238E27FC236}">
                <a16:creationId xmlns:a16="http://schemas.microsoft.com/office/drawing/2014/main" id="{A2C1943F-9DF1-428D-A101-FFBDDE59CFBC}"/>
              </a:ext>
            </a:extLst>
          </p:cNvPr>
          <p:cNvSpPr txBox="1"/>
          <p:nvPr/>
        </p:nvSpPr>
        <p:spPr>
          <a:xfrm>
            <a:off x="2054259" y="1156981"/>
            <a:ext cx="6985221" cy="5632311"/>
          </a:xfrm>
          <a:prstGeom prst="rect">
            <a:avLst/>
          </a:prstGeom>
          <a:noFill/>
        </p:spPr>
        <p:txBody>
          <a:bodyPr wrap="square" rtlCol="0">
            <a:spAutoFit/>
          </a:bodyPr>
          <a:lstStyle/>
          <a:p>
            <a:pPr algn="l"/>
            <a:r>
              <a:rPr lang="en-US" sz="1800">
                <a:latin typeface="Arial" panose="020B0604020202020204" pitchFamily="34" charset="0"/>
                <a:cs typeface="Arial" panose="020B0604020202020204" pitchFamily="34" charset="0"/>
              </a:rPr>
              <a:t>4-20 ma analog signal</a:t>
            </a:r>
          </a:p>
          <a:p>
            <a:pPr marL="800100" lvl="1" indent="-342900" algn="l">
              <a:buFont typeface="Courier New" panose="02070309020205020404" pitchFamily="49" charset="0"/>
              <a:buChar char="o"/>
            </a:pPr>
            <a:r>
              <a:rPr lang="en-US" sz="1200" b="0">
                <a:effectLst/>
                <a:latin typeface="Arial" panose="020B0604020202020204" pitchFamily="34" charset="0"/>
                <a:ea typeface="Calibri" panose="020F0502020204030204" pitchFamily="34" charset="0"/>
                <a:cs typeface="Arial" panose="020B0604020202020204" pitchFamily="34" charset="0"/>
              </a:rPr>
              <a:t>When using a 4-20 ma wired output signal devices, the 4-20 ma defines the current loop analog signal range with 4 ma representing the lowest end of the range and 20 ma the highest.  The relationship between the current loop and the gas value is linear.</a:t>
            </a:r>
          </a:p>
          <a:p>
            <a:pPr lvl="1" algn="l"/>
            <a:endParaRPr lang="en-US" sz="1200" b="0">
              <a:effectLst/>
              <a:latin typeface="Arial" panose="020B0604020202020204" pitchFamily="34" charset="0"/>
              <a:ea typeface="Calibri" panose="020F050202020403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Direct connect</a:t>
            </a:r>
          </a:p>
          <a:p>
            <a:pPr marL="800100" lvl="1" indent="-342900" algn="l">
              <a:buFont typeface="Courier New" panose="02070309020205020404" pitchFamily="49" charset="0"/>
              <a:buChar char="o"/>
            </a:pPr>
            <a:r>
              <a:rPr lang="en-US" sz="1200" b="0" i="1">
                <a:latin typeface="Arial" panose="020B0604020202020204" pitchFamily="34" charset="0"/>
                <a:cs typeface="Arial" panose="020B0604020202020204" pitchFamily="34" charset="0"/>
              </a:rPr>
              <a:t>No amplifier board</a:t>
            </a:r>
          </a:p>
          <a:p>
            <a:pPr lvl="1" algn="l"/>
            <a:endParaRPr lang="en-US" sz="1200" b="0">
              <a:effectLst/>
              <a:latin typeface="Arial" panose="020B0604020202020204" pitchFamily="34" charset="0"/>
              <a:ea typeface="Calibri" panose="020F050202020403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Modbus</a:t>
            </a:r>
          </a:p>
          <a:p>
            <a:pPr marL="800100" lvl="1" indent="-342900" algn="l">
              <a:buFont typeface="Courier New" panose="02070309020205020404" pitchFamily="49" charset="0"/>
              <a:buChar char="o"/>
            </a:pPr>
            <a:r>
              <a:rPr lang="en-US" sz="1200" b="0">
                <a:latin typeface="Arial" panose="020B0604020202020204" pitchFamily="34" charset="0"/>
                <a:cs typeface="Arial" panose="020B0604020202020204" pitchFamily="34" charset="0"/>
              </a:rPr>
              <a:t>Modbus supports communication to and from multiple devices connected to the same cable or Ethernet network. For example, there can be 20 gas detection sensors reporting to 1 controller through a 3 conductor cable.  </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Daisy chain</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Non-controlled</a:t>
            </a:r>
          </a:p>
          <a:p>
            <a:pPr lvl="2" algn="l"/>
            <a:endParaRPr lang="en-US" sz="1200" b="0">
              <a:latin typeface="Arial" panose="020B060402020202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HART</a:t>
            </a:r>
          </a:p>
          <a:p>
            <a:pPr marL="800100" lvl="1" indent="-342900" algn="l">
              <a:buFont typeface="Courier New" panose="02070309020205020404" pitchFamily="49" charset="0"/>
              <a:buChar char="o"/>
            </a:pPr>
            <a:r>
              <a:rPr lang="en-US" sz="1200" b="0">
                <a:latin typeface="Arial" panose="020B0604020202020204" pitchFamily="34" charset="0"/>
                <a:cs typeface="Arial" panose="020B0604020202020204" pitchFamily="34" charset="0"/>
              </a:rPr>
              <a:t>Highway Addressable Remote Transducer</a:t>
            </a:r>
          </a:p>
          <a:p>
            <a:pPr marL="800100" lvl="1" indent="-342900" algn="l">
              <a:buFont typeface="Courier New" panose="02070309020205020404" pitchFamily="49" charset="0"/>
              <a:buChar char="o"/>
            </a:pPr>
            <a:r>
              <a:rPr lang="en-US" sz="1200" b="0">
                <a:latin typeface="Arial" panose="020B0604020202020204" pitchFamily="34" charset="0"/>
                <a:cs typeface="Arial" panose="020B0604020202020204" pitchFamily="34" charset="0"/>
              </a:rPr>
              <a:t>hybrid </a:t>
            </a:r>
            <a:r>
              <a:rPr lang="en-US" sz="1200" b="0" err="1">
                <a:latin typeface="Arial" panose="020B0604020202020204" pitchFamily="34" charset="0"/>
                <a:cs typeface="Arial" panose="020B0604020202020204" pitchFamily="34" charset="0"/>
              </a:rPr>
              <a:t>analog+digital</a:t>
            </a:r>
            <a:r>
              <a:rPr lang="en-US" sz="1200" b="0">
                <a:latin typeface="Arial" panose="020B0604020202020204" pitchFamily="34" charset="0"/>
                <a:cs typeface="Arial" panose="020B0604020202020204" pitchFamily="34" charset="0"/>
              </a:rPr>
              <a:t> industrial automation open protocol</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Daisy Chain</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Controlled</a:t>
            </a:r>
          </a:p>
          <a:p>
            <a:pPr lvl="2" algn="l"/>
            <a:endParaRPr lang="en-US" sz="1200" b="0">
              <a:latin typeface="Arial" panose="020B060402020202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Wireless</a:t>
            </a:r>
          </a:p>
          <a:p>
            <a:pPr marL="800100" lvl="1" indent="-342900" algn="l">
              <a:buFont typeface="Courier New" panose="02070309020205020404" pitchFamily="49" charset="0"/>
              <a:buChar char="o"/>
            </a:pPr>
            <a:r>
              <a:rPr lang="en-US" sz="1200" b="0" i="1">
                <a:latin typeface="Arial" panose="020B0604020202020204" pitchFamily="34" charset="0"/>
                <a:cs typeface="Arial" panose="020B0604020202020204" pitchFamily="34" charset="0"/>
              </a:rPr>
              <a:t>900 MHz or 2.4 GHz</a:t>
            </a:r>
          </a:p>
          <a:p>
            <a:pPr lvl="1" algn="l"/>
            <a:endParaRPr lang="en-US" sz="1200" b="0" i="1">
              <a:latin typeface="Arial" panose="020B060402020202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Contacts</a:t>
            </a:r>
          </a:p>
          <a:p>
            <a:pPr marL="800100" lvl="1" indent="-342900" algn="l">
              <a:buFont typeface="Courier New" panose="02070309020205020404" pitchFamily="49" charset="0"/>
              <a:buChar char="o"/>
            </a:pPr>
            <a:r>
              <a:rPr lang="en-US" sz="1200" b="0" i="1">
                <a:latin typeface="Arial" panose="020B0604020202020204" pitchFamily="34" charset="0"/>
                <a:cs typeface="Arial" panose="020B0604020202020204" pitchFamily="34" charset="0"/>
              </a:rPr>
              <a:t>Relays</a:t>
            </a:r>
          </a:p>
          <a:p>
            <a:pPr lvl="1" algn="l"/>
            <a:endParaRPr lang="en-US" sz="1200" b="0" i="1">
              <a:latin typeface="Arial" panose="020B0604020202020204" pitchFamily="34" charset="0"/>
              <a:cs typeface="Arial" panose="020B0604020202020204" pitchFamily="34" charset="0"/>
            </a:endParaRPr>
          </a:p>
        </p:txBody>
      </p:sp>
      <p:pic>
        <p:nvPicPr>
          <p:cNvPr id="2050" name="Picture 2" descr="ITP11 Process indicator 4-20 mA (loop-powered) | akYtec">
            <a:extLst>
              <a:ext uri="{FF2B5EF4-FFF2-40B4-BE49-F238E27FC236}">
                <a16:creationId xmlns:a16="http://schemas.microsoft.com/office/drawing/2014/main" id="{FD6B7677-5C81-3941-8B26-4B439447C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87" y="1461755"/>
            <a:ext cx="597226" cy="59722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Connected Machines | AarLogic® | Solutions | Round Solutions">
            <a:extLst>
              <a:ext uri="{FF2B5EF4-FFF2-40B4-BE49-F238E27FC236}">
                <a16:creationId xmlns:a16="http://schemas.microsoft.com/office/drawing/2014/main" id="{98C1CB5A-7EF5-E148-B2AB-A9596FB5B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038" y="2869960"/>
            <a:ext cx="607071" cy="59722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4" name="Picture 6" descr="HART Technology Detail | FieldComm Group">
            <a:extLst>
              <a:ext uri="{FF2B5EF4-FFF2-40B4-BE49-F238E27FC236}">
                <a16:creationId xmlns:a16="http://schemas.microsoft.com/office/drawing/2014/main" id="{37BA12F3-4976-4249-97DF-DB9E6A1B7E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32" y="4249655"/>
            <a:ext cx="1554626" cy="53089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y Home Automation Icon">
            <a:extLst>
              <a:ext uri="{FF2B5EF4-FFF2-40B4-BE49-F238E27FC236}">
                <a16:creationId xmlns:a16="http://schemas.microsoft.com/office/drawing/2014/main" id="{1BF5245B-E107-5C42-BB06-7BC37A9F5A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320" y="6035970"/>
            <a:ext cx="640759" cy="6407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7432CCE-4156-F94D-BF1A-2C09043A003A}"/>
              </a:ext>
            </a:extLst>
          </p:cNvPr>
          <p:cNvPicPr>
            <a:picLocks noChangeAspect="1"/>
          </p:cNvPicPr>
          <p:nvPr/>
        </p:nvPicPr>
        <p:blipFill>
          <a:blip r:embed="rId6"/>
          <a:stretch>
            <a:fillRect/>
          </a:stretch>
        </p:blipFill>
        <p:spPr>
          <a:xfrm>
            <a:off x="845753" y="5297570"/>
            <a:ext cx="1127894" cy="419522"/>
          </a:xfrm>
          <a:prstGeom prst="rect">
            <a:avLst/>
          </a:prstGeom>
        </p:spPr>
      </p:pic>
    </p:spTree>
    <p:extLst>
      <p:ext uri="{BB962C8B-B14F-4D97-AF65-F5344CB8AC3E}">
        <p14:creationId xmlns:p14="http://schemas.microsoft.com/office/powerpoint/2010/main" val="354348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34E0EA-E7DD-3548-A925-CF02FC490D31}"/>
              </a:ext>
            </a:extLst>
          </p:cNvPr>
          <p:cNvSpPr>
            <a:spLocks noGrp="1"/>
          </p:cNvSpPr>
          <p:nvPr>
            <p:ph type="title"/>
          </p:nvPr>
        </p:nvSpPr>
        <p:spPr/>
        <p:txBody>
          <a:bodyPr/>
          <a:lstStyle/>
          <a:p>
            <a:r>
              <a:rPr lang="en-US"/>
              <a:t>Explosion Proof Certifications</a:t>
            </a:r>
          </a:p>
        </p:txBody>
      </p:sp>
      <p:sp>
        <p:nvSpPr>
          <p:cNvPr id="2" name="Footer Placeholder 1">
            <a:extLst>
              <a:ext uri="{FF2B5EF4-FFF2-40B4-BE49-F238E27FC236}">
                <a16:creationId xmlns:a16="http://schemas.microsoft.com/office/drawing/2014/main" id="{02474863-32A4-C145-9496-4E5294656D03}"/>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7D767F62-ABBE-ED40-B90C-2656EC1C1F19}"/>
              </a:ext>
            </a:extLst>
          </p:cNvPr>
          <p:cNvPicPr>
            <a:picLocks noChangeAspect="1"/>
          </p:cNvPicPr>
          <p:nvPr/>
        </p:nvPicPr>
        <p:blipFill>
          <a:blip r:embed="rId2"/>
          <a:stretch>
            <a:fillRect/>
          </a:stretch>
        </p:blipFill>
        <p:spPr>
          <a:xfrm>
            <a:off x="0" y="1272480"/>
            <a:ext cx="9144000" cy="4313039"/>
          </a:xfrm>
          <a:prstGeom prst="rect">
            <a:avLst/>
          </a:prstGeom>
        </p:spPr>
      </p:pic>
    </p:spTree>
    <p:extLst>
      <p:ext uri="{BB962C8B-B14F-4D97-AF65-F5344CB8AC3E}">
        <p14:creationId xmlns:p14="http://schemas.microsoft.com/office/powerpoint/2010/main" val="1224647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F26E-86E7-4CFA-A742-C6205D75D6D2}"/>
              </a:ext>
            </a:extLst>
          </p:cNvPr>
          <p:cNvSpPr>
            <a:spLocks noGrp="1"/>
          </p:cNvSpPr>
          <p:nvPr>
            <p:ph type="title"/>
          </p:nvPr>
        </p:nvSpPr>
        <p:spPr/>
        <p:txBody>
          <a:bodyPr/>
          <a:lstStyle/>
          <a:p>
            <a:r>
              <a:rPr lang="en-US"/>
              <a:t>Explosion Proof Certifications</a:t>
            </a:r>
          </a:p>
        </p:txBody>
      </p:sp>
      <p:pic>
        <p:nvPicPr>
          <p:cNvPr id="6" name="Content Placeholder 5">
            <a:extLst>
              <a:ext uri="{FF2B5EF4-FFF2-40B4-BE49-F238E27FC236}">
                <a16:creationId xmlns:a16="http://schemas.microsoft.com/office/drawing/2014/main" id="{7B0CC05C-D717-4F25-83DC-F7B22CC0DDD3}"/>
              </a:ext>
            </a:extLst>
          </p:cNvPr>
          <p:cNvPicPr>
            <a:picLocks noGrp="1" noChangeAspect="1"/>
          </p:cNvPicPr>
          <p:nvPr>
            <p:ph idx="1"/>
          </p:nvPr>
        </p:nvPicPr>
        <p:blipFill>
          <a:blip r:embed="rId2"/>
          <a:stretch>
            <a:fillRect/>
          </a:stretch>
        </p:blipFill>
        <p:spPr>
          <a:xfrm>
            <a:off x="1372301" y="977900"/>
            <a:ext cx="6701724" cy="5287252"/>
          </a:xfrm>
          <a:ln w="19050">
            <a:solidFill>
              <a:schemeClr val="accent1"/>
            </a:solidFill>
          </a:ln>
          <a:effectLst>
            <a:outerShdw blurRad="50800" dist="38100" dir="2700000" algn="tl" rotWithShape="0">
              <a:prstClr val="black">
                <a:alpha val="40000"/>
              </a:prstClr>
            </a:outerShdw>
          </a:effectLst>
        </p:spPr>
      </p:pic>
      <p:sp>
        <p:nvSpPr>
          <p:cNvPr id="4" name="Footer Placeholder 3">
            <a:extLst>
              <a:ext uri="{FF2B5EF4-FFF2-40B4-BE49-F238E27FC236}">
                <a16:creationId xmlns:a16="http://schemas.microsoft.com/office/drawing/2014/main" id="{97EC4D4F-4812-42B7-80F2-01666E058AB6}"/>
              </a:ext>
            </a:extLst>
          </p:cNvPr>
          <p:cNvSpPr>
            <a:spLocks noGrp="1"/>
          </p:cNvSpPr>
          <p:nvPr>
            <p:ph type="ftr" sz="quarter" idx="11"/>
          </p:nvPr>
        </p:nvSpPr>
        <p:spPr/>
        <p:txBody>
          <a:bodyPr/>
          <a:lstStyle/>
          <a:p>
            <a:pPr>
              <a:defRPr/>
            </a:pPr>
            <a:r>
              <a:rPr lang="en-US"/>
              <a:t>www.rkiinstruments.com</a:t>
            </a:r>
          </a:p>
        </p:txBody>
      </p:sp>
    </p:spTree>
    <p:extLst>
      <p:ext uri="{BB962C8B-B14F-4D97-AF65-F5344CB8AC3E}">
        <p14:creationId xmlns:p14="http://schemas.microsoft.com/office/powerpoint/2010/main" val="424508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6C3198A-16EF-4512-B3A0-3B7A263648F1}"/>
              </a:ext>
            </a:extLst>
          </p:cNvPr>
          <p:cNvPicPr>
            <a:picLocks noGrp="1" noChangeAspect="1"/>
          </p:cNvPicPr>
          <p:nvPr>
            <p:ph idx="1"/>
          </p:nvPr>
        </p:nvPicPr>
        <p:blipFill>
          <a:blip r:embed="rId2"/>
          <a:stretch>
            <a:fillRect/>
          </a:stretch>
        </p:blipFill>
        <p:spPr>
          <a:xfrm>
            <a:off x="1680007" y="1317501"/>
            <a:ext cx="5750940" cy="1332037"/>
          </a:xfrm>
        </p:spPr>
      </p:pic>
      <p:sp>
        <p:nvSpPr>
          <p:cNvPr id="4" name="Footer Placeholder 3">
            <a:extLst>
              <a:ext uri="{FF2B5EF4-FFF2-40B4-BE49-F238E27FC236}">
                <a16:creationId xmlns:a16="http://schemas.microsoft.com/office/drawing/2014/main" id="{45AF04FF-99D6-40DF-B271-5C8A33591EF8}"/>
              </a:ext>
            </a:extLst>
          </p:cNvPr>
          <p:cNvSpPr>
            <a:spLocks noGrp="1"/>
          </p:cNvSpPr>
          <p:nvPr>
            <p:ph type="ftr" sz="quarter" idx="11"/>
          </p:nvPr>
        </p:nvSpPr>
        <p:spPr/>
        <p:txBody>
          <a:bodyPr/>
          <a:lstStyle/>
          <a:p>
            <a:pPr>
              <a:defRPr/>
            </a:pPr>
            <a:r>
              <a:rPr lang="en-US"/>
              <a:t>www.rkiinstruments.com</a:t>
            </a:r>
          </a:p>
        </p:txBody>
      </p:sp>
      <p:pic>
        <p:nvPicPr>
          <p:cNvPr id="8" name="Picture 7">
            <a:extLst>
              <a:ext uri="{FF2B5EF4-FFF2-40B4-BE49-F238E27FC236}">
                <a16:creationId xmlns:a16="http://schemas.microsoft.com/office/drawing/2014/main" id="{7B4FC0D8-C24C-4D2A-B8A5-26B1A0396560}"/>
              </a:ext>
            </a:extLst>
          </p:cNvPr>
          <p:cNvPicPr>
            <a:picLocks noChangeAspect="1"/>
          </p:cNvPicPr>
          <p:nvPr/>
        </p:nvPicPr>
        <p:blipFill>
          <a:blip r:embed="rId3"/>
          <a:stretch>
            <a:fillRect/>
          </a:stretch>
        </p:blipFill>
        <p:spPr>
          <a:xfrm>
            <a:off x="1680007" y="2543992"/>
            <a:ext cx="5783986" cy="3570664"/>
          </a:xfrm>
          <a:prstGeom prst="rect">
            <a:avLst/>
          </a:prstGeom>
        </p:spPr>
      </p:pic>
      <p:sp>
        <p:nvSpPr>
          <p:cNvPr id="10" name="Title 1">
            <a:extLst>
              <a:ext uri="{FF2B5EF4-FFF2-40B4-BE49-F238E27FC236}">
                <a16:creationId xmlns:a16="http://schemas.microsoft.com/office/drawing/2014/main" id="{05FE5507-AE61-2F45-B5AF-AA42C21FC7DE}"/>
              </a:ext>
            </a:extLst>
          </p:cNvPr>
          <p:cNvSpPr>
            <a:spLocks noGrp="1"/>
          </p:cNvSpPr>
          <p:nvPr>
            <p:ph type="title"/>
          </p:nvPr>
        </p:nvSpPr>
        <p:spPr>
          <a:xfrm>
            <a:off x="1069975" y="301625"/>
            <a:ext cx="7772400" cy="676275"/>
          </a:xfrm>
        </p:spPr>
        <p:txBody>
          <a:bodyPr/>
          <a:lstStyle/>
          <a:p>
            <a:r>
              <a:rPr lang="en-US"/>
              <a:t>Explosion Proof Certifications</a:t>
            </a:r>
          </a:p>
        </p:txBody>
      </p:sp>
      <p:pic>
        <p:nvPicPr>
          <p:cNvPr id="11" name="Picture 10">
            <a:extLst>
              <a:ext uri="{FF2B5EF4-FFF2-40B4-BE49-F238E27FC236}">
                <a16:creationId xmlns:a16="http://schemas.microsoft.com/office/drawing/2014/main" id="{10B7A8F1-EFCC-B54D-8971-234869437A90}"/>
              </a:ext>
            </a:extLst>
          </p:cNvPr>
          <p:cNvPicPr>
            <a:picLocks noChangeAspect="1"/>
          </p:cNvPicPr>
          <p:nvPr/>
        </p:nvPicPr>
        <p:blipFill>
          <a:blip r:embed="rId3"/>
          <a:stretch>
            <a:fillRect/>
          </a:stretch>
        </p:blipFill>
        <p:spPr>
          <a:xfrm>
            <a:off x="1668432" y="2462969"/>
            <a:ext cx="5783986" cy="3570664"/>
          </a:xfrm>
          <a:prstGeom prst="rect">
            <a:avLst/>
          </a:prstGeom>
        </p:spPr>
      </p:pic>
      <p:pic>
        <p:nvPicPr>
          <p:cNvPr id="12" name="Picture 11">
            <a:extLst>
              <a:ext uri="{FF2B5EF4-FFF2-40B4-BE49-F238E27FC236}">
                <a16:creationId xmlns:a16="http://schemas.microsoft.com/office/drawing/2014/main" id="{CCC3E7DD-2F27-C44E-B8DE-3E98B2E1A301}"/>
              </a:ext>
            </a:extLst>
          </p:cNvPr>
          <p:cNvPicPr>
            <a:picLocks noChangeAspect="1"/>
          </p:cNvPicPr>
          <p:nvPr/>
        </p:nvPicPr>
        <p:blipFill>
          <a:blip r:embed="rId3"/>
          <a:stretch>
            <a:fillRect/>
          </a:stretch>
        </p:blipFill>
        <p:spPr>
          <a:xfrm>
            <a:off x="1668432" y="2497693"/>
            <a:ext cx="5783986" cy="3570664"/>
          </a:xfrm>
          <a:prstGeom prst="rect">
            <a:avLst/>
          </a:prstGeom>
        </p:spPr>
      </p:pic>
      <p:sp>
        <p:nvSpPr>
          <p:cNvPr id="14" name="TextBox 13">
            <a:extLst>
              <a:ext uri="{FF2B5EF4-FFF2-40B4-BE49-F238E27FC236}">
                <a16:creationId xmlns:a16="http://schemas.microsoft.com/office/drawing/2014/main" id="{3CF90E91-00E9-8C4C-956F-A864D35639B3}"/>
              </a:ext>
            </a:extLst>
          </p:cNvPr>
          <p:cNvSpPr txBox="1"/>
          <p:nvPr/>
        </p:nvSpPr>
        <p:spPr>
          <a:xfrm>
            <a:off x="1703157" y="1317501"/>
            <a:ext cx="5693066" cy="4708981"/>
          </a:xfrm>
          <a:prstGeom prst="rect">
            <a:avLst/>
          </a:prstGeom>
          <a:noFill/>
          <a:ln w="38100">
            <a:solidFill>
              <a:schemeClr val="accent1">
                <a:shade val="95000"/>
                <a:satMod val="105000"/>
              </a:schemeClr>
            </a:solidFill>
          </a:ln>
        </p:spPr>
        <p:txBody>
          <a:bodyPr wrap="square" rtlCol="0">
            <a:spAutoFit/>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sz="1200"/>
          </a:p>
          <a:p>
            <a:endParaRPr lang="en-US"/>
          </a:p>
          <a:p>
            <a:endParaRPr lang="en-US"/>
          </a:p>
        </p:txBody>
      </p:sp>
    </p:spTree>
    <p:extLst>
      <p:ext uri="{BB962C8B-B14F-4D97-AF65-F5344CB8AC3E}">
        <p14:creationId xmlns:p14="http://schemas.microsoft.com/office/powerpoint/2010/main" val="386362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5C46-46FA-E14D-A0A8-063633575BC7}"/>
              </a:ext>
            </a:extLst>
          </p:cNvPr>
          <p:cNvSpPr>
            <a:spLocks noGrp="1"/>
          </p:cNvSpPr>
          <p:nvPr>
            <p:ph type="ctrTitle"/>
          </p:nvPr>
        </p:nvSpPr>
        <p:spPr>
          <a:xfrm>
            <a:off x="1160239" y="58703"/>
            <a:ext cx="7772400" cy="1470025"/>
          </a:xfrm>
          <a:effectLst>
            <a:outerShdw blurRad="50800" dist="38100" dir="2700000" algn="tl" rotWithShape="0">
              <a:prstClr val="black">
                <a:alpha val="40000"/>
              </a:prstClr>
            </a:outerShdw>
          </a:effectLst>
        </p:spPr>
        <p:txBody>
          <a:bodyPr/>
          <a:lstStyle/>
          <a:p>
            <a:r>
              <a:rPr lang="en-US" sz="3200" b="1">
                <a:latin typeface="Arial" panose="020B0604020202020204" pitchFamily="34" charset="0"/>
                <a:cs typeface="Arial" panose="020B0604020202020204" pitchFamily="34" charset="0"/>
              </a:rPr>
              <a:t>Wireless Solutions</a:t>
            </a:r>
          </a:p>
        </p:txBody>
      </p:sp>
      <p:sp>
        <p:nvSpPr>
          <p:cNvPr id="3" name="Subtitle 2">
            <a:extLst>
              <a:ext uri="{FF2B5EF4-FFF2-40B4-BE49-F238E27FC236}">
                <a16:creationId xmlns:a16="http://schemas.microsoft.com/office/drawing/2014/main" id="{90B0BF94-E7C8-DA44-96BB-590EB15B1734}"/>
              </a:ext>
            </a:extLst>
          </p:cNvPr>
          <p:cNvSpPr>
            <a:spLocks noGrp="1"/>
          </p:cNvSpPr>
          <p:nvPr>
            <p:ph type="subTitle" idx="1"/>
          </p:nvPr>
        </p:nvSpPr>
        <p:spPr>
          <a:xfrm>
            <a:off x="1568597" y="4589418"/>
            <a:ext cx="2488367" cy="648325"/>
          </a:xfrm>
        </p:spPr>
        <p:txBody>
          <a:bodyPr/>
          <a:lstStyle/>
          <a:p>
            <a:r>
              <a:rPr lang="en-US"/>
              <a:t>Controllers</a:t>
            </a:r>
          </a:p>
        </p:txBody>
      </p:sp>
      <p:sp>
        <p:nvSpPr>
          <p:cNvPr id="5" name="Subtitle 2">
            <a:extLst>
              <a:ext uri="{FF2B5EF4-FFF2-40B4-BE49-F238E27FC236}">
                <a16:creationId xmlns:a16="http://schemas.microsoft.com/office/drawing/2014/main" id="{606E246F-80C7-BB4E-A9BD-1DE9EA2D4001}"/>
              </a:ext>
            </a:extLst>
          </p:cNvPr>
          <p:cNvSpPr txBox="1">
            <a:spLocks/>
          </p:cNvSpPr>
          <p:nvPr/>
        </p:nvSpPr>
        <p:spPr bwMode="auto">
          <a:xfrm>
            <a:off x="5199756" y="4658397"/>
            <a:ext cx="2488367" cy="64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0"/>
              <a:t>Transmitters</a:t>
            </a:r>
          </a:p>
        </p:txBody>
      </p:sp>
      <p:pic>
        <p:nvPicPr>
          <p:cNvPr id="7" name="Picture 6">
            <a:extLst>
              <a:ext uri="{FF2B5EF4-FFF2-40B4-BE49-F238E27FC236}">
                <a16:creationId xmlns:a16="http://schemas.microsoft.com/office/drawing/2014/main" id="{1515E8E7-90D4-C541-A52C-5664E4C37C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1380" y="5310165"/>
            <a:ext cx="2082800" cy="774700"/>
          </a:xfrm>
          <a:prstGeom prst="rect">
            <a:avLst/>
          </a:prstGeom>
        </p:spPr>
      </p:pic>
      <p:pic>
        <p:nvPicPr>
          <p:cNvPr id="9" name="Picture 8">
            <a:extLst>
              <a:ext uri="{FF2B5EF4-FFF2-40B4-BE49-F238E27FC236}">
                <a16:creationId xmlns:a16="http://schemas.microsoft.com/office/drawing/2014/main" id="{F97C4683-3897-3046-8C97-3FBC846B3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02539" y="5358587"/>
            <a:ext cx="2082800" cy="774700"/>
          </a:xfrm>
          <a:prstGeom prst="rect">
            <a:avLst/>
          </a:prstGeom>
        </p:spPr>
      </p:pic>
      <p:pic>
        <p:nvPicPr>
          <p:cNvPr id="11" name="Picture 10">
            <a:extLst>
              <a:ext uri="{FF2B5EF4-FFF2-40B4-BE49-F238E27FC236}">
                <a16:creationId xmlns:a16="http://schemas.microsoft.com/office/drawing/2014/main" id="{0CF3459D-5938-CA43-B10D-A3878F047E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72855" y="153675"/>
            <a:ext cx="1868607" cy="4379548"/>
          </a:xfrm>
          <a:prstGeom prst="rect">
            <a:avLst/>
          </a:prstGeom>
        </p:spPr>
      </p:pic>
      <p:pic>
        <p:nvPicPr>
          <p:cNvPr id="13" name="Picture 12">
            <a:extLst>
              <a:ext uri="{FF2B5EF4-FFF2-40B4-BE49-F238E27FC236}">
                <a16:creationId xmlns:a16="http://schemas.microsoft.com/office/drawing/2014/main" id="{298BB634-3C5E-E348-9EEE-232CD120EA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02540" y="-49078"/>
            <a:ext cx="2644759" cy="4785054"/>
          </a:xfrm>
          <a:prstGeom prst="rect">
            <a:avLst/>
          </a:prstGeom>
        </p:spPr>
      </p:pic>
    </p:spTree>
    <p:extLst>
      <p:ext uri="{BB962C8B-B14F-4D97-AF65-F5344CB8AC3E}">
        <p14:creationId xmlns:p14="http://schemas.microsoft.com/office/powerpoint/2010/main" val="296540796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D6E5C-795A-124E-84EA-28F2BEFA1AC4}"/>
              </a:ext>
            </a:extLst>
          </p:cNvPr>
          <p:cNvSpPr>
            <a:spLocks noGrp="1"/>
          </p:cNvSpPr>
          <p:nvPr>
            <p:ph type="title"/>
          </p:nvPr>
        </p:nvSpPr>
        <p:spPr/>
        <p:txBody>
          <a:bodyPr/>
          <a:lstStyle/>
          <a:p>
            <a:r>
              <a:rPr lang="en-US"/>
              <a:t>Typical Components</a:t>
            </a:r>
          </a:p>
        </p:txBody>
      </p:sp>
      <p:pic>
        <p:nvPicPr>
          <p:cNvPr id="11" name="Picture 10">
            <a:extLst>
              <a:ext uri="{FF2B5EF4-FFF2-40B4-BE49-F238E27FC236}">
                <a16:creationId xmlns:a16="http://schemas.microsoft.com/office/drawing/2014/main" id="{C214FDBB-5B2E-E445-9820-0511751816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19325" y="1903296"/>
            <a:ext cx="4705349" cy="3051407"/>
          </a:xfrm>
          <a:prstGeom prst="rect">
            <a:avLst/>
          </a:prstGeom>
        </p:spPr>
      </p:pic>
      <p:pic>
        <p:nvPicPr>
          <p:cNvPr id="12" name="Picture 11">
            <a:extLst>
              <a:ext uri="{FF2B5EF4-FFF2-40B4-BE49-F238E27FC236}">
                <a16:creationId xmlns:a16="http://schemas.microsoft.com/office/drawing/2014/main" id="{629DA85C-64E0-B747-88EC-F1AB0BC4F9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0009" y="3962294"/>
            <a:ext cx="982630" cy="2303039"/>
          </a:xfrm>
          <a:prstGeom prst="rect">
            <a:avLst/>
          </a:prstGeom>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FD2D8129-A45C-1D4C-A229-EC1D357A7CF3}"/>
              </a:ext>
            </a:extLst>
          </p:cNvPr>
          <p:cNvSpPr txBox="1"/>
          <p:nvPr/>
        </p:nvSpPr>
        <p:spPr>
          <a:xfrm>
            <a:off x="3530908" y="6265333"/>
            <a:ext cx="1480831" cy="384721"/>
          </a:xfrm>
          <a:prstGeom prst="rect">
            <a:avLst/>
          </a:prstGeom>
          <a:noFill/>
        </p:spPr>
        <p:txBody>
          <a:bodyPr wrap="square" rtlCol="0">
            <a:spAutoFit/>
          </a:bodyPr>
          <a:lstStyle/>
          <a:p>
            <a:pPr lvl="0" algn="ctr"/>
            <a:r>
              <a:rPr lang="en-US" altLang="ja-JP" sz="1000" kern="0">
                <a:latin typeface="+mn-lt"/>
              </a:rPr>
              <a:t>AirLink 7010</a:t>
            </a:r>
          </a:p>
          <a:p>
            <a:pPr lvl="0" algn="ctr"/>
            <a:r>
              <a:rPr lang="en-US" altLang="ja-JP" sz="900" b="0" kern="0">
                <a:latin typeface="+mn-lt"/>
              </a:rPr>
              <a:t>Primary Controller</a:t>
            </a:r>
          </a:p>
        </p:txBody>
      </p:sp>
      <p:pic>
        <p:nvPicPr>
          <p:cNvPr id="14" name="Picture 13">
            <a:extLst>
              <a:ext uri="{FF2B5EF4-FFF2-40B4-BE49-F238E27FC236}">
                <a16:creationId xmlns:a16="http://schemas.microsoft.com/office/drawing/2014/main" id="{88D1BEDF-DFE9-6C45-9E1B-114AC9C344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90135" y="2423217"/>
            <a:ext cx="618478" cy="1118987"/>
          </a:xfrm>
          <a:prstGeom prst="rect">
            <a:avLst/>
          </a:prstGeom>
        </p:spPr>
      </p:pic>
      <p:pic>
        <p:nvPicPr>
          <p:cNvPr id="15" name="Picture 14">
            <a:extLst>
              <a:ext uri="{FF2B5EF4-FFF2-40B4-BE49-F238E27FC236}">
                <a16:creationId xmlns:a16="http://schemas.microsoft.com/office/drawing/2014/main" id="{1FBE8FEB-3EB2-7A4C-8EAF-659A948C39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40935" y="1728950"/>
            <a:ext cx="618478" cy="1118987"/>
          </a:xfrm>
          <a:prstGeom prst="rect">
            <a:avLst/>
          </a:prstGeom>
        </p:spPr>
      </p:pic>
      <p:pic>
        <p:nvPicPr>
          <p:cNvPr id="16" name="Picture 15">
            <a:extLst>
              <a:ext uri="{FF2B5EF4-FFF2-40B4-BE49-F238E27FC236}">
                <a16:creationId xmlns:a16="http://schemas.microsoft.com/office/drawing/2014/main" id="{4924A365-B08D-E44D-8E24-7E4B4988FF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93335" y="958483"/>
            <a:ext cx="618478" cy="1118987"/>
          </a:xfrm>
          <a:prstGeom prst="rect">
            <a:avLst/>
          </a:prstGeom>
        </p:spPr>
      </p:pic>
      <p:pic>
        <p:nvPicPr>
          <p:cNvPr id="17" name="Picture 16">
            <a:extLst>
              <a:ext uri="{FF2B5EF4-FFF2-40B4-BE49-F238E27FC236}">
                <a16:creationId xmlns:a16="http://schemas.microsoft.com/office/drawing/2014/main" id="{361E1659-4B2A-C349-82AA-6DB782F532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84348" y="977900"/>
            <a:ext cx="618478" cy="1118987"/>
          </a:xfrm>
          <a:prstGeom prst="rect">
            <a:avLst/>
          </a:prstGeom>
        </p:spPr>
      </p:pic>
      <p:pic>
        <p:nvPicPr>
          <p:cNvPr id="18" name="Picture 17">
            <a:extLst>
              <a:ext uri="{FF2B5EF4-FFF2-40B4-BE49-F238E27FC236}">
                <a16:creationId xmlns:a16="http://schemas.microsoft.com/office/drawing/2014/main" id="{CD49C2CE-4E8D-6644-8FD1-338C3EEFEA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15267" y="949409"/>
            <a:ext cx="618478" cy="1118987"/>
          </a:xfrm>
          <a:prstGeom prst="rect">
            <a:avLst/>
          </a:prstGeom>
        </p:spPr>
      </p:pic>
      <p:pic>
        <p:nvPicPr>
          <p:cNvPr id="19" name="Picture 18">
            <a:extLst>
              <a:ext uri="{FF2B5EF4-FFF2-40B4-BE49-F238E27FC236}">
                <a16:creationId xmlns:a16="http://schemas.microsoft.com/office/drawing/2014/main" id="{C8B297FF-89DC-9A49-9FC2-ABBB69E45B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3079" y="915601"/>
            <a:ext cx="618478" cy="1118987"/>
          </a:xfrm>
          <a:prstGeom prst="rect">
            <a:avLst/>
          </a:prstGeom>
        </p:spPr>
      </p:pic>
      <p:pic>
        <p:nvPicPr>
          <p:cNvPr id="20" name="Picture 19">
            <a:extLst>
              <a:ext uri="{FF2B5EF4-FFF2-40B4-BE49-F238E27FC236}">
                <a16:creationId xmlns:a16="http://schemas.microsoft.com/office/drawing/2014/main" id="{7A29D1A7-AA44-D345-9BAB-AB76C5A760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2862" y="915600"/>
            <a:ext cx="618478" cy="1118987"/>
          </a:xfrm>
          <a:prstGeom prst="rect">
            <a:avLst/>
          </a:prstGeom>
        </p:spPr>
      </p:pic>
      <p:pic>
        <p:nvPicPr>
          <p:cNvPr id="21" name="Picture 20">
            <a:extLst>
              <a:ext uri="{FF2B5EF4-FFF2-40B4-BE49-F238E27FC236}">
                <a16:creationId xmlns:a16="http://schemas.microsoft.com/office/drawing/2014/main" id="{BE9021B3-A0D4-8047-B0D9-D2367F601E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13196" y="881105"/>
            <a:ext cx="618478" cy="1118987"/>
          </a:xfrm>
          <a:prstGeom prst="rect">
            <a:avLst/>
          </a:prstGeom>
        </p:spPr>
      </p:pic>
      <p:pic>
        <p:nvPicPr>
          <p:cNvPr id="22" name="Picture 21">
            <a:extLst>
              <a:ext uri="{FF2B5EF4-FFF2-40B4-BE49-F238E27FC236}">
                <a16:creationId xmlns:a16="http://schemas.microsoft.com/office/drawing/2014/main" id="{CEB1643C-4BF7-2848-BA08-6A5F9CC2DE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46801" y="881105"/>
            <a:ext cx="618478" cy="1118987"/>
          </a:xfrm>
          <a:prstGeom prst="rect">
            <a:avLst/>
          </a:prstGeom>
        </p:spPr>
      </p:pic>
      <p:pic>
        <p:nvPicPr>
          <p:cNvPr id="23" name="Picture 22">
            <a:extLst>
              <a:ext uri="{FF2B5EF4-FFF2-40B4-BE49-F238E27FC236}">
                <a16:creationId xmlns:a16="http://schemas.microsoft.com/office/drawing/2014/main" id="{89A94C52-1FEF-854D-BB54-CECF8F4105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7235" y="891322"/>
            <a:ext cx="618478" cy="1118987"/>
          </a:xfrm>
          <a:prstGeom prst="rect">
            <a:avLst/>
          </a:prstGeom>
        </p:spPr>
      </p:pic>
      <p:pic>
        <p:nvPicPr>
          <p:cNvPr id="24" name="Picture 23">
            <a:extLst>
              <a:ext uri="{FF2B5EF4-FFF2-40B4-BE49-F238E27FC236}">
                <a16:creationId xmlns:a16="http://schemas.microsoft.com/office/drawing/2014/main" id="{7470FF73-0DB7-AB4D-A277-B2151BD8DD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76535" y="1398750"/>
            <a:ext cx="618478" cy="1118987"/>
          </a:xfrm>
          <a:prstGeom prst="rect">
            <a:avLst/>
          </a:prstGeom>
        </p:spPr>
      </p:pic>
      <p:pic>
        <p:nvPicPr>
          <p:cNvPr id="25" name="Picture 24">
            <a:extLst>
              <a:ext uri="{FF2B5EF4-FFF2-40B4-BE49-F238E27FC236}">
                <a16:creationId xmlns:a16="http://schemas.microsoft.com/office/drawing/2014/main" id="{569E4003-9810-E245-BA90-A7E8561809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26691" y="2255626"/>
            <a:ext cx="618478" cy="1118987"/>
          </a:xfrm>
          <a:prstGeom prst="rect">
            <a:avLst/>
          </a:prstGeom>
        </p:spPr>
      </p:pic>
      <p:pic>
        <p:nvPicPr>
          <p:cNvPr id="27" name="Picture 26">
            <a:extLst>
              <a:ext uri="{FF2B5EF4-FFF2-40B4-BE49-F238E27FC236}">
                <a16:creationId xmlns:a16="http://schemas.microsoft.com/office/drawing/2014/main" id="{9CD2D954-7DEA-204A-B32C-5EA2D8D995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19325" y="4073073"/>
            <a:ext cx="751979" cy="1763260"/>
          </a:xfrm>
          <a:prstGeom prst="rect">
            <a:avLst/>
          </a:prstGeom>
          <a:effectLst>
            <a:outerShdw blurRad="50800" dist="38100" dir="2700000" algn="tl" rotWithShape="0">
              <a:prstClr val="black">
                <a:alpha val="40000"/>
              </a:prstClr>
            </a:outerShdw>
          </a:effectLst>
        </p:spPr>
      </p:pic>
      <p:sp>
        <p:nvSpPr>
          <p:cNvPr id="28" name="TextBox 27">
            <a:extLst>
              <a:ext uri="{FF2B5EF4-FFF2-40B4-BE49-F238E27FC236}">
                <a16:creationId xmlns:a16="http://schemas.microsoft.com/office/drawing/2014/main" id="{989D63A7-342C-1E45-BAF2-399A1BF4DEAC}"/>
              </a:ext>
            </a:extLst>
          </p:cNvPr>
          <p:cNvSpPr txBox="1"/>
          <p:nvPr/>
        </p:nvSpPr>
        <p:spPr>
          <a:xfrm>
            <a:off x="1799374" y="5836333"/>
            <a:ext cx="1480831" cy="523220"/>
          </a:xfrm>
          <a:prstGeom prst="rect">
            <a:avLst/>
          </a:prstGeom>
          <a:noFill/>
        </p:spPr>
        <p:txBody>
          <a:bodyPr wrap="square" rtlCol="0">
            <a:spAutoFit/>
          </a:bodyPr>
          <a:lstStyle/>
          <a:p>
            <a:pPr lvl="0" algn="ctr"/>
            <a:r>
              <a:rPr lang="en-US" altLang="ja-JP" sz="1000" kern="0">
                <a:latin typeface="+mn-lt"/>
              </a:rPr>
              <a:t>AirLink 7530</a:t>
            </a:r>
          </a:p>
          <a:p>
            <a:pPr lvl="0" algn="ctr"/>
            <a:r>
              <a:rPr lang="en-US" altLang="ja-JP" sz="900" b="0" kern="0">
                <a:latin typeface="+mn-lt"/>
              </a:rPr>
              <a:t>Secondary Controller</a:t>
            </a:r>
          </a:p>
          <a:p>
            <a:pPr lvl="0" algn="ctr"/>
            <a:r>
              <a:rPr lang="en-US" altLang="ja-JP" sz="900" b="0" kern="0">
                <a:latin typeface="+mn-lt"/>
              </a:rPr>
              <a:t>(Relay Module)</a:t>
            </a:r>
          </a:p>
        </p:txBody>
      </p:sp>
      <p:pic>
        <p:nvPicPr>
          <p:cNvPr id="29" name="Picture 28">
            <a:extLst>
              <a:ext uri="{FF2B5EF4-FFF2-40B4-BE49-F238E27FC236}">
                <a16:creationId xmlns:a16="http://schemas.microsoft.com/office/drawing/2014/main" id="{920F93EE-63D9-AB49-8A21-B20C638297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15740" y="3962964"/>
            <a:ext cx="949539" cy="2134979"/>
          </a:xfrm>
          <a:prstGeom prst="rect">
            <a:avLst/>
          </a:prstGeom>
          <a:effectLst>
            <a:outerShdw blurRad="50800" dist="38100" dir="2700000" algn="tl" rotWithShape="0">
              <a:prstClr val="black">
                <a:alpha val="40000"/>
              </a:prstClr>
            </a:outerShdw>
          </a:effectLst>
        </p:spPr>
      </p:pic>
      <p:sp>
        <p:nvSpPr>
          <p:cNvPr id="30" name="TextBox 29">
            <a:extLst>
              <a:ext uri="{FF2B5EF4-FFF2-40B4-BE49-F238E27FC236}">
                <a16:creationId xmlns:a16="http://schemas.microsoft.com/office/drawing/2014/main" id="{80F26C8F-37BD-764E-9751-D12BBCDD90EE}"/>
              </a:ext>
            </a:extLst>
          </p:cNvPr>
          <p:cNvSpPr txBox="1"/>
          <p:nvPr/>
        </p:nvSpPr>
        <p:spPr>
          <a:xfrm>
            <a:off x="5554441" y="6180666"/>
            <a:ext cx="1557559" cy="523220"/>
          </a:xfrm>
          <a:prstGeom prst="rect">
            <a:avLst/>
          </a:prstGeom>
          <a:noFill/>
        </p:spPr>
        <p:txBody>
          <a:bodyPr wrap="square" rtlCol="0">
            <a:spAutoFit/>
          </a:bodyPr>
          <a:lstStyle/>
          <a:p>
            <a:pPr lvl="0" algn="ctr"/>
            <a:r>
              <a:rPr lang="en-US" altLang="ja-JP" sz="1000" kern="0">
                <a:latin typeface="+mn-lt"/>
              </a:rPr>
              <a:t>AirLink 9850</a:t>
            </a:r>
          </a:p>
          <a:p>
            <a:pPr lvl="0" algn="ctr"/>
            <a:r>
              <a:rPr lang="en-US" altLang="ja-JP" sz="900" b="0" kern="0">
                <a:latin typeface="+mn-lt"/>
              </a:rPr>
              <a:t>Secondary Controller</a:t>
            </a:r>
          </a:p>
          <a:p>
            <a:pPr lvl="0" algn="ctr"/>
            <a:r>
              <a:rPr lang="en-US" altLang="ja-JP" sz="900" b="0" kern="0">
                <a:latin typeface="+mn-lt"/>
              </a:rPr>
              <a:t>(255 channel Interface)</a:t>
            </a:r>
          </a:p>
        </p:txBody>
      </p:sp>
      <p:pic>
        <p:nvPicPr>
          <p:cNvPr id="32" name="Picture 31">
            <a:extLst>
              <a:ext uri="{FF2B5EF4-FFF2-40B4-BE49-F238E27FC236}">
                <a16:creationId xmlns:a16="http://schemas.microsoft.com/office/drawing/2014/main" id="{B8670F78-94A1-0241-B34E-2967FDF26C5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70221" y="2609485"/>
            <a:ext cx="665688" cy="1666668"/>
          </a:xfrm>
          <a:prstGeom prst="rect">
            <a:avLst/>
          </a:prstGeom>
          <a:effectLst>
            <a:outerShdw blurRad="50800" dist="38100" dir="2700000" algn="tl" rotWithShape="0">
              <a:prstClr val="black">
                <a:alpha val="40000"/>
              </a:prstClr>
            </a:outerShdw>
          </a:effectLst>
        </p:spPr>
      </p:pic>
      <p:sp>
        <p:nvSpPr>
          <p:cNvPr id="33" name="TextBox 32">
            <a:extLst>
              <a:ext uri="{FF2B5EF4-FFF2-40B4-BE49-F238E27FC236}">
                <a16:creationId xmlns:a16="http://schemas.microsoft.com/office/drawing/2014/main" id="{DE632E0C-93DC-464F-B909-1273C51804D8}"/>
              </a:ext>
            </a:extLst>
          </p:cNvPr>
          <p:cNvSpPr txBox="1"/>
          <p:nvPr/>
        </p:nvSpPr>
        <p:spPr>
          <a:xfrm>
            <a:off x="6826691" y="4202715"/>
            <a:ext cx="1557559" cy="384721"/>
          </a:xfrm>
          <a:prstGeom prst="rect">
            <a:avLst/>
          </a:prstGeom>
          <a:noFill/>
        </p:spPr>
        <p:txBody>
          <a:bodyPr wrap="square" rtlCol="0">
            <a:spAutoFit/>
          </a:bodyPr>
          <a:lstStyle/>
          <a:p>
            <a:pPr lvl="0" algn="ctr"/>
            <a:r>
              <a:rPr lang="en-US" altLang="ja-JP" sz="1000" kern="0">
                <a:latin typeface="+mn-lt"/>
              </a:rPr>
              <a:t>AirLink 6940</a:t>
            </a:r>
          </a:p>
          <a:p>
            <a:pPr lvl="0" algn="ctr"/>
            <a:r>
              <a:rPr lang="en-US" altLang="ja-JP" sz="900" b="0" kern="0">
                <a:latin typeface="+mn-lt"/>
              </a:rPr>
              <a:t>Quad Sensor Transmitter</a:t>
            </a:r>
          </a:p>
        </p:txBody>
      </p:sp>
      <p:cxnSp>
        <p:nvCxnSpPr>
          <p:cNvPr id="38" name="Straight Connector 37">
            <a:extLst>
              <a:ext uri="{FF2B5EF4-FFF2-40B4-BE49-F238E27FC236}">
                <a16:creationId xmlns:a16="http://schemas.microsoft.com/office/drawing/2014/main" id="{B7185D63-1C92-BD4E-916F-55B9C0F31693}"/>
              </a:ext>
            </a:extLst>
          </p:cNvPr>
          <p:cNvCxnSpPr>
            <a:cxnSpLocks/>
          </p:cNvCxnSpPr>
          <p:nvPr/>
        </p:nvCxnSpPr>
        <p:spPr>
          <a:xfrm>
            <a:off x="6309290" y="3103685"/>
            <a:ext cx="914400" cy="731763"/>
          </a:xfrm>
          <a:prstGeom prst="line">
            <a:avLst/>
          </a:prstGeom>
          <a:ln w="28575">
            <a:solidFill>
              <a:srgbClr val="FF0000">
                <a:alpha val="34000"/>
              </a:srgbClr>
            </a:solidFill>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C8B297-71CB-3042-AB73-B903230EBA27}"/>
              </a:ext>
            </a:extLst>
          </p:cNvPr>
          <p:cNvSpPr txBox="1"/>
          <p:nvPr/>
        </p:nvSpPr>
        <p:spPr>
          <a:xfrm>
            <a:off x="989627" y="3573838"/>
            <a:ext cx="1256694" cy="523220"/>
          </a:xfrm>
          <a:prstGeom prst="rect">
            <a:avLst/>
          </a:prstGeom>
          <a:noFill/>
        </p:spPr>
        <p:txBody>
          <a:bodyPr wrap="square" rtlCol="0">
            <a:spAutoFit/>
          </a:bodyPr>
          <a:lstStyle/>
          <a:p>
            <a:pPr lvl="0" algn="ctr"/>
            <a:r>
              <a:rPr lang="en-US" altLang="ja-JP" sz="1000" kern="0">
                <a:latin typeface="+mn-lt"/>
              </a:rPr>
              <a:t>AirLink 6900</a:t>
            </a:r>
          </a:p>
          <a:p>
            <a:pPr lvl="0" algn="ctr"/>
            <a:r>
              <a:rPr lang="en-US" altLang="ja-JP" sz="900" b="0" kern="0">
                <a:latin typeface="+mn-lt"/>
              </a:rPr>
              <a:t>Explosion Proof Transmitter</a:t>
            </a:r>
          </a:p>
        </p:txBody>
      </p:sp>
    </p:spTree>
    <p:extLst>
      <p:ext uri="{BB962C8B-B14F-4D97-AF65-F5344CB8AC3E}">
        <p14:creationId xmlns:p14="http://schemas.microsoft.com/office/powerpoint/2010/main" val="21662468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D4F2-CF36-524C-8294-02C26A0867B7}"/>
              </a:ext>
            </a:extLst>
          </p:cNvPr>
          <p:cNvSpPr>
            <a:spLocks noGrp="1"/>
          </p:cNvSpPr>
          <p:nvPr>
            <p:ph type="title"/>
          </p:nvPr>
        </p:nvSpPr>
        <p:spPr>
          <a:effectLst>
            <a:outerShdw blurRad="50800" dist="38100" dir="2700000" algn="tl" rotWithShape="0">
              <a:prstClr val="black">
                <a:alpha val="40000"/>
              </a:prstClr>
            </a:outerShdw>
          </a:effectLst>
        </p:spPr>
        <p:txBody>
          <a:bodyPr/>
          <a:lstStyle/>
          <a:p>
            <a:r>
              <a:rPr lang="en-US" b="1">
                <a:latin typeface="Arial" panose="020B0604020202020204" pitchFamily="34" charset="0"/>
                <a:cs typeface="Arial" panose="020B0604020202020204" pitchFamily="34" charset="0"/>
              </a:rPr>
              <a:t>Easy Installation</a:t>
            </a:r>
          </a:p>
        </p:txBody>
      </p:sp>
      <p:pic>
        <p:nvPicPr>
          <p:cNvPr id="7" name="Picture 6">
            <a:extLst>
              <a:ext uri="{FF2B5EF4-FFF2-40B4-BE49-F238E27FC236}">
                <a16:creationId xmlns:a16="http://schemas.microsoft.com/office/drawing/2014/main" id="{18F63574-E643-2743-A707-B8A5BDC285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06618" y="1418691"/>
            <a:ext cx="5930764" cy="4999042"/>
          </a:xfrm>
          <a:prstGeom prst="rect">
            <a:avLst/>
          </a:prstGeom>
        </p:spPr>
      </p:pic>
    </p:spTree>
    <p:extLst>
      <p:ext uri="{BB962C8B-B14F-4D97-AF65-F5344CB8AC3E}">
        <p14:creationId xmlns:p14="http://schemas.microsoft.com/office/powerpoint/2010/main" val="36048225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200" kern="0">
                <a:cs typeface="Arial" panose="020B0604020202020204" pitchFamily="34" charset="0"/>
              </a:rPr>
              <a:t>Wireless Controllers</a:t>
            </a:r>
          </a:p>
        </p:txBody>
      </p:sp>
      <p:sp>
        <p:nvSpPr>
          <p:cNvPr id="2" name="TextBox 1"/>
          <p:cNvSpPr txBox="1"/>
          <p:nvPr/>
        </p:nvSpPr>
        <p:spPr>
          <a:xfrm>
            <a:off x="-133748" y="2018632"/>
            <a:ext cx="184730" cy="461665"/>
          </a:xfrm>
          <a:prstGeom prst="rect">
            <a:avLst/>
          </a:prstGeom>
          <a:noFill/>
        </p:spPr>
        <p:txBody>
          <a:bodyPr wrap="none" rtlCol="0">
            <a:spAutoFit/>
          </a:bodyPr>
          <a:lstStyle/>
          <a:p>
            <a:endParaRPr lang="en-US" b="0">
              <a:latin typeface="Century Gothic" panose="020B0502020202020204" pitchFamily="34" charset="0"/>
            </a:endParaRPr>
          </a:p>
        </p:txBody>
      </p:sp>
      <p:graphicFrame>
        <p:nvGraphicFramePr>
          <p:cNvPr id="24" name="Table 23"/>
          <p:cNvGraphicFramePr>
            <a:graphicFrameLocks noGrp="1"/>
          </p:cNvGraphicFramePr>
          <p:nvPr>
            <p:extLst>
              <p:ext uri="{D42A27DB-BD31-4B8C-83A1-F6EECF244321}">
                <p14:modId xmlns:p14="http://schemas.microsoft.com/office/powerpoint/2010/main" val="1580946737"/>
              </p:ext>
            </p:extLst>
          </p:nvPr>
        </p:nvGraphicFramePr>
        <p:xfrm>
          <a:off x="1046079" y="3599781"/>
          <a:ext cx="2888029" cy="984619"/>
        </p:xfrm>
        <a:graphic>
          <a:graphicData uri="http://schemas.openxmlformats.org/drawingml/2006/table">
            <a:tbl>
              <a:tblPr firstRow="1" bandRow="1">
                <a:tableStyleId>{69CF1AB2-1976-4502-BF36-3FF5EA218861}</a:tableStyleId>
              </a:tblPr>
              <a:tblGrid>
                <a:gridCol w="2888029">
                  <a:extLst>
                    <a:ext uri="{9D8B030D-6E8A-4147-A177-3AD203B41FA5}">
                      <a16:colId xmlns:a16="http://schemas.microsoft.com/office/drawing/2014/main" val="20000"/>
                    </a:ext>
                  </a:extLst>
                </a:gridCol>
              </a:tblGrid>
              <a:tr h="147852">
                <a:tc>
                  <a:txBody>
                    <a:bodyPr/>
                    <a:lstStyle/>
                    <a:p>
                      <a:r>
                        <a:rPr lang="en-US" sz="900" b="0"/>
                        <a:t>900 MHz or 2.4 GHz radio options</a:t>
                      </a:r>
                      <a:endParaRPr lang="en-US" sz="900" b="0" baseline="0"/>
                    </a:p>
                  </a:txBody>
                  <a:tcPr marL="48323" marR="48323" marT="24161" marB="24161"/>
                </a:tc>
                <a:extLst>
                  <a:ext uri="{0D108BD9-81ED-4DB2-BD59-A6C34878D82A}">
                    <a16:rowId xmlns:a16="http://schemas.microsoft.com/office/drawing/2014/main" val="10000"/>
                  </a:ext>
                </a:extLst>
              </a:tr>
              <a:tr h="195976">
                <a:tc>
                  <a:txBody>
                    <a:bodyPr/>
                    <a:lstStyle/>
                    <a:p>
                      <a:r>
                        <a:rPr lang="en-US" sz="900"/>
                        <a:t>Digital</a:t>
                      </a:r>
                      <a:r>
                        <a:rPr lang="en-US" sz="900" baseline="0"/>
                        <a:t> Display of Gas Readings</a:t>
                      </a:r>
                    </a:p>
                  </a:txBody>
                  <a:tcPr marL="48323" marR="48323" marT="24161" marB="24161"/>
                </a:tc>
                <a:extLst>
                  <a:ext uri="{0D108BD9-81ED-4DB2-BD59-A6C34878D82A}">
                    <a16:rowId xmlns:a16="http://schemas.microsoft.com/office/drawing/2014/main" val="10001"/>
                  </a:ext>
                </a:extLst>
              </a:tr>
              <a:tr h="211209">
                <a:tc>
                  <a:txBody>
                    <a:bodyPr/>
                    <a:lstStyle/>
                    <a:p>
                      <a:r>
                        <a:rPr lang="en-US" sz="900"/>
                        <a:t>Weather proof NEMA 4X</a:t>
                      </a:r>
                      <a:r>
                        <a:rPr lang="en-US" sz="900" baseline="0"/>
                        <a:t> enclosure</a:t>
                      </a:r>
                      <a:endParaRPr lang="en-US" sz="900"/>
                    </a:p>
                  </a:txBody>
                  <a:tcPr marL="48323" marR="48323" marT="24161" marB="24161"/>
                </a:tc>
                <a:extLst>
                  <a:ext uri="{0D108BD9-81ED-4DB2-BD59-A6C34878D82A}">
                    <a16:rowId xmlns:a16="http://schemas.microsoft.com/office/drawing/2014/main" val="10002"/>
                  </a:ext>
                </a:extLst>
              </a:tr>
              <a:tr h="195976">
                <a:tc>
                  <a:txBody>
                    <a:bodyPr/>
                    <a:lstStyle/>
                    <a:p>
                      <a:r>
                        <a:rPr lang="en-US" sz="900"/>
                        <a:t>Multi color LED Alarm Indicators</a:t>
                      </a:r>
                    </a:p>
                  </a:txBody>
                  <a:tcPr marL="48323" marR="48323" marT="24161" marB="24161"/>
                </a:tc>
                <a:extLst>
                  <a:ext uri="{0D108BD9-81ED-4DB2-BD59-A6C34878D82A}">
                    <a16:rowId xmlns:a16="http://schemas.microsoft.com/office/drawing/2014/main" val="10003"/>
                  </a:ext>
                </a:extLst>
              </a:tr>
              <a:tr h="195976">
                <a:tc>
                  <a:txBody>
                    <a:bodyPr/>
                    <a:lstStyle/>
                    <a:p>
                      <a:r>
                        <a:rPr lang="en-US" sz="900"/>
                        <a:t>Optional strobe, horn &amp; battery </a:t>
                      </a:r>
                      <a:r>
                        <a:rPr lang="en-US" sz="900" baseline="0"/>
                        <a:t>backup </a:t>
                      </a:r>
                      <a:r>
                        <a:rPr lang="en-US" sz="900"/>
                        <a:t>options</a:t>
                      </a:r>
                    </a:p>
                  </a:txBody>
                  <a:tcPr marL="48323" marR="48323" marT="24161" marB="24161"/>
                </a:tc>
                <a:extLst>
                  <a:ext uri="{0D108BD9-81ED-4DB2-BD59-A6C34878D82A}">
                    <a16:rowId xmlns:a16="http://schemas.microsoft.com/office/drawing/2014/main" val="10005"/>
                  </a:ext>
                </a:extLst>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4202721862"/>
              </p:ext>
            </p:extLst>
          </p:nvPr>
        </p:nvGraphicFramePr>
        <p:xfrm>
          <a:off x="4970631" y="2480297"/>
          <a:ext cx="3466070" cy="3223588"/>
        </p:xfrm>
        <a:graphic>
          <a:graphicData uri="http://schemas.openxmlformats.org/drawingml/2006/table">
            <a:tbl>
              <a:tblPr firstRow="1" bandRow="1">
                <a:tableStyleId>{D7AC3CCA-C797-4891-BE02-D94E43425B78}</a:tableStyleId>
              </a:tblPr>
              <a:tblGrid>
                <a:gridCol w="797986">
                  <a:extLst>
                    <a:ext uri="{9D8B030D-6E8A-4147-A177-3AD203B41FA5}">
                      <a16:colId xmlns:a16="http://schemas.microsoft.com/office/drawing/2014/main" val="20000"/>
                    </a:ext>
                  </a:extLst>
                </a:gridCol>
                <a:gridCol w="437450">
                  <a:extLst>
                    <a:ext uri="{9D8B030D-6E8A-4147-A177-3AD203B41FA5}">
                      <a16:colId xmlns:a16="http://schemas.microsoft.com/office/drawing/2014/main" val="20001"/>
                    </a:ext>
                  </a:extLst>
                </a:gridCol>
                <a:gridCol w="404370">
                  <a:extLst>
                    <a:ext uri="{9D8B030D-6E8A-4147-A177-3AD203B41FA5}">
                      <a16:colId xmlns:a16="http://schemas.microsoft.com/office/drawing/2014/main" val="20003"/>
                    </a:ext>
                  </a:extLst>
                </a:gridCol>
                <a:gridCol w="456566">
                  <a:extLst>
                    <a:ext uri="{9D8B030D-6E8A-4147-A177-3AD203B41FA5}">
                      <a16:colId xmlns:a16="http://schemas.microsoft.com/office/drawing/2014/main" val="20004"/>
                    </a:ext>
                  </a:extLst>
                </a:gridCol>
                <a:gridCol w="456566">
                  <a:extLst>
                    <a:ext uri="{9D8B030D-6E8A-4147-A177-3AD203B41FA5}">
                      <a16:colId xmlns:a16="http://schemas.microsoft.com/office/drawing/2014/main" val="20005"/>
                    </a:ext>
                  </a:extLst>
                </a:gridCol>
                <a:gridCol w="456566">
                  <a:extLst>
                    <a:ext uri="{9D8B030D-6E8A-4147-A177-3AD203B41FA5}">
                      <a16:colId xmlns:a16="http://schemas.microsoft.com/office/drawing/2014/main" val="2083153517"/>
                    </a:ext>
                  </a:extLst>
                </a:gridCol>
                <a:gridCol w="456566">
                  <a:extLst>
                    <a:ext uri="{9D8B030D-6E8A-4147-A177-3AD203B41FA5}">
                      <a16:colId xmlns:a16="http://schemas.microsoft.com/office/drawing/2014/main" val="3630596123"/>
                    </a:ext>
                  </a:extLst>
                </a:gridCol>
              </a:tblGrid>
              <a:tr h="805897">
                <a:tc>
                  <a:txBody>
                    <a:bodyPr/>
                    <a:lstStyle/>
                    <a:p>
                      <a:pPr algn="ctr"/>
                      <a:r>
                        <a:rPr lang="en-US" sz="900" b="1"/>
                        <a:t>AirLink 7543</a:t>
                      </a:r>
                    </a:p>
                  </a:txBody>
                  <a:tcPr marL="81658" marR="81658" marT="40829" marB="40829" anchor="ctr">
                    <a:solidFill>
                      <a:schemeClr val="bg1"/>
                    </a:solidFill>
                  </a:tcPr>
                </a:tc>
                <a:tc>
                  <a:txBody>
                    <a:bodyPr/>
                    <a:lstStyle/>
                    <a:p>
                      <a:pPr algn="ctr"/>
                      <a:r>
                        <a:rPr lang="en-US" sz="1200" b="0" i="0" baseline="0"/>
                        <a:t>6</a:t>
                      </a:r>
                    </a:p>
                  </a:txBody>
                  <a:tcPr marL="81658" marR="81658" marT="40829" marB="40829" anchor="ctr">
                    <a:solidFill>
                      <a:schemeClr val="accent1">
                        <a:lumMod val="20000"/>
                        <a:lumOff val="80000"/>
                      </a:schemeClr>
                    </a:solidFill>
                  </a:tcPr>
                </a:tc>
                <a:tc>
                  <a:txBody>
                    <a:bodyPr/>
                    <a:lstStyle/>
                    <a:p>
                      <a:pPr algn="ctr"/>
                      <a:r>
                        <a:rPr lang="en-US" sz="1200" b="0" i="0" baseline="0"/>
                        <a:t>3</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bg1"/>
                    </a:solidFill>
                  </a:tcPr>
                </a:tc>
                <a:tc>
                  <a:txBody>
                    <a:bodyPr/>
                    <a:lstStyle/>
                    <a:p>
                      <a:pPr algn="ctr"/>
                      <a:endParaRPr lang="en-US" sz="1200" b="0" i="0" baseline="0"/>
                    </a:p>
                  </a:txBody>
                  <a:tcPr marL="81658" marR="81658" marT="40829" marB="40829" anchor="ctr">
                    <a:solidFill>
                      <a:schemeClr val="accent1">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0"/>
                  </a:ext>
                </a:extLst>
              </a:tr>
              <a:tr h="805897">
                <a:tc>
                  <a:txBody>
                    <a:bodyPr/>
                    <a:lstStyle/>
                    <a:p>
                      <a:pPr algn="ctr"/>
                      <a:r>
                        <a:rPr lang="en-US" sz="900" b="1" i="0" baseline="0"/>
                        <a:t>AirLink 7010</a:t>
                      </a:r>
                    </a:p>
                  </a:txBody>
                  <a:tcPr marL="81658" marR="81658" marT="40829" marB="40829" anchor="ctr">
                    <a:solidFill>
                      <a:schemeClr val="bg1"/>
                    </a:solidFill>
                  </a:tcPr>
                </a:tc>
                <a:tc>
                  <a:txBody>
                    <a:bodyPr/>
                    <a:lstStyle/>
                    <a:p>
                      <a:pPr algn="ctr"/>
                      <a:r>
                        <a:rPr lang="en-US" sz="1200" b="0" i="0" baseline="0"/>
                        <a:t>32</a:t>
                      </a:r>
                    </a:p>
                  </a:txBody>
                  <a:tcPr marL="81658" marR="81658" marT="40829" marB="40829" anchor="ctr">
                    <a:solidFill>
                      <a:schemeClr val="accent1">
                        <a:lumMod val="20000"/>
                        <a:lumOff val="80000"/>
                      </a:schemeClr>
                    </a:solidFill>
                  </a:tcPr>
                </a:tc>
                <a:tc>
                  <a:txBody>
                    <a:bodyPr/>
                    <a:lstStyle/>
                    <a:p>
                      <a:pPr algn="ctr"/>
                      <a:r>
                        <a:rPr lang="en-US" sz="1200" b="0" i="0" baseline="0"/>
                        <a:t>2</a:t>
                      </a:r>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bg1"/>
                    </a:solidFill>
                  </a:tcPr>
                </a:tc>
                <a:tc>
                  <a:txBody>
                    <a:bodyPr/>
                    <a:lstStyle/>
                    <a:p>
                      <a:pPr algn="ctr"/>
                      <a:endParaRPr lang="en-US" sz="1200" b="0" i="0" baseline="0"/>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1"/>
                  </a:ext>
                </a:extLst>
              </a:tr>
              <a:tr h="805897">
                <a:tc>
                  <a:txBody>
                    <a:bodyPr/>
                    <a:lstStyle/>
                    <a:p>
                      <a:pPr algn="ctr"/>
                      <a:r>
                        <a:rPr lang="en-US" sz="900" b="1" i="0" baseline="0"/>
                        <a:t>AirLink 7032</a:t>
                      </a:r>
                    </a:p>
                  </a:txBody>
                  <a:tcPr marL="81658" marR="81658" marT="40829" marB="40829" anchor="ctr">
                    <a:solidFill>
                      <a:schemeClr val="bg1"/>
                    </a:solidFill>
                  </a:tcPr>
                </a:tc>
                <a:tc>
                  <a:txBody>
                    <a:bodyPr/>
                    <a:lstStyle/>
                    <a:p>
                      <a:pPr algn="ctr"/>
                      <a:r>
                        <a:rPr lang="en-US" sz="1200" b="0" i="0" baseline="0"/>
                        <a:t>32</a:t>
                      </a:r>
                    </a:p>
                  </a:txBody>
                  <a:tcPr marL="81658" marR="81658" marT="40829" marB="40829" anchor="ctr">
                    <a:solidFill>
                      <a:schemeClr val="accent1">
                        <a:lumMod val="20000"/>
                        <a:lumOff val="80000"/>
                      </a:schemeClr>
                    </a:solidFill>
                  </a:tcPr>
                </a:tc>
                <a:tc>
                  <a:txBody>
                    <a:bodyPr/>
                    <a:lstStyle/>
                    <a:p>
                      <a:pPr algn="ctr"/>
                      <a:r>
                        <a:rPr lang="en-US" sz="1200" b="0" i="0" baseline="0"/>
                        <a:t>3</a:t>
                      </a:r>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b="0" i="0" baseline="0"/>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2"/>
                  </a:ext>
                </a:extLst>
              </a:tr>
              <a:tr h="805897">
                <a:tc>
                  <a:txBody>
                    <a:bodyPr/>
                    <a:lstStyle/>
                    <a:p>
                      <a:pPr algn="ctr"/>
                      <a:r>
                        <a:rPr lang="en-US" sz="900" b="1" i="0" baseline="0"/>
                        <a:t>AirLink 9850</a:t>
                      </a:r>
                    </a:p>
                  </a:txBody>
                  <a:tcPr marL="81658" marR="81658" marT="40829" marB="40829" anchor="ctr">
                    <a:solidFill>
                      <a:schemeClr val="bg1"/>
                    </a:solidFill>
                  </a:tcPr>
                </a:tc>
                <a:tc>
                  <a:txBody>
                    <a:bodyPr/>
                    <a:lstStyle/>
                    <a:p>
                      <a:pPr algn="ctr"/>
                      <a:r>
                        <a:rPr lang="en-US" sz="1200" b="0" i="0" baseline="0"/>
                        <a:t>255</a:t>
                      </a:r>
                    </a:p>
                  </a:txBody>
                  <a:tcPr marL="81658" marR="81658" marT="40829" marB="40829" anchor="ctr">
                    <a:solidFill>
                      <a:schemeClr val="accent1">
                        <a:lumMod val="20000"/>
                        <a:lumOff val="80000"/>
                      </a:schemeClr>
                    </a:solidFill>
                  </a:tcPr>
                </a:tc>
                <a:tc>
                  <a:txBody>
                    <a:bodyPr/>
                    <a:lstStyle/>
                    <a:p>
                      <a:pPr algn="ctr"/>
                      <a:r>
                        <a:rPr lang="en-US" sz="1200" b="0" i="0" baseline="0"/>
                        <a:t>0</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
        <p:nvSpPr>
          <p:cNvPr id="47" name="TextBox 46"/>
          <p:cNvSpPr txBox="1"/>
          <p:nvPr/>
        </p:nvSpPr>
        <p:spPr>
          <a:xfrm rot="2837058">
            <a:off x="5138540" y="1989213"/>
            <a:ext cx="1081852" cy="215444"/>
          </a:xfrm>
          <a:prstGeom prst="rect">
            <a:avLst/>
          </a:prstGeom>
          <a:noFill/>
        </p:spPr>
        <p:txBody>
          <a:bodyPr wrap="square" rtlCol="0">
            <a:spAutoFit/>
          </a:bodyPr>
          <a:lstStyle/>
          <a:p>
            <a:pPr lvl="0"/>
            <a:r>
              <a:rPr lang="en-US" altLang="ja-JP" sz="800" kern="0">
                <a:latin typeface="+mn-lt"/>
              </a:rPr>
              <a:t>Channels</a:t>
            </a:r>
          </a:p>
        </p:txBody>
      </p:sp>
      <p:sp>
        <p:nvSpPr>
          <p:cNvPr id="48" name="TextBox 47"/>
          <p:cNvSpPr txBox="1"/>
          <p:nvPr/>
        </p:nvSpPr>
        <p:spPr>
          <a:xfrm rot="2837058">
            <a:off x="5311881" y="1684936"/>
            <a:ext cx="1910124" cy="215444"/>
          </a:xfrm>
          <a:prstGeom prst="rect">
            <a:avLst/>
          </a:prstGeom>
          <a:noFill/>
        </p:spPr>
        <p:txBody>
          <a:bodyPr wrap="square" rtlCol="0">
            <a:spAutoFit/>
          </a:bodyPr>
          <a:lstStyle/>
          <a:p>
            <a:pPr lvl="0"/>
            <a:r>
              <a:rPr lang="en-US" altLang="ja-JP" sz="800" kern="0">
                <a:latin typeface="+mn-lt"/>
              </a:rPr>
              <a:t>Hybrid wireless &amp; wired input</a:t>
            </a:r>
          </a:p>
        </p:txBody>
      </p:sp>
      <p:sp>
        <p:nvSpPr>
          <p:cNvPr id="49" name="TextBox 48"/>
          <p:cNvSpPr txBox="1"/>
          <p:nvPr/>
        </p:nvSpPr>
        <p:spPr>
          <a:xfrm rot="2837058">
            <a:off x="6229559" y="1684936"/>
            <a:ext cx="1910124" cy="215444"/>
          </a:xfrm>
          <a:prstGeom prst="rect">
            <a:avLst/>
          </a:prstGeom>
          <a:noFill/>
        </p:spPr>
        <p:txBody>
          <a:bodyPr wrap="square" rtlCol="0">
            <a:spAutoFit/>
          </a:bodyPr>
          <a:lstStyle/>
          <a:p>
            <a:pPr lvl="0"/>
            <a:r>
              <a:rPr lang="en-US" altLang="ja-JP" sz="800" kern="0">
                <a:latin typeface="+mn-lt"/>
              </a:rPr>
              <a:t>Modbus Out</a:t>
            </a:r>
          </a:p>
        </p:txBody>
      </p:sp>
      <p:sp>
        <p:nvSpPr>
          <p:cNvPr id="50" name="TextBox 49"/>
          <p:cNvSpPr txBox="1"/>
          <p:nvPr/>
        </p:nvSpPr>
        <p:spPr>
          <a:xfrm rot="2837058">
            <a:off x="4882675" y="1684936"/>
            <a:ext cx="1910124" cy="215444"/>
          </a:xfrm>
          <a:prstGeom prst="rect">
            <a:avLst/>
          </a:prstGeom>
          <a:noFill/>
        </p:spPr>
        <p:txBody>
          <a:bodyPr wrap="square" rtlCol="0">
            <a:spAutoFit/>
          </a:bodyPr>
          <a:lstStyle/>
          <a:p>
            <a:pPr lvl="0"/>
            <a:r>
              <a:rPr lang="en-US" altLang="ja-JP" sz="800" kern="0">
                <a:latin typeface="+mn-lt"/>
              </a:rPr>
              <a:t>Programmable relays</a:t>
            </a:r>
          </a:p>
        </p:txBody>
      </p:sp>
      <p:sp>
        <p:nvSpPr>
          <p:cNvPr id="51" name="TextBox 50"/>
          <p:cNvSpPr txBox="1"/>
          <p:nvPr/>
        </p:nvSpPr>
        <p:spPr>
          <a:xfrm rot="2837058">
            <a:off x="5808817" y="1684936"/>
            <a:ext cx="1910124" cy="215444"/>
          </a:xfrm>
          <a:prstGeom prst="rect">
            <a:avLst/>
          </a:prstGeom>
          <a:noFill/>
        </p:spPr>
        <p:txBody>
          <a:bodyPr wrap="square" rtlCol="0">
            <a:spAutoFit/>
          </a:bodyPr>
          <a:lstStyle/>
          <a:p>
            <a:pPr lvl="0"/>
            <a:r>
              <a:rPr lang="en-US" altLang="ja-JP" sz="800" kern="0">
                <a:latin typeface="+mn-lt"/>
              </a:rPr>
              <a:t>4-20 mA Output</a:t>
            </a:r>
          </a:p>
        </p:txBody>
      </p:sp>
      <p:grpSp>
        <p:nvGrpSpPr>
          <p:cNvPr id="27" name="Group 26">
            <a:extLst>
              <a:ext uri="{FF2B5EF4-FFF2-40B4-BE49-F238E27FC236}">
                <a16:creationId xmlns:a16="http://schemas.microsoft.com/office/drawing/2014/main" id="{55E77BB7-E328-C544-8098-58B27297EBE4}"/>
              </a:ext>
            </a:extLst>
          </p:cNvPr>
          <p:cNvGrpSpPr/>
          <p:nvPr/>
        </p:nvGrpSpPr>
        <p:grpSpPr>
          <a:xfrm>
            <a:off x="236415" y="1373608"/>
            <a:ext cx="1480831" cy="2006919"/>
            <a:chOff x="15848" y="4593023"/>
            <a:chExt cx="1480831" cy="2006919"/>
          </a:xfrm>
        </p:grpSpPr>
        <p:sp>
          <p:nvSpPr>
            <p:cNvPr id="22" name="TextBox 21"/>
            <p:cNvSpPr txBox="1"/>
            <p:nvPr/>
          </p:nvSpPr>
          <p:spPr>
            <a:xfrm>
              <a:off x="15848" y="6076722"/>
              <a:ext cx="1480831" cy="523220"/>
            </a:xfrm>
            <a:prstGeom prst="rect">
              <a:avLst/>
            </a:prstGeom>
            <a:noFill/>
          </p:spPr>
          <p:txBody>
            <a:bodyPr wrap="square" rtlCol="0">
              <a:spAutoFit/>
            </a:bodyPr>
            <a:lstStyle/>
            <a:p>
              <a:pPr lvl="0" algn="ctr"/>
              <a:r>
                <a:rPr lang="en-US" altLang="ja-JP" sz="1000" kern="0">
                  <a:latin typeface="+mn-lt"/>
                </a:rPr>
                <a:t>AirLink 7032</a:t>
              </a:r>
            </a:p>
            <a:p>
              <a:pPr lvl="0" algn="ctr"/>
              <a:r>
                <a:rPr lang="en-US" altLang="ja-JP" sz="900" b="0" kern="0">
                  <a:latin typeface="+mn-lt"/>
                </a:rPr>
                <a:t>32 Channel Touchscreen Hybrid</a:t>
              </a:r>
            </a:p>
          </p:txBody>
        </p:sp>
        <p:pic>
          <p:nvPicPr>
            <p:cNvPr id="11" name="Picture 10">
              <a:extLst>
                <a:ext uri="{FF2B5EF4-FFF2-40B4-BE49-F238E27FC236}">
                  <a16:creationId xmlns:a16="http://schemas.microsoft.com/office/drawing/2014/main" id="{E684FF1B-590C-B345-9411-C04A28D088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9489" y="4593023"/>
              <a:ext cx="1113548" cy="1483699"/>
            </a:xfrm>
            <a:prstGeom prst="rect">
              <a:avLst/>
            </a:prstGeom>
          </p:spPr>
        </p:pic>
      </p:grpSp>
      <p:grpSp>
        <p:nvGrpSpPr>
          <p:cNvPr id="26" name="Group 25">
            <a:extLst>
              <a:ext uri="{FF2B5EF4-FFF2-40B4-BE49-F238E27FC236}">
                <a16:creationId xmlns:a16="http://schemas.microsoft.com/office/drawing/2014/main" id="{611C5029-6153-2045-AF02-C86EE00564F0}"/>
              </a:ext>
            </a:extLst>
          </p:cNvPr>
          <p:cNvGrpSpPr/>
          <p:nvPr/>
        </p:nvGrpSpPr>
        <p:grpSpPr>
          <a:xfrm>
            <a:off x="2591109" y="698536"/>
            <a:ext cx="1480831" cy="2681991"/>
            <a:chOff x="3274877" y="1017872"/>
            <a:chExt cx="1480831" cy="2681991"/>
          </a:xfrm>
        </p:grpSpPr>
        <p:pic>
          <p:nvPicPr>
            <p:cNvPr id="8" name="Picture 7">
              <a:extLst>
                <a:ext uri="{FF2B5EF4-FFF2-40B4-BE49-F238E27FC236}">
                  <a16:creationId xmlns:a16="http://schemas.microsoft.com/office/drawing/2014/main" id="{E4284612-C7FC-FD40-8C32-3EE673366D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23977" y="1017872"/>
              <a:ext cx="982630" cy="2303039"/>
            </a:xfrm>
            <a:prstGeom prst="rect">
              <a:avLst/>
            </a:prstGeom>
          </p:spPr>
        </p:pic>
        <p:sp>
          <p:nvSpPr>
            <p:cNvPr id="33" name="TextBox 32">
              <a:extLst>
                <a:ext uri="{FF2B5EF4-FFF2-40B4-BE49-F238E27FC236}">
                  <a16:creationId xmlns:a16="http://schemas.microsoft.com/office/drawing/2014/main" id="{19692885-9E67-B94A-AE66-AB45A3B87925}"/>
                </a:ext>
              </a:extLst>
            </p:cNvPr>
            <p:cNvSpPr txBox="1"/>
            <p:nvPr/>
          </p:nvSpPr>
          <p:spPr>
            <a:xfrm>
              <a:off x="3274877" y="3315142"/>
              <a:ext cx="1480831" cy="384721"/>
            </a:xfrm>
            <a:prstGeom prst="rect">
              <a:avLst/>
            </a:prstGeom>
            <a:noFill/>
          </p:spPr>
          <p:txBody>
            <a:bodyPr wrap="square" rtlCol="0">
              <a:spAutoFit/>
            </a:bodyPr>
            <a:lstStyle/>
            <a:p>
              <a:pPr lvl="0" algn="ctr"/>
              <a:r>
                <a:rPr lang="en-US" altLang="ja-JP" sz="1000" kern="0">
                  <a:latin typeface="+mn-lt"/>
                </a:rPr>
                <a:t>AirLink 7010</a:t>
              </a:r>
            </a:p>
            <a:p>
              <a:pPr lvl="0" algn="ctr"/>
              <a:r>
                <a:rPr lang="en-US" altLang="ja-JP" sz="900" b="0" kern="0">
                  <a:latin typeface="+mn-lt"/>
                </a:rPr>
                <a:t>32 Channel Hybrid</a:t>
              </a:r>
            </a:p>
          </p:txBody>
        </p:sp>
      </p:grpSp>
      <p:grpSp>
        <p:nvGrpSpPr>
          <p:cNvPr id="25" name="Group 24">
            <a:extLst>
              <a:ext uri="{FF2B5EF4-FFF2-40B4-BE49-F238E27FC236}">
                <a16:creationId xmlns:a16="http://schemas.microsoft.com/office/drawing/2014/main" id="{F2DE5487-1006-FC4F-B064-0F7548FCCF48}"/>
              </a:ext>
            </a:extLst>
          </p:cNvPr>
          <p:cNvGrpSpPr/>
          <p:nvPr/>
        </p:nvGrpSpPr>
        <p:grpSpPr>
          <a:xfrm>
            <a:off x="2530759" y="4736622"/>
            <a:ext cx="1601533" cy="1864692"/>
            <a:chOff x="12279" y="1377790"/>
            <a:chExt cx="1601533" cy="1864692"/>
          </a:xfrm>
        </p:grpSpPr>
        <p:pic>
          <p:nvPicPr>
            <p:cNvPr id="13" name="Picture 12">
              <a:extLst>
                <a:ext uri="{FF2B5EF4-FFF2-40B4-BE49-F238E27FC236}">
                  <a16:creationId xmlns:a16="http://schemas.microsoft.com/office/drawing/2014/main" id="{554E70B7-D2C8-3246-9E91-19F1F509C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3831" y="1377790"/>
              <a:ext cx="658428" cy="1508723"/>
            </a:xfrm>
            <a:prstGeom prst="rect">
              <a:avLst/>
            </a:prstGeom>
          </p:spPr>
        </p:pic>
        <p:sp>
          <p:nvSpPr>
            <p:cNvPr id="35" name="TextBox 34">
              <a:extLst>
                <a:ext uri="{FF2B5EF4-FFF2-40B4-BE49-F238E27FC236}">
                  <a16:creationId xmlns:a16="http://schemas.microsoft.com/office/drawing/2014/main" id="{C7A6A1ED-DDBB-0F49-9B9B-FE6A383299C5}"/>
                </a:ext>
              </a:extLst>
            </p:cNvPr>
            <p:cNvSpPr txBox="1"/>
            <p:nvPr/>
          </p:nvSpPr>
          <p:spPr>
            <a:xfrm>
              <a:off x="12279" y="2857761"/>
              <a:ext cx="1601533" cy="384721"/>
            </a:xfrm>
            <a:prstGeom prst="rect">
              <a:avLst/>
            </a:prstGeom>
            <a:noFill/>
          </p:spPr>
          <p:txBody>
            <a:bodyPr wrap="square" rtlCol="0">
              <a:spAutoFit/>
            </a:bodyPr>
            <a:lstStyle/>
            <a:p>
              <a:pPr lvl="0" algn="ctr"/>
              <a:r>
                <a:rPr lang="en-US" altLang="ja-JP" sz="1000" kern="0">
                  <a:latin typeface="+mn-lt"/>
                </a:rPr>
                <a:t>AirLink 7543</a:t>
              </a:r>
            </a:p>
            <a:p>
              <a:pPr lvl="0" algn="ctr"/>
              <a:r>
                <a:rPr lang="en-US" altLang="ja-JP" sz="900" b="0" kern="0">
                  <a:latin typeface="+mn-lt"/>
                </a:rPr>
                <a:t>6 Channel with Modbus</a:t>
              </a:r>
            </a:p>
          </p:txBody>
        </p:sp>
      </p:grpSp>
      <p:grpSp>
        <p:nvGrpSpPr>
          <p:cNvPr id="28" name="Group 27">
            <a:extLst>
              <a:ext uri="{FF2B5EF4-FFF2-40B4-BE49-F238E27FC236}">
                <a16:creationId xmlns:a16="http://schemas.microsoft.com/office/drawing/2014/main" id="{B340C263-91C8-3A43-A55C-E0B042D53A3A}"/>
              </a:ext>
            </a:extLst>
          </p:cNvPr>
          <p:cNvGrpSpPr/>
          <p:nvPr/>
        </p:nvGrpSpPr>
        <p:grpSpPr>
          <a:xfrm>
            <a:off x="236415" y="4116469"/>
            <a:ext cx="1480831" cy="2519700"/>
            <a:chOff x="3116660" y="3986197"/>
            <a:chExt cx="1480831" cy="2519700"/>
          </a:xfrm>
        </p:grpSpPr>
        <p:pic>
          <p:nvPicPr>
            <p:cNvPr id="19" name="Picture 18">
              <a:extLst>
                <a:ext uri="{FF2B5EF4-FFF2-40B4-BE49-F238E27FC236}">
                  <a16:creationId xmlns:a16="http://schemas.microsoft.com/office/drawing/2014/main" id="{BC9D887A-3F4E-904D-9E88-8859C009CB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82306" y="3986197"/>
              <a:ext cx="949539" cy="2134979"/>
            </a:xfrm>
            <a:prstGeom prst="rect">
              <a:avLst/>
            </a:prstGeom>
          </p:spPr>
        </p:pic>
        <p:sp>
          <p:nvSpPr>
            <p:cNvPr id="39" name="TextBox 38">
              <a:extLst>
                <a:ext uri="{FF2B5EF4-FFF2-40B4-BE49-F238E27FC236}">
                  <a16:creationId xmlns:a16="http://schemas.microsoft.com/office/drawing/2014/main" id="{F6A864ED-E97F-E04A-B936-A96E13EF57A0}"/>
                </a:ext>
              </a:extLst>
            </p:cNvPr>
            <p:cNvSpPr txBox="1"/>
            <p:nvPr/>
          </p:nvSpPr>
          <p:spPr>
            <a:xfrm>
              <a:off x="3116660" y="6121176"/>
              <a:ext cx="1480831" cy="384721"/>
            </a:xfrm>
            <a:prstGeom prst="rect">
              <a:avLst/>
            </a:prstGeom>
            <a:noFill/>
          </p:spPr>
          <p:txBody>
            <a:bodyPr wrap="square" rtlCol="0">
              <a:spAutoFit/>
            </a:bodyPr>
            <a:lstStyle/>
            <a:p>
              <a:pPr lvl="0" algn="ctr"/>
              <a:r>
                <a:rPr lang="en-US" altLang="ja-JP" sz="1000" kern="0">
                  <a:latin typeface="+mn-lt"/>
                </a:rPr>
                <a:t>AirLink 9850</a:t>
              </a:r>
            </a:p>
            <a:p>
              <a:pPr lvl="0" algn="ctr"/>
              <a:r>
                <a:rPr lang="en-US" altLang="ja-JP" sz="900" b="0" kern="0">
                  <a:latin typeface="+mn-lt"/>
                </a:rPr>
                <a:t>255 Channel Interface</a:t>
              </a:r>
            </a:p>
          </p:txBody>
        </p:sp>
      </p:grpSp>
      <p:sp>
        <p:nvSpPr>
          <p:cNvPr id="40" name="TextBox 39">
            <a:extLst>
              <a:ext uri="{FF2B5EF4-FFF2-40B4-BE49-F238E27FC236}">
                <a16:creationId xmlns:a16="http://schemas.microsoft.com/office/drawing/2014/main" id="{7ACE5483-114C-7C4E-BDD5-B858C1D0BDAB}"/>
              </a:ext>
            </a:extLst>
          </p:cNvPr>
          <p:cNvSpPr txBox="1"/>
          <p:nvPr/>
        </p:nvSpPr>
        <p:spPr>
          <a:xfrm rot="2837058">
            <a:off x="6692632" y="1684936"/>
            <a:ext cx="1910124" cy="215444"/>
          </a:xfrm>
          <a:prstGeom prst="rect">
            <a:avLst/>
          </a:prstGeom>
          <a:noFill/>
        </p:spPr>
        <p:txBody>
          <a:bodyPr wrap="square" rtlCol="0">
            <a:spAutoFit/>
          </a:bodyPr>
          <a:lstStyle/>
          <a:p>
            <a:pPr lvl="0"/>
            <a:r>
              <a:rPr lang="en-US" altLang="ja-JP" sz="800" kern="0">
                <a:latin typeface="+mn-lt"/>
              </a:rPr>
              <a:t>WirelessHART ®</a:t>
            </a:r>
          </a:p>
        </p:txBody>
      </p:sp>
    </p:spTree>
    <p:extLst>
      <p:ext uri="{BB962C8B-B14F-4D97-AF65-F5344CB8AC3E}">
        <p14:creationId xmlns:p14="http://schemas.microsoft.com/office/powerpoint/2010/main" val="119981346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controllers continued</a:t>
            </a:r>
            <a:endParaRPr kumimoji="0" lang="en-US" altLang="ja-JP" sz="3000" kern="0">
              <a:latin typeface="+mj-lt"/>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7010</a:t>
            </a:r>
          </a:p>
        </p:txBody>
      </p:sp>
      <p:sp>
        <p:nvSpPr>
          <p:cNvPr id="4" name="TextBox 3">
            <a:extLst>
              <a:ext uri="{FF2B5EF4-FFF2-40B4-BE49-F238E27FC236}">
                <a16:creationId xmlns:a16="http://schemas.microsoft.com/office/drawing/2014/main" id="{E1180259-C1D0-1A40-A48A-9C4437B7870A}"/>
              </a:ext>
            </a:extLst>
          </p:cNvPr>
          <p:cNvSpPr txBox="1"/>
          <p:nvPr/>
        </p:nvSpPr>
        <p:spPr>
          <a:xfrm>
            <a:off x="3514127" y="1536174"/>
            <a:ext cx="4923019" cy="3785652"/>
          </a:xfrm>
          <a:prstGeom prst="rect">
            <a:avLst/>
          </a:prstGeom>
          <a:noFill/>
        </p:spPr>
        <p:txBody>
          <a:bodyPr wrap="square" rtlCol="0">
            <a:spAutoFit/>
          </a:bodyPr>
          <a:lstStyle/>
          <a:p>
            <a:pPr marL="285750" indent="-285750" algn="l">
              <a:buFont typeface="Courier New" panose="02070309020205020404" pitchFamily="49" charset="0"/>
              <a:buChar char="o"/>
            </a:pPr>
            <a:r>
              <a:rPr lang="en-US" altLang="ja-JP" sz="1600" b="0" kern="0">
                <a:latin typeface="Helvetica" pitchFamily="2" charset="0"/>
                <a:cs typeface="Arial Narrow" panose="020B0604020202020204" pitchFamily="34" charset="0"/>
              </a:rPr>
              <a:t>32 channel controller.</a:t>
            </a:r>
          </a:p>
          <a:p>
            <a:pPr marL="742950" lvl="1" indent="-285750" algn="l">
              <a:buFont typeface="Courier New" panose="02070309020205020404" pitchFamily="49" charset="0"/>
              <a:buChar char="o"/>
            </a:pPr>
            <a:r>
              <a:rPr lang="en-US" altLang="ja-JP" sz="1600" b="0" kern="0">
                <a:latin typeface="Helvetica" pitchFamily="2" charset="0"/>
                <a:cs typeface="Arial Narrow" panose="020B0604020202020204" pitchFamily="34" charset="0"/>
              </a:rPr>
              <a:t>Accepts 4 wired transmitters</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GHz radio and 78 networks</a:t>
            </a:r>
          </a:p>
          <a:p>
            <a:pPr algn="l"/>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Four Programmable Alarm Relays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NEMA 4X weather resistant enclosure (stainless-steel option available)</a:t>
            </a:r>
          </a:p>
          <a:p>
            <a:pPr algn="l"/>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Modbus output</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VDC or 110 VAC</a:t>
            </a:r>
            <a:endParaRPr lang="en-GB" altLang="ja-JP" sz="2000" b="0" kern="0">
              <a:latin typeface="+mn-lt"/>
              <a:cs typeface="Arial Narrow" panose="020B0604020202020204" pitchFamily="34" charset="0"/>
            </a:endParaRPr>
          </a:p>
        </p:txBody>
      </p:sp>
      <p:pic>
        <p:nvPicPr>
          <p:cNvPr id="6" name="Picture 5">
            <a:extLst>
              <a:ext uri="{FF2B5EF4-FFF2-40B4-BE49-F238E27FC236}">
                <a16:creationId xmlns:a16="http://schemas.microsoft.com/office/drawing/2014/main" id="{B82999AB-B23E-9140-B0F8-EF3EB3D36A27}"/>
              </a:ext>
            </a:extLst>
          </p:cNvPr>
          <p:cNvPicPr>
            <a:picLocks noChangeAspect="1"/>
          </p:cNvPicPr>
          <p:nvPr/>
        </p:nvPicPr>
        <p:blipFill>
          <a:blip r:embed="rId3"/>
          <a:stretch>
            <a:fillRect/>
          </a:stretch>
        </p:blipFill>
        <p:spPr>
          <a:xfrm>
            <a:off x="682696" y="0"/>
            <a:ext cx="2541305" cy="5956183"/>
          </a:xfrm>
          <a:prstGeom prst="rect">
            <a:avLst/>
          </a:prstGeom>
        </p:spPr>
      </p:pic>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sp>
        <p:nvSpPr>
          <p:cNvPr id="7" name="TextBox 6">
            <a:extLst>
              <a:ext uri="{FF2B5EF4-FFF2-40B4-BE49-F238E27FC236}">
                <a16:creationId xmlns:a16="http://schemas.microsoft.com/office/drawing/2014/main" id="{94E6B339-BFF7-9B4A-B50E-52372D403C61}"/>
              </a:ext>
            </a:extLst>
          </p:cNvPr>
          <p:cNvSpPr txBox="1"/>
          <p:nvPr/>
        </p:nvSpPr>
        <p:spPr>
          <a:xfrm>
            <a:off x="315443" y="5922489"/>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rPr>
              <a:t>32 Channel Hybrid Controller</a:t>
            </a:r>
          </a:p>
        </p:txBody>
      </p:sp>
    </p:spTree>
    <p:extLst>
      <p:ext uri="{BB962C8B-B14F-4D97-AF65-F5344CB8AC3E}">
        <p14:creationId xmlns:p14="http://schemas.microsoft.com/office/powerpoint/2010/main" val="3735851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272086" y="1351487"/>
            <a:ext cx="7462564"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7010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Channel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ADD and SUB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Channel selection, Channel on/off, Channel type—wired or wirefree, sensor type (wired only), scale (wired only), # of decimals (wired only), radio address (wirefree only), relay on/off, relay rise/fall, relay value, relay latching/unlatching, system information</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Advanced Configuration Menu (Global Settings)</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Cycle the unit's power by using the switch on the PCB. When the Display Screens illuminate, press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LCD contrast (upper), LCD contrast (lower), restore factory default settings, relay 4 fault relay, fault relay failsafe setting, fault terminal failsafe setting, Modbus address, Baud setting, Radio Timeout, Network channel, Monitor setup—primary or secondary</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Calibration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Zero, and span</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Relay test mode</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RESET.  Relay 1 will activate after five seconds, Relay 2 will activate after an additional five seconds, etc.</a:t>
            </a:r>
          </a:p>
          <a:p>
            <a:pPr marL="114300" indent="0">
              <a:spcBef>
                <a:spcPts val="0"/>
              </a:spcBef>
              <a:spcAft>
                <a:spcPts val="0"/>
              </a:spcAft>
              <a:buNone/>
            </a:pPr>
            <a:endParaRPr lang="en-US" sz="24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CCB132E0-8444-974F-84B0-5E5C1F14DC10}"/>
              </a:ext>
            </a:extLst>
          </p:cNvPr>
          <p:cNvPicPr>
            <a:picLocks noChangeAspect="1"/>
          </p:cNvPicPr>
          <p:nvPr/>
        </p:nvPicPr>
        <p:blipFill>
          <a:blip r:embed="rId2"/>
          <a:stretch>
            <a:fillRect/>
          </a:stretch>
        </p:blipFill>
        <p:spPr>
          <a:xfrm>
            <a:off x="7582476" y="1351487"/>
            <a:ext cx="1502801" cy="3522190"/>
          </a:xfrm>
          <a:prstGeom prst="rect">
            <a:avLst/>
          </a:prstGeom>
        </p:spPr>
      </p:pic>
    </p:spTree>
    <p:extLst>
      <p:ext uri="{BB962C8B-B14F-4D97-AF65-F5344CB8AC3E}">
        <p14:creationId xmlns:p14="http://schemas.microsoft.com/office/powerpoint/2010/main" val="605355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1" i="0" u="none" strike="noStrike" kern="0" cap="none" spc="0" normalizeH="0" baseline="0" noProof="0">
                <a:ln>
                  <a:noFill/>
                </a:ln>
                <a:solidFill>
                  <a:prstClr val="black"/>
                </a:solidFill>
                <a:effectLst/>
                <a:uLnTx/>
                <a:uFillTx/>
                <a:latin typeface="Arial" charset="0"/>
                <a:ea typeface="ＭＳ Ｐゴシック" charset="0"/>
              </a:rPr>
              <a:t>Wireless controllers continued</a:t>
            </a:r>
            <a:endParaRPr kumimoji="0" lang="en-US" altLang="ja-JP" sz="3000" b="1"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7032</a:t>
            </a:r>
          </a:p>
        </p:txBody>
      </p:sp>
      <p:sp>
        <p:nvSpPr>
          <p:cNvPr id="4" name="TextBox 3">
            <a:extLst>
              <a:ext uri="{FF2B5EF4-FFF2-40B4-BE49-F238E27FC236}">
                <a16:creationId xmlns:a16="http://schemas.microsoft.com/office/drawing/2014/main" id="{E1180259-C1D0-1A40-A48A-9C4437B7870A}"/>
              </a:ext>
            </a:extLst>
          </p:cNvPr>
          <p:cNvSpPr txBox="1"/>
          <p:nvPr/>
        </p:nvSpPr>
        <p:spPr>
          <a:xfrm>
            <a:off x="4030492" y="1679564"/>
            <a:ext cx="4232106" cy="4278094"/>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32 channel controller.</a:t>
            </a:r>
          </a:p>
          <a:p>
            <a:pPr marL="742950"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Accepts 4 wired transmitters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Wireless communication</a:t>
            </a:r>
          </a:p>
          <a:p>
            <a:pPr marL="800100" marR="0" lvl="1"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900 MHz radio and 52 networks</a:t>
            </a:r>
          </a:p>
          <a:p>
            <a:pPr marL="800100" marR="0" lvl="1"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GHz radio and 78 networks</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Four Programmable Alarm Relays</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NEMA 4X weather resistant enclosure (stainless-steel option available)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Modbus output</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VDC or 110 VAC</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lang="en-GB" altLang="ja-JP" sz="1600" b="0" kern="0">
              <a:solidFill>
                <a:prstClr val="black"/>
              </a:solidFill>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Color touchscreen</a:t>
            </a:r>
          </a:p>
        </p:txBody>
      </p:sp>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pic>
        <p:nvPicPr>
          <p:cNvPr id="3" name="Picture 2">
            <a:extLst>
              <a:ext uri="{FF2B5EF4-FFF2-40B4-BE49-F238E27FC236}">
                <a16:creationId xmlns:a16="http://schemas.microsoft.com/office/drawing/2014/main" id="{BE0C6984-358F-4D4C-A3EF-441E2AC99848}"/>
              </a:ext>
            </a:extLst>
          </p:cNvPr>
          <p:cNvPicPr>
            <a:picLocks noChangeAspect="1"/>
          </p:cNvPicPr>
          <p:nvPr/>
        </p:nvPicPr>
        <p:blipFill>
          <a:blip r:embed="rId4"/>
          <a:stretch>
            <a:fillRect/>
          </a:stretch>
        </p:blipFill>
        <p:spPr>
          <a:xfrm>
            <a:off x="575061" y="-72674"/>
            <a:ext cx="2888618" cy="5796793"/>
          </a:xfrm>
          <a:prstGeom prst="rect">
            <a:avLst/>
          </a:prstGeom>
        </p:spPr>
      </p:pic>
      <p:sp>
        <p:nvSpPr>
          <p:cNvPr id="11" name="TextBox 10">
            <a:extLst>
              <a:ext uri="{FF2B5EF4-FFF2-40B4-BE49-F238E27FC236}">
                <a16:creationId xmlns:a16="http://schemas.microsoft.com/office/drawing/2014/main" id="{D02E7707-2C10-5940-B47C-3C68EDEB4390}"/>
              </a:ext>
            </a:extLst>
          </p:cNvPr>
          <p:cNvSpPr txBox="1"/>
          <p:nvPr/>
        </p:nvSpPr>
        <p:spPr>
          <a:xfrm>
            <a:off x="99368" y="5788381"/>
            <a:ext cx="3840004"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cs typeface="Arial Narrow" panose="020B0604020202020204" pitchFamily="34" charset="0"/>
              </a:rPr>
              <a:t>32 Channel Touchscreen Controller</a:t>
            </a:r>
          </a:p>
        </p:txBody>
      </p:sp>
    </p:spTree>
    <p:extLst>
      <p:ext uri="{BB962C8B-B14F-4D97-AF65-F5344CB8AC3E}">
        <p14:creationId xmlns:p14="http://schemas.microsoft.com/office/powerpoint/2010/main" val="2794515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93126" y="1383532"/>
            <a:ext cx="8483714" cy="5149741"/>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7032</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Calibri" panose="020F0502020204030204" pitchFamily="34" charset="0"/>
                <a:cs typeface="Times New Roman" panose="02020603050405020304" pitchFamily="18" charset="0"/>
              </a:rPr>
              <a:t>Channel configuration</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the WireFree logo to enable the “Channel Config” button on the Home Screen</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“Channel Config” to enter Channel Configuration Mode</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Wired or wirefree, relay configuration, radio address (wirefree), scale (wired), sensor location, duplicate settings, turn channel off</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Touch the WireFree logo, then Press and hold the GEN II logo until the Touchscreen shows the Configuration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View serial #, view date manufactured, calibration mode, relay tests, restart, VIEW Modbus Output Settings: Baud Rate, VIEW Radio Settings: Radio Timeout, VIEW Gen II Radio Settings: Network ID, VIEW Gen II Radio Settings: Primary or Secondary Monitor, VIEW OI-7032 Reset to Factory Default, VIEW Relay Settings: Relays 1-4 (Failsafe), VIEW Relay Settings: Fault Terminal,  VIEW Relay Settings: Fault Relay Assign</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Configuration Menu Modifications (Second-Level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To modify certain items in the Configuration Menu, the AirLink 7032 Terminal Board must be reset (while in the Configuration Menu). To reset the board, complete the following steps</a:t>
            </a:r>
          </a:p>
          <a:p>
            <a:pPr marL="1600200" marR="0" lvl="3" indent="-228600">
              <a:spcBef>
                <a:spcPts val="0"/>
              </a:spcBef>
              <a:spcAft>
                <a:spcPts val="0"/>
              </a:spcAft>
              <a:buFont typeface="Symbol" panose="05050102010706020507" pitchFamily="18"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“Restart AirLink 7032”</a:t>
            </a:r>
          </a:p>
          <a:p>
            <a:pPr marL="1600200" marR="0" lvl="3" indent="-228600">
              <a:spcBef>
                <a:spcPts val="0"/>
              </a:spcBef>
              <a:spcAft>
                <a:spcPts val="0"/>
              </a:spcAft>
              <a:buFont typeface="Symbol" panose="05050102010706020507" pitchFamily="18"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Wait for the pop-up window to disappear and the grayed-out buttons to become black</a:t>
            </a:r>
          </a:p>
          <a:p>
            <a:pPr lvl="2">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Modbus Address, Baud Rate, Radio Timeout, Network ID, Primary or Secondary Monitor, Reset to Factory Default, Relays 1-4 (Failsafe), Fault Terminal, Fault Relay Assign</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1DDE02E4-A98E-4B4C-A1FE-FFEAD40E8654}"/>
              </a:ext>
            </a:extLst>
          </p:cNvPr>
          <p:cNvPicPr>
            <a:picLocks noChangeAspect="1"/>
          </p:cNvPicPr>
          <p:nvPr/>
        </p:nvPicPr>
        <p:blipFill>
          <a:blip r:embed="rId2"/>
          <a:stretch>
            <a:fillRect/>
          </a:stretch>
        </p:blipFill>
        <p:spPr>
          <a:xfrm>
            <a:off x="8021901" y="92972"/>
            <a:ext cx="1109879" cy="2227273"/>
          </a:xfrm>
          <a:prstGeom prst="rect">
            <a:avLst/>
          </a:prstGeom>
        </p:spPr>
      </p:pic>
    </p:spTree>
    <p:extLst>
      <p:ext uri="{BB962C8B-B14F-4D97-AF65-F5344CB8AC3E}">
        <p14:creationId xmlns:p14="http://schemas.microsoft.com/office/powerpoint/2010/main" val="3679841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1" i="0" u="none" strike="noStrike" kern="0" cap="none" spc="0" normalizeH="0" baseline="0" noProof="0">
                <a:ln>
                  <a:noFill/>
                </a:ln>
                <a:solidFill>
                  <a:prstClr val="black"/>
                </a:solidFill>
                <a:effectLst/>
                <a:uLnTx/>
                <a:uFillTx/>
                <a:latin typeface="Arial" charset="0"/>
                <a:ea typeface="ＭＳ Ｐゴシック" charset="0"/>
              </a:rPr>
              <a:t>Wireless controllers continued</a:t>
            </a:r>
            <a:endParaRPr kumimoji="0" lang="en-US" altLang="ja-JP" sz="3000" b="1"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7543</a:t>
            </a:r>
          </a:p>
        </p:txBody>
      </p:sp>
      <p:sp>
        <p:nvSpPr>
          <p:cNvPr id="4" name="TextBox 3">
            <a:extLst>
              <a:ext uri="{FF2B5EF4-FFF2-40B4-BE49-F238E27FC236}">
                <a16:creationId xmlns:a16="http://schemas.microsoft.com/office/drawing/2014/main" id="{E1180259-C1D0-1A40-A48A-9C4437B7870A}"/>
              </a:ext>
            </a:extLst>
          </p:cNvPr>
          <p:cNvSpPr txBox="1"/>
          <p:nvPr/>
        </p:nvSpPr>
        <p:spPr>
          <a:xfrm>
            <a:off x="3483405" y="2539286"/>
            <a:ext cx="4923019" cy="2585323"/>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lang="en-US" altLang="ja-JP" sz="1800" b="0" kern="0">
                <a:solidFill>
                  <a:prstClr val="black"/>
                </a:solidFill>
                <a:latin typeface="Helvetica" pitchFamily="2" charset="0"/>
                <a:cs typeface="Arial Narrow" panose="020B0604020202020204" pitchFamily="34" charset="0"/>
              </a:rPr>
              <a:t>6 channel wireless controller</a:t>
            </a:r>
            <a:endParaRPr kumimoji="0" lang="en-US"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3 Programmable Alarm Relays</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lang="en-GB" altLang="ja-JP" sz="1800" b="0" kern="0">
              <a:solidFill>
                <a:prstClr val="black"/>
              </a:solidFill>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Modbus or HART output</a:t>
            </a:r>
          </a:p>
          <a:p>
            <a:pPr marR="0" lvl="0" algn="l" defTabSz="914400" rtl="0" eaLnBrk="0" fontAlgn="base" latinLnBrk="0" hangingPunct="0">
              <a:lnSpc>
                <a:spcPct val="100000"/>
              </a:lnSpc>
              <a:spcBef>
                <a:spcPct val="0"/>
              </a:spcBef>
              <a:spcAft>
                <a:spcPct val="0"/>
              </a:spcAft>
              <a:buClrTx/>
              <a:buSzTx/>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VDC or 110 VAC</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NEMA 4X enclosure</a:t>
            </a:r>
            <a:endParaRPr kumimoji="0" lang="en-GB" altLang="ja-JP" sz="20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endParaRPr>
          </a:p>
        </p:txBody>
      </p:sp>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pic>
        <p:nvPicPr>
          <p:cNvPr id="5" name="Picture 4">
            <a:extLst>
              <a:ext uri="{FF2B5EF4-FFF2-40B4-BE49-F238E27FC236}">
                <a16:creationId xmlns:a16="http://schemas.microsoft.com/office/drawing/2014/main" id="{BE322463-0460-9841-8027-EEE4747B7D94}"/>
              </a:ext>
            </a:extLst>
          </p:cNvPr>
          <p:cNvPicPr>
            <a:picLocks noChangeAspect="1"/>
          </p:cNvPicPr>
          <p:nvPr/>
        </p:nvPicPr>
        <p:blipFill>
          <a:blip r:embed="rId4"/>
          <a:stretch>
            <a:fillRect/>
          </a:stretch>
        </p:blipFill>
        <p:spPr>
          <a:xfrm>
            <a:off x="582975" y="536874"/>
            <a:ext cx="2277671" cy="5219059"/>
          </a:xfrm>
          <a:prstGeom prst="rect">
            <a:avLst/>
          </a:prstGeom>
        </p:spPr>
      </p:pic>
      <p:sp>
        <p:nvSpPr>
          <p:cNvPr id="9" name="TextBox 8">
            <a:extLst>
              <a:ext uri="{FF2B5EF4-FFF2-40B4-BE49-F238E27FC236}">
                <a16:creationId xmlns:a16="http://schemas.microsoft.com/office/drawing/2014/main" id="{C19EBBAC-5C8A-B345-B321-35A0DE305BB7}"/>
              </a:ext>
            </a:extLst>
          </p:cNvPr>
          <p:cNvSpPr txBox="1"/>
          <p:nvPr/>
        </p:nvSpPr>
        <p:spPr>
          <a:xfrm>
            <a:off x="83905" y="5677711"/>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mj-lt"/>
                <a:cs typeface="Arial Narrow" panose="020B0604020202020204" pitchFamily="34" charset="0"/>
              </a:rPr>
              <a:t>6 Channel with Modbus</a:t>
            </a:r>
          </a:p>
        </p:txBody>
      </p:sp>
    </p:spTree>
    <p:extLst>
      <p:ext uri="{BB962C8B-B14F-4D97-AF65-F5344CB8AC3E}">
        <p14:creationId xmlns:p14="http://schemas.microsoft.com/office/powerpoint/2010/main" val="222654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0" y="1342052"/>
            <a:ext cx="7188483" cy="5140419"/>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7543</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Calibri" panose="020F0502020204030204" pitchFamily="34" charset="0"/>
                <a:cs typeface="Times New Roman" panose="02020603050405020304" pitchFamily="18" charset="0"/>
              </a:rPr>
              <a:t>Basic Configuration Menu</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Channel Selection, Channel On/Off,  Radio Address Setting, Relay On/Off,  Relay Setting-Type (Rise/Fall), Relay Value Setting, Relay Latching/Unlatching, Duplicate Channel.</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Advanced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Cycle the unit's power (turn OFF, then ON). Power off the device by turning off the voltage supply at the power source (DC power), or by unplugging the unit (AC power). Power on the device by supplying voltage to the unit.</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When the RKI Logo is shown on the Display Screen, press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Adjust LCD Contrast, Restore Factory Default Settings, Fault Relay Setup: Relay 3 Fault Relay, Fault Relay Setup: Latching or Unlatching, Relay Failsafe Setup: Relay 1 Failsafe (right), Relay Failsafe Setup: Relay 2 Failsafe (below), Relay Failsafe Setup: Relay 3 Failsafe (right), Relay Failsafe Setup: Fault Terminal Failsafe (below), Radio Timeout Setting, Network Channel Setting, Primary/Secondary Setting</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Relay Alarm test mode</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and SUB for five seconds to enter Alarm Test Mode</a:t>
            </a: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FD317859-E3C4-AB46-A8C2-73C4C796DD05}"/>
              </a:ext>
            </a:extLst>
          </p:cNvPr>
          <p:cNvPicPr>
            <a:picLocks noChangeAspect="1"/>
          </p:cNvPicPr>
          <p:nvPr/>
        </p:nvPicPr>
        <p:blipFill>
          <a:blip r:embed="rId2"/>
          <a:stretch>
            <a:fillRect/>
          </a:stretch>
        </p:blipFill>
        <p:spPr>
          <a:xfrm>
            <a:off x="7205260" y="990218"/>
            <a:ext cx="1938740" cy="4442432"/>
          </a:xfrm>
          <a:prstGeom prst="rect">
            <a:avLst/>
          </a:prstGeom>
        </p:spPr>
      </p:pic>
      <p:sp>
        <p:nvSpPr>
          <p:cNvPr id="6" name="TextBox 5">
            <a:extLst>
              <a:ext uri="{FF2B5EF4-FFF2-40B4-BE49-F238E27FC236}">
                <a16:creationId xmlns:a16="http://schemas.microsoft.com/office/drawing/2014/main" id="{25B2B15C-CBE3-384F-897D-971CC0CC64C4}"/>
              </a:ext>
            </a:extLst>
          </p:cNvPr>
          <p:cNvSpPr txBox="1"/>
          <p:nvPr/>
        </p:nvSpPr>
        <p:spPr>
          <a:xfrm>
            <a:off x="6300526" y="5393039"/>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rPr>
              <a:t>6 Channel with Modbus</a:t>
            </a:r>
          </a:p>
        </p:txBody>
      </p:sp>
    </p:spTree>
    <p:extLst>
      <p:ext uri="{BB962C8B-B14F-4D97-AF65-F5344CB8AC3E}">
        <p14:creationId xmlns:p14="http://schemas.microsoft.com/office/powerpoint/2010/main" val="1703264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1" i="0" u="none" strike="noStrike" kern="0" cap="none" spc="0" normalizeH="0" baseline="0" noProof="0">
                <a:ln>
                  <a:noFill/>
                </a:ln>
                <a:solidFill>
                  <a:prstClr val="black"/>
                </a:solidFill>
                <a:effectLst/>
                <a:uLnTx/>
                <a:uFillTx/>
                <a:latin typeface="Arial" charset="0"/>
                <a:ea typeface="ＭＳ Ｐゴシック" charset="0"/>
              </a:rPr>
              <a:t>Wireless controllers continued</a:t>
            </a:r>
            <a:endParaRPr kumimoji="0" lang="en-US" altLang="ja-JP" sz="3000" b="1"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a:t>
            </a:r>
            <a:r>
              <a:rPr lang="en-US" altLang="ja-JP" sz="2800" b="0" kern="0">
                <a:solidFill>
                  <a:prstClr val="black"/>
                </a:solidFill>
                <a:latin typeface="Century Gothic"/>
              </a:rPr>
              <a:t>9850 Receiver Interface</a:t>
            </a:r>
            <a:endPar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4" name="TextBox 3">
            <a:extLst>
              <a:ext uri="{FF2B5EF4-FFF2-40B4-BE49-F238E27FC236}">
                <a16:creationId xmlns:a16="http://schemas.microsoft.com/office/drawing/2014/main" id="{E1180259-C1D0-1A40-A48A-9C4437B7870A}"/>
              </a:ext>
            </a:extLst>
          </p:cNvPr>
          <p:cNvSpPr txBox="1"/>
          <p:nvPr/>
        </p:nvSpPr>
        <p:spPr>
          <a:xfrm>
            <a:off x="3590847" y="2741466"/>
            <a:ext cx="4923019" cy="2062103"/>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lang="en-US" altLang="ja-JP" sz="1800" b="0" kern="0">
                <a:solidFill>
                  <a:prstClr val="black"/>
                </a:solidFill>
                <a:latin typeface="Helvetica" pitchFamily="2" charset="0"/>
                <a:cs typeface="Arial Narrow" panose="020B0604020202020204" pitchFamily="34" charset="0"/>
              </a:rPr>
              <a:t>255 channel wireless or Modbus input</a:t>
            </a:r>
          </a:p>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US"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lang="en-US" altLang="ja-JP" sz="1800" b="0" kern="0">
                <a:solidFill>
                  <a:prstClr val="black"/>
                </a:solidFill>
                <a:latin typeface="Helvetica" pitchFamily="2" charset="0"/>
                <a:cs typeface="Arial Narrow" panose="020B0604020202020204" pitchFamily="34" charset="0"/>
              </a:rPr>
              <a:t>Modbus output, or up to thirty-two 4-20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VDC or 110 VAC</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NEMA 4X enclosure</a:t>
            </a:r>
          </a:p>
        </p:txBody>
      </p:sp>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pic>
        <p:nvPicPr>
          <p:cNvPr id="3" name="Picture 2">
            <a:extLst>
              <a:ext uri="{FF2B5EF4-FFF2-40B4-BE49-F238E27FC236}">
                <a16:creationId xmlns:a16="http://schemas.microsoft.com/office/drawing/2014/main" id="{48ED4AEB-685D-C04D-AA1B-D7005E56D34C}"/>
              </a:ext>
            </a:extLst>
          </p:cNvPr>
          <p:cNvPicPr>
            <a:picLocks noChangeAspect="1"/>
          </p:cNvPicPr>
          <p:nvPr/>
        </p:nvPicPr>
        <p:blipFill>
          <a:blip r:embed="rId4"/>
          <a:stretch>
            <a:fillRect/>
          </a:stretch>
        </p:blipFill>
        <p:spPr>
          <a:xfrm>
            <a:off x="819947" y="0"/>
            <a:ext cx="2438552" cy="5482932"/>
          </a:xfrm>
          <a:prstGeom prst="rect">
            <a:avLst/>
          </a:prstGeom>
        </p:spPr>
      </p:pic>
      <p:sp>
        <p:nvSpPr>
          <p:cNvPr id="9" name="TextBox 8">
            <a:extLst>
              <a:ext uri="{FF2B5EF4-FFF2-40B4-BE49-F238E27FC236}">
                <a16:creationId xmlns:a16="http://schemas.microsoft.com/office/drawing/2014/main" id="{EA606F98-1A79-0F41-8D7A-8C7294327994}"/>
              </a:ext>
            </a:extLst>
          </p:cNvPr>
          <p:cNvSpPr txBox="1"/>
          <p:nvPr/>
        </p:nvSpPr>
        <p:spPr>
          <a:xfrm>
            <a:off x="315038" y="5588041"/>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mj-lt"/>
                <a:cs typeface="Arial Narrow" panose="020B0604020202020204" pitchFamily="34" charset="0"/>
              </a:rPr>
              <a:t>255 Channel Interface</a:t>
            </a:r>
          </a:p>
        </p:txBody>
      </p:sp>
    </p:spTree>
    <p:extLst>
      <p:ext uri="{BB962C8B-B14F-4D97-AF65-F5344CB8AC3E}">
        <p14:creationId xmlns:p14="http://schemas.microsoft.com/office/powerpoint/2010/main" val="1755927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406681" y="1404143"/>
            <a:ext cx="6562127"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9850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Calibri" panose="020F0502020204030204" pitchFamily="34" charset="0"/>
                <a:cs typeface="Times New Roman" panose="02020603050405020304" pitchFamily="18" charset="0"/>
              </a:rPr>
              <a:t>Basic Configuration Menu</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Modbus Setup Address Setting, Modbus Setup Baud, Modbus Setup Float Swap, Modbus Setup 485 or 232, 4-20 Port Setup, 4-20 Port Setup On/Off, 4-20 Port Setup Address, 4-20 Port Setup Output 1:1/Scaled, 4-20 Port Setup Min Scale, 4-20 Port Setup Max Scale, 4-20 Port Setup 4mA Offset, 4-20 Port Setup 20mA Offset, IP Address Setup Type, Address Selection for relay, Address On/Off Setup for relay, Address Rise/Fall Low Setup for relay, Low Alarm Setup for relay, Address Rise/Fall High Setup for relay, High Alarm Setup for relay, Address Setup: Duplicate.</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Advanced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Cycle the unit's power (turn OFF, then ON). Power off the device by turning off the voltage supply at the power source (DC power), or by unplugging the unit (AC power). Power on the device by supplying voltage to the unit.</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When the RKI Logo is shown on the Display Screen, press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Adjust LCD Contrast, Radio Timeout, Network ID, Primary/Secondary Monitor Setting.</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4F30263F-8362-E244-B5DC-8EF681C28055}"/>
              </a:ext>
            </a:extLst>
          </p:cNvPr>
          <p:cNvPicPr>
            <a:picLocks noChangeAspect="1"/>
          </p:cNvPicPr>
          <p:nvPr/>
        </p:nvPicPr>
        <p:blipFill>
          <a:blip r:embed="rId2"/>
          <a:stretch>
            <a:fillRect/>
          </a:stretch>
        </p:blipFill>
        <p:spPr>
          <a:xfrm>
            <a:off x="6968808" y="927894"/>
            <a:ext cx="2175191" cy="4890781"/>
          </a:xfrm>
          <a:prstGeom prst="rect">
            <a:avLst/>
          </a:prstGeom>
        </p:spPr>
      </p:pic>
      <p:sp>
        <p:nvSpPr>
          <p:cNvPr id="6" name="TextBox 5">
            <a:extLst>
              <a:ext uri="{FF2B5EF4-FFF2-40B4-BE49-F238E27FC236}">
                <a16:creationId xmlns:a16="http://schemas.microsoft.com/office/drawing/2014/main" id="{7C2730AE-FE29-294E-8B8A-E8864520C0D1}"/>
              </a:ext>
            </a:extLst>
          </p:cNvPr>
          <p:cNvSpPr txBox="1"/>
          <p:nvPr/>
        </p:nvSpPr>
        <p:spPr>
          <a:xfrm>
            <a:off x="6321555" y="5930106"/>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rPr>
              <a:t>255 Channel Interface</a:t>
            </a:r>
          </a:p>
        </p:txBody>
      </p:sp>
    </p:spTree>
    <p:extLst>
      <p:ext uri="{BB962C8B-B14F-4D97-AF65-F5344CB8AC3E}">
        <p14:creationId xmlns:p14="http://schemas.microsoft.com/office/powerpoint/2010/main" val="165996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5C46-46FA-E14D-A0A8-063633575BC7}"/>
              </a:ext>
            </a:extLst>
          </p:cNvPr>
          <p:cNvSpPr>
            <a:spLocks noGrp="1"/>
          </p:cNvSpPr>
          <p:nvPr>
            <p:ph type="ctrTitle"/>
          </p:nvPr>
        </p:nvSpPr>
        <p:spPr>
          <a:xfrm>
            <a:off x="1118675" y="235594"/>
            <a:ext cx="7772400" cy="1084358"/>
          </a:xfrm>
          <a:effectLst>
            <a:outerShdw blurRad="50800" dist="38100" dir="2700000" algn="tl" rotWithShape="0">
              <a:prstClr val="black">
                <a:alpha val="40000"/>
              </a:prstClr>
            </a:outerShdw>
          </a:effectLst>
        </p:spPr>
        <p:txBody>
          <a:bodyPr/>
          <a:lstStyle/>
          <a:p>
            <a:r>
              <a:rPr lang="en-US" sz="3200" b="1">
                <a:latin typeface="Arial" panose="020B0604020202020204" pitchFamily="34" charset="0"/>
                <a:cs typeface="Arial" panose="020B0604020202020204" pitchFamily="34" charset="0"/>
              </a:rPr>
              <a:t>Wireless Transmitters</a:t>
            </a:r>
          </a:p>
        </p:txBody>
      </p:sp>
      <p:sp>
        <p:nvSpPr>
          <p:cNvPr id="5" name="Subtitle 2">
            <a:extLst>
              <a:ext uri="{FF2B5EF4-FFF2-40B4-BE49-F238E27FC236}">
                <a16:creationId xmlns:a16="http://schemas.microsoft.com/office/drawing/2014/main" id="{606E246F-80C7-BB4E-A9BD-1DE9EA2D4001}"/>
              </a:ext>
            </a:extLst>
          </p:cNvPr>
          <p:cNvSpPr txBox="1">
            <a:spLocks/>
          </p:cNvSpPr>
          <p:nvPr/>
        </p:nvSpPr>
        <p:spPr bwMode="auto">
          <a:xfrm>
            <a:off x="3263377" y="2959665"/>
            <a:ext cx="3482997" cy="9074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0"/>
              <a:t>Transmitters</a:t>
            </a:r>
          </a:p>
        </p:txBody>
      </p:sp>
      <p:pic>
        <p:nvPicPr>
          <p:cNvPr id="9" name="Picture 8">
            <a:extLst>
              <a:ext uri="{FF2B5EF4-FFF2-40B4-BE49-F238E27FC236}">
                <a16:creationId xmlns:a16="http://schemas.microsoft.com/office/drawing/2014/main" id="{F97C4683-3897-3046-8C97-3FBC846B3766}"/>
              </a:ext>
            </a:extLst>
          </p:cNvPr>
          <p:cNvPicPr>
            <a:picLocks noChangeAspect="1"/>
          </p:cNvPicPr>
          <p:nvPr/>
        </p:nvPicPr>
        <p:blipFill>
          <a:blip r:embed="rId2"/>
          <a:stretch>
            <a:fillRect/>
          </a:stretch>
        </p:blipFill>
        <p:spPr>
          <a:xfrm>
            <a:off x="3547215" y="1390959"/>
            <a:ext cx="2915320" cy="1084357"/>
          </a:xfrm>
          <a:prstGeom prst="rect">
            <a:avLst/>
          </a:prstGeom>
        </p:spPr>
      </p:pic>
      <p:pic>
        <p:nvPicPr>
          <p:cNvPr id="6" name="Picture 5">
            <a:extLst>
              <a:ext uri="{FF2B5EF4-FFF2-40B4-BE49-F238E27FC236}">
                <a16:creationId xmlns:a16="http://schemas.microsoft.com/office/drawing/2014/main" id="{FAE019BB-AD53-EC4F-AB6D-BBF8FD6E81A3}"/>
              </a:ext>
            </a:extLst>
          </p:cNvPr>
          <p:cNvPicPr>
            <a:picLocks noChangeAspect="1"/>
          </p:cNvPicPr>
          <p:nvPr/>
        </p:nvPicPr>
        <p:blipFill>
          <a:blip r:embed="rId3"/>
          <a:stretch>
            <a:fillRect/>
          </a:stretch>
        </p:blipFill>
        <p:spPr>
          <a:xfrm>
            <a:off x="6353531" y="1919334"/>
            <a:ext cx="2265368" cy="4612741"/>
          </a:xfrm>
          <a:prstGeom prst="rect">
            <a:avLst/>
          </a:prstGeom>
        </p:spPr>
      </p:pic>
      <p:pic>
        <p:nvPicPr>
          <p:cNvPr id="7" name="Picture 6">
            <a:extLst>
              <a:ext uri="{FF2B5EF4-FFF2-40B4-BE49-F238E27FC236}">
                <a16:creationId xmlns:a16="http://schemas.microsoft.com/office/drawing/2014/main" id="{E7D00752-4C1D-EC45-8B80-82F6B7A7E4F4}"/>
              </a:ext>
            </a:extLst>
          </p:cNvPr>
          <p:cNvPicPr>
            <a:picLocks noChangeAspect="1"/>
          </p:cNvPicPr>
          <p:nvPr/>
        </p:nvPicPr>
        <p:blipFill>
          <a:blip r:embed="rId4"/>
          <a:stretch>
            <a:fillRect/>
          </a:stretch>
        </p:blipFill>
        <p:spPr>
          <a:xfrm>
            <a:off x="595565" y="2339552"/>
            <a:ext cx="1665838" cy="4170719"/>
          </a:xfrm>
          <a:prstGeom prst="rect">
            <a:avLst/>
          </a:prstGeom>
        </p:spPr>
      </p:pic>
      <p:pic>
        <p:nvPicPr>
          <p:cNvPr id="8" name="Content Placeholder 9">
            <a:extLst>
              <a:ext uri="{FF2B5EF4-FFF2-40B4-BE49-F238E27FC236}">
                <a16:creationId xmlns:a16="http://schemas.microsoft.com/office/drawing/2014/main" id="{4D4AB6E9-8DC5-3F46-B65A-5A94C5F70E42}"/>
              </a:ext>
            </a:extLst>
          </p:cNvPr>
          <p:cNvPicPr>
            <a:picLocks noChangeAspect="1"/>
          </p:cNvPicPr>
          <p:nvPr/>
        </p:nvPicPr>
        <p:blipFill>
          <a:blip r:embed="rId5"/>
          <a:stretch>
            <a:fillRect/>
          </a:stretch>
        </p:blipFill>
        <p:spPr bwMode="auto">
          <a:xfrm>
            <a:off x="3551947" y="4191754"/>
            <a:ext cx="2040100" cy="2318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6963413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6FD0097-FD68-BB4F-8E44-53756E9C1AFD}"/>
              </a:ext>
            </a:extLst>
          </p:cNvPr>
          <p:cNvPicPr>
            <a:picLocks noChangeAspect="1"/>
          </p:cNvPicPr>
          <p:nvPr/>
        </p:nvPicPr>
        <p:blipFill rotWithShape="1">
          <a:blip r:embed="rId3"/>
          <a:srcRect t="27118"/>
          <a:stretch/>
        </p:blipFill>
        <p:spPr>
          <a:xfrm>
            <a:off x="5382228" y="0"/>
            <a:ext cx="4048154" cy="6180559"/>
          </a:xfrm>
          <a:prstGeom prst="rect">
            <a:avLst/>
          </a:prstGeom>
          <a:effectLst>
            <a:outerShdw blurRad="76200" dir="13500000" sy="23000" kx="1200000" algn="br" rotWithShape="0">
              <a:prstClr val="black">
                <a:alpha val="20000"/>
              </a:prstClr>
            </a:outerShdw>
          </a:effectLst>
        </p:spPr>
      </p:pic>
      <p:sp>
        <p:nvSpPr>
          <p:cNvPr id="28" name="Rounded Rectangle 7"/>
          <p:cNvSpPr/>
          <p:nvPr/>
        </p:nvSpPr>
        <p:spPr bwMode="auto">
          <a:xfrm>
            <a:off x="1016000" y="352130"/>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Explosion Proof Transmitter</a:t>
            </a:r>
            <a:endParaRPr lang="en-US" altLang="ja-JP" sz="3000" kern="0"/>
          </a:p>
        </p:txBody>
      </p:sp>
      <p:sp>
        <p:nvSpPr>
          <p:cNvPr id="29" name="Rounded Rectangle 7"/>
          <p:cNvSpPr/>
          <p:nvPr/>
        </p:nvSpPr>
        <p:spPr bwMode="auto">
          <a:xfrm>
            <a:off x="1286932" y="6353944"/>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6900 Battery Powered</a:t>
            </a:r>
          </a:p>
        </p:txBody>
      </p:sp>
      <p:sp>
        <p:nvSpPr>
          <p:cNvPr id="4" name="TextBox 3">
            <a:extLst>
              <a:ext uri="{FF2B5EF4-FFF2-40B4-BE49-F238E27FC236}">
                <a16:creationId xmlns:a16="http://schemas.microsoft.com/office/drawing/2014/main" id="{E1180259-C1D0-1A40-A48A-9C4437B7870A}"/>
              </a:ext>
            </a:extLst>
          </p:cNvPr>
          <p:cNvSpPr txBox="1"/>
          <p:nvPr/>
        </p:nvSpPr>
        <p:spPr>
          <a:xfrm>
            <a:off x="600035" y="1536174"/>
            <a:ext cx="4698999" cy="3785652"/>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Continuously monitor wide range of gases using advanced sensor technology</a:t>
            </a:r>
          </a:p>
          <a:p>
            <a:pPr marL="800100" lvl="1"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Electrochemical</a:t>
            </a:r>
          </a:p>
          <a:p>
            <a:pPr marL="800100" lvl="1"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IR</a:t>
            </a:r>
          </a:p>
          <a:p>
            <a:pPr marL="800100" lvl="1"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PID</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Dual battery power</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 year max – electrochemical</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1 to 1.5 years max – IR </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2-weeks plus for PID  </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Easy to replace</a:t>
            </a: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53517" y="358159"/>
            <a:ext cx="1322749" cy="491998"/>
          </a:xfrm>
          <a:prstGeom prst="rect">
            <a:avLst/>
          </a:prstGeom>
        </p:spPr>
      </p:pic>
      <p:pic>
        <p:nvPicPr>
          <p:cNvPr id="11" name="Picture 10">
            <a:extLst>
              <a:ext uri="{FF2B5EF4-FFF2-40B4-BE49-F238E27FC236}">
                <a16:creationId xmlns:a16="http://schemas.microsoft.com/office/drawing/2014/main" id="{37813C61-E24C-574A-8BDF-0FAB4DDC4F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89480" y="6180559"/>
            <a:ext cx="1254520" cy="677441"/>
          </a:xfrm>
          <a:prstGeom prst="rect">
            <a:avLst/>
          </a:prstGeom>
        </p:spPr>
      </p:pic>
    </p:spTree>
    <p:extLst>
      <p:ext uri="{BB962C8B-B14F-4D97-AF65-F5344CB8AC3E}">
        <p14:creationId xmlns:p14="http://schemas.microsoft.com/office/powerpoint/2010/main" val="1353883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150794" y="1927741"/>
            <a:ext cx="8229600" cy="2783155"/>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6900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Alarm Test, Network ID, System Information, Zero/Calibration Timer Information, Unit Information, Background Setting, Calibration Method,  Display Screen Contrast Setting, Return to Factory Default Settings, Reset Zero &amp; Calibration Values </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Zeroing the Sensor, Calibrating the Sensor, Sensor Radio Address </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F306EFDB-D3BE-324C-A463-99DE219E3198}"/>
              </a:ext>
            </a:extLst>
          </p:cNvPr>
          <p:cNvPicPr>
            <a:picLocks noChangeAspect="1"/>
          </p:cNvPicPr>
          <p:nvPr/>
        </p:nvPicPr>
        <p:blipFill>
          <a:blip r:embed="rId2"/>
          <a:stretch>
            <a:fillRect/>
          </a:stretch>
        </p:blipFill>
        <p:spPr>
          <a:xfrm>
            <a:off x="6377656" y="977900"/>
            <a:ext cx="2887782" cy="5880100"/>
          </a:xfrm>
          <a:prstGeom prst="rect">
            <a:avLst/>
          </a:prstGeom>
        </p:spPr>
      </p:pic>
    </p:spTree>
    <p:extLst>
      <p:ext uri="{BB962C8B-B14F-4D97-AF65-F5344CB8AC3E}">
        <p14:creationId xmlns:p14="http://schemas.microsoft.com/office/powerpoint/2010/main" val="1921562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00582A-2423-5644-BDA4-AEBF28D819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7990" y="732591"/>
            <a:ext cx="4752048" cy="5139252"/>
          </a:xfrm>
          <a:prstGeom prst="rect">
            <a:avLst/>
          </a:prstGeom>
          <a:effectLst>
            <a:outerShdw blurRad="76200" dir="13500000" sy="23000" kx="1200000" algn="br" rotWithShape="0">
              <a:prstClr val="black">
                <a:alpha val="20000"/>
              </a:prstClr>
            </a:outerShdw>
          </a:effectLst>
        </p:spPr>
      </p:pic>
      <p:sp>
        <p:nvSpPr>
          <p:cNvPr id="28" name="Rounded Rectangle 7"/>
          <p:cNvSpPr/>
          <p:nvPr/>
        </p:nvSpPr>
        <p:spPr bwMode="auto">
          <a:xfrm>
            <a:off x="1016000" y="352130"/>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Transmitter, Wire Powered</a:t>
            </a:r>
            <a:endParaRPr lang="en-US" altLang="ja-JP" sz="3000" kern="0"/>
          </a:p>
        </p:txBody>
      </p:sp>
      <p:sp>
        <p:nvSpPr>
          <p:cNvPr id="29" name="Rounded Rectangle 7"/>
          <p:cNvSpPr/>
          <p:nvPr/>
        </p:nvSpPr>
        <p:spPr bwMode="auto">
          <a:xfrm>
            <a:off x="1286932" y="6353944"/>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a:t>
            </a:r>
            <a:r>
              <a:rPr lang="en-US" altLang="ja-JP" sz="2800" b="0" kern="0">
                <a:latin typeface="+mj-lt"/>
              </a:rPr>
              <a:t>T3A</a:t>
            </a:r>
            <a:endParaRPr kumimoji="0" lang="en-US" altLang="ja-JP" sz="2800" b="0" kern="0">
              <a:latin typeface="+mj-lt"/>
            </a:endParaRPr>
          </a:p>
        </p:txBody>
      </p:sp>
      <p:sp>
        <p:nvSpPr>
          <p:cNvPr id="4" name="TextBox 3">
            <a:extLst>
              <a:ext uri="{FF2B5EF4-FFF2-40B4-BE49-F238E27FC236}">
                <a16:creationId xmlns:a16="http://schemas.microsoft.com/office/drawing/2014/main" id="{E1180259-C1D0-1A40-A48A-9C4437B7870A}"/>
              </a:ext>
            </a:extLst>
          </p:cNvPr>
          <p:cNvSpPr txBox="1"/>
          <p:nvPr/>
        </p:nvSpPr>
        <p:spPr>
          <a:xfrm>
            <a:off x="457200" y="1554480"/>
            <a:ext cx="4698999" cy="4431983"/>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800" b="0" kern="0">
                <a:latin typeface="+mn-lt"/>
                <a:cs typeface="Arial Narrow" panose="020B0604020202020204" pitchFamily="34" charset="0"/>
              </a:rPr>
              <a:t>Continuously monitor wide range of gases using advanced sensor technology</a:t>
            </a:r>
          </a:p>
          <a:p>
            <a:pPr marL="800100" lvl="1" indent="-342900" algn="l">
              <a:buFont typeface="Courier New" panose="02070309020205020404" pitchFamily="49" charset="0"/>
              <a:buChar char="o"/>
            </a:pPr>
            <a:r>
              <a:rPr lang="en-US" altLang="ja-JP" sz="1800" b="0" kern="0">
                <a:latin typeface="+mn-lt"/>
                <a:cs typeface="Arial Narrow" panose="020B0604020202020204" pitchFamily="34" charset="0"/>
              </a:rPr>
              <a:t>Electrochemical</a:t>
            </a:r>
          </a:p>
          <a:p>
            <a:pPr marL="800100" lvl="1" indent="-342900" algn="l">
              <a:buFont typeface="Courier New" panose="02070309020205020404" pitchFamily="49" charset="0"/>
              <a:buChar char="o"/>
            </a:pPr>
            <a:r>
              <a:rPr lang="en-US" altLang="ja-JP" sz="1800" b="0" kern="0">
                <a:latin typeface="+mn-lt"/>
                <a:cs typeface="Arial Narrow" panose="020B0604020202020204" pitchFamily="34" charset="0"/>
              </a:rPr>
              <a:t>IR</a:t>
            </a:r>
          </a:p>
          <a:p>
            <a:pPr algn="l"/>
            <a:endParaRPr lang="en-US" altLang="ja-JP" sz="1800" b="0" kern="0">
              <a:latin typeface="+mn-lt"/>
              <a:cs typeface="Arial Narrow" panose="020B0604020202020204" pitchFamily="34" charset="0"/>
            </a:endParaRPr>
          </a:p>
          <a:p>
            <a:pPr marL="342900" indent="-342900" algn="l">
              <a:buFont typeface="Courier New" panose="02070309020205020404" pitchFamily="49" charset="0"/>
              <a:buChar char="o"/>
            </a:pPr>
            <a:r>
              <a:rPr lang="en-GB" altLang="ja-JP" sz="1800" b="0" kern="0">
                <a:latin typeface="+mn-lt"/>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800" b="0" kern="0">
                <a:latin typeface="+mn-lt"/>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800" b="0" kern="0">
                <a:latin typeface="+mn-lt"/>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r>
              <a:rPr lang="en-GB" altLang="ja-JP" sz="1800" b="0" kern="0">
                <a:latin typeface="+mn-lt"/>
                <a:cs typeface="Arial Narrow" panose="020B0604020202020204" pitchFamily="34" charset="0"/>
              </a:rPr>
              <a:t>12– 35 VDC Powered</a:t>
            </a: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53517" y="358159"/>
            <a:ext cx="1322749" cy="491998"/>
          </a:xfrm>
          <a:prstGeom prst="rect">
            <a:avLst/>
          </a:prstGeom>
        </p:spPr>
      </p:pic>
      <p:pic>
        <p:nvPicPr>
          <p:cNvPr id="3" name="Picture 2">
            <a:extLst>
              <a:ext uri="{FF2B5EF4-FFF2-40B4-BE49-F238E27FC236}">
                <a16:creationId xmlns:a16="http://schemas.microsoft.com/office/drawing/2014/main" id="{BE7BBA42-504B-5B43-97C4-EA2D90731C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61447" y="5514278"/>
            <a:ext cx="864203" cy="1349117"/>
          </a:xfrm>
          <a:prstGeom prst="rect">
            <a:avLst/>
          </a:prstGeom>
        </p:spPr>
      </p:pic>
    </p:spTree>
    <p:extLst>
      <p:ext uri="{BB962C8B-B14F-4D97-AF65-F5344CB8AC3E}">
        <p14:creationId xmlns:p14="http://schemas.microsoft.com/office/powerpoint/2010/main" val="59453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299604" y="1647826"/>
            <a:ext cx="8229600" cy="4525963"/>
          </a:xfrm>
        </p:spPr>
        <p:txBody>
          <a:bodyPr/>
          <a:lstStyle/>
          <a:p>
            <a:pPr marL="0" marR="0" lvl="0" indent="0">
              <a:spcBef>
                <a:spcPts val="0"/>
              </a:spcBef>
              <a:spcAft>
                <a:spcPts val="0"/>
              </a:spcAft>
              <a:buNone/>
            </a:pPr>
            <a:r>
              <a:rPr lang="en-US" sz="1600" b="1">
                <a:effectLst/>
                <a:latin typeface="Helvetica" panose="020B0604020202020204" pitchFamily="34" charset="0"/>
                <a:ea typeface="Times New Roman" panose="02020603050405020304" pitchFamily="18" charset="0"/>
                <a:cs typeface="Times New Roman" panose="02020603050405020304" pitchFamily="18" charset="0"/>
              </a:rPr>
              <a:t>T3A</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lvl="2">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Alarm Test, System Information, Zero/Calibration Timers, Unit Info, Relay 1: Latching/Auto Resetting Setting, Relay 2: Latching/Auto Resetting Setting, Relay 1: Fail-Safe Setting, Relay 2: Fail-Safe Setting, Fault Terminal Fail-Safe Setting, Calibration Method, RS-485 Modbus Address Setting, RS-485 Modbus Baud Setting, 4-20 mA Offset Settings: Zero Offset Setting, Full-Scale Offset Setting, Display Screen Contrast Setting, Return to Factory Default Settings, Reset Zero and Calibration Values Only</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Zero, Span, Alarm settings</a:t>
            </a:r>
          </a:p>
          <a:p>
            <a:pPr marL="85725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B6193D95-9ECB-1E4E-9D5F-987B6F852C23}"/>
              </a:ext>
            </a:extLst>
          </p:cNvPr>
          <p:cNvPicPr>
            <a:picLocks noChangeAspect="1"/>
          </p:cNvPicPr>
          <p:nvPr/>
        </p:nvPicPr>
        <p:blipFill rotWithShape="1">
          <a:blip r:embed="rId2"/>
          <a:srcRect t="1184"/>
          <a:stretch/>
        </p:blipFill>
        <p:spPr>
          <a:xfrm>
            <a:off x="6452203" y="1343022"/>
            <a:ext cx="2691797" cy="5572067"/>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2761602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16000" y="352130"/>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PID Transmitter, </a:t>
            </a:r>
          </a:p>
          <a:p>
            <a:pPr lvl="0" algn="ctr">
              <a:defRPr/>
            </a:pPr>
            <a:r>
              <a:rPr lang="en-US" altLang="ja-JP" sz="2800" kern="0">
                <a:latin typeface="Arial" charset="0"/>
                <a:ea typeface="ＭＳ Ｐゴシック" charset="0"/>
              </a:rPr>
              <a:t>Wire Powered</a:t>
            </a:r>
            <a:endParaRPr lang="en-US" altLang="ja-JP" sz="3000" kern="0"/>
          </a:p>
        </p:txBody>
      </p:sp>
      <p:sp>
        <p:nvSpPr>
          <p:cNvPr id="29" name="Rounded Rectangle 7"/>
          <p:cNvSpPr/>
          <p:nvPr/>
        </p:nvSpPr>
        <p:spPr bwMode="auto">
          <a:xfrm>
            <a:off x="1083732" y="6353944"/>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a:t>
            </a:r>
            <a:r>
              <a:rPr lang="en-US" altLang="ja-JP" sz="2800" b="0" kern="0">
                <a:latin typeface="+mj-lt"/>
              </a:rPr>
              <a:t>VOC Pro</a:t>
            </a:r>
            <a:endParaRPr kumimoji="0" lang="en-US" altLang="ja-JP" sz="2800" b="0" kern="0">
              <a:latin typeface="+mj-lt"/>
            </a:endParaRPr>
          </a:p>
        </p:txBody>
      </p:sp>
      <p:sp>
        <p:nvSpPr>
          <p:cNvPr id="4" name="TextBox 3">
            <a:extLst>
              <a:ext uri="{FF2B5EF4-FFF2-40B4-BE49-F238E27FC236}">
                <a16:creationId xmlns:a16="http://schemas.microsoft.com/office/drawing/2014/main" id="{E1180259-C1D0-1A40-A48A-9C4437B7870A}"/>
              </a:ext>
            </a:extLst>
          </p:cNvPr>
          <p:cNvSpPr txBox="1"/>
          <p:nvPr/>
        </p:nvSpPr>
        <p:spPr>
          <a:xfrm>
            <a:off x="515073" y="1995907"/>
            <a:ext cx="4698999" cy="3354765"/>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Continuously monitor wide range of VOC using a variety of PID sensors</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10.6 eV low range 0-50 ppm</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10.6 eV high range, 0-2000 ppm</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10.0 eV 0-100 ppm</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11.7 eV 0-1000 ppm</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Replaceable Lamps &amp; Electrode Stacks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4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400" b="0" kern="0">
                <a:latin typeface="Helvetica" pitchFamily="2" charset="0"/>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12– 35 VDC Powered</a:t>
            </a: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53517" y="358159"/>
            <a:ext cx="1322749" cy="491998"/>
          </a:xfrm>
          <a:prstGeom prst="rect">
            <a:avLst/>
          </a:prstGeom>
        </p:spPr>
      </p:pic>
      <p:pic>
        <p:nvPicPr>
          <p:cNvPr id="3" name="Picture 2">
            <a:extLst>
              <a:ext uri="{FF2B5EF4-FFF2-40B4-BE49-F238E27FC236}">
                <a16:creationId xmlns:a16="http://schemas.microsoft.com/office/drawing/2014/main" id="{2B811284-D01A-4A48-BDD7-B4E5C9C50E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53253" y="1183330"/>
            <a:ext cx="4098947" cy="5164585"/>
          </a:xfrm>
          <a:prstGeom prst="rect">
            <a:avLst/>
          </a:prstGeom>
        </p:spPr>
      </p:pic>
      <p:pic>
        <p:nvPicPr>
          <p:cNvPr id="7" name="Picture 6">
            <a:extLst>
              <a:ext uri="{FF2B5EF4-FFF2-40B4-BE49-F238E27FC236}">
                <a16:creationId xmlns:a16="http://schemas.microsoft.com/office/drawing/2014/main" id="{6DA9C68D-0D55-8746-8EF9-66AB4D7427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7995" y="5514278"/>
            <a:ext cx="864203" cy="1349117"/>
          </a:xfrm>
          <a:prstGeom prst="rect">
            <a:avLst/>
          </a:prstGeom>
        </p:spPr>
      </p:pic>
    </p:spTree>
    <p:extLst>
      <p:ext uri="{BB962C8B-B14F-4D97-AF65-F5344CB8AC3E}">
        <p14:creationId xmlns:p14="http://schemas.microsoft.com/office/powerpoint/2010/main" val="3326280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134354" y="1440174"/>
            <a:ext cx="8303590"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VOC Pro</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lvl="2">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Alarm Test, System Information, Zero/Calibration Timers, Unit Info, Relay 1: Latching/Auto Resetting Setting, Relay 2: Latching/Auto Resetting Setting, Relay 1: Fail-Safe Setting, Relay 2: Fail-Safe Setting, Fault Terminal Fail-Safe Setting, Calibration Method, RS-485 Modbus Address Setting, RS-485 Modbus Baud Setting, 4-20 mA Offset Settings: Zero Offset Setting, Full-Scale Offset Setting, Display Screen Contrast Setting, Return to Factory Default Settings, Reset Zero and Calibration Values Only</a:t>
            </a: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Zero, Span, Alarm settings</a:t>
            </a:r>
          </a:p>
          <a:p>
            <a:pPr marL="1028700" lvl="2" indent="-171450">
              <a:spcBef>
                <a:spcPts val="0"/>
              </a:spcBef>
              <a:spcAft>
                <a:spcPts val="0"/>
              </a:spcAft>
              <a:buFont typeface="Wingdings" panose="05000000000000000000" pitchFamily="2" charset="2"/>
              <a:buChar char="§"/>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7" name="Picture 6">
            <a:extLst>
              <a:ext uri="{FF2B5EF4-FFF2-40B4-BE49-F238E27FC236}">
                <a16:creationId xmlns:a16="http://schemas.microsoft.com/office/drawing/2014/main" id="{87622602-97C8-4F4F-B080-156E2518372A}"/>
              </a:ext>
            </a:extLst>
          </p:cNvPr>
          <p:cNvPicPr>
            <a:picLocks noChangeAspect="1"/>
          </p:cNvPicPr>
          <p:nvPr/>
        </p:nvPicPr>
        <p:blipFill>
          <a:blip r:embed="rId2"/>
          <a:stretch>
            <a:fillRect/>
          </a:stretch>
        </p:blipFill>
        <p:spPr>
          <a:xfrm>
            <a:off x="6227457" y="1002024"/>
            <a:ext cx="2782189" cy="5554351"/>
          </a:xfrm>
          <a:prstGeom prst="rect">
            <a:avLst/>
          </a:prstGeom>
        </p:spPr>
      </p:pic>
    </p:spTree>
    <p:extLst>
      <p:ext uri="{BB962C8B-B14F-4D97-AF65-F5344CB8AC3E}">
        <p14:creationId xmlns:p14="http://schemas.microsoft.com/office/powerpoint/2010/main" val="2022857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990599" y="294284"/>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kumimoji="0" lang="en-US" altLang="ja-JP" sz="2800" kern="0">
                <a:latin typeface="Arial" charset="0"/>
                <a:ea typeface="ＭＳ Ｐゴシック" charset="0"/>
              </a:rPr>
              <a:t>4 Sensor Transmitter</a:t>
            </a:r>
            <a:endParaRPr kumimoji="0" lang="en-US" altLang="ja-JP" sz="3000" kern="0">
              <a:latin typeface="+mj-lt"/>
            </a:endParaRPr>
          </a:p>
        </p:txBody>
      </p:sp>
      <p:sp>
        <p:nvSpPr>
          <p:cNvPr id="29" name="Rounded Rectangle 7"/>
          <p:cNvSpPr/>
          <p:nvPr/>
        </p:nvSpPr>
        <p:spPr bwMode="auto">
          <a:xfrm>
            <a:off x="1286932" y="6362377"/>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6940 Battery Powered</a:t>
            </a:r>
          </a:p>
        </p:txBody>
      </p:sp>
      <p:pic>
        <p:nvPicPr>
          <p:cNvPr id="3" name="Picture 2">
            <a:extLst>
              <a:ext uri="{FF2B5EF4-FFF2-40B4-BE49-F238E27FC236}">
                <a16:creationId xmlns:a16="http://schemas.microsoft.com/office/drawing/2014/main" id="{8F95D3B8-6FDF-2C43-8FFF-AB6C64E4EC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5200" y="1143235"/>
            <a:ext cx="4292599" cy="5082501"/>
          </a:xfrm>
          <a:prstGeom prst="rect">
            <a:avLst/>
          </a:prstGeom>
        </p:spPr>
      </p:pic>
      <p:sp>
        <p:nvSpPr>
          <p:cNvPr id="4" name="TextBox 3">
            <a:extLst>
              <a:ext uri="{FF2B5EF4-FFF2-40B4-BE49-F238E27FC236}">
                <a16:creationId xmlns:a16="http://schemas.microsoft.com/office/drawing/2014/main" id="{E1180259-C1D0-1A40-A48A-9C4437B7870A}"/>
              </a:ext>
            </a:extLst>
          </p:cNvPr>
          <p:cNvSpPr txBox="1"/>
          <p:nvPr/>
        </p:nvSpPr>
        <p:spPr>
          <a:xfrm>
            <a:off x="76201" y="1659285"/>
            <a:ext cx="4698999" cy="3539430"/>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Continuously monitor up to 4 gases with one transmitter</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Battery life:</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6-months maximum</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2-weeks plus for PID  </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Electrochemical, PID, or IR sensors available</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Explosion and non-explosion proof versions.</a:t>
            </a: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5050" y="300313"/>
            <a:ext cx="1322749" cy="491998"/>
          </a:xfrm>
          <a:prstGeom prst="rect">
            <a:avLst/>
          </a:prstGeom>
        </p:spPr>
      </p:pic>
      <p:pic>
        <p:nvPicPr>
          <p:cNvPr id="7" name="Picture 6">
            <a:extLst>
              <a:ext uri="{FF2B5EF4-FFF2-40B4-BE49-F238E27FC236}">
                <a16:creationId xmlns:a16="http://schemas.microsoft.com/office/drawing/2014/main" id="{ACB5B131-42CA-784B-8580-CE9EAF4C6C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6188992"/>
            <a:ext cx="1254520" cy="677441"/>
          </a:xfrm>
          <a:prstGeom prst="rect">
            <a:avLst/>
          </a:prstGeom>
        </p:spPr>
      </p:pic>
    </p:spTree>
    <p:extLst>
      <p:ext uri="{BB962C8B-B14F-4D97-AF65-F5344CB8AC3E}">
        <p14:creationId xmlns:p14="http://schemas.microsoft.com/office/powerpoint/2010/main" val="3396489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76912" y="1404143"/>
            <a:ext cx="7772400"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6940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Global settings, Network ID, Unit information, Contrast setting, factory default settings, back menu, sensor settings, sensor on/off, nulling the sensor, calibrating the sensor, sensor radio address, sensor relay test, sensor background setting, sensor background setting, sensor background high setting, sensor background low setting, calibration method, sensor information, null calibration timer information, reset sensor null/</a:t>
            </a:r>
            <a:r>
              <a:rPr lang="en-US" sz="1400" err="1">
                <a:effectLst/>
                <a:latin typeface="Helvetica" panose="020B0604020202020204" pitchFamily="34" charset="0"/>
                <a:ea typeface="Times New Roman" panose="02020603050405020304" pitchFamily="18" charset="0"/>
                <a:cs typeface="Times New Roman" panose="02020603050405020304" pitchFamily="18" charset="0"/>
              </a:rPr>
              <a:t>cal</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Powering on, </a:t>
            </a:r>
            <a:r>
              <a:rPr lang="en-US" sz="1400">
                <a:latin typeface="Helvetica" panose="020B0604020202020204" pitchFamily="34" charset="0"/>
                <a:ea typeface="Times New Roman" panose="02020603050405020304" pitchFamily="18" charset="0"/>
                <a:cs typeface="Times New Roman" panose="02020603050405020304" pitchFamily="18" charset="0"/>
              </a:rPr>
              <a:t>powering off, display behavior above background</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EA6707D6-0BDA-AE41-8FB2-E9344B0525CE}"/>
              </a:ext>
            </a:extLst>
          </p:cNvPr>
          <p:cNvPicPr>
            <a:picLocks noChangeAspect="1"/>
          </p:cNvPicPr>
          <p:nvPr/>
        </p:nvPicPr>
        <p:blipFill>
          <a:blip r:embed="rId2"/>
          <a:stretch>
            <a:fillRect/>
          </a:stretch>
        </p:blipFill>
        <p:spPr>
          <a:xfrm>
            <a:off x="6561432" y="497711"/>
            <a:ext cx="2540380" cy="6360289"/>
          </a:xfrm>
          <a:prstGeom prst="rect">
            <a:avLst/>
          </a:prstGeom>
        </p:spPr>
      </p:pic>
    </p:spTree>
    <p:extLst>
      <p:ext uri="{BB962C8B-B14F-4D97-AF65-F5344CB8AC3E}">
        <p14:creationId xmlns:p14="http://schemas.microsoft.com/office/powerpoint/2010/main" val="3277483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57E0-D46C-4B23-9591-0C6DA764E081}"/>
              </a:ext>
            </a:extLst>
          </p:cNvPr>
          <p:cNvSpPr>
            <a:spLocks noGrp="1"/>
          </p:cNvSpPr>
          <p:nvPr>
            <p:ph type="title"/>
          </p:nvPr>
        </p:nvSpPr>
        <p:spPr/>
        <p:txBody>
          <a:bodyPr/>
          <a:lstStyle/>
          <a:p>
            <a:r>
              <a:rPr lang="en-US"/>
              <a:t>NXP Wireless Transmitter</a:t>
            </a:r>
          </a:p>
        </p:txBody>
      </p:sp>
      <p:sp>
        <p:nvSpPr>
          <p:cNvPr id="8" name="Content Placeholder 12">
            <a:extLst>
              <a:ext uri="{FF2B5EF4-FFF2-40B4-BE49-F238E27FC236}">
                <a16:creationId xmlns:a16="http://schemas.microsoft.com/office/drawing/2014/main" id="{3632AD7A-F1FE-487C-8DD2-75478BBC285D}"/>
              </a:ext>
            </a:extLst>
          </p:cNvPr>
          <p:cNvSpPr txBox="1">
            <a:spLocks/>
          </p:cNvSpPr>
          <p:nvPr/>
        </p:nvSpPr>
        <p:spPr bwMode="auto">
          <a:xfrm>
            <a:off x="3793402" y="2599429"/>
            <a:ext cx="4943953" cy="1224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sp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Courier New" panose="02070309020205020404" pitchFamily="49" charset="0"/>
              <a:buChar char="o"/>
            </a:pPr>
            <a:r>
              <a:rPr lang="en-US" sz="1600" b="0">
                <a:latin typeface="Helvetica" pitchFamily="2" charset="0"/>
                <a:cs typeface="Times New Roman" panose="02020603050405020304" pitchFamily="18" charset="0"/>
              </a:rPr>
              <a:t>Electrochemical, Infrared, or PID sensors</a:t>
            </a:r>
          </a:p>
          <a:p>
            <a:pPr>
              <a:buFont typeface="Courier New" panose="02070309020205020404" pitchFamily="49" charset="0"/>
              <a:buChar char="o"/>
            </a:pPr>
            <a:r>
              <a:rPr lang="en-US" sz="1600" b="0">
                <a:latin typeface="Helvetica" pitchFamily="2" charset="0"/>
                <a:cs typeface="Times New Roman" panose="02020603050405020304" pitchFamily="18" charset="0"/>
              </a:rPr>
              <a:t>Graphical LCD with LED backlight</a:t>
            </a:r>
          </a:p>
          <a:p>
            <a:pPr>
              <a:buFont typeface="Courier New" panose="02070309020205020404" pitchFamily="49" charset="0"/>
              <a:buChar char="o"/>
            </a:pPr>
            <a:r>
              <a:rPr lang="en-US" sz="1600" b="0">
                <a:latin typeface="Helvetica" pitchFamily="2" charset="0"/>
                <a:cs typeface="Times New Roman" panose="02020603050405020304" pitchFamily="18" charset="0"/>
              </a:rPr>
              <a:t>Battery-operated</a:t>
            </a:r>
          </a:p>
          <a:p>
            <a:pPr>
              <a:buFont typeface="Courier New" panose="02070309020205020404" pitchFamily="49" charset="0"/>
              <a:buChar char="o"/>
            </a:pPr>
            <a:r>
              <a:rPr lang="en-US" sz="1600" b="0">
                <a:latin typeface="Helvetica" pitchFamily="2" charset="0"/>
                <a:cs typeface="Times New Roman" panose="02020603050405020304" pitchFamily="18" charset="0"/>
              </a:rPr>
              <a:t>Wireless</a:t>
            </a:r>
          </a:p>
        </p:txBody>
      </p:sp>
      <p:sp>
        <p:nvSpPr>
          <p:cNvPr id="9" name="TextBox 8">
            <a:extLst>
              <a:ext uri="{FF2B5EF4-FFF2-40B4-BE49-F238E27FC236}">
                <a16:creationId xmlns:a16="http://schemas.microsoft.com/office/drawing/2014/main" id="{3E80A254-FE45-4504-8C38-E1D86C5858B3}"/>
              </a:ext>
            </a:extLst>
          </p:cNvPr>
          <p:cNvSpPr txBox="1"/>
          <p:nvPr/>
        </p:nvSpPr>
        <p:spPr>
          <a:xfrm>
            <a:off x="775662" y="5149529"/>
            <a:ext cx="2039849" cy="461665"/>
          </a:xfrm>
          <a:prstGeom prst="rect">
            <a:avLst/>
          </a:prstGeom>
          <a:noFill/>
        </p:spPr>
        <p:txBody>
          <a:bodyPr wrap="square" rtlCol="0">
            <a:spAutoFit/>
          </a:bodyPr>
          <a:lstStyle/>
          <a:p>
            <a:pPr lvl="0" algn="ctr"/>
            <a:r>
              <a:rPr lang="en-US" b="0" kern="0">
                <a:latin typeface="+mj-lt"/>
              </a:rPr>
              <a:t>AirLink Alert</a:t>
            </a:r>
            <a:endParaRPr lang="en-US" b="0">
              <a:latin typeface="+mj-lt"/>
            </a:endParaRPr>
          </a:p>
        </p:txBody>
      </p:sp>
      <p:pic>
        <p:nvPicPr>
          <p:cNvPr id="10" name="Content Placeholder 9">
            <a:extLst>
              <a:ext uri="{FF2B5EF4-FFF2-40B4-BE49-F238E27FC236}">
                <a16:creationId xmlns:a16="http://schemas.microsoft.com/office/drawing/2014/main" id="{B1A88A46-3D39-4BE2-A5B5-EC27313FA5C7}"/>
              </a:ext>
            </a:extLst>
          </p:cNvPr>
          <p:cNvPicPr>
            <a:picLocks noGrp="1" noChangeAspect="1"/>
          </p:cNvPicPr>
          <p:nvPr>
            <p:ph idx="1"/>
          </p:nvPr>
        </p:nvPicPr>
        <p:blipFill>
          <a:blip r:embed="rId2"/>
          <a:stretch>
            <a:fillRect/>
          </a:stretch>
        </p:blipFill>
        <p:spPr>
          <a:xfrm>
            <a:off x="711000" y="1629866"/>
            <a:ext cx="3002241" cy="3411964"/>
          </a:xfrm>
        </p:spPr>
      </p:pic>
      <p:sp>
        <p:nvSpPr>
          <p:cNvPr id="7" name="Rounded Rectangle 7">
            <a:extLst>
              <a:ext uri="{FF2B5EF4-FFF2-40B4-BE49-F238E27FC236}">
                <a16:creationId xmlns:a16="http://schemas.microsoft.com/office/drawing/2014/main" id="{B2962B47-6A92-9540-A85D-BBBD54BE183D}"/>
              </a:ext>
            </a:extLst>
          </p:cNvPr>
          <p:cNvSpPr/>
          <p:nvPr/>
        </p:nvSpPr>
        <p:spPr bwMode="auto">
          <a:xfrm>
            <a:off x="1254520" y="6267251"/>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Alert Battery Powered</a:t>
            </a:r>
          </a:p>
        </p:txBody>
      </p:sp>
      <p:pic>
        <p:nvPicPr>
          <p:cNvPr id="11" name="Picture 10">
            <a:extLst>
              <a:ext uri="{FF2B5EF4-FFF2-40B4-BE49-F238E27FC236}">
                <a16:creationId xmlns:a16="http://schemas.microsoft.com/office/drawing/2014/main" id="{BCFF1C45-90BC-5745-9951-74FE64301F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80559"/>
            <a:ext cx="1254520" cy="677441"/>
          </a:xfrm>
          <a:prstGeom prst="rect">
            <a:avLst/>
          </a:prstGeom>
        </p:spPr>
      </p:pic>
    </p:spTree>
    <p:extLst>
      <p:ext uri="{BB962C8B-B14F-4D97-AF65-F5344CB8AC3E}">
        <p14:creationId xmlns:p14="http://schemas.microsoft.com/office/powerpoint/2010/main" val="492773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EF56-D428-422A-8429-2327A36D64F5}"/>
              </a:ext>
            </a:extLst>
          </p:cNvPr>
          <p:cNvSpPr>
            <a:spLocks noGrp="1"/>
          </p:cNvSpPr>
          <p:nvPr>
            <p:ph type="title"/>
          </p:nvPr>
        </p:nvSpPr>
        <p:spPr>
          <a:xfrm>
            <a:off x="1069975" y="256158"/>
            <a:ext cx="7772400" cy="676275"/>
          </a:xfrm>
        </p:spPr>
        <p:txBody>
          <a:bodyPr/>
          <a:lstStyle/>
          <a:p>
            <a:r>
              <a:rPr lang="en-US"/>
              <a:t>Wireless Add-Ons</a:t>
            </a:r>
          </a:p>
        </p:txBody>
      </p:sp>
      <p:sp>
        <p:nvSpPr>
          <p:cNvPr id="3" name="Footer Placeholder 2">
            <a:extLst>
              <a:ext uri="{FF2B5EF4-FFF2-40B4-BE49-F238E27FC236}">
                <a16:creationId xmlns:a16="http://schemas.microsoft.com/office/drawing/2014/main" id="{F7D3B0F7-E9E1-47A1-8138-6C084A845685}"/>
              </a:ext>
            </a:extLst>
          </p:cNvPr>
          <p:cNvSpPr>
            <a:spLocks noGrp="1"/>
          </p:cNvSpPr>
          <p:nvPr>
            <p:ph type="ftr" sz="quarter" idx="11"/>
          </p:nvPr>
        </p:nvSpPr>
        <p:spPr/>
        <p:txBody>
          <a:bodyPr/>
          <a:lstStyle/>
          <a:p>
            <a:pPr>
              <a:defRPr/>
            </a:pPr>
            <a:r>
              <a:rPr lang="en-US"/>
              <a:t>www.rkiinstruments.com</a:t>
            </a:r>
          </a:p>
        </p:txBody>
      </p:sp>
      <p:sp>
        <p:nvSpPr>
          <p:cNvPr id="5" name="TextBox 4">
            <a:extLst>
              <a:ext uri="{FF2B5EF4-FFF2-40B4-BE49-F238E27FC236}">
                <a16:creationId xmlns:a16="http://schemas.microsoft.com/office/drawing/2014/main" id="{DC073B31-EB26-4EDD-9922-019792A6CA5C}"/>
              </a:ext>
            </a:extLst>
          </p:cNvPr>
          <p:cNvSpPr txBox="1"/>
          <p:nvPr/>
        </p:nvSpPr>
        <p:spPr>
          <a:xfrm>
            <a:off x="4443177" y="2781138"/>
            <a:ext cx="4572000" cy="338554"/>
          </a:xfrm>
          <a:prstGeom prst="rect">
            <a:avLst/>
          </a:prstGeom>
          <a:noFill/>
        </p:spPr>
        <p:txBody>
          <a:bodyPr wrap="square">
            <a:spAutoFit/>
          </a:bodyPr>
          <a:lstStyle/>
          <a:p>
            <a:pPr algn="l"/>
            <a:r>
              <a:rPr lang="en-US" sz="1600" b="0">
                <a:latin typeface="Helvetica" pitchFamily="2" charset="0"/>
              </a:rPr>
              <a:t>AirLink 9900 Signal Repeater, Explosion Proof</a:t>
            </a:r>
          </a:p>
        </p:txBody>
      </p:sp>
      <p:pic>
        <p:nvPicPr>
          <p:cNvPr id="9" name="Picture 8">
            <a:extLst>
              <a:ext uri="{FF2B5EF4-FFF2-40B4-BE49-F238E27FC236}">
                <a16:creationId xmlns:a16="http://schemas.microsoft.com/office/drawing/2014/main" id="{2F006E6E-5670-4D40-A4C9-3D7E6B450B61}"/>
              </a:ext>
            </a:extLst>
          </p:cNvPr>
          <p:cNvPicPr>
            <a:picLocks noChangeAspect="1"/>
          </p:cNvPicPr>
          <p:nvPr/>
        </p:nvPicPr>
        <p:blipFill>
          <a:blip r:embed="rId2"/>
          <a:stretch>
            <a:fillRect/>
          </a:stretch>
        </p:blipFill>
        <p:spPr>
          <a:xfrm>
            <a:off x="335366" y="1403100"/>
            <a:ext cx="3736492" cy="4986363"/>
          </a:xfrm>
          <a:prstGeom prst="rect">
            <a:avLst/>
          </a:prstGeom>
        </p:spPr>
      </p:pic>
    </p:spTree>
    <p:extLst>
      <p:ext uri="{BB962C8B-B14F-4D97-AF65-F5344CB8AC3E}">
        <p14:creationId xmlns:p14="http://schemas.microsoft.com/office/powerpoint/2010/main" val="955129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4020933" y="2596082"/>
            <a:ext cx="4588913" cy="2853421"/>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9900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latin typeface="Helvetica" panose="020B0604020202020204" pitchFamily="34" charset="0"/>
                <a:ea typeface="Times New Roman" panose="02020603050405020304" pitchFamily="18" charset="0"/>
                <a:cs typeface="Times New Roman" panose="02020603050405020304" pitchFamily="18" charset="0"/>
              </a:rPr>
              <a:t>Menu mode</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spcBef>
                <a:spcPts val="0"/>
              </a:spcBef>
              <a:spcAft>
                <a:spcPts val="0"/>
              </a:spcAft>
              <a:buFont typeface="Wingdings" panose="05000000000000000000" pitchFamily="2" charset="2"/>
              <a:buChar char=""/>
            </a:pPr>
            <a:r>
              <a:rPr lang="en-US" sz="1600">
                <a:latin typeface="Helvetica" panose="020B0604020202020204" pitchFamily="34" charset="0"/>
                <a:ea typeface="Times New Roman" panose="02020603050405020304" pitchFamily="18" charset="0"/>
                <a:cs typeface="Times New Roman" panose="02020603050405020304" pitchFamily="18" charset="0"/>
              </a:rPr>
              <a:t>Network ID A, Network ID B, setting contrast</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7" name="Picture 6">
            <a:extLst>
              <a:ext uri="{FF2B5EF4-FFF2-40B4-BE49-F238E27FC236}">
                <a16:creationId xmlns:a16="http://schemas.microsoft.com/office/drawing/2014/main" id="{46E8340D-7987-2E47-B6B0-E6E2EFDF4E06}"/>
              </a:ext>
            </a:extLst>
          </p:cNvPr>
          <p:cNvPicPr>
            <a:picLocks noChangeAspect="1"/>
          </p:cNvPicPr>
          <p:nvPr/>
        </p:nvPicPr>
        <p:blipFill rotWithShape="1">
          <a:blip r:embed="rId2"/>
          <a:srcRect t="22495"/>
          <a:stretch/>
        </p:blipFill>
        <p:spPr>
          <a:xfrm>
            <a:off x="734997" y="0"/>
            <a:ext cx="4126714" cy="5770830"/>
          </a:xfrm>
          <a:prstGeom prst="rect">
            <a:avLst/>
          </a:prstGeom>
        </p:spPr>
      </p:pic>
    </p:spTree>
    <p:extLst>
      <p:ext uri="{BB962C8B-B14F-4D97-AF65-F5344CB8AC3E}">
        <p14:creationId xmlns:p14="http://schemas.microsoft.com/office/powerpoint/2010/main" val="3193133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EF56-D428-422A-8429-2327A36D64F5}"/>
              </a:ext>
            </a:extLst>
          </p:cNvPr>
          <p:cNvSpPr>
            <a:spLocks noGrp="1"/>
          </p:cNvSpPr>
          <p:nvPr>
            <p:ph type="title"/>
          </p:nvPr>
        </p:nvSpPr>
        <p:spPr>
          <a:xfrm>
            <a:off x="1069975" y="256158"/>
            <a:ext cx="7772400" cy="676275"/>
          </a:xfrm>
        </p:spPr>
        <p:txBody>
          <a:bodyPr/>
          <a:lstStyle/>
          <a:p>
            <a:r>
              <a:rPr lang="en-US"/>
              <a:t>Wireless Add Ons continued</a:t>
            </a:r>
          </a:p>
        </p:txBody>
      </p:sp>
      <p:sp>
        <p:nvSpPr>
          <p:cNvPr id="3" name="Footer Placeholder 2">
            <a:extLst>
              <a:ext uri="{FF2B5EF4-FFF2-40B4-BE49-F238E27FC236}">
                <a16:creationId xmlns:a16="http://schemas.microsoft.com/office/drawing/2014/main" id="{F7D3B0F7-E9E1-47A1-8138-6C084A845685}"/>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tint val="75000"/>
                  </a:prstClr>
                </a:solidFill>
                <a:effectLst/>
                <a:uLnTx/>
                <a:uFillTx/>
                <a:latin typeface="Times New Roman" charset="0"/>
                <a:ea typeface="ＭＳ Ｐゴシック" charset="0"/>
              </a:rPr>
              <a:t>www.rkiinstruments.com</a:t>
            </a:r>
          </a:p>
        </p:txBody>
      </p:sp>
      <p:sp>
        <p:nvSpPr>
          <p:cNvPr id="5" name="TextBox 4">
            <a:extLst>
              <a:ext uri="{FF2B5EF4-FFF2-40B4-BE49-F238E27FC236}">
                <a16:creationId xmlns:a16="http://schemas.microsoft.com/office/drawing/2014/main" id="{DC073B31-EB26-4EDD-9922-019792A6CA5C}"/>
              </a:ext>
            </a:extLst>
          </p:cNvPr>
          <p:cNvSpPr txBox="1"/>
          <p:nvPr/>
        </p:nvSpPr>
        <p:spPr>
          <a:xfrm>
            <a:off x="4443177" y="1536174"/>
            <a:ext cx="4572000" cy="3785652"/>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The AirLink 5900 makes any 4-20 ma transmitter into a Wireless transmitter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24 VDC</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5900 powers connected transmitter.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Accepts 2 or 3 wire 4-20 ma input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No relays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Explosion proof</a:t>
            </a:r>
          </a:p>
        </p:txBody>
      </p:sp>
      <p:pic>
        <p:nvPicPr>
          <p:cNvPr id="9" name="Picture 8">
            <a:extLst>
              <a:ext uri="{FF2B5EF4-FFF2-40B4-BE49-F238E27FC236}">
                <a16:creationId xmlns:a16="http://schemas.microsoft.com/office/drawing/2014/main" id="{2F006E6E-5670-4D40-A4C9-3D7E6B450B61}"/>
              </a:ext>
            </a:extLst>
          </p:cNvPr>
          <p:cNvPicPr>
            <a:picLocks noChangeAspect="1"/>
          </p:cNvPicPr>
          <p:nvPr/>
        </p:nvPicPr>
        <p:blipFill>
          <a:blip r:embed="rId2"/>
          <a:stretch>
            <a:fillRect/>
          </a:stretch>
        </p:blipFill>
        <p:spPr>
          <a:xfrm>
            <a:off x="335366" y="1403100"/>
            <a:ext cx="3736492" cy="4986363"/>
          </a:xfrm>
          <a:prstGeom prst="rect">
            <a:avLst/>
          </a:prstGeom>
        </p:spPr>
      </p:pic>
      <p:sp>
        <p:nvSpPr>
          <p:cNvPr id="4" name="TextBox 3">
            <a:extLst>
              <a:ext uri="{FF2B5EF4-FFF2-40B4-BE49-F238E27FC236}">
                <a16:creationId xmlns:a16="http://schemas.microsoft.com/office/drawing/2014/main" id="{1EE2B9FB-6D48-4D38-BB75-7733E7DD9852}"/>
              </a:ext>
            </a:extLst>
          </p:cNvPr>
          <p:cNvSpPr txBox="1"/>
          <p:nvPr/>
        </p:nvSpPr>
        <p:spPr>
          <a:xfrm>
            <a:off x="545609" y="1369074"/>
            <a:ext cx="767894" cy="1859111"/>
          </a:xfrm>
          <a:prstGeom prst="rect">
            <a:avLst/>
          </a:prstGeom>
          <a:solidFill>
            <a:schemeClr val="bg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Times New Roman" charset="0"/>
              <a:ea typeface="ＭＳ Ｐゴシック" charset="0"/>
            </a:endParaRPr>
          </a:p>
        </p:txBody>
      </p:sp>
      <p:sp>
        <p:nvSpPr>
          <p:cNvPr id="6" name="TextBox 5">
            <a:extLst>
              <a:ext uri="{FF2B5EF4-FFF2-40B4-BE49-F238E27FC236}">
                <a16:creationId xmlns:a16="http://schemas.microsoft.com/office/drawing/2014/main" id="{A1A7FF61-FF8D-49C4-B168-0DD04A57C1BE}"/>
              </a:ext>
            </a:extLst>
          </p:cNvPr>
          <p:cNvSpPr txBox="1"/>
          <p:nvPr/>
        </p:nvSpPr>
        <p:spPr>
          <a:xfrm>
            <a:off x="1358971" y="4955946"/>
            <a:ext cx="490037" cy="276999"/>
          </a:xfrm>
          <a:prstGeom prst="rect">
            <a:avLst/>
          </a:prstGeom>
          <a:solidFill>
            <a:schemeClr val="bg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New Roman" charset="0"/>
                <a:ea typeface="ＭＳ Ｐゴシック" charset="0"/>
              </a:rPr>
              <a:t>5900</a:t>
            </a:r>
          </a:p>
        </p:txBody>
      </p:sp>
      <p:sp>
        <p:nvSpPr>
          <p:cNvPr id="8" name="Rounded Rectangle 7">
            <a:extLst>
              <a:ext uri="{FF2B5EF4-FFF2-40B4-BE49-F238E27FC236}">
                <a16:creationId xmlns:a16="http://schemas.microsoft.com/office/drawing/2014/main" id="{5713993A-069B-447D-8635-51C6B388B7AD}"/>
              </a:ext>
            </a:extLst>
          </p:cNvPr>
          <p:cNvSpPr/>
          <p:nvPr/>
        </p:nvSpPr>
        <p:spPr bwMode="auto">
          <a:xfrm>
            <a:off x="1069975" y="5799385"/>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5900</a:t>
            </a:r>
          </a:p>
        </p:txBody>
      </p:sp>
    </p:spTree>
    <p:extLst>
      <p:ext uri="{BB962C8B-B14F-4D97-AF65-F5344CB8AC3E}">
        <p14:creationId xmlns:p14="http://schemas.microsoft.com/office/powerpoint/2010/main" val="2299597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1279FA-10B4-4A2D-B346-DF2EDFBA2B21}"/>
              </a:ext>
            </a:extLst>
          </p:cNvPr>
          <p:cNvSpPr>
            <a:spLocks noGrp="1"/>
          </p:cNvSpPr>
          <p:nvPr>
            <p:ph type="ftr" sz="quarter" idx="11"/>
          </p:nvPr>
        </p:nvSpPr>
        <p:spPr/>
        <p:txBody>
          <a:bodyPr/>
          <a:lstStyle/>
          <a:p>
            <a:pPr>
              <a:defRPr/>
            </a:pPr>
            <a:r>
              <a:rPr lang="en-US"/>
              <a:t>www.rkiinstruments.com</a:t>
            </a:r>
          </a:p>
        </p:txBody>
      </p:sp>
      <p:sp>
        <p:nvSpPr>
          <p:cNvPr id="4" name="Title 1">
            <a:extLst>
              <a:ext uri="{FF2B5EF4-FFF2-40B4-BE49-F238E27FC236}">
                <a16:creationId xmlns:a16="http://schemas.microsoft.com/office/drawing/2014/main" id="{A0909D4D-6720-4F7A-9E07-22E6C4CB3070}"/>
              </a:ext>
            </a:extLst>
          </p:cNvPr>
          <p:cNvSpPr>
            <a:spLocks noGrp="1"/>
          </p:cNvSpPr>
          <p:nvPr>
            <p:ph type="title"/>
          </p:nvPr>
        </p:nvSpPr>
        <p:spPr>
          <a:xfrm>
            <a:off x="1069975" y="256158"/>
            <a:ext cx="7772400" cy="676275"/>
          </a:xfrm>
        </p:spPr>
        <p:txBody>
          <a:bodyPr/>
          <a:lstStyle/>
          <a:p>
            <a:r>
              <a:rPr lang="en-US"/>
              <a:t>Wireless Add-Ons</a:t>
            </a:r>
          </a:p>
        </p:txBody>
      </p:sp>
      <p:sp>
        <p:nvSpPr>
          <p:cNvPr id="8" name="TextBox 7">
            <a:extLst>
              <a:ext uri="{FF2B5EF4-FFF2-40B4-BE49-F238E27FC236}">
                <a16:creationId xmlns:a16="http://schemas.microsoft.com/office/drawing/2014/main" id="{89BD7FF6-0F36-40AC-8B82-6B9F3970DB5E}"/>
              </a:ext>
            </a:extLst>
          </p:cNvPr>
          <p:cNvSpPr txBox="1"/>
          <p:nvPr/>
        </p:nvSpPr>
        <p:spPr>
          <a:xfrm>
            <a:off x="838200" y="2204145"/>
            <a:ext cx="4572000" cy="584775"/>
          </a:xfrm>
          <a:prstGeom prst="rect">
            <a:avLst/>
          </a:prstGeom>
          <a:noFill/>
        </p:spPr>
        <p:txBody>
          <a:bodyPr wrap="square">
            <a:spAutoFit/>
          </a:bodyPr>
          <a:lstStyle/>
          <a:p>
            <a:pPr algn="l"/>
            <a:r>
              <a:rPr lang="en-US" sz="1600" b="0">
                <a:latin typeface="Helvetica" pitchFamily="2" charset="0"/>
              </a:rPr>
              <a:t>AirLink 9100 Portable Signal Strength Meter (Handheld Portable)</a:t>
            </a:r>
          </a:p>
        </p:txBody>
      </p:sp>
      <p:pic>
        <p:nvPicPr>
          <p:cNvPr id="7" name="Picture 6">
            <a:extLst>
              <a:ext uri="{FF2B5EF4-FFF2-40B4-BE49-F238E27FC236}">
                <a16:creationId xmlns:a16="http://schemas.microsoft.com/office/drawing/2014/main" id="{E3F6DB67-4287-C44E-B24E-654278F50F55}"/>
              </a:ext>
            </a:extLst>
          </p:cNvPr>
          <p:cNvPicPr>
            <a:picLocks noChangeAspect="1"/>
          </p:cNvPicPr>
          <p:nvPr/>
        </p:nvPicPr>
        <p:blipFill>
          <a:blip r:embed="rId2"/>
          <a:stretch>
            <a:fillRect/>
          </a:stretch>
        </p:blipFill>
        <p:spPr>
          <a:xfrm>
            <a:off x="4207032" y="0"/>
            <a:ext cx="4857473" cy="6418162"/>
          </a:xfrm>
          <a:prstGeom prst="rect">
            <a:avLst/>
          </a:prstGeom>
        </p:spPr>
      </p:pic>
    </p:spTree>
    <p:extLst>
      <p:ext uri="{BB962C8B-B14F-4D97-AF65-F5344CB8AC3E}">
        <p14:creationId xmlns:p14="http://schemas.microsoft.com/office/powerpoint/2010/main" val="3061108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1276441" y="1260492"/>
            <a:ext cx="8229600" cy="2168508"/>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9100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a:t>
            </a:r>
          </a:p>
          <a:p>
            <a:pPr lvl="2"/>
            <a:r>
              <a:rPr lang="en-US" sz="1600">
                <a:latin typeface="Helvetica" panose="020B0604020202020204" pitchFamily="34" charset="0"/>
                <a:cs typeface="Helvetica" panose="020B0604020202020204" pitchFamily="34" charset="0"/>
              </a:rPr>
              <a:t>Turn the unit off if it is on.</a:t>
            </a:r>
          </a:p>
          <a:p>
            <a:pPr lvl="2"/>
            <a:r>
              <a:rPr lang="en-US" sz="1600">
                <a:latin typeface="Helvetica" panose="020B0604020202020204" pitchFamily="34" charset="0"/>
                <a:cs typeface="Helvetica" panose="020B0604020202020204" pitchFamily="34" charset="0"/>
              </a:rPr>
              <a:t>Press and hold PUSH/SCROLL during boot up</a:t>
            </a:r>
          </a:p>
          <a:p>
            <a:pPr lvl="2"/>
            <a:r>
              <a:rPr lang="en-US" sz="1600">
                <a:latin typeface="Helvetica" panose="020B0604020202020204" pitchFamily="34" charset="0"/>
                <a:cs typeface="Helvetica" panose="020B0604020202020204" pitchFamily="34" charset="0"/>
              </a:rPr>
              <a:t>Power on the unit.</a:t>
            </a:r>
          </a:p>
          <a:p>
            <a:pPr lvl="2"/>
            <a:r>
              <a:rPr lang="en-US" sz="1600">
                <a:latin typeface="Helvetica" panose="020B0604020202020204" pitchFamily="34" charset="0"/>
                <a:cs typeface="Helvetica" panose="020B0604020202020204" pitchFamily="34" charset="0"/>
              </a:rPr>
              <a:t>Network ID, Primary or secondary setting</a:t>
            </a: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8" name="Picture 7">
            <a:extLst>
              <a:ext uri="{FF2B5EF4-FFF2-40B4-BE49-F238E27FC236}">
                <a16:creationId xmlns:a16="http://schemas.microsoft.com/office/drawing/2014/main" id="{60412378-95D0-8B4D-8A0E-8A9DF9FC401B}"/>
              </a:ext>
            </a:extLst>
          </p:cNvPr>
          <p:cNvPicPr>
            <a:picLocks noChangeAspect="1"/>
          </p:cNvPicPr>
          <p:nvPr/>
        </p:nvPicPr>
        <p:blipFill>
          <a:blip r:embed="rId2"/>
          <a:stretch>
            <a:fillRect/>
          </a:stretch>
        </p:blipFill>
        <p:spPr>
          <a:xfrm>
            <a:off x="4207032" y="0"/>
            <a:ext cx="4857473" cy="6418162"/>
          </a:xfrm>
          <a:prstGeom prst="rect">
            <a:avLst/>
          </a:prstGeom>
        </p:spPr>
      </p:pic>
    </p:spTree>
    <p:extLst>
      <p:ext uri="{BB962C8B-B14F-4D97-AF65-F5344CB8AC3E}">
        <p14:creationId xmlns:p14="http://schemas.microsoft.com/office/powerpoint/2010/main" val="3805883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E21DAD0-21D8-4185-8399-2ECE81EAE7BA}"/>
              </a:ext>
            </a:extLst>
          </p:cNvPr>
          <p:cNvSpPr>
            <a:spLocks noGrp="1"/>
          </p:cNvSpPr>
          <p:nvPr>
            <p:ph type="ftr" sz="quarter" idx="11"/>
          </p:nvPr>
        </p:nvSpPr>
        <p:spPr/>
        <p:txBody>
          <a:bodyPr/>
          <a:lstStyle/>
          <a:p>
            <a:pPr>
              <a:defRPr/>
            </a:pPr>
            <a:r>
              <a:rPr lang="en-US"/>
              <a:t>www.rkiinstruments.com</a:t>
            </a:r>
          </a:p>
        </p:txBody>
      </p:sp>
      <p:sp>
        <p:nvSpPr>
          <p:cNvPr id="4" name="Title 1">
            <a:extLst>
              <a:ext uri="{FF2B5EF4-FFF2-40B4-BE49-F238E27FC236}">
                <a16:creationId xmlns:a16="http://schemas.microsoft.com/office/drawing/2014/main" id="{0086E89F-90FD-4097-9768-453AC045EE28}"/>
              </a:ext>
            </a:extLst>
          </p:cNvPr>
          <p:cNvSpPr>
            <a:spLocks noGrp="1"/>
          </p:cNvSpPr>
          <p:nvPr>
            <p:ph type="title"/>
          </p:nvPr>
        </p:nvSpPr>
        <p:spPr>
          <a:xfrm>
            <a:off x="1069975" y="301625"/>
            <a:ext cx="7772400" cy="676275"/>
          </a:xfrm>
        </p:spPr>
        <p:txBody>
          <a:bodyPr/>
          <a:lstStyle/>
          <a:p>
            <a:r>
              <a:rPr lang="en-US"/>
              <a:t>Wireless Add Ons continued</a:t>
            </a:r>
          </a:p>
        </p:txBody>
      </p:sp>
      <p:sp>
        <p:nvSpPr>
          <p:cNvPr id="8" name="TextBox 7">
            <a:extLst>
              <a:ext uri="{FF2B5EF4-FFF2-40B4-BE49-F238E27FC236}">
                <a16:creationId xmlns:a16="http://schemas.microsoft.com/office/drawing/2014/main" id="{D1A73EC7-B846-4020-A16B-1EFB3E3B53A3}"/>
              </a:ext>
            </a:extLst>
          </p:cNvPr>
          <p:cNvSpPr txBox="1"/>
          <p:nvPr/>
        </p:nvSpPr>
        <p:spPr>
          <a:xfrm>
            <a:off x="3435438" y="3271594"/>
            <a:ext cx="5406937" cy="1569660"/>
          </a:xfrm>
          <a:prstGeom prst="rect">
            <a:avLst/>
          </a:prstGeom>
          <a:noFill/>
        </p:spPr>
        <p:txBody>
          <a:bodyPr wrap="square">
            <a:spAutoFit/>
          </a:bodyPr>
          <a:lstStyle/>
          <a:p>
            <a:pPr algn="l"/>
            <a:r>
              <a:rPr lang="en-US" sz="1600">
                <a:latin typeface="Helvetica" pitchFamily="2" charset="0"/>
              </a:rPr>
              <a:t>AirLink 7530 Relay Module</a:t>
            </a:r>
          </a:p>
          <a:p>
            <a:pPr marL="342900" indent="-342900" algn="l">
              <a:buFont typeface="Arial" panose="020B0604020202020204" pitchFamily="34" charset="0"/>
              <a:buChar char="•"/>
            </a:pPr>
            <a:endParaRPr lang="en-US" sz="1600" b="0">
              <a:latin typeface="Helvetica" pitchFamily="2" charset="0"/>
            </a:endParaRPr>
          </a:p>
          <a:p>
            <a:pPr marL="285750" indent="-285750" algn="l">
              <a:buFont typeface="Courier New" panose="02070309020205020404" pitchFamily="49" charset="0"/>
              <a:buChar char="o"/>
            </a:pPr>
            <a:r>
              <a:rPr lang="en-US" sz="1600" b="0">
                <a:latin typeface="Helvetica" pitchFamily="2" charset="0"/>
              </a:rPr>
              <a:t>Accepts up to 32 wireless transmitters  </a:t>
            </a:r>
          </a:p>
          <a:p>
            <a:pPr marL="285750" indent="-285750" algn="l">
              <a:buFont typeface="Courier New" panose="02070309020205020404" pitchFamily="49" charset="0"/>
              <a:buChar char="o"/>
            </a:pPr>
            <a:r>
              <a:rPr lang="en-US" sz="1600" b="0">
                <a:latin typeface="Helvetica" pitchFamily="2" charset="0"/>
              </a:rPr>
              <a:t>3 programmable alarm relays out </a:t>
            </a:r>
          </a:p>
          <a:p>
            <a:pPr marL="285750" indent="-285750" algn="l">
              <a:buFont typeface="Courier New" panose="02070309020205020404" pitchFamily="49" charset="0"/>
              <a:buChar char="o"/>
            </a:pPr>
            <a:r>
              <a:rPr lang="en-US" sz="1600" b="0">
                <a:latin typeface="Helvetica" pitchFamily="2" charset="0"/>
              </a:rPr>
              <a:t>Optional light and horn available (uses 1 relay)</a:t>
            </a:r>
          </a:p>
          <a:p>
            <a:pPr marL="285750" indent="-285750" algn="l">
              <a:buFont typeface="Courier New" panose="02070309020205020404" pitchFamily="49" charset="0"/>
              <a:buChar char="o"/>
            </a:pPr>
            <a:r>
              <a:rPr lang="en-US" sz="1600" b="0">
                <a:latin typeface="Helvetica" pitchFamily="2" charset="0"/>
              </a:rPr>
              <a:t>Available in explosion and non-explosion proof</a:t>
            </a:r>
          </a:p>
        </p:txBody>
      </p:sp>
      <p:pic>
        <p:nvPicPr>
          <p:cNvPr id="7" name="Picture 6">
            <a:extLst>
              <a:ext uri="{FF2B5EF4-FFF2-40B4-BE49-F238E27FC236}">
                <a16:creationId xmlns:a16="http://schemas.microsoft.com/office/drawing/2014/main" id="{86D4C00A-7434-4F45-AC6B-E56DC0523058}"/>
              </a:ext>
            </a:extLst>
          </p:cNvPr>
          <p:cNvPicPr>
            <a:picLocks noChangeAspect="1"/>
          </p:cNvPicPr>
          <p:nvPr/>
        </p:nvPicPr>
        <p:blipFill>
          <a:blip r:embed="rId2"/>
          <a:stretch>
            <a:fillRect/>
          </a:stretch>
        </p:blipFill>
        <p:spPr>
          <a:xfrm>
            <a:off x="301625" y="67044"/>
            <a:ext cx="2822575" cy="6154070"/>
          </a:xfrm>
          <a:prstGeom prst="rect">
            <a:avLst/>
          </a:prstGeom>
        </p:spPr>
      </p:pic>
    </p:spTree>
    <p:extLst>
      <p:ext uri="{BB962C8B-B14F-4D97-AF65-F5344CB8AC3E}">
        <p14:creationId xmlns:p14="http://schemas.microsoft.com/office/powerpoint/2010/main" val="4270615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213529" y="1404143"/>
            <a:ext cx="7136395" cy="5317332"/>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7530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latin typeface="Helvetica" panose="020B0604020202020204" pitchFamily="34" charset="0"/>
                <a:ea typeface="Times New Roman" panose="02020603050405020304" pitchFamily="18" charset="0"/>
                <a:cs typeface="Times New Roman" panose="02020603050405020304" pitchFamily="18" charset="0"/>
              </a:rPr>
              <a:t>Configuration mode</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lvl="2"/>
            <a:r>
              <a:rPr lang="en-US" sz="1400">
                <a:latin typeface="Helvetica" panose="020B0604020202020204" pitchFamily="34" charset="0"/>
                <a:cs typeface="Helvetica" panose="020B0604020202020204" pitchFamily="34" charset="0"/>
              </a:rPr>
              <a:t>Press and hold MENU for five seconds</a:t>
            </a:r>
          </a:p>
          <a:p>
            <a:pPr lvl="2"/>
            <a:r>
              <a:rPr lang="en-US" sz="1400">
                <a:latin typeface="Helvetica" panose="020B0604020202020204" pitchFamily="34" charset="0"/>
                <a:cs typeface="Helvetica" panose="020B0604020202020204" pitchFamily="34" charset="0"/>
              </a:rPr>
              <a:t>Channel Selection, Channel On/Off, Radio Address Setting, Relay On/Off, Relay Setting-Type (Rise/Fall), Relay Value Setting, Relay Latching/Unlatching, Duplicate Channel.</a:t>
            </a:r>
          </a:p>
          <a:p>
            <a:pPr lvl="1">
              <a:buFont typeface="Courier New" panose="02070309020205020404" pitchFamily="49" charset="0"/>
              <a:buChar char="o"/>
            </a:pPr>
            <a:r>
              <a:rPr lang="en-US" sz="1600">
                <a:latin typeface="Helvetica" panose="020B0604020202020204" pitchFamily="34" charset="0"/>
                <a:cs typeface="Helvetica" panose="020B0604020202020204" pitchFamily="34" charset="0"/>
              </a:rPr>
              <a:t>Advanced Configuration menu</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Cycle the unit's power (turn OFF, then ON). Power off the device by turning off the voltage supply at the power source (DC power), or by unplugging the unit (AC power). Power on the device by supplying voltage to the unit. </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When the RKI Logo is shown on the Display Screen, press and hold the MENU button.</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Adjusting LCD Contrast, Restore Factory Default Settings, Fault Relay Setup: Relay 3 Fault Relay, Fault Relay Setup: Latching or Unlatching, Radio Timeout Setting, Network Channel Setting, Primary/Secondary Setting.</a:t>
            </a:r>
          </a:p>
          <a:p>
            <a:pPr lvl="1">
              <a:buFont typeface="Arial" panose="020B0604020202020204" pitchFamily="34" charset="0"/>
              <a:buChar char="•"/>
            </a:pPr>
            <a:r>
              <a:rPr lang="en-US" sz="1600">
                <a:latin typeface="Helvetica" panose="020B0604020202020204" pitchFamily="34" charset="0"/>
                <a:cs typeface="Helvetica" panose="020B0604020202020204" pitchFamily="34" charset="0"/>
              </a:rPr>
              <a:t>Relay test mode</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Touch and hold the MENU and SUB buttons for five seconds to enter Alarm Test Mode.</a:t>
            </a: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1F667E84-4A87-4C40-A1BD-59CE269786C8}"/>
              </a:ext>
            </a:extLst>
          </p:cNvPr>
          <p:cNvPicPr>
            <a:picLocks noChangeAspect="1"/>
          </p:cNvPicPr>
          <p:nvPr/>
        </p:nvPicPr>
        <p:blipFill>
          <a:blip r:embed="rId2"/>
          <a:stretch>
            <a:fillRect/>
          </a:stretch>
        </p:blipFill>
        <p:spPr>
          <a:xfrm>
            <a:off x="7166169" y="2545729"/>
            <a:ext cx="1977831" cy="4312271"/>
          </a:xfrm>
          <a:prstGeom prst="rect">
            <a:avLst/>
          </a:prstGeom>
        </p:spPr>
      </p:pic>
    </p:spTree>
    <p:extLst>
      <p:ext uri="{BB962C8B-B14F-4D97-AF65-F5344CB8AC3E}">
        <p14:creationId xmlns:p14="http://schemas.microsoft.com/office/powerpoint/2010/main" val="1543719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79AF-8099-4979-92D2-D08ACCF3CC22}"/>
              </a:ext>
            </a:extLst>
          </p:cNvPr>
          <p:cNvSpPr>
            <a:spLocks noGrp="1"/>
          </p:cNvSpPr>
          <p:nvPr>
            <p:ph type="title"/>
          </p:nvPr>
        </p:nvSpPr>
        <p:spPr/>
        <p:txBody>
          <a:bodyPr/>
          <a:lstStyle/>
          <a:p>
            <a:r>
              <a:rPr lang="en-US"/>
              <a:t>How to do a signal propagation test</a:t>
            </a:r>
          </a:p>
        </p:txBody>
      </p:sp>
      <p:sp>
        <p:nvSpPr>
          <p:cNvPr id="3" name="Content Placeholder 2">
            <a:extLst>
              <a:ext uri="{FF2B5EF4-FFF2-40B4-BE49-F238E27FC236}">
                <a16:creationId xmlns:a16="http://schemas.microsoft.com/office/drawing/2014/main" id="{023787A7-0A70-417F-80BB-1FCB24A2442A}"/>
              </a:ext>
            </a:extLst>
          </p:cNvPr>
          <p:cNvSpPr>
            <a:spLocks noGrp="1"/>
          </p:cNvSpPr>
          <p:nvPr>
            <p:ph idx="1"/>
          </p:nvPr>
        </p:nvSpPr>
        <p:spPr>
          <a:xfrm>
            <a:off x="1558175" y="3965916"/>
            <a:ext cx="7564171" cy="2390434"/>
          </a:xfrm>
        </p:spPr>
        <p:txBody>
          <a:bodyPr/>
          <a:lstStyle/>
          <a:p>
            <a:r>
              <a:rPr lang="en-US" sz="1600">
                <a:latin typeface="Helvetica" pitchFamily="2" charset="0"/>
              </a:rPr>
              <a:t>Use Airlink 9100 and Airlink 6900</a:t>
            </a:r>
          </a:p>
          <a:p>
            <a:pPr lvl="1"/>
            <a:r>
              <a:rPr lang="en-US" sz="1600">
                <a:latin typeface="Helvetica" pitchFamily="2" charset="0"/>
              </a:rPr>
              <a:t>Check what the Network ID is in the 6900</a:t>
            </a:r>
          </a:p>
          <a:p>
            <a:pPr lvl="1"/>
            <a:r>
              <a:rPr lang="en-US" sz="1600">
                <a:latin typeface="Helvetica" pitchFamily="2" charset="0"/>
              </a:rPr>
              <a:t>Set the Airlink 9100’s Network ID to the same as the 6900</a:t>
            </a:r>
          </a:p>
          <a:p>
            <a:pPr lvl="1"/>
            <a:r>
              <a:rPr lang="en-US" sz="1600">
                <a:latin typeface="Helvetica" pitchFamily="2" charset="0"/>
              </a:rPr>
              <a:t>Place the 6900 in relay test mode.</a:t>
            </a:r>
          </a:p>
          <a:p>
            <a:pPr lvl="2"/>
            <a:r>
              <a:rPr lang="en-US" sz="1600">
                <a:latin typeface="Helvetica" pitchFamily="2" charset="0"/>
              </a:rPr>
              <a:t>Press the Add and Sub buttons every 3-5 seconds.  This will generate a signal to the Airlink 9100.</a:t>
            </a:r>
          </a:p>
          <a:p>
            <a:r>
              <a:rPr lang="en-US" sz="1600">
                <a:latin typeface="Helvetica" pitchFamily="2" charset="0"/>
              </a:rPr>
              <a:t>The signal strength needs to be &gt;40%</a:t>
            </a:r>
          </a:p>
        </p:txBody>
      </p:sp>
      <p:sp>
        <p:nvSpPr>
          <p:cNvPr id="4" name="Footer Placeholder 3">
            <a:extLst>
              <a:ext uri="{FF2B5EF4-FFF2-40B4-BE49-F238E27FC236}">
                <a16:creationId xmlns:a16="http://schemas.microsoft.com/office/drawing/2014/main" id="{C12C091C-8E45-4C0B-9190-8B2B1D98855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7619A383-F752-4DCF-BB23-4EA153DDA669}"/>
              </a:ext>
            </a:extLst>
          </p:cNvPr>
          <p:cNvPicPr>
            <a:picLocks noChangeAspect="1"/>
          </p:cNvPicPr>
          <p:nvPr/>
        </p:nvPicPr>
        <p:blipFill>
          <a:blip r:embed="rId2"/>
          <a:stretch>
            <a:fillRect/>
          </a:stretch>
        </p:blipFill>
        <p:spPr>
          <a:xfrm>
            <a:off x="5522536" y="272952"/>
            <a:ext cx="3319839" cy="3892989"/>
          </a:xfrm>
          <a:prstGeom prst="rect">
            <a:avLst/>
          </a:prstGeom>
        </p:spPr>
      </p:pic>
      <p:pic>
        <p:nvPicPr>
          <p:cNvPr id="7" name="Picture 6">
            <a:extLst>
              <a:ext uri="{FF2B5EF4-FFF2-40B4-BE49-F238E27FC236}">
                <a16:creationId xmlns:a16="http://schemas.microsoft.com/office/drawing/2014/main" id="{29786B66-F2E2-6643-B964-76C7AEF37D59}"/>
              </a:ext>
            </a:extLst>
          </p:cNvPr>
          <p:cNvPicPr>
            <a:picLocks noChangeAspect="1"/>
          </p:cNvPicPr>
          <p:nvPr/>
        </p:nvPicPr>
        <p:blipFill>
          <a:blip r:embed="rId3"/>
          <a:stretch>
            <a:fillRect/>
          </a:stretch>
        </p:blipFill>
        <p:spPr>
          <a:xfrm>
            <a:off x="748677" y="1038786"/>
            <a:ext cx="2004363" cy="2783940"/>
          </a:xfrm>
          <a:prstGeom prst="rect">
            <a:avLst/>
          </a:prstGeom>
          <a:effectLst/>
        </p:spPr>
      </p:pic>
    </p:spTree>
    <p:extLst>
      <p:ext uri="{BB962C8B-B14F-4D97-AF65-F5344CB8AC3E}">
        <p14:creationId xmlns:p14="http://schemas.microsoft.com/office/powerpoint/2010/main" val="8373515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1031875" y="136525"/>
            <a:ext cx="7772400" cy="931862"/>
          </a:xfrm>
        </p:spPr>
        <p:txBody>
          <a:bodyPr/>
          <a:lstStyle/>
          <a:p>
            <a:r>
              <a:rPr lang="en-US">
                <a:latin typeface="Arial" charset="0"/>
              </a:rPr>
              <a:t>Peripheral Devices</a:t>
            </a:r>
          </a:p>
        </p:txBody>
      </p:sp>
      <p:sp>
        <p:nvSpPr>
          <p:cNvPr id="68610" name="Rectangle 3"/>
          <p:cNvSpPr>
            <a:spLocks noGrp="1" noChangeArrowheads="1"/>
          </p:cNvSpPr>
          <p:nvPr>
            <p:ph idx="1"/>
          </p:nvPr>
        </p:nvSpPr>
        <p:spPr>
          <a:xfrm>
            <a:off x="631825" y="2390995"/>
            <a:ext cx="5464175" cy="2453833"/>
          </a:xfrm>
        </p:spPr>
        <p:txBody>
          <a:bodyPr/>
          <a:lstStyle/>
          <a:p>
            <a:pPr>
              <a:lnSpc>
                <a:spcPct val="90000"/>
              </a:lnSpc>
            </a:pPr>
            <a:r>
              <a:rPr lang="en-US" sz="1600" b="1">
                <a:solidFill>
                  <a:srgbClr val="000000"/>
                </a:solidFill>
                <a:latin typeface="Helvetica" pitchFamily="2" charset="0"/>
              </a:rPr>
              <a:t>Battery back-up for many devices</a:t>
            </a:r>
          </a:p>
          <a:p>
            <a:pPr>
              <a:lnSpc>
                <a:spcPct val="90000"/>
              </a:lnSpc>
            </a:pPr>
            <a:r>
              <a:rPr lang="en-US" sz="1600" b="1">
                <a:solidFill>
                  <a:srgbClr val="000000"/>
                </a:solidFill>
                <a:latin typeface="Helvetica" pitchFamily="2" charset="0"/>
              </a:rPr>
              <a:t>Auto dialers-voice recordings</a:t>
            </a:r>
          </a:p>
          <a:p>
            <a:pPr lvl="1">
              <a:lnSpc>
                <a:spcPct val="90000"/>
              </a:lnSpc>
            </a:pPr>
            <a:r>
              <a:rPr lang="en-US" sz="1600">
                <a:solidFill>
                  <a:srgbClr val="000000"/>
                </a:solidFill>
                <a:latin typeface="Helvetica" pitchFamily="2" charset="0"/>
              </a:rPr>
              <a:t>Notify authorities</a:t>
            </a:r>
          </a:p>
          <a:p>
            <a:pPr marL="342900" marR="0" lvl="0" indent="-342900" algn="l" defTabSz="457200" rtl="0" eaLnBrk="1" fontAlgn="base" latinLnBrk="0" hangingPunct="1">
              <a:lnSpc>
                <a:spcPct val="90000"/>
              </a:lnSpc>
              <a:spcBef>
                <a:spcPct val="20000"/>
              </a:spcBef>
              <a:spcAft>
                <a:spcPct val="0"/>
              </a:spcAft>
              <a:buClrTx/>
              <a:buSzTx/>
              <a:buFont typeface="Arial" charset="0"/>
              <a:buChar char="•"/>
              <a:tabLst/>
              <a:defRPr/>
            </a:pPr>
            <a:r>
              <a:rPr lang="en-US" sz="1600" b="1">
                <a:solidFill>
                  <a:srgbClr val="000000"/>
                </a:solidFill>
                <a:latin typeface="Helvetica" pitchFamily="2" charset="0"/>
                <a:cs typeface="+mn-cs"/>
              </a:rPr>
              <a:t>WiFi text and email generators</a:t>
            </a:r>
            <a:endParaRPr lang="en-US" sz="1600">
              <a:solidFill>
                <a:srgbClr val="000000"/>
              </a:solidFill>
              <a:latin typeface="Helvetica" pitchFamily="2" charset="0"/>
            </a:endParaRPr>
          </a:p>
          <a:p>
            <a:pPr>
              <a:lnSpc>
                <a:spcPct val="90000"/>
              </a:lnSpc>
            </a:pPr>
            <a:r>
              <a:rPr lang="en-US" sz="1600" b="1">
                <a:solidFill>
                  <a:srgbClr val="000000"/>
                </a:solidFill>
                <a:latin typeface="Helvetica" pitchFamily="2" charset="0"/>
              </a:rPr>
              <a:t>Datalogger</a:t>
            </a:r>
            <a:endParaRPr lang="en-US" sz="1600">
              <a:solidFill>
                <a:srgbClr val="000000"/>
              </a:solidFill>
              <a:latin typeface="Helvetica" pitchFamily="2" charset="0"/>
            </a:endParaRPr>
          </a:p>
          <a:p>
            <a:pPr lvl="1">
              <a:lnSpc>
                <a:spcPct val="90000"/>
              </a:lnSpc>
            </a:pPr>
            <a:r>
              <a:rPr lang="en-US" sz="1600">
                <a:solidFill>
                  <a:srgbClr val="000000"/>
                </a:solidFill>
                <a:latin typeface="Helvetica" pitchFamily="2" charset="0"/>
              </a:rPr>
              <a:t>Document readings</a:t>
            </a:r>
          </a:p>
          <a:p>
            <a:pPr>
              <a:lnSpc>
                <a:spcPct val="90000"/>
              </a:lnSpc>
            </a:pPr>
            <a:r>
              <a:rPr lang="en-US" sz="1600" b="1">
                <a:solidFill>
                  <a:srgbClr val="000000"/>
                </a:solidFill>
                <a:latin typeface="Helvetica" pitchFamily="2" charset="0"/>
              </a:rPr>
              <a:t>UPS</a:t>
            </a:r>
          </a:p>
          <a:p>
            <a:pPr lvl="1">
              <a:lnSpc>
                <a:spcPct val="90000"/>
              </a:lnSpc>
            </a:pPr>
            <a:r>
              <a:rPr lang="en-US" sz="1600">
                <a:solidFill>
                  <a:srgbClr val="000000"/>
                </a:solidFill>
                <a:latin typeface="Helvetica" pitchFamily="2" charset="0"/>
              </a:rPr>
              <a:t>Supplies back-up power to system and enunciators</a:t>
            </a:r>
          </a:p>
          <a:p>
            <a:pPr>
              <a:lnSpc>
                <a:spcPct val="90000"/>
              </a:lnSpc>
            </a:pPr>
            <a:endParaRPr lang="en-US" sz="1600">
              <a:solidFill>
                <a:srgbClr val="000000"/>
              </a:solidFill>
              <a:latin typeface="Helvetica" pitchFamily="2" charset="0"/>
            </a:endParaRPr>
          </a:p>
        </p:txBody>
      </p:sp>
      <p:sp>
        <p:nvSpPr>
          <p:cNvPr id="7" name="Footer Placeholder 4"/>
          <p:cNvSpPr>
            <a:spLocks noGrp="1"/>
          </p:cNvSpPr>
          <p:nvPr>
            <p:ph type="ftr" sz="quarter" idx="11"/>
          </p:nvPr>
        </p:nvSpPr>
        <p:spPr/>
        <p:txBody>
          <a:bodyPr/>
          <a:lstStyle/>
          <a:p>
            <a:pPr>
              <a:defRPr/>
            </a:pPr>
            <a:r>
              <a:rPr lang="en-US"/>
              <a:t>www.rkiinstruments.com</a:t>
            </a:r>
          </a:p>
        </p:txBody>
      </p:sp>
      <p:pic>
        <p:nvPicPr>
          <p:cNvPr id="3" name="Picture 2">
            <a:extLst>
              <a:ext uri="{FF2B5EF4-FFF2-40B4-BE49-F238E27FC236}">
                <a16:creationId xmlns:a16="http://schemas.microsoft.com/office/drawing/2014/main" id="{F3C65B0E-DDE9-934C-B28F-E0A11938D4DA}"/>
              </a:ext>
            </a:extLst>
          </p:cNvPr>
          <p:cNvPicPr>
            <a:picLocks noChangeAspect="1"/>
          </p:cNvPicPr>
          <p:nvPr/>
        </p:nvPicPr>
        <p:blipFill>
          <a:blip r:embed="rId3"/>
          <a:stretch>
            <a:fillRect/>
          </a:stretch>
        </p:blipFill>
        <p:spPr>
          <a:xfrm>
            <a:off x="5609753" y="2145671"/>
            <a:ext cx="3534247" cy="4712329"/>
          </a:xfrm>
          <a:prstGeom prst="rect">
            <a:avLst/>
          </a:prstGeom>
        </p:spPr>
      </p:pic>
    </p:spTree>
    <p:extLst>
      <p:ext uri="{BB962C8B-B14F-4D97-AF65-F5344CB8AC3E}">
        <p14:creationId xmlns:p14="http://schemas.microsoft.com/office/powerpoint/2010/main" val="4239952357"/>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000" kern="0">
                <a:latin typeface="+mj-lt"/>
              </a:rPr>
              <a:t>Horns &amp; Strobes</a:t>
            </a:r>
          </a:p>
        </p:txBody>
      </p:sp>
      <p:sp>
        <p:nvSpPr>
          <p:cNvPr id="44" name="Rounded Rectangle 7"/>
          <p:cNvSpPr/>
          <p:nvPr/>
        </p:nvSpPr>
        <p:spPr bwMode="auto">
          <a:xfrm>
            <a:off x="30480" y="47728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000" b="0" kern="0">
                <a:latin typeface="+mj-lt"/>
              </a:rPr>
              <a:t>Non Hazardous Location</a:t>
            </a:r>
          </a:p>
        </p:txBody>
      </p:sp>
      <p:sp>
        <p:nvSpPr>
          <p:cNvPr id="45" name="TextBox 44"/>
          <p:cNvSpPr txBox="1"/>
          <p:nvPr/>
        </p:nvSpPr>
        <p:spPr>
          <a:xfrm>
            <a:off x="396415" y="1256582"/>
            <a:ext cx="2356945" cy="769441"/>
          </a:xfrm>
          <a:prstGeom prst="rect">
            <a:avLst/>
          </a:prstGeom>
          <a:noFill/>
        </p:spPr>
        <p:txBody>
          <a:bodyPr wrap="square" rtlCol="0">
            <a:spAutoFit/>
          </a:bodyPr>
          <a:lstStyle/>
          <a:p>
            <a:pPr lvl="0" algn="ctr"/>
            <a:r>
              <a:rPr lang="en-US" altLang="ja-JP" sz="1200" kern="0">
                <a:latin typeface="+mn-lt"/>
              </a:rPr>
              <a:t>Lights or Strobes with Horns</a:t>
            </a:r>
          </a:p>
          <a:p>
            <a:pPr lvl="0" algn="ctr"/>
            <a:r>
              <a:rPr lang="en-US" altLang="ja-JP" sz="1200" kern="0">
                <a:latin typeface="+mn-lt"/>
              </a:rPr>
              <a:t>4 wire ( Strobe and Horn wired separately) </a:t>
            </a:r>
          </a:p>
          <a:p>
            <a:endParaRPr lang="en-US" sz="800" b="0">
              <a:latin typeface="Century Gothic" panose="020B0502020202020204" pitchFamily="34" charset="0"/>
            </a:endParaRPr>
          </a:p>
        </p:txBody>
      </p:sp>
      <p:sp>
        <p:nvSpPr>
          <p:cNvPr id="46" name="TextBox 45"/>
          <p:cNvSpPr txBox="1"/>
          <p:nvPr/>
        </p:nvSpPr>
        <p:spPr>
          <a:xfrm>
            <a:off x="3332480" y="1256582"/>
            <a:ext cx="2356945" cy="461665"/>
          </a:xfrm>
          <a:prstGeom prst="rect">
            <a:avLst/>
          </a:prstGeom>
          <a:noFill/>
        </p:spPr>
        <p:txBody>
          <a:bodyPr wrap="square" rtlCol="0">
            <a:spAutoFit/>
          </a:bodyPr>
          <a:lstStyle/>
          <a:p>
            <a:pPr lvl="0" algn="ctr"/>
            <a:r>
              <a:rPr lang="en-US" altLang="ja-JP" sz="1200" kern="0">
                <a:latin typeface="+mn-lt"/>
              </a:rPr>
              <a:t>Lights or strobes with horns</a:t>
            </a:r>
          </a:p>
          <a:p>
            <a:pPr lvl="0" algn="ctr"/>
            <a:r>
              <a:rPr lang="en-US" sz="1200" kern="0">
                <a:latin typeface="+mn-lt"/>
              </a:rPr>
              <a:t>2 wire</a:t>
            </a:r>
            <a:endParaRPr lang="en-US" sz="800" b="0">
              <a:latin typeface="Century Gothic" panose="020B0502020202020204" pitchFamily="34" charset="0"/>
            </a:endParaRPr>
          </a:p>
        </p:txBody>
      </p:sp>
      <p:sp>
        <p:nvSpPr>
          <p:cNvPr id="47" name="TextBox 46"/>
          <p:cNvSpPr txBox="1"/>
          <p:nvPr/>
        </p:nvSpPr>
        <p:spPr>
          <a:xfrm>
            <a:off x="6273800" y="1256582"/>
            <a:ext cx="2356945" cy="276999"/>
          </a:xfrm>
          <a:prstGeom prst="rect">
            <a:avLst/>
          </a:prstGeom>
          <a:noFill/>
        </p:spPr>
        <p:txBody>
          <a:bodyPr wrap="square" rtlCol="0">
            <a:spAutoFit/>
          </a:bodyPr>
          <a:lstStyle/>
          <a:p>
            <a:pPr lvl="0" algn="ctr"/>
            <a:r>
              <a:rPr lang="en-US" altLang="ja-JP" sz="1200" kern="0">
                <a:latin typeface="+mn-lt"/>
              </a:rPr>
              <a:t>Lights, Strobes, or Horns</a:t>
            </a:r>
            <a:endParaRPr lang="en-US" sz="800" b="0">
              <a:latin typeface="Century Gothic" panose="020B0502020202020204" pitchFamily="34" charset="0"/>
            </a:endParaRPr>
          </a:p>
        </p:txBody>
      </p:sp>
      <p:cxnSp>
        <p:nvCxnSpPr>
          <p:cNvPr id="3" name="Straight Connector 2"/>
          <p:cNvCxnSpPr/>
          <p:nvPr/>
        </p:nvCxnSpPr>
        <p:spPr>
          <a:xfrm>
            <a:off x="3042920" y="2026023"/>
            <a:ext cx="0" cy="370421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6019800" y="2026023"/>
            <a:ext cx="0" cy="370421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6" name="Picture 5" descr="51-0131-R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2180" y="2184400"/>
            <a:ext cx="1097421" cy="1026160"/>
          </a:xfrm>
          <a:prstGeom prst="rect">
            <a:avLst/>
          </a:prstGeom>
        </p:spPr>
      </p:pic>
      <p:pic>
        <p:nvPicPr>
          <p:cNvPr id="13" name="Picture 12" descr="51-0097RK-BLU.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1002" y="4074160"/>
            <a:ext cx="1116593" cy="1127759"/>
          </a:xfrm>
          <a:prstGeom prst="rect">
            <a:avLst/>
          </a:prstGeom>
        </p:spPr>
      </p:pic>
      <p:sp>
        <p:nvSpPr>
          <p:cNvPr id="52" name="TextBox 51"/>
          <p:cNvSpPr txBox="1"/>
          <p:nvPr/>
        </p:nvSpPr>
        <p:spPr>
          <a:xfrm>
            <a:off x="420450" y="3172590"/>
            <a:ext cx="2081087" cy="553998"/>
          </a:xfrm>
          <a:prstGeom prst="rect">
            <a:avLst/>
          </a:prstGeom>
          <a:noFill/>
        </p:spPr>
        <p:txBody>
          <a:bodyPr wrap="square" rtlCol="0">
            <a:spAutoFit/>
          </a:bodyPr>
          <a:lstStyle/>
          <a:p>
            <a:pPr lvl="0" algn="ctr"/>
            <a:r>
              <a:rPr lang="en-US" altLang="ja-JP" sz="1000" b="0" kern="0">
                <a:latin typeface="+mn-lt"/>
              </a:rPr>
              <a:t>Horn with Strobe</a:t>
            </a:r>
          </a:p>
          <a:p>
            <a:pPr lvl="0" algn="ctr"/>
            <a:r>
              <a:rPr lang="en-US" sz="1000" b="0" kern="0">
                <a:latin typeface="+mn-lt"/>
              </a:rPr>
              <a:t>115 VAC / 24 VDC , 4 wire</a:t>
            </a:r>
          </a:p>
          <a:p>
            <a:pPr lvl="0" algn="ctr"/>
            <a:r>
              <a:rPr lang="en-US" sz="1000" b="0" kern="0">
                <a:latin typeface="+mn-lt"/>
              </a:rPr>
              <a:t>Amber, Blue or Red</a:t>
            </a:r>
            <a:endParaRPr lang="en-US" sz="800" b="0">
              <a:latin typeface="Century Gothic" panose="020B0502020202020204" pitchFamily="34" charset="0"/>
            </a:endParaRPr>
          </a:p>
        </p:txBody>
      </p:sp>
      <p:sp>
        <p:nvSpPr>
          <p:cNvPr id="53" name="TextBox 52"/>
          <p:cNvSpPr txBox="1"/>
          <p:nvPr/>
        </p:nvSpPr>
        <p:spPr>
          <a:xfrm>
            <a:off x="420450" y="5209947"/>
            <a:ext cx="2081087" cy="553998"/>
          </a:xfrm>
          <a:prstGeom prst="rect">
            <a:avLst/>
          </a:prstGeom>
          <a:noFill/>
        </p:spPr>
        <p:txBody>
          <a:bodyPr wrap="square" rtlCol="0">
            <a:spAutoFit/>
          </a:bodyPr>
          <a:lstStyle/>
          <a:p>
            <a:pPr lvl="0" algn="ctr"/>
            <a:r>
              <a:rPr lang="en-US" altLang="ja-JP" sz="1000" b="0" kern="0">
                <a:latin typeface="+mn-lt"/>
              </a:rPr>
              <a:t>Horn with Strobe</a:t>
            </a:r>
          </a:p>
          <a:p>
            <a:pPr lvl="0" algn="ctr"/>
            <a:r>
              <a:rPr lang="en-US" sz="1000" b="0" kern="0">
                <a:latin typeface="+mn-lt"/>
              </a:rPr>
              <a:t>NEMA 3R, 4 Wire, 24 VDC</a:t>
            </a:r>
          </a:p>
          <a:p>
            <a:pPr lvl="0" algn="ctr"/>
            <a:r>
              <a:rPr lang="en-US" sz="1000" b="0" kern="0">
                <a:latin typeface="+mn-lt"/>
              </a:rPr>
              <a:t>Amber or Red</a:t>
            </a:r>
            <a:endParaRPr lang="en-US" sz="800" b="0">
              <a:latin typeface="Century Gothic" panose="020B0502020202020204" pitchFamily="34" charset="0"/>
            </a:endParaRPr>
          </a:p>
        </p:txBody>
      </p:sp>
      <p:pic>
        <p:nvPicPr>
          <p:cNvPr id="17" name="Picture 16" descr="51-0090RK.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91111" y="1883782"/>
            <a:ext cx="1046349" cy="1446565"/>
          </a:xfrm>
          <a:prstGeom prst="rect">
            <a:avLst/>
          </a:prstGeom>
        </p:spPr>
      </p:pic>
      <p:pic>
        <p:nvPicPr>
          <p:cNvPr id="19" name="Picture 18" descr="51-0097RK-AMB.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91111" y="4098172"/>
            <a:ext cx="1120780" cy="1134229"/>
          </a:xfrm>
          <a:prstGeom prst="rect">
            <a:avLst/>
          </a:prstGeom>
        </p:spPr>
      </p:pic>
      <p:sp>
        <p:nvSpPr>
          <p:cNvPr id="67" name="TextBox 66"/>
          <p:cNvSpPr txBox="1"/>
          <p:nvPr/>
        </p:nvSpPr>
        <p:spPr>
          <a:xfrm>
            <a:off x="3488770" y="3129280"/>
            <a:ext cx="2081087" cy="553998"/>
          </a:xfrm>
          <a:prstGeom prst="rect">
            <a:avLst/>
          </a:prstGeom>
          <a:noFill/>
        </p:spPr>
        <p:txBody>
          <a:bodyPr wrap="square" rtlCol="0">
            <a:spAutoFit/>
          </a:bodyPr>
          <a:lstStyle/>
          <a:p>
            <a:pPr lvl="0" algn="ctr"/>
            <a:r>
              <a:rPr lang="en-US" altLang="ja-JP" sz="1000" b="0" kern="0">
                <a:latin typeface="+mn-lt"/>
              </a:rPr>
              <a:t>Flashing Alarm Light with Horn</a:t>
            </a:r>
          </a:p>
          <a:p>
            <a:pPr lvl="0" algn="ctr"/>
            <a:r>
              <a:rPr lang="en-US" sz="1000" b="0" kern="0">
                <a:latin typeface="+mn-lt"/>
              </a:rPr>
              <a:t>115 VAC / 24 VDC</a:t>
            </a:r>
          </a:p>
          <a:p>
            <a:pPr lvl="0" algn="ctr"/>
            <a:r>
              <a:rPr lang="en-US" sz="1000" b="0" kern="0">
                <a:latin typeface="+mn-lt"/>
              </a:rPr>
              <a:t>Red, Blue or Amber</a:t>
            </a:r>
            <a:endParaRPr lang="en-US" sz="800" b="0">
              <a:latin typeface="Century Gothic" panose="020B0502020202020204" pitchFamily="34" charset="0"/>
            </a:endParaRPr>
          </a:p>
        </p:txBody>
      </p:sp>
      <p:sp>
        <p:nvSpPr>
          <p:cNvPr id="68" name="TextBox 67"/>
          <p:cNvSpPr txBox="1"/>
          <p:nvPr/>
        </p:nvSpPr>
        <p:spPr>
          <a:xfrm>
            <a:off x="3484880" y="5201919"/>
            <a:ext cx="2296160" cy="553998"/>
          </a:xfrm>
          <a:prstGeom prst="rect">
            <a:avLst/>
          </a:prstGeom>
          <a:noFill/>
        </p:spPr>
        <p:txBody>
          <a:bodyPr wrap="square" rtlCol="0">
            <a:spAutoFit/>
          </a:bodyPr>
          <a:lstStyle/>
          <a:p>
            <a:pPr lvl="0" algn="ctr"/>
            <a:r>
              <a:rPr lang="en-US" sz="1000" b="0" kern="0">
                <a:latin typeface="+mn-lt"/>
              </a:rPr>
              <a:t>Strobe with Horn</a:t>
            </a:r>
          </a:p>
          <a:p>
            <a:pPr lvl="0" algn="ctr"/>
            <a:r>
              <a:rPr lang="en-US" sz="1000" b="0" kern="0">
                <a:latin typeface="+mn-lt"/>
              </a:rPr>
              <a:t>115 VAC / 24 VDC, NEMA 4X / 3R</a:t>
            </a:r>
          </a:p>
          <a:p>
            <a:pPr lvl="0" algn="ctr"/>
            <a:r>
              <a:rPr lang="en-US" sz="1000" b="0" kern="0">
                <a:latin typeface="+mn-lt"/>
              </a:rPr>
              <a:t>Amber, Blue or Red</a:t>
            </a:r>
            <a:endParaRPr lang="en-US" sz="800" b="0">
              <a:latin typeface="Century Gothic" panose="020B0502020202020204" pitchFamily="34" charset="0"/>
            </a:endParaRPr>
          </a:p>
        </p:txBody>
      </p:sp>
      <p:pic>
        <p:nvPicPr>
          <p:cNvPr id="21" name="Picture 20" descr="51-0053RKgreen.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82023" y="2026023"/>
            <a:ext cx="712297" cy="916489"/>
          </a:xfrm>
          <a:prstGeom prst="rect">
            <a:avLst/>
          </a:prstGeom>
        </p:spPr>
      </p:pic>
      <p:pic>
        <p:nvPicPr>
          <p:cNvPr id="23" name="Picture 22" descr="51-0098-RED.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92463" y="3530133"/>
            <a:ext cx="1052028" cy="1066055"/>
          </a:xfrm>
          <a:prstGeom prst="rect">
            <a:avLst/>
          </a:prstGeom>
        </p:spPr>
      </p:pic>
      <p:pic>
        <p:nvPicPr>
          <p:cNvPr id="25" name="Picture 24" descr="52-0004RK.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18011" y="5122142"/>
            <a:ext cx="1028616" cy="1113978"/>
          </a:xfrm>
          <a:prstGeom prst="rect">
            <a:avLst/>
          </a:prstGeom>
        </p:spPr>
      </p:pic>
      <p:sp>
        <p:nvSpPr>
          <p:cNvPr id="75" name="TextBox 74"/>
          <p:cNvSpPr txBox="1"/>
          <p:nvPr/>
        </p:nvSpPr>
        <p:spPr>
          <a:xfrm>
            <a:off x="6485970" y="2891712"/>
            <a:ext cx="2081087" cy="400110"/>
          </a:xfrm>
          <a:prstGeom prst="rect">
            <a:avLst/>
          </a:prstGeom>
          <a:noFill/>
        </p:spPr>
        <p:txBody>
          <a:bodyPr wrap="square" rtlCol="0">
            <a:spAutoFit/>
          </a:bodyPr>
          <a:lstStyle/>
          <a:p>
            <a:pPr lvl="0" algn="ctr"/>
            <a:r>
              <a:rPr lang="en-US" altLang="ja-JP" sz="1000" b="0" kern="0">
                <a:latin typeface="+mn-lt"/>
              </a:rPr>
              <a:t>Rotating Alarm 120V</a:t>
            </a:r>
          </a:p>
          <a:p>
            <a:pPr lvl="0" algn="ctr"/>
            <a:r>
              <a:rPr lang="en-US" sz="1000" b="0" kern="0">
                <a:latin typeface="+mn-lt"/>
              </a:rPr>
              <a:t>Green, Amber, Red or Blue</a:t>
            </a:r>
            <a:endParaRPr lang="en-US" sz="800" b="0">
              <a:latin typeface="Century Gothic" panose="020B0502020202020204" pitchFamily="34" charset="0"/>
            </a:endParaRPr>
          </a:p>
        </p:txBody>
      </p:sp>
      <p:sp>
        <p:nvSpPr>
          <p:cNvPr id="76" name="TextBox 75"/>
          <p:cNvSpPr txBox="1"/>
          <p:nvPr/>
        </p:nvSpPr>
        <p:spPr>
          <a:xfrm>
            <a:off x="6485970" y="4555530"/>
            <a:ext cx="2292270" cy="400110"/>
          </a:xfrm>
          <a:prstGeom prst="rect">
            <a:avLst/>
          </a:prstGeom>
          <a:noFill/>
        </p:spPr>
        <p:txBody>
          <a:bodyPr wrap="square" rtlCol="0">
            <a:spAutoFit/>
          </a:bodyPr>
          <a:lstStyle/>
          <a:p>
            <a:pPr lvl="0" algn="ctr"/>
            <a:r>
              <a:rPr lang="en-US" sz="1000" b="0" kern="0">
                <a:latin typeface="+mn-lt"/>
              </a:rPr>
              <a:t>Strobe NEMA 3R / 4X Red Housing</a:t>
            </a:r>
          </a:p>
          <a:p>
            <a:pPr lvl="0" algn="ctr"/>
            <a:r>
              <a:rPr lang="en-US" sz="1000" b="0" kern="0">
                <a:latin typeface="+mn-lt"/>
              </a:rPr>
              <a:t>Amber, Red or Blue</a:t>
            </a:r>
            <a:endParaRPr lang="en-US" sz="800" b="0">
              <a:latin typeface="Century Gothic" panose="020B0502020202020204" pitchFamily="34" charset="0"/>
            </a:endParaRPr>
          </a:p>
        </p:txBody>
      </p:sp>
      <p:sp>
        <p:nvSpPr>
          <p:cNvPr id="77" name="TextBox 76"/>
          <p:cNvSpPr txBox="1"/>
          <p:nvPr/>
        </p:nvSpPr>
        <p:spPr>
          <a:xfrm>
            <a:off x="6273800" y="6236120"/>
            <a:ext cx="2292270" cy="246221"/>
          </a:xfrm>
          <a:prstGeom prst="rect">
            <a:avLst/>
          </a:prstGeom>
          <a:noFill/>
        </p:spPr>
        <p:txBody>
          <a:bodyPr wrap="square" rtlCol="0">
            <a:spAutoFit/>
          </a:bodyPr>
          <a:lstStyle/>
          <a:p>
            <a:pPr lvl="0" algn="ctr"/>
            <a:r>
              <a:rPr lang="en-US" sz="1000" b="0" kern="0">
                <a:latin typeface="+mn-lt"/>
              </a:rPr>
              <a:t>24 VDC Vibrating Horn</a:t>
            </a:r>
            <a:endParaRPr lang="en-US" sz="800" b="0">
              <a:latin typeface="Century Gothic" panose="020B0502020202020204" pitchFamily="34" charset="0"/>
            </a:endParaRPr>
          </a:p>
        </p:txBody>
      </p:sp>
    </p:spTree>
    <p:extLst>
      <p:ext uri="{BB962C8B-B14F-4D97-AF65-F5344CB8AC3E}">
        <p14:creationId xmlns:p14="http://schemas.microsoft.com/office/powerpoint/2010/main" val="16134696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000" kern="0">
                <a:latin typeface="+mj-lt"/>
              </a:rPr>
              <a:t>Horns &amp; Strobes</a:t>
            </a:r>
          </a:p>
        </p:txBody>
      </p:sp>
      <p:sp>
        <p:nvSpPr>
          <p:cNvPr id="44" name="Rounded Rectangle 7"/>
          <p:cNvSpPr/>
          <p:nvPr/>
        </p:nvSpPr>
        <p:spPr bwMode="auto">
          <a:xfrm>
            <a:off x="30480" y="47728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000" b="0" kern="0">
                <a:latin typeface="+mj-lt"/>
              </a:rPr>
              <a:t>Non Hazardous Location</a:t>
            </a:r>
          </a:p>
        </p:txBody>
      </p:sp>
      <p:sp>
        <p:nvSpPr>
          <p:cNvPr id="46" name="TextBox 45"/>
          <p:cNvSpPr txBox="1"/>
          <p:nvPr/>
        </p:nvSpPr>
        <p:spPr>
          <a:xfrm>
            <a:off x="2979942" y="1279837"/>
            <a:ext cx="3102835" cy="369332"/>
          </a:xfrm>
          <a:prstGeom prst="rect">
            <a:avLst/>
          </a:prstGeom>
          <a:noFill/>
        </p:spPr>
        <p:txBody>
          <a:bodyPr wrap="square" rtlCol="0">
            <a:spAutoFit/>
          </a:bodyPr>
          <a:lstStyle/>
          <a:p>
            <a:pPr lvl="0" algn="ctr"/>
            <a:r>
              <a:rPr lang="en-US" altLang="ja-JP" sz="1800" kern="0">
                <a:latin typeface="+mn-lt"/>
              </a:rPr>
              <a:t>Stack lights and audibles</a:t>
            </a:r>
          </a:p>
        </p:txBody>
      </p:sp>
      <p:pic>
        <p:nvPicPr>
          <p:cNvPr id="4" name="Picture 3">
            <a:extLst>
              <a:ext uri="{FF2B5EF4-FFF2-40B4-BE49-F238E27FC236}">
                <a16:creationId xmlns:a16="http://schemas.microsoft.com/office/drawing/2014/main" id="{E74C19FB-A705-4C29-8842-44D6B9D75871}"/>
              </a:ext>
            </a:extLst>
          </p:cNvPr>
          <p:cNvPicPr>
            <a:picLocks noChangeAspect="1"/>
          </p:cNvPicPr>
          <p:nvPr/>
        </p:nvPicPr>
        <p:blipFill>
          <a:blip r:embed="rId2"/>
          <a:stretch>
            <a:fillRect/>
          </a:stretch>
        </p:blipFill>
        <p:spPr>
          <a:xfrm>
            <a:off x="4102735" y="2316996"/>
            <a:ext cx="857250" cy="3638550"/>
          </a:xfrm>
          <a:prstGeom prst="rect">
            <a:avLst/>
          </a:prstGeom>
        </p:spPr>
      </p:pic>
    </p:spTree>
    <p:extLst>
      <p:ext uri="{BB962C8B-B14F-4D97-AF65-F5344CB8AC3E}">
        <p14:creationId xmlns:p14="http://schemas.microsoft.com/office/powerpoint/2010/main" val="32264136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000" kern="0">
                <a:latin typeface="+mj-lt"/>
              </a:rPr>
              <a:t>Horns &amp; Strobes</a:t>
            </a:r>
          </a:p>
        </p:txBody>
      </p:sp>
      <p:sp>
        <p:nvSpPr>
          <p:cNvPr id="44" name="Rounded Rectangle 7"/>
          <p:cNvSpPr/>
          <p:nvPr/>
        </p:nvSpPr>
        <p:spPr bwMode="auto">
          <a:xfrm>
            <a:off x="30480" y="47728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000" b="0" kern="0">
                <a:latin typeface="+mj-lt"/>
              </a:rPr>
              <a:t>Hazardous Location</a:t>
            </a:r>
          </a:p>
        </p:txBody>
      </p:sp>
      <p:sp>
        <p:nvSpPr>
          <p:cNvPr id="45" name="TextBox 44"/>
          <p:cNvSpPr txBox="1"/>
          <p:nvPr/>
        </p:nvSpPr>
        <p:spPr>
          <a:xfrm>
            <a:off x="1015173" y="1632502"/>
            <a:ext cx="2356945" cy="276999"/>
          </a:xfrm>
          <a:prstGeom prst="rect">
            <a:avLst/>
          </a:prstGeom>
          <a:noFill/>
        </p:spPr>
        <p:txBody>
          <a:bodyPr wrap="square" rtlCol="0">
            <a:spAutoFit/>
          </a:bodyPr>
          <a:lstStyle/>
          <a:p>
            <a:pPr lvl="0" algn="ctr"/>
            <a:r>
              <a:rPr lang="en-US" altLang="ja-JP" sz="1200" kern="0">
                <a:latin typeface="+mn-lt"/>
              </a:rPr>
              <a:t>Class I Div 1 Strobes or Horns</a:t>
            </a:r>
            <a:endParaRPr lang="en-US" sz="800" b="0">
              <a:latin typeface="Century Gothic" panose="020B0502020202020204" pitchFamily="34" charset="0"/>
            </a:endParaRPr>
          </a:p>
        </p:txBody>
      </p:sp>
      <p:sp>
        <p:nvSpPr>
          <p:cNvPr id="46" name="TextBox 45"/>
          <p:cNvSpPr txBox="1"/>
          <p:nvPr/>
        </p:nvSpPr>
        <p:spPr>
          <a:xfrm>
            <a:off x="5559885" y="1632502"/>
            <a:ext cx="2356945" cy="276999"/>
          </a:xfrm>
          <a:prstGeom prst="rect">
            <a:avLst/>
          </a:prstGeom>
          <a:noFill/>
        </p:spPr>
        <p:txBody>
          <a:bodyPr wrap="square" rtlCol="0">
            <a:spAutoFit/>
          </a:bodyPr>
          <a:lstStyle/>
          <a:p>
            <a:pPr lvl="0" algn="ctr"/>
            <a:r>
              <a:rPr lang="en-US" sz="1200" kern="0">
                <a:latin typeface="+mn-lt"/>
              </a:rPr>
              <a:t>Class I Div 2 Strobes or Horns</a:t>
            </a:r>
            <a:endParaRPr lang="en-US" sz="800" b="0">
              <a:latin typeface="Century Gothic" panose="020B0502020202020204" pitchFamily="34" charset="0"/>
            </a:endParaRPr>
          </a:p>
        </p:txBody>
      </p:sp>
      <p:cxnSp>
        <p:nvCxnSpPr>
          <p:cNvPr id="3" name="Straight Connector 2"/>
          <p:cNvCxnSpPr/>
          <p:nvPr/>
        </p:nvCxnSpPr>
        <p:spPr>
          <a:xfrm>
            <a:off x="4427133" y="2026023"/>
            <a:ext cx="0" cy="370421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62560" y="4439364"/>
            <a:ext cx="2081087" cy="553998"/>
          </a:xfrm>
          <a:prstGeom prst="rect">
            <a:avLst/>
          </a:prstGeom>
          <a:noFill/>
        </p:spPr>
        <p:txBody>
          <a:bodyPr wrap="square" rtlCol="0">
            <a:spAutoFit/>
          </a:bodyPr>
          <a:lstStyle/>
          <a:p>
            <a:pPr lvl="0" algn="ctr"/>
            <a:r>
              <a:rPr lang="en-US" altLang="ja-JP" sz="1000" b="0" kern="0">
                <a:latin typeface="+mn-lt"/>
              </a:rPr>
              <a:t>Horn with Strobe</a:t>
            </a:r>
          </a:p>
          <a:p>
            <a:pPr lvl="0" algn="ctr"/>
            <a:r>
              <a:rPr lang="en-US" sz="1000" b="0" kern="0">
                <a:latin typeface="+mn-lt"/>
              </a:rPr>
              <a:t>115 VAC / 24 VDC , 4 wire</a:t>
            </a:r>
          </a:p>
          <a:p>
            <a:pPr lvl="0" algn="ctr"/>
            <a:r>
              <a:rPr lang="en-US" sz="1000" b="0" kern="0">
                <a:latin typeface="+mn-lt"/>
              </a:rPr>
              <a:t>Amber, Blue or Red</a:t>
            </a:r>
            <a:endParaRPr lang="en-US" sz="800" b="0">
              <a:latin typeface="Century Gothic" panose="020B0502020202020204" pitchFamily="34" charset="0"/>
            </a:endParaRPr>
          </a:p>
        </p:txBody>
      </p:sp>
      <p:sp>
        <p:nvSpPr>
          <p:cNvPr id="67" name="TextBox 66"/>
          <p:cNvSpPr txBox="1"/>
          <p:nvPr/>
        </p:nvSpPr>
        <p:spPr>
          <a:xfrm>
            <a:off x="4537703" y="4439364"/>
            <a:ext cx="2081087" cy="553998"/>
          </a:xfrm>
          <a:prstGeom prst="rect">
            <a:avLst/>
          </a:prstGeom>
          <a:noFill/>
        </p:spPr>
        <p:txBody>
          <a:bodyPr wrap="square" rtlCol="0">
            <a:spAutoFit/>
          </a:bodyPr>
          <a:lstStyle/>
          <a:p>
            <a:pPr lvl="0" algn="ctr"/>
            <a:r>
              <a:rPr lang="en-US" altLang="ja-JP" sz="1000" b="0" kern="0">
                <a:latin typeface="+mn-lt"/>
              </a:rPr>
              <a:t>Strobe Light</a:t>
            </a:r>
          </a:p>
          <a:p>
            <a:pPr lvl="0" algn="ctr"/>
            <a:r>
              <a:rPr lang="en-US" sz="1000" b="0" kern="0">
                <a:latin typeface="+mn-lt"/>
              </a:rPr>
              <a:t>115 VAC / 24 VDC</a:t>
            </a:r>
          </a:p>
          <a:p>
            <a:pPr lvl="0" algn="ctr"/>
            <a:r>
              <a:rPr lang="en-US" sz="1000" b="0" kern="0">
                <a:latin typeface="+mn-lt"/>
              </a:rPr>
              <a:t>Red or Amber</a:t>
            </a:r>
            <a:endParaRPr lang="en-US" sz="800" b="0">
              <a:latin typeface="Century Gothic" panose="020B0502020202020204" pitchFamily="34" charset="0"/>
            </a:endParaRPr>
          </a:p>
        </p:txBody>
      </p:sp>
      <p:pic>
        <p:nvPicPr>
          <p:cNvPr id="2" name="Picture 1" descr="Model-27XST-strob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20" y="2768251"/>
            <a:ext cx="1713508" cy="1713508"/>
          </a:xfrm>
          <a:prstGeom prst="rect">
            <a:avLst/>
          </a:prstGeom>
        </p:spPr>
      </p:pic>
      <p:pic>
        <p:nvPicPr>
          <p:cNvPr id="4" name="Picture 3" descr="31X-Horn.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33563" y="2859691"/>
            <a:ext cx="1604010" cy="1608741"/>
          </a:xfrm>
          <a:prstGeom prst="rect">
            <a:avLst/>
          </a:prstGeom>
        </p:spPr>
      </p:pic>
      <p:pic>
        <p:nvPicPr>
          <p:cNvPr id="7" name="Picture 6" descr="51-0030RK.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8553" y="2786358"/>
            <a:ext cx="1269527" cy="1631274"/>
          </a:xfrm>
          <a:prstGeom prst="rect">
            <a:avLst/>
          </a:prstGeom>
        </p:spPr>
      </p:pic>
      <p:pic>
        <p:nvPicPr>
          <p:cNvPr id="8" name="Picture 7" descr="52-0005RK.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73638" y="3022251"/>
            <a:ext cx="1510434" cy="1309370"/>
          </a:xfrm>
          <a:prstGeom prst="rect">
            <a:avLst/>
          </a:prstGeom>
        </p:spPr>
      </p:pic>
      <p:sp>
        <p:nvSpPr>
          <p:cNvPr id="27" name="TextBox 26"/>
          <p:cNvSpPr txBox="1"/>
          <p:nvPr/>
        </p:nvSpPr>
        <p:spPr>
          <a:xfrm>
            <a:off x="2346046" y="4439364"/>
            <a:ext cx="2081087" cy="246221"/>
          </a:xfrm>
          <a:prstGeom prst="rect">
            <a:avLst/>
          </a:prstGeom>
          <a:noFill/>
        </p:spPr>
        <p:txBody>
          <a:bodyPr wrap="square" rtlCol="0">
            <a:spAutoFit/>
          </a:bodyPr>
          <a:lstStyle/>
          <a:p>
            <a:pPr lvl="0" algn="ctr"/>
            <a:r>
              <a:rPr lang="en-US" sz="1000" b="0" kern="0">
                <a:latin typeface="+mn-lt"/>
              </a:rPr>
              <a:t>Horn 115 VAC</a:t>
            </a:r>
            <a:endParaRPr lang="en-US" sz="800" b="0">
              <a:latin typeface="Century Gothic" panose="020B0502020202020204" pitchFamily="34" charset="0"/>
            </a:endParaRPr>
          </a:p>
        </p:txBody>
      </p:sp>
      <p:sp>
        <p:nvSpPr>
          <p:cNvPr id="28" name="TextBox 27"/>
          <p:cNvSpPr txBox="1"/>
          <p:nvPr/>
        </p:nvSpPr>
        <p:spPr>
          <a:xfrm>
            <a:off x="7073638" y="4439364"/>
            <a:ext cx="2081087" cy="246221"/>
          </a:xfrm>
          <a:prstGeom prst="rect">
            <a:avLst/>
          </a:prstGeom>
          <a:noFill/>
        </p:spPr>
        <p:txBody>
          <a:bodyPr wrap="square" rtlCol="0">
            <a:spAutoFit/>
          </a:bodyPr>
          <a:lstStyle/>
          <a:p>
            <a:pPr lvl="0" algn="ctr"/>
            <a:r>
              <a:rPr lang="en-US" sz="1000" b="0" kern="0">
                <a:latin typeface="+mn-lt"/>
              </a:rPr>
              <a:t>Horn 115 VAC</a:t>
            </a:r>
            <a:endParaRPr lang="en-US" sz="800" b="0">
              <a:latin typeface="Century Gothic" panose="020B0502020202020204" pitchFamily="34" charset="0"/>
            </a:endParaRPr>
          </a:p>
        </p:txBody>
      </p:sp>
    </p:spTree>
    <p:extLst>
      <p:ext uri="{BB962C8B-B14F-4D97-AF65-F5344CB8AC3E}">
        <p14:creationId xmlns:p14="http://schemas.microsoft.com/office/powerpoint/2010/main" val="22586995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D669-080D-4D7E-B369-BBB3025C6371}"/>
              </a:ext>
            </a:extLst>
          </p:cNvPr>
          <p:cNvSpPr>
            <a:spLocks noGrp="1"/>
          </p:cNvSpPr>
          <p:nvPr>
            <p:ph type="title"/>
          </p:nvPr>
        </p:nvSpPr>
        <p:spPr/>
        <p:txBody>
          <a:bodyPr/>
          <a:lstStyle/>
          <a:p>
            <a:r>
              <a:rPr lang="en-US"/>
              <a:t>Fixed System Services</a:t>
            </a:r>
          </a:p>
        </p:txBody>
      </p:sp>
      <p:sp>
        <p:nvSpPr>
          <p:cNvPr id="3" name="Content Placeholder 2">
            <a:extLst>
              <a:ext uri="{FF2B5EF4-FFF2-40B4-BE49-F238E27FC236}">
                <a16:creationId xmlns:a16="http://schemas.microsoft.com/office/drawing/2014/main" id="{DCF1E734-0DE6-4B3D-8485-F9F93A26CE99}"/>
              </a:ext>
            </a:extLst>
          </p:cNvPr>
          <p:cNvSpPr>
            <a:spLocks noGrp="1"/>
          </p:cNvSpPr>
          <p:nvPr>
            <p:ph idx="1"/>
          </p:nvPr>
        </p:nvSpPr>
        <p:spPr>
          <a:xfrm>
            <a:off x="457200" y="2110445"/>
            <a:ext cx="8229600" cy="4525963"/>
          </a:xfrm>
        </p:spPr>
        <p:txBody>
          <a:bodyPr/>
          <a:lstStyle/>
          <a:p>
            <a:r>
              <a:rPr lang="en-US"/>
              <a:t>Start-up</a:t>
            </a:r>
          </a:p>
          <a:p>
            <a:endParaRPr lang="en-US"/>
          </a:p>
          <a:p>
            <a:r>
              <a:rPr lang="en-US"/>
              <a:t>Installation</a:t>
            </a:r>
          </a:p>
        </p:txBody>
      </p:sp>
      <p:sp>
        <p:nvSpPr>
          <p:cNvPr id="4" name="Footer Placeholder 3">
            <a:extLst>
              <a:ext uri="{FF2B5EF4-FFF2-40B4-BE49-F238E27FC236}">
                <a16:creationId xmlns:a16="http://schemas.microsoft.com/office/drawing/2014/main" id="{7D20583C-829F-44D2-914F-9AE2280813ED}"/>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4F76031F-ED54-C44D-A229-5209829D9BDC}"/>
              </a:ext>
            </a:extLst>
          </p:cNvPr>
          <p:cNvPicPr>
            <a:picLocks noChangeAspect="1"/>
          </p:cNvPicPr>
          <p:nvPr/>
        </p:nvPicPr>
        <p:blipFill>
          <a:blip r:embed="rId2"/>
          <a:stretch>
            <a:fillRect/>
          </a:stretch>
        </p:blipFill>
        <p:spPr>
          <a:xfrm>
            <a:off x="3249439" y="1661876"/>
            <a:ext cx="5540721" cy="3116656"/>
          </a:xfrm>
          <a:prstGeom prst="rect">
            <a:avLst/>
          </a:prstGeom>
        </p:spPr>
      </p:pic>
    </p:spTree>
    <p:extLst>
      <p:ext uri="{BB962C8B-B14F-4D97-AF65-F5344CB8AC3E}">
        <p14:creationId xmlns:p14="http://schemas.microsoft.com/office/powerpoint/2010/main" val="843033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a:bodyPr>
          <a:lstStyle/>
          <a:p>
            <a:r>
              <a:rPr lang="en-US" b="1"/>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198510393"/>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16</TotalTime>
  <Words>2798</Words>
  <Application>Microsoft Office PowerPoint</Application>
  <PresentationFormat>Letter Paper (8.5x11 in)</PresentationFormat>
  <Paragraphs>449</Paragraphs>
  <Slides>42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Century Gothic</vt:lpstr>
      <vt:lpstr>Courier New</vt:lpstr>
      <vt:lpstr>Helvetica</vt:lpstr>
      <vt:lpstr>Symbol</vt:lpstr>
      <vt:lpstr>Times New Roman</vt:lpstr>
      <vt:lpstr>Wingdings</vt:lpstr>
      <vt:lpstr>Default Theme</vt:lpstr>
      <vt:lpstr>PowerPoint Presentation</vt:lpstr>
      <vt:lpstr>Fixed Gas Detection Solutions</vt:lpstr>
      <vt:lpstr>Communication Protocols</vt:lpstr>
      <vt:lpstr>Explosion Proof Certifications</vt:lpstr>
      <vt:lpstr>Explosion Proof Certifications</vt:lpstr>
      <vt:lpstr>Explosion Proof Certifications</vt:lpstr>
      <vt:lpstr>Wireless Solutions</vt:lpstr>
      <vt:lpstr>Typical Components</vt:lpstr>
      <vt:lpstr>Easy Installation</vt:lpstr>
      <vt:lpstr>PowerPoint Presentation</vt:lpstr>
      <vt:lpstr>PowerPoint Presentation</vt:lpstr>
      <vt:lpstr>How to access menus</vt:lpstr>
      <vt:lpstr>PowerPoint Presentation</vt:lpstr>
      <vt:lpstr>How to access menus</vt:lpstr>
      <vt:lpstr>PowerPoint Presentation</vt:lpstr>
      <vt:lpstr>How to access menus</vt:lpstr>
      <vt:lpstr>PowerPoint Presentation</vt:lpstr>
      <vt:lpstr>How to access menus</vt:lpstr>
      <vt:lpstr>Wireless Transmitters</vt:lpstr>
      <vt:lpstr>PowerPoint Presentation</vt:lpstr>
      <vt:lpstr>How to access menus</vt:lpstr>
      <vt:lpstr>PowerPoint Presentation</vt:lpstr>
      <vt:lpstr>How to access menus</vt:lpstr>
      <vt:lpstr>PowerPoint Presentation</vt:lpstr>
      <vt:lpstr>How to access menus</vt:lpstr>
      <vt:lpstr>PowerPoint Presentation</vt:lpstr>
      <vt:lpstr>How to access menus</vt:lpstr>
      <vt:lpstr>NXP Wireless Transmitter</vt:lpstr>
      <vt:lpstr>Wireless Add-Ons</vt:lpstr>
      <vt:lpstr>How to access menus</vt:lpstr>
      <vt:lpstr>Wireless Add Ons continued</vt:lpstr>
      <vt:lpstr>Wireless Add-Ons</vt:lpstr>
      <vt:lpstr>How to access menus</vt:lpstr>
      <vt:lpstr>Wireless Add Ons continued</vt:lpstr>
      <vt:lpstr>How to access menus</vt:lpstr>
      <vt:lpstr>How to do a signal propagation test</vt:lpstr>
      <vt:lpstr>Peripheral Devices</vt:lpstr>
      <vt:lpstr>PowerPoint Presentation</vt:lpstr>
      <vt:lpstr>PowerPoint Presentation</vt:lpstr>
      <vt:lpstr>PowerPoint Presentation</vt:lpstr>
      <vt:lpstr>Fixed System Services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Johnson</dc:creator>
  <cp:lastModifiedBy>Clint Anderson</cp:lastModifiedBy>
  <cp:revision>3</cp:revision>
  <dcterms:created xsi:type="dcterms:W3CDTF">2016-01-14T21:28:00Z</dcterms:created>
  <dcterms:modified xsi:type="dcterms:W3CDTF">2022-01-28T23:57:46Z</dcterms:modified>
</cp:coreProperties>
</file>