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7" r:id="rId2"/>
    <p:sldId id="983" r:id="rId3"/>
    <p:sldId id="842" r:id="rId4"/>
    <p:sldId id="1001" r:id="rId5"/>
    <p:sldId id="851" r:id="rId6"/>
    <p:sldId id="854" r:id="rId7"/>
    <p:sldId id="992" r:id="rId8"/>
    <p:sldId id="1002" r:id="rId9"/>
    <p:sldId id="986" r:id="rId10"/>
    <p:sldId id="987" r:id="rId11"/>
    <p:sldId id="544" r:id="rId12"/>
    <p:sldId id="995" r:id="rId13"/>
    <p:sldId id="996" r:id="rId14"/>
    <p:sldId id="997" r:id="rId15"/>
    <p:sldId id="998" r:id="rId16"/>
    <p:sldId id="1003" r:id="rId17"/>
    <p:sldId id="303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3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8" autoAdjust="0"/>
    <p:restoredTop sz="86401"/>
  </p:normalViewPr>
  <p:slideViewPr>
    <p:cSldViewPr snapToGrid="0" snapToObjects="1">
      <p:cViewPr varScale="1">
        <p:scale>
          <a:sx n="157" d="100"/>
          <a:sy n="157" d="100"/>
        </p:scale>
        <p:origin x="384" y="176"/>
      </p:cViewPr>
      <p:guideLst>
        <p:guide orient="horz" pos="1584"/>
        <p:guide pos="2880"/>
      </p:guideLst>
    </p:cSldViewPr>
  </p:slideViewPr>
  <p:outlineViewPr>
    <p:cViewPr>
      <p:scale>
        <a:sx n="33" d="100"/>
        <a:sy n="33" d="100"/>
      </p:scale>
      <p:origin x="0" y="-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12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C1854935-F3CE-43B8-B693-83830C8AC038}"/>
    <pc:docChg chg="delSld">
      <pc:chgData name="Clint Anderson" userId="ec5dfd38-9dbe-49d4-bbb4-a56e253e5743" providerId="ADAL" clId="{C1854935-F3CE-43B8-B693-83830C8AC038}" dt="2022-01-18T15:59:04.071" v="1" actId="2696"/>
      <pc:docMkLst>
        <pc:docMk/>
      </pc:docMkLst>
      <pc:sldChg chg="del">
        <pc:chgData name="Clint Anderson" userId="ec5dfd38-9dbe-49d4-bbb4-a56e253e5743" providerId="ADAL" clId="{C1854935-F3CE-43B8-B693-83830C8AC038}" dt="2022-01-18T15:58:59.428" v="0" actId="2696"/>
        <pc:sldMkLst>
          <pc:docMk/>
          <pc:sldMk cId="3324424948" sldId="522"/>
        </pc:sldMkLst>
      </pc:sldChg>
      <pc:sldChg chg="del">
        <pc:chgData name="Clint Anderson" userId="ec5dfd38-9dbe-49d4-bbb4-a56e253e5743" providerId="ADAL" clId="{C1854935-F3CE-43B8-B693-83830C8AC038}" dt="2022-01-18T15:59:04.071" v="1" actId="2696"/>
        <pc:sldMkLst>
          <pc:docMk/>
          <pc:sldMk cId="2478298750" sldId="1004"/>
        </pc:sldMkLst>
      </pc:sldChg>
    </pc:docChg>
  </pc:docChgLst>
  <pc:docChgLst>
    <pc:chgData name="Clint Anderson" userId="ec5dfd38-9dbe-49d4-bbb4-a56e253e5743" providerId="ADAL" clId="{E416F17C-F61E-4CF5-91E1-F6FF0F185B1F}"/>
    <pc:docChg chg="custSel modSld">
      <pc:chgData name="Clint Anderson" userId="ec5dfd38-9dbe-49d4-bbb4-a56e253e5743" providerId="ADAL" clId="{E416F17C-F61E-4CF5-91E1-F6FF0F185B1F}" dt="2022-01-04T18:22:10.067" v="24" actId="1076"/>
      <pc:docMkLst>
        <pc:docMk/>
      </pc:docMkLst>
      <pc:sldChg chg="addSp delSp modSp mod delAnim">
        <pc:chgData name="Clint Anderson" userId="ec5dfd38-9dbe-49d4-bbb4-a56e253e5743" providerId="ADAL" clId="{E416F17C-F61E-4CF5-91E1-F6FF0F185B1F}" dt="2022-01-04T18:18:15.362" v="15" actId="1076"/>
        <pc:sldMkLst>
          <pc:docMk/>
          <pc:sldMk cId="1317776046" sldId="544"/>
        </pc:sldMkLst>
        <pc:spChg chg="del">
          <ac:chgData name="Clint Anderson" userId="ec5dfd38-9dbe-49d4-bbb4-a56e253e5743" providerId="ADAL" clId="{E416F17C-F61E-4CF5-91E1-F6FF0F185B1F}" dt="2022-01-04T18:14:34.241" v="2" actId="21"/>
          <ac:spMkLst>
            <pc:docMk/>
            <pc:sldMk cId="1317776046" sldId="544"/>
            <ac:spMk id="11" creationId="{DFFEF4F9-1D29-4C1A-B31B-A54736937378}"/>
          </ac:spMkLst>
        </pc:spChg>
        <pc:spChg chg="del">
          <ac:chgData name="Clint Anderson" userId="ec5dfd38-9dbe-49d4-bbb4-a56e253e5743" providerId="ADAL" clId="{E416F17C-F61E-4CF5-91E1-F6FF0F185B1F}" dt="2022-01-04T18:14:30.486" v="1" actId="21"/>
          <ac:spMkLst>
            <pc:docMk/>
            <pc:sldMk cId="1317776046" sldId="544"/>
            <ac:spMk id="13" creationId="{C8E32D40-33B6-45ED-BD5F-928E8BEC3A49}"/>
          </ac:spMkLst>
        </pc:spChg>
        <pc:picChg chg="del">
          <ac:chgData name="Clint Anderson" userId="ec5dfd38-9dbe-49d4-bbb4-a56e253e5743" providerId="ADAL" clId="{E416F17C-F61E-4CF5-91E1-F6FF0F185B1F}" dt="2022-01-04T18:14:25.314" v="0" actId="21"/>
          <ac:picMkLst>
            <pc:docMk/>
            <pc:sldMk cId="1317776046" sldId="544"/>
            <ac:picMk id="8" creationId="{CB63D0D9-8263-4AA0-8F49-A0F29A30D679}"/>
          </ac:picMkLst>
        </pc:picChg>
        <pc:picChg chg="add del mod">
          <ac:chgData name="Clint Anderson" userId="ec5dfd38-9dbe-49d4-bbb4-a56e253e5743" providerId="ADAL" clId="{E416F17C-F61E-4CF5-91E1-F6FF0F185B1F}" dt="2022-01-04T18:17:09.678" v="8" actId="21"/>
          <ac:picMkLst>
            <pc:docMk/>
            <pc:sldMk cId="1317776046" sldId="544"/>
            <ac:picMk id="9" creationId="{DF80F518-509B-4FD8-8F1F-60D6918E37CD}"/>
          </ac:picMkLst>
        </pc:picChg>
        <pc:picChg chg="add mod">
          <ac:chgData name="Clint Anderson" userId="ec5dfd38-9dbe-49d4-bbb4-a56e253e5743" providerId="ADAL" clId="{E416F17C-F61E-4CF5-91E1-F6FF0F185B1F}" dt="2022-01-04T18:18:15.362" v="15" actId="1076"/>
          <ac:picMkLst>
            <pc:docMk/>
            <pc:sldMk cId="1317776046" sldId="544"/>
            <ac:picMk id="12" creationId="{A1EFBF30-8F50-4F9C-BAB9-EEE4C99AF7B7}"/>
          </ac:picMkLst>
        </pc:picChg>
      </pc:sldChg>
      <pc:sldChg chg="addSp delSp modSp mod delAnim">
        <pc:chgData name="Clint Anderson" userId="ec5dfd38-9dbe-49d4-bbb4-a56e253e5743" providerId="ADAL" clId="{E416F17C-F61E-4CF5-91E1-F6FF0F185B1F}" dt="2022-01-04T18:22:10.067" v="24" actId="1076"/>
        <pc:sldMkLst>
          <pc:docMk/>
          <pc:sldMk cId="653241532" sldId="995"/>
        </pc:sldMkLst>
        <pc:spChg chg="del">
          <ac:chgData name="Clint Anderson" userId="ec5dfd38-9dbe-49d4-bbb4-a56e253e5743" providerId="ADAL" clId="{E416F17C-F61E-4CF5-91E1-F6FF0F185B1F}" dt="2022-01-04T18:20:31.081" v="17" actId="21"/>
          <ac:spMkLst>
            <pc:docMk/>
            <pc:sldMk cId="653241532" sldId="995"/>
            <ac:spMk id="14" creationId="{2C7382DC-A2E0-410A-819D-42144FC282F0}"/>
          </ac:spMkLst>
        </pc:spChg>
        <pc:picChg chg="add del mod">
          <ac:chgData name="Clint Anderson" userId="ec5dfd38-9dbe-49d4-bbb4-a56e253e5743" providerId="ADAL" clId="{E416F17C-F61E-4CF5-91E1-F6FF0F185B1F}" dt="2022-01-04T18:21:23.803" v="21" actId="21"/>
          <ac:picMkLst>
            <pc:docMk/>
            <pc:sldMk cId="653241532" sldId="995"/>
            <ac:picMk id="5" creationId="{08F7CFE9-0036-46C6-8E34-DCF83AF4591B}"/>
          </ac:picMkLst>
        </pc:picChg>
        <pc:picChg chg="del">
          <ac:chgData name="Clint Anderson" userId="ec5dfd38-9dbe-49d4-bbb4-a56e253e5743" providerId="ADAL" clId="{E416F17C-F61E-4CF5-91E1-F6FF0F185B1F}" dt="2022-01-04T18:20:27.126" v="16" actId="21"/>
          <ac:picMkLst>
            <pc:docMk/>
            <pc:sldMk cId="653241532" sldId="995"/>
            <ac:picMk id="7" creationId="{BFB65AB6-2AC5-4D27-AEFD-2C5D666ADB99}"/>
          </ac:picMkLst>
        </pc:picChg>
        <pc:picChg chg="add mod">
          <ac:chgData name="Clint Anderson" userId="ec5dfd38-9dbe-49d4-bbb4-a56e253e5743" providerId="ADAL" clId="{E416F17C-F61E-4CF5-91E1-F6FF0F185B1F}" dt="2022-01-04T18:22:10.067" v="24" actId="1076"/>
          <ac:picMkLst>
            <pc:docMk/>
            <pc:sldMk cId="653241532" sldId="995"/>
            <ac:picMk id="8" creationId="{743B1552-5893-43ED-9F55-DB6201EE915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%</a:t>
            </a:r>
            <a:r>
              <a:rPr lang="en-US" sz="2400" b="1" baseline="0"/>
              <a:t> LEL by Gas</a:t>
            </a:r>
            <a:endParaRPr lang="en-US" sz="2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Sheet2!$B$3:$D$3</c:f>
              <c:strCache>
                <c:ptCount val="3"/>
                <c:pt idx="0">
                  <c:v>Methane</c:v>
                </c:pt>
                <c:pt idx="1">
                  <c:v>Hydrogen</c:v>
                </c:pt>
                <c:pt idx="2">
                  <c:v>Propane</c:v>
                </c:pt>
              </c:strCache>
            </c:strRef>
          </c:cat>
          <c:val>
            <c:numRef>
              <c:f>Sheet2!$B$4:$D$4</c:f>
              <c:numCache>
                <c:formatCode>0.0%</c:formatCode>
                <c:ptCount val="3"/>
                <c:pt idx="0">
                  <c:v>0.05</c:v>
                </c:pt>
                <c:pt idx="1">
                  <c:v>0.04</c:v>
                </c:pt>
                <c:pt idx="2">
                  <c:v>2.1000000000000001E-2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7-2942-B148-A7641D11928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Sheet2!$B$3:$D$3</c:f>
              <c:strCache>
                <c:ptCount val="3"/>
                <c:pt idx="0">
                  <c:v>Methane</c:v>
                </c:pt>
                <c:pt idx="1">
                  <c:v>Hydrogen</c:v>
                </c:pt>
                <c:pt idx="2">
                  <c:v>Propane</c:v>
                </c:pt>
              </c:strCache>
            </c:strRef>
          </c:cat>
          <c:val>
            <c:numRef>
              <c:f>Sheet2!$B$5:$D$5</c:f>
              <c:numCache>
                <c:formatCode>0.0%</c:formatCode>
                <c:ptCount val="3"/>
                <c:pt idx="0">
                  <c:v>2.5000000000000001E-2</c:v>
                </c:pt>
                <c:pt idx="1">
                  <c:v>0.02</c:v>
                </c:pt>
                <c:pt idx="2" formatCode="0.00%">
                  <c:v>1.0500000000000001E-2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7-2942-B148-A7641D119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7316720"/>
        <c:axId val="1230596912"/>
        <c:axId val="0"/>
      </c:bar3DChart>
      <c:catAx>
        <c:axId val="127731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0596912"/>
        <c:crosses val="autoZero"/>
        <c:auto val="1"/>
        <c:lblAlgn val="ctr"/>
        <c:lblOffset val="100"/>
        <c:noMultiLvlLbl val="0"/>
      </c:catAx>
      <c:valAx>
        <c:axId val="123059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731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DC-429F-925B-2690E82485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DC-429F-925B-2690E82485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EDC-429F-925B-2690E82485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Sheet1!$B$12:$B$14</c:f>
              <c:numCache>
                <c:formatCode>General</c:formatCode>
                <c:ptCount val="3"/>
                <c:pt idx="0" formatCode="#,##0">
                  <c:v>209000</c:v>
                </c:pt>
                <c:pt idx="1">
                  <c:v>791000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EDC-429F-925B-2690E8248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v>Our Environment</c:v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25-435B-938F-F70A266448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B25-435B-938F-F70A266448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25-435B-938F-F70A266448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Lit>
              <c:ptCount val="3"/>
              <c:pt idx="0">
                <c:v>Nitrogen</c:v>
              </c:pt>
              <c:pt idx="1">
                <c:v> Oxygen</c:v>
              </c:pt>
              <c:pt idx="2">
                <c:v> All other gases</c:v>
              </c:pt>
            </c:strLit>
          </c:cat>
          <c:val>
            <c:numRef>
              <c:f>Sheet1!$B$3:$B$5</c:f>
              <c:numCache>
                <c:formatCode>0.00%</c:formatCode>
                <c:ptCount val="3"/>
                <c:pt idx="0" formatCode="0%">
                  <c:v>0.78</c:v>
                </c:pt>
                <c:pt idx="1">
                  <c:v>0.20899999999999999</c:v>
                </c:pt>
                <c:pt idx="2">
                  <c:v>1.0999999999999999E-2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25-435B-938F-F70A26644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387839020122482"/>
          <c:y val="0.89385096004530751"/>
          <c:w val="0.53613188976377957"/>
          <c:h val="7.83068125765021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Oxygen Alarm Points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Sheet1!$E$2:$E$10</c:f>
              <c:numCache>
                <c:formatCode>_(* #,##0.0_);_(* \(#,##0.0\);_(* "-"??_);_(@_)</c:formatCode>
                <c:ptCount val="9"/>
                <c:pt idx="0">
                  <c:v>19.5</c:v>
                </c:pt>
                <c:pt idx="1">
                  <c:v>19.5</c:v>
                </c:pt>
                <c:pt idx="2">
                  <c:v>19.5</c:v>
                </c:pt>
                <c:pt idx="3">
                  <c:v>19.5</c:v>
                </c:pt>
                <c:pt idx="4">
                  <c:v>19.5</c:v>
                </c:pt>
                <c:pt idx="5">
                  <c:v>19.5</c:v>
                </c:pt>
                <c:pt idx="6">
                  <c:v>19.5</c:v>
                </c:pt>
                <c:pt idx="7">
                  <c:v>19.5</c:v>
                </c:pt>
                <c:pt idx="8">
                  <c:v>19.5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7-FD48-9287-750AAF63F70F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Sheet1!$F$2:$F$10</c:f>
              <c:numCache>
                <c:formatCode>_(* #,##0.0_);_(* \(#,##0.0\);_(* "-"??_);_(@_)</c:formatCode>
                <c:ptCount val="9"/>
                <c:pt idx="0">
                  <c:v>23.5</c:v>
                </c:pt>
                <c:pt idx="1">
                  <c:v>23.5</c:v>
                </c:pt>
                <c:pt idx="2">
                  <c:v>23.5</c:v>
                </c:pt>
                <c:pt idx="3">
                  <c:v>23.5</c:v>
                </c:pt>
                <c:pt idx="4">
                  <c:v>23.5</c:v>
                </c:pt>
                <c:pt idx="5">
                  <c:v>23.5</c:v>
                </c:pt>
                <c:pt idx="6">
                  <c:v>23.5</c:v>
                </c:pt>
                <c:pt idx="7">
                  <c:v>23.5</c:v>
                </c:pt>
                <c:pt idx="8">
                  <c:v>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E7-FD48-9287-750AAF63F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8091296"/>
        <c:axId val="1280369312"/>
      </c:lineChart>
      <c:catAx>
        <c:axId val="1268091296"/>
        <c:scaling>
          <c:orientation val="minMax"/>
        </c:scaling>
        <c:delete val="1"/>
        <c:axPos val="b"/>
        <c:majorTickMark val="none"/>
        <c:minorTickMark val="none"/>
        <c:tickLblPos val="nextTo"/>
        <c:crossAx val="1280369312"/>
        <c:crosses val="autoZero"/>
        <c:auto val="1"/>
        <c:lblAlgn val="ctr"/>
        <c:lblOffset val="100"/>
        <c:noMultiLvlLbl val="0"/>
      </c:catAx>
      <c:valAx>
        <c:axId val="128036931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809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163118-8FB6-A94A-8057-F788278450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4AE92D-8078-FC4E-9B26-3AE0A4EF11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E87F8-4FB7-E043-ABD4-4C0B9E8DCA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EB595-F287-0B4D-849F-E29822E43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5229D-CB1A-BA45-BF33-9FF452FB9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4371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6F91C-FB4B-914D-AF24-B0200CF0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236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AA6A8A25-A368-E541-BEBF-1660CB6C1A9B}" type="slidenum">
              <a:rPr lang="en-US" sz="1200">
                <a:latin typeface="Times New Roman" charset="0"/>
              </a:rPr>
              <a:pPr/>
              <a:t>3</a:t>
            </a:fld>
            <a:endParaRPr lang="en-US" sz="1200">
              <a:latin typeface="Times New Roman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DA1AF757-CCB0-8D44-A256-C4C8FDE5C5F7}" type="slidenum">
              <a:rPr lang="en-US" sz="1200">
                <a:latin typeface="Times New Roman" charset="0"/>
              </a:rPr>
              <a:pPr/>
              <a:t>5</a:t>
            </a:fld>
            <a:endParaRPr lang="en-US" sz="1200">
              <a:latin typeface="Times New Roman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n-cs"/>
              </a:rPr>
              <a:t>Different sensors have different sensor voltages, however the principles of operation are the same.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C4A35A4-0662-CD4E-BE73-51F5ECFD5921}" type="slidenum">
              <a:rPr lang="en-US" sz="1200">
                <a:latin typeface="Times New Roman" charset="0"/>
              </a:rPr>
              <a:pPr/>
              <a:t>6</a:t>
            </a:fld>
            <a:endParaRPr lang="en-US" sz="1200">
              <a:latin typeface="Times New Roman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7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9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0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7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8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7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96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7D5047-AA80-BF44-A19B-161F5AB3BF94}"/>
              </a:ext>
            </a:extLst>
          </p:cNvPr>
          <p:cNvSpPr/>
          <p:nvPr/>
        </p:nvSpPr>
        <p:spPr>
          <a:xfrm>
            <a:off x="7562088" y="6181344"/>
            <a:ext cx="1581912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5FF5422-644F-744C-98AE-D213F1AB98F8}"/>
              </a:ext>
            </a:extLst>
          </p:cNvPr>
          <p:cNvSpPr txBox="1">
            <a:spLocks/>
          </p:cNvSpPr>
          <p:nvPr/>
        </p:nvSpPr>
        <p:spPr bwMode="auto">
          <a:xfrm>
            <a:off x="1444105" y="2644319"/>
            <a:ext cx="6255789" cy="78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29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6858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0287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3716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Century Gothic"/>
                <a:ea typeface="ＭＳ Ｐゴシック" charset="0"/>
              </a:rPr>
              <a:t>Gas Detection Boot Camp</a:t>
            </a:r>
          </a:p>
        </p:txBody>
      </p:sp>
    </p:spTree>
    <p:extLst>
      <p:ext uri="{BB962C8B-B14F-4D97-AF65-F5344CB8AC3E}">
        <p14:creationId xmlns:p14="http://schemas.microsoft.com/office/powerpoint/2010/main" val="1766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SHA-Gasoline-Sign-ONE-31246_300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17" y="4522231"/>
            <a:ext cx="1266402" cy="1266402"/>
          </a:xfrm>
          <a:prstGeom prst="rect">
            <a:avLst/>
          </a:prstGeom>
        </p:spPr>
      </p:pic>
      <p:sp>
        <p:nvSpPr>
          <p:cNvPr id="21505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5AD8F1C-FD2C-BB44-AEBE-34F75D71DF15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2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03250"/>
          </a:xfrm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Types of Gases/Compounds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8672"/>
          </a:xfrm>
        </p:spPr>
        <p:txBody>
          <a:bodyPr/>
          <a:lstStyle/>
          <a:p>
            <a:r>
              <a:rPr lang="en-US" sz="2400" dirty="0">
                <a:latin typeface="Century Gothic" charset="0"/>
              </a:rPr>
              <a:t>Combustibles</a:t>
            </a:r>
          </a:p>
          <a:p>
            <a:pPr lvl="1"/>
            <a:r>
              <a:rPr lang="en-US" sz="2000" dirty="0">
                <a:latin typeface="Century Gothic" charset="0"/>
              </a:rPr>
              <a:t>Flammable gases and vapors</a:t>
            </a:r>
          </a:p>
          <a:p>
            <a:pPr lvl="2"/>
            <a:r>
              <a:rPr lang="en-US" sz="1800" dirty="0">
                <a:latin typeface="Century Gothic" charset="0"/>
              </a:rPr>
              <a:t>Most are also toxic</a:t>
            </a:r>
          </a:p>
          <a:p>
            <a:pPr lvl="2"/>
            <a:r>
              <a:rPr lang="en-US" sz="1800" dirty="0">
                <a:latin typeface="Century Gothic" charset="0"/>
              </a:rPr>
              <a:t>Organic compounds (HC’s)</a:t>
            </a:r>
          </a:p>
          <a:p>
            <a:r>
              <a:rPr lang="en-US" sz="2400" dirty="0">
                <a:latin typeface="Century Gothic" charset="0"/>
              </a:rPr>
              <a:t>“Toxics”</a:t>
            </a:r>
          </a:p>
          <a:p>
            <a:pPr lvl="1"/>
            <a:r>
              <a:rPr lang="en-US" sz="2000" dirty="0">
                <a:latin typeface="Century Gothic" charset="0"/>
              </a:rPr>
              <a:t>Usually refers to non-hydrocarbons</a:t>
            </a:r>
          </a:p>
          <a:p>
            <a:r>
              <a:rPr lang="en-US" sz="2400" dirty="0" err="1">
                <a:latin typeface="Century Gothic" charset="0"/>
              </a:rPr>
              <a:t>Inerts</a:t>
            </a:r>
            <a:endParaRPr lang="en-US" sz="2400" dirty="0">
              <a:latin typeface="Century Gothic" charset="0"/>
            </a:endParaRPr>
          </a:p>
          <a:p>
            <a:pPr lvl="1"/>
            <a:r>
              <a:rPr lang="en-US" sz="2000" dirty="0">
                <a:latin typeface="Century Gothic" charset="0"/>
              </a:rPr>
              <a:t>Non-reactive gases</a:t>
            </a:r>
          </a:p>
          <a:p>
            <a:pPr lvl="2"/>
            <a:r>
              <a:rPr lang="en-US" sz="1800" dirty="0">
                <a:latin typeface="Century Gothic" charset="0"/>
              </a:rPr>
              <a:t>Usually are N2, He, </a:t>
            </a:r>
            <a:r>
              <a:rPr lang="en-US" sz="1800" dirty="0" err="1">
                <a:latin typeface="Century Gothic" charset="0"/>
              </a:rPr>
              <a:t>Ar</a:t>
            </a:r>
            <a:endParaRPr lang="en-US" sz="1800" dirty="0">
              <a:latin typeface="Century Gothic" charset="0"/>
            </a:endParaRPr>
          </a:p>
        </p:txBody>
      </p:sp>
      <p:pic>
        <p:nvPicPr>
          <p:cNvPr id="2" name="Picture 1" descr="18CGD5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13" y="1124015"/>
            <a:ext cx="2115590" cy="1410393"/>
          </a:xfrm>
          <a:prstGeom prst="rect">
            <a:avLst/>
          </a:prstGeom>
        </p:spPr>
      </p:pic>
      <p:pic>
        <p:nvPicPr>
          <p:cNvPr id="3" name="Picture 2" descr="1701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168" y="2783938"/>
            <a:ext cx="1126095" cy="141831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80384" y="1857548"/>
            <a:ext cx="354481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159000" y="3336768"/>
            <a:ext cx="4305066" cy="1141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726517" y="5067736"/>
            <a:ext cx="4643519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1096963" y="274638"/>
            <a:ext cx="7834312" cy="630237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Flammability Band</a:t>
            </a:r>
          </a:p>
        </p:txBody>
      </p:sp>
      <p:sp>
        <p:nvSpPr>
          <p:cNvPr id="22530" name="Slide Number Placeholder 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D658A7D4-5943-EB4B-A77D-703B33CAB496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3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168400" y="2273300"/>
            <a:ext cx="2197100" cy="1435100"/>
          </a:xfrm>
          <a:prstGeom prst="rect">
            <a:avLst/>
          </a:prstGeom>
          <a:solidFill>
            <a:srgbClr val="8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955800" y="2819400"/>
            <a:ext cx="660400" cy="284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Lean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378200" y="2273300"/>
            <a:ext cx="2197100" cy="14351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5575300" y="2273300"/>
            <a:ext cx="2197100" cy="1435100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22535" name="Rectangle 7" descr="Large confetti"/>
          <p:cNvSpPr>
            <a:spLocks noChangeArrowheads="1"/>
          </p:cNvSpPr>
          <p:nvPr/>
        </p:nvSpPr>
        <p:spPr bwMode="auto">
          <a:xfrm>
            <a:off x="1016000" y="1892300"/>
            <a:ext cx="2413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Times New Roman" charset="0"/>
              </a:rPr>
              <a:t>0</a:t>
            </a:r>
          </a:p>
        </p:txBody>
      </p:sp>
      <p:sp>
        <p:nvSpPr>
          <p:cNvPr id="22536" name="Rectangle 10" descr="Large confetti"/>
          <p:cNvSpPr>
            <a:spLocks noChangeArrowheads="1"/>
          </p:cNvSpPr>
          <p:nvPr/>
        </p:nvSpPr>
        <p:spPr bwMode="auto">
          <a:xfrm>
            <a:off x="1087438" y="3786188"/>
            <a:ext cx="2413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Times New Roman" charset="0"/>
              </a:rPr>
              <a:t>0</a:t>
            </a:r>
          </a:p>
        </p:txBody>
      </p:sp>
      <p:sp>
        <p:nvSpPr>
          <p:cNvPr id="22537" name="Rectangle 11" descr="Large confetti"/>
          <p:cNvSpPr>
            <a:spLocks noChangeArrowheads="1"/>
          </p:cNvSpPr>
          <p:nvPr/>
        </p:nvSpPr>
        <p:spPr bwMode="auto">
          <a:xfrm>
            <a:off x="7708900" y="2009775"/>
            <a:ext cx="1090613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Times New Roman" charset="0"/>
              </a:rPr>
              <a:t>100% Vol</a:t>
            </a:r>
          </a:p>
        </p:txBody>
      </p:sp>
      <p:sp>
        <p:nvSpPr>
          <p:cNvPr id="22538" name="Rectangle 13" descr="Large confetti"/>
          <p:cNvSpPr>
            <a:spLocks noChangeArrowheads="1"/>
          </p:cNvSpPr>
          <p:nvPr/>
        </p:nvSpPr>
        <p:spPr bwMode="auto">
          <a:xfrm>
            <a:off x="6343650" y="280035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22539" name="Rectangle 14" descr="Large confetti"/>
          <p:cNvSpPr>
            <a:spLocks noChangeArrowheads="1"/>
          </p:cNvSpPr>
          <p:nvPr/>
        </p:nvSpPr>
        <p:spPr bwMode="auto">
          <a:xfrm>
            <a:off x="2816225" y="4700588"/>
            <a:ext cx="3557588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Ammonia	12.0	Vol. %</a:t>
            </a:r>
          </a:p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Methane  	 5.0  	Vol. %</a:t>
            </a:r>
          </a:p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Hydrogen      	 4.0   	Vol. %</a:t>
            </a:r>
          </a:p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Hexane		 1.1 	Vol. %</a:t>
            </a:r>
          </a:p>
        </p:txBody>
      </p:sp>
      <p:sp>
        <p:nvSpPr>
          <p:cNvPr id="22540" name="Rectangle 15" descr="Large confetti"/>
          <p:cNvSpPr>
            <a:spLocks noChangeArrowheads="1"/>
          </p:cNvSpPr>
          <p:nvPr/>
        </p:nvSpPr>
        <p:spPr bwMode="auto">
          <a:xfrm>
            <a:off x="2740025" y="4664075"/>
            <a:ext cx="3721100" cy="1117600"/>
          </a:xfrm>
          <a:prstGeom prst="rect">
            <a:avLst/>
          </a:prstGeom>
          <a:noFill/>
          <a:ln w="38100">
            <a:solidFill>
              <a:srgbClr val="F4120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22541" name="Rectangle 18"/>
          <p:cNvSpPr>
            <a:spLocks noChangeArrowheads="1"/>
          </p:cNvSpPr>
          <p:nvPr/>
        </p:nvSpPr>
        <p:spPr bwMode="auto">
          <a:xfrm>
            <a:off x="3835400" y="2819400"/>
            <a:ext cx="1193800" cy="284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Explosive</a:t>
            </a:r>
          </a:p>
        </p:txBody>
      </p:sp>
      <p:sp>
        <p:nvSpPr>
          <p:cNvPr id="22542" name="Rectangle 19"/>
          <p:cNvSpPr>
            <a:spLocks noChangeArrowheads="1"/>
          </p:cNvSpPr>
          <p:nvPr/>
        </p:nvSpPr>
        <p:spPr bwMode="auto">
          <a:xfrm>
            <a:off x="6426200" y="2819400"/>
            <a:ext cx="622300" cy="284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Rich</a:t>
            </a:r>
          </a:p>
        </p:txBody>
      </p:sp>
      <p:sp>
        <p:nvSpPr>
          <p:cNvPr id="22543" name="Line 21"/>
          <p:cNvSpPr>
            <a:spLocks noChangeShapeType="1"/>
          </p:cNvSpPr>
          <p:nvPr/>
        </p:nvSpPr>
        <p:spPr bwMode="auto">
          <a:xfrm flipH="1">
            <a:off x="1762125" y="3375025"/>
            <a:ext cx="1604963" cy="17668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22"/>
          <p:cNvSpPr txBox="1">
            <a:spLocks noChangeArrowheads="1"/>
          </p:cNvSpPr>
          <p:nvPr/>
        </p:nvSpPr>
        <p:spPr bwMode="auto">
          <a:xfrm>
            <a:off x="3440113" y="5849938"/>
            <a:ext cx="2622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Lower Explosive Limit</a:t>
            </a:r>
            <a:endParaRPr lang="en-US" sz="1800" b="1">
              <a:latin typeface="Book Antiqua" charset="0"/>
            </a:endParaRPr>
          </a:p>
        </p:txBody>
      </p:sp>
      <p:sp>
        <p:nvSpPr>
          <p:cNvPr id="22545" name="Text Box 23"/>
          <p:cNvSpPr txBox="1">
            <a:spLocks noChangeArrowheads="1"/>
          </p:cNvSpPr>
          <p:nvPr/>
        </p:nvSpPr>
        <p:spPr bwMode="auto">
          <a:xfrm>
            <a:off x="5448300" y="2214563"/>
            <a:ext cx="865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 </a:t>
            </a:r>
            <a:r>
              <a:rPr lang="en-US" sz="1800" b="1">
                <a:solidFill>
                  <a:schemeClr val="bg1"/>
                </a:solidFill>
                <a:latin typeface="Arial" charset="0"/>
              </a:rPr>
              <a:t>(UEL)</a:t>
            </a:r>
            <a:endParaRPr lang="en-US" sz="1800" b="1">
              <a:solidFill>
                <a:schemeClr val="bg1"/>
              </a:solidFill>
              <a:latin typeface="Book Antiqua" charset="0"/>
            </a:endParaRPr>
          </a:p>
        </p:txBody>
      </p:sp>
      <p:sp>
        <p:nvSpPr>
          <p:cNvPr id="22546" name="Line 33"/>
          <p:cNvSpPr>
            <a:spLocks noChangeShapeType="1"/>
          </p:cNvSpPr>
          <p:nvPr/>
        </p:nvSpPr>
        <p:spPr bwMode="auto">
          <a:xfrm>
            <a:off x="7380288" y="3922713"/>
            <a:ext cx="2460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47" name="Line 34"/>
          <p:cNvSpPr>
            <a:spLocks noChangeShapeType="1"/>
          </p:cNvSpPr>
          <p:nvPr/>
        </p:nvSpPr>
        <p:spPr bwMode="auto">
          <a:xfrm>
            <a:off x="1460500" y="2273300"/>
            <a:ext cx="0" cy="1435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48" name="Line 37"/>
          <p:cNvSpPr>
            <a:spLocks noChangeShapeType="1"/>
          </p:cNvSpPr>
          <p:nvPr/>
        </p:nvSpPr>
        <p:spPr bwMode="auto">
          <a:xfrm flipH="1">
            <a:off x="1262063" y="2184400"/>
            <a:ext cx="6515100" cy="476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2789" name="TextBox 2"/>
          <p:cNvSpPr txBox="1">
            <a:spLocks noChangeArrowheads="1"/>
          </p:cNvSpPr>
          <p:nvPr/>
        </p:nvSpPr>
        <p:spPr bwMode="auto">
          <a:xfrm>
            <a:off x="1149350" y="3806825"/>
            <a:ext cx="6632575" cy="246063"/>
          </a:xfrm>
          <a:prstGeom prst="rect">
            <a:avLst/>
          </a:prstGeom>
          <a:solidFill>
            <a:schemeClr val="accent2">
              <a:lumMod val="9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000" dirty="0">
                <a:solidFill>
                  <a:srgbClr val="000000"/>
                </a:solidFill>
              </a:rPr>
              <a:t>Infrared Sensor</a:t>
            </a:r>
          </a:p>
        </p:txBody>
      </p:sp>
      <p:sp>
        <p:nvSpPr>
          <p:cNvPr id="22550" name="TextBox 30"/>
          <p:cNvSpPr txBox="1">
            <a:spLocks noChangeArrowheads="1"/>
          </p:cNvSpPr>
          <p:nvPr/>
        </p:nvSpPr>
        <p:spPr bwMode="auto">
          <a:xfrm>
            <a:off x="1152525" y="4143375"/>
            <a:ext cx="2273300" cy="244475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</a:rPr>
              <a:t>Catalytic Bead  Sensor</a:t>
            </a:r>
          </a:p>
        </p:txBody>
      </p:sp>
      <p:cxnSp>
        <p:nvCxnSpPr>
          <p:cNvPr id="22551" name="Straight Connector 6"/>
          <p:cNvCxnSpPr>
            <a:cxnSpLocks noChangeShapeType="1"/>
            <a:stCxn id="22543" idx="1"/>
          </p:cNvCxnSpPr>
          <p:nvPr/>
        </p:nvCxnSpPr>
        <p:spPr bwMode="auto">
          <a:xfrm flipV="1">
            <a:off x="1762125" y="5132388"/>
            <a:ext cx="91122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552" name="TextBox 38"/>
          <p:cNvSpPr txBox="1">
            <a:spLocks noChangeArrowheads="1"/>
          </p:cNvSpPr>
          <p:nvPr/>
        </p:nvSpPr>
        <p:spPr bwMode="auto">
          <a:xfrm>
            <a:off x="3498850" y="4154488"/>
            <a:ext cx="4287838" cy="246062"/>
          </a:xfrm>
          <a:prstGeom prst="rect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</a:rPr>
              <a:t>Thermal Conductivity Sensor</a:t>
            </a:r>
          </a:p>
        </p:txBody>
      </p:sp>
      <p:sp>
        <p:nvSpPr>
          <p:cNvPr id="22553" name="Rectangle 10"/>
          <p:cNvSpPr>
            <a:spLocks noChangeArrowheads="1"/>
          </p:cNvSpPr>
          <p:nvPr/>
        </p:nvSpPr>
        <p:spPr bwMode="auto">
          <a:xfrm>
            <a:off x="2632075" y="2206625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FFFFFF"/>
                </a:solidFill>
                <a:latin typeface="Arial" charset="0"/>
              </a:rPr>
              <a:t>(LEL)</a:t>
            </a:r>
            <a:endParaRPr lang="en-US" sz="1800" b="1">
              <a:solidFill>
                <a:srgbClr val="FFFFFF"/>
              </a:solidFill>
              <a:latin typeface="Book Antiqua" charset="0"/>
            </a:endParaRPr>
          </a:p>
        </p:txBody>
      </p:sp>
      <p:sp>
        <p:nvSpPr>
          <p:cNvPr id="22554" name="Rectangle 8" descr="Large confetti"/>
          <p:cNvSpPr>
            <a:spLocks noChangeArrowheads="1"/>
          </p:cNvSpPr>
          <p:nvPr/>
        </p:nvSpPr>
        <p:spPr bwMode="auto">
          <a:xfrm>
            <a:off x="3149600" y="1887538"/>
            <a:ext cx="469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</a:pPr>
            <a:r>
              <a:rPr lang="en-US" sz="1800" b="1">
                <a:latin typeface="Times New Roman" charset="0"/>
              </a:rPr>
              <a:t>100</a:t>
            </a:r>
          </a:p>
        </p:txBody>
      </p:sp>
      <p:sp>
        <p:nvSpPr>
          <p:cNvPr id="22555" name="Rectangle 9" descr="Large confetti"/>
          <p:cNvSpPr>
            <a:spLocks noChangeArrowheads="1"/>
          </p:cNvSpPr>
          <p:nvPr/>
        </p:nvSpPr>
        <p:spPr bwMode="auto">
          <a:xfrm>
            <a:off x="1473200" y="1430338"/>
            <a:ext cx="1460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</a:pPr>
            <a:r>
              <a:rPr lang="en-US" sz="1800" b="1">
                <a:latin typeface="Arial" charset="0"/>
              </a:rPr>
              <a:t>Percent LEL</a:t>
            </a:r>
          </a:p>
        </p:txBody>
      </p:sp>
      <p:sp>
        <p:nvSpPr>
          <p:cNvPr id="22556" name="Rectangle 17" descr="Large confetti"/>
          <p:cNvSpPr>
            <a:spLocks noChangeArrowheads="1"/>
          </p:cNvSpPr>
          <p:nvPr/>
        </p:nvSpPr>
        <p:spPr bwMode="auto">
          <a:xfrm>
            <a:off x="1320800" y="1887538"/>
            <a:ext cx="3556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</a:pPr>
            <a:r>
              <a:rPr lang="en-US" sz="1800" b="1">
                <a:latin typeface="Times New Roman" charset="0"/>
              </a:rPr>
              <a:t>10</a:t>
            </a:r>
          </a:p>
        </p:txBody>
      </p:sp>
      <p:sp>
        <p:nvSpPr>
          <p:cNvPr id="22557" name="Text Box 23"/>
          <p:cNvSpPr txBox="1">
            <a:spLocks noChangeArrowheads="1"/>
          </p:cNvSpPr>
          <p:nvPr/>
        </p:nvSpPr>
        <p:spPr bwMode="auto">
          <a:xfrm>
            <a:off x="4573588" y="1312863"/>
            <a:ext cx="3257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Upper Explosive Limit (UEL)</a:t>
            </a:r>
            <a:endParaRPr lang="en-US" sz="1800" b="1">
              <a:latin typeface="Book Antiqua" charset="0"/>
            </a:endParaRPr>
          </a:p>
        </p:txBody>
      </p:sp>
      <p:sp>
        <p:nvSpPr>
          <p:cNvPr id="22558" name="Line 37"/>
          <p:cNvSpPr>
            <a:spLocks noChangeShapeType="1"/>
          </p:cNvSpPr>
          <p:nvPr/>
        </p:nvSpPr>
        <p:spPr bwMode="auto">
          <a:xfrm flipH="1">
            <a:off x="1625600" y="2044700"/>
            <a:ext cx="1604963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559" name="Line 25"/>
          <p:cNvSpPr>
            <a:spLocks noChangeShapeType="1"/>
          </p:cNvSpPr>
          <p:nvPr/>
        </p:nvSpPr>
        <p:spPr bwMode="auto">
          <a:xfrm flipV="1">
            <a:off x="5570538" y="1681163"/>
            <a:ext cx="0" cy="563562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60" name="Line 37"/>
          <p:cNvSpPr>
            <a:spLocks noChangeShapeType="1"/>
          </p:cNvSpPr>
          <p:nvPr/>
        </p:nvSpPr>
        <p:spPr bwMode="auto">
          <a:xfrm flipH="1">
            <a:off x="1219200" y="2047875"/>
            <a:ext cx="185738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2BE17-E7C4-47E4-A11B-554E36545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Combustible Sensor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351D0-0CD2-4EF7-8C64-F3CF6D024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58289"/>
            <a:ext cx="8229600" cy="4525963"/>
          </a:xfrm>
        </p:spPr>
        <p:txBody>
          <a:bodyPr/>
          <a:lstStyle/>
          <a:p>
            <a:r>
              <a:rPr lang="en-US" dirty="0"/>
              <a:t>Traditional combustible sensors respond to most combustible gases and vapors</a:t>
            </a:r>
          </a:p>
          <a:p>
            <a:r>
              <a:rPr lang="en-US" dirty="0"/>
              <a:t>They are considered “non-specific”</a:t>
            </a:r>
          </a:p>
          <a:p>
            <a:r>
              <a:rPr lang="en-US" dirty="0"/>
              <a:t>This is a good thing. </a:t>
            </a:r>
          </a:p>
          <a:p>
            <a:r>
              <a:rPr lang="en-US" dirty="0"/>
              <a:t>Traditional combustible sensors are called catalytic bead sensors</a:t>
            </a:r>
          </a:p>
          <a:p>
            <a:r>
              <a:rPr lang="en-US" dirty="0"/>
              <a:t>The gas or vapor combusting raises the temperature and that creates a resistance change. Increased resistance is relative to the displayed value on the detector.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35C409-7B39-EC47-99DC-919046F02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727" y="0"/>
            <a:ext cx="1782273" cy="165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5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>
          <a:xfrm>
            <a:off x="1079500" y="314325"/>
            <a:ext cx="7772400" cy="612775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Catalytic Bead Sensor</a:t>
            </a:r>
          </a:p>
        </p:txBody>
      </p:sp>
      <p:sp>
        <p:nvSpPr>
          <p:cNvPr id="38914" name="Slide Number Placeholder 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6FCFAC1F-3E21-534E-8BB3-1C51B241757D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5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38915" name="Oval 37" descr="Large confetti"/>
          <p:cNvSpPr>
            <a:spLocks noChangeArrowheads="1"/>
          </p:cNvSpPr>
          <p:nvPr/>
        </p:nvSpPr>
        <p:spPr bwMode="auto">
          <a:xfrm>
            <a:off x="35814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16" name="Oval 38" descr="Large confetti"/>
          <p:cNvSpPr>
            <a:spLocks noChangeArrowheads="1"/>
          </p:cNvSpPr>
          <p:nvPr/>
        </p:nvSpPr>
        <p:spPr bwMode="auto">
          <a:xfrm>
            <a:off x="36576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17" name="Oval 39" descr="Large confetti"/>
          <p:cNvSpPr>
            <a:spLocks noChangeArrowheads="1"/>
          </p:cNvSpPr>
          <p:nvPr/>
        </p:nvSpPr>
        <p:spPr bwMode="auto">
          <a:xfrm>
            <a:off x="37338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Char char="•"/>
              <a:defRPr/>
            </a:pPr>
            <a:endParaRPr lang="en-US"/>
          </a:p>
        </p:txBody>
      </p:sp>
      <p:sp>
        <p:nvSpPr>
          <p:cNvPr id="38918" name="Oval 40" descr="Large confetti"/>
          <p:cNvSpPr>
            <a:spLocks noChangeArrowheads="1"/>
          </p:cNvSpPr>
          <p:nvPr/>
        </p:nvSpPr>
        <p:spPr bwMode="auto">
          <a:xfrm>
            <a:off x="3810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19" name="Oval 41" descr="Large confetti"/>
          <p:cNvSpPr>
            <a:spLocks noChangeArrowheads="1"/>
          </p:cNvSpPr>
          <p:nvPr/>
        </p:nvSpPr>
        <p:spPr bwMode="auto">
          <a:xfrm>
            <a:off x="3810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0" name="Oval 42" descr="Large confetti"/>
          <p:cNvSpPr>
            <a:spLocks noChangeArrowheads="1"/>
          </p:cNvSpPr>
          <p:nvPr/>
        </p:nvSpPr>
        <p:spPr bwMode="auto">
          <a:xfrm>
            <a:off x="38862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1" name="Oval 43" descr="Large confetti"/>
          <p:cNvSpPr>
            <a:spLocks noChangeArrowheads="1"/>
          </p:cNvSpPr>
          <p:nvPr/>
        </p:nvSpPr>
        <p:spPr bwMode="auto">
          <a:xfrm>
            <a:off x="38862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2" name="Oval 44" descr="Large confetti"/>
          <p:cNvSpPr>
            <a:spLocks noChangeArrowheads="1"/>
          </p:cNvSpPr>
          <p:nvPr/>
        </p:nvSpPr>
        <p:spPr bwMode="auto">
          <a:xfrm>
            <a:off x="50292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3" name="Oval 45" descr="Large confetti"/>
          <p:cNvSpPr>
            <a:spLocks noChangeArrowheads="1"/>
          </p:cNvSpPr>
          <p:nvPr/>
        </p:nvSpPr>
        <p:spPr bwMode="auto">
          <a:xfrm>
            <a:off x="51054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4" name="Oval 46" descr="Large confetti"/>
          <p:cNvSpPr>
            <a:spLocks noChangeArrowheads="1"/>
          </p:cNvSpPr>
          <p:nvPr/>
        </p:nvSpPr>
        <p:spPr bwMode="auto">
          <a:xfrm>
            <a:off x="51816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5" name="Oval 47" descr="Large confetti"/>
          <p:cNvSpPr>
            <a:spLocks noChangeArrowheads="1"/>
          </p:cNvSpPr>
          <p:nvPr/>
        </p:nvSpPr>
        <p:spPr bwMode="auto">
          <a:xfrm>
            <a:off x="52578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6" name="Oval 48" descr="Large confetti"/>
          <p:cNvSpPr>
            <a:spLocks noChangeArrowheads="1"/>
          </p:cNvSpPr>
          <p:nvPr/>
        </p:nvSpPr>
        <p:spPr bwMode="auto">
          <a:xfrm>
            <a:off x="52578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7" name="Oval 49" descr="Large confetti"/>
          <p:cNvSpPr>
            <a:spLocks noChangeArrowheads="1"/>
          </p:cNvSpPr>
          <p:nvPr/>
        </p:nvSpPr>
        <p:spPr bwMode="auto">
          <a:xfrm>
            <a:off x="5334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8" name="Oval 50" descr="Large confetti"/>
          <p:cNvSpPr>
            <a:spLocks noChangeArrowheads="1"/>
          </p:cNvSpPr>
          <p:nvPr/>
        </p:nvSpPr>
        <p:spPr bwMode="auto">
          <a:xfrm>
            <a:off x="5334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9" name="Oval 57" descr="Large confetti"/>
          <p:cNvSpPr>
            <a:spLocks noChangeArrowheads="1"/>
          </p:cNvSpPr>
          <p:nvPr/>
        </p:nvSpPr>
        <p:spPr bwMode="auto">
          <a:xfrm>
            <a:off x="3359150" y="2444750"/>
            <a:ext cx="889000" cy="812800"/>
          </a:xfrm>
          <a:prstGeom prst="ellipse">
            <a:avLst/>
          </a:prstGeom>
          <a:noFill/>
          <a:ln w="38100">
            <a:solidFill>
              <a:srgbClr val="F4120C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18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8930" name="Oval 58" descr="Large confetti"/>
          <p:cNvSpPr>
            <a:spLocks noChangeArrowheads="1"/>
          </p:cNvSpPr>
          <p:nvPr/>
        </p:nvSpPr>
        <p:spPr bwMode="auto">
          <a:xfrm>
            <a:off x="4806950" y="2444750"/>
            <a:ext cx="889000" cy="812800"/>
          </a:xfrm>
          <a:prstGeom prst="ellips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31" name="Rectangle 59" descr="Large confetti"/>
          <p:cNvSpPr>
            <a:spLocks noChangeArrowheads="1"/>
          </p:cNvSpPr>
          <p:nvPr/>
        </p:nvSpPr>
        <p:spPr bwMode="auto">
          <a:xfrm>
            <a:off x="3352800" y="4533900"/>
            <a:ext cx="939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Active  </a:t>
            </a:r>
          </a:p>
        </p:txBody>
      </p:sp>
      <p:sp>
        <p:nvSpPr>
          <p:cNvPr id="38932" name="Rectangle 60" descr="Large confetti"/>
          <p:cNvSpPr>
            <a:spLocks noChangeArrowheads="1"/>
          </p:cNvSpPr>
          <p:nvPr/>
        </p:nvSpPr>
        <p:spPr bwMode="auto">
          <a:xfrm>
            <a:off x="4648200" y="4533900"/>
            <a:ext cx="12319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Reference</a:t>
            </a:r>
          </a:p>
        </p:txBody>
      </p:sp>
      <p:sp>
        <p:nvSpPr>
          <p:cNvPr id="38933" name="Rectangle 62" descr="Large confetti"/>
          <p:cNvSpPr>
            <a:spLocks noChangeArrowheads="1"/>
          </p:cNvSpPr>
          <p:nvPr/>
        </p:nvSpPr>
        <p:spPr bwMode="auto">
          <a:xfrm>
            <a:off x="6172200" y="3365500"/>
            <a:ext cx="21082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Platinum Alloy Wire</a:t>
            </a:r>
            <a:endParaRPr lang="en-US" sz="1800" b="1">
              <a:latin typeface="Arial" charset="0"/>
            </a:endParaRPr>
          </a:p>
        </p:txBody>
      </p:sp>
      <p:sp>
        <p:nvSpPr>
          <p:cNvPr id="38934" name="Rectangle 63" descr="Large confetti"/>
          <p:cNvSpPr>
            <a:spLocks noChangeArrowheads="1"/>
          </p:cNvSpPr>
          <p:nvPr/>
        </p:nvSpPr>
        <p:spPr bwMode="auto">
          <a:xfrm>
            <a:off x="6096000" y="1981200"/>
            <a:ext cx="12827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Deactivator</a:t>
            </a:r>
          </a:p>
        </p:txBody>
      </p:sp>
      <p:sp>
        <p:nvSpPr>
          <p:cNvPr id="38935" name="Rectangle 64" descr="Large confetti"/>
          <p:cNvSpPr>
            <a:spLocks noChangeArrowheads="1"/>
          </p:cNvSpPr>
          <p:nvPr/>
        </p:nvSpPr>
        <p:spPr bwMode="auto">
          <a:xfrm>
            <a:off x="1092200" y="1955800"/>
            <a:ext cx="19050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Platinum Catalyst</a:t>
            </a:r>
            <a:endParaRPr lang="en-US" sz="1800" b="1">
              <a:latin typeface="Arial" charset="0"/>
            </a:endParaRPr>
          </a:p>
        </p:txBody>
      </p:sp>
      <p:sp>
        <p:nvSpPr>
          <p:cNvPr id="38936" name="Rectangle 67" descr="Large confetti"/>
          <p:cNvSpPr>
            <a:spLocks noChangeArrowheads="1"/>
          </p:cNvSpPr>
          <p:nvPr/>
        </p:nvSpPr>
        <p:spPr bwMode="auto">
          <a:xfrm>
            <a:off x="901700" y="3733800"/>
            <a:ext cx="1828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Ceramic Coating</a:t>
            </a:r>
            <a:endParaRPr lang="en-US" sz="1800" b="1">
              <a:latin typeface="Arial" charset="0"/>
            </a:endParaRPr>
          </a:p>
        </p:txBody>
      </p:sp>
      <p:sp>
        <p:nvSpPr>
          <p:cNvPr id="38937" name="Line 68"/>
          <p:cNvSpPr>
            <a:spLocks noChangeShapeType="1"/>
          </p:cNvSpPr>
          <p:nvPr/>
        </p:nvSpPr>
        <p:spPr bwMode="auto">
          <a:xfrm>
            <a:off x="3200400" y="2209800"/>
            <a:ext cx="2921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8" name="Line 69"/>
          <p:cNvSpPr>
            <a:spLocks noChangeShapeType="1"/>
          </p:cNvSpPr>
          <p:nvPr/>
        </p:nvSpPr>
        <p:spPr bwMode="auto">
          <a:xfrm flipH="1">
            <a:off x="5549900" y="2209800"/>
            <a:ext cx="5461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9" name="Line 71"/>
          <p:cNvSpPr>
            <a:spLocks noChangeShapeType="1"/>
          </p:cNvSpPr>
          <p:nvPr/>
        </p:nvSpPr>
        <p:spPr bwMode="auto">
          <a:xfrm flipH="1">
            <a:off x="2806700" y="3022600"/>
            <a:ext cx="200660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0" name="Line 72"/>
          <p:cNvSpPr>
            <a:spLocks noChangeShapeType="1"/>
          </p:cNvSpPr>
          <p:nvPr/>
        </p:nvSpPr>
        <p:spPr bwMode="auto">
          <a:xfrm flipH="1">
            <a:off x="2806700" y="3009900"/>
            <a:ext cx="546100" cy="787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1" name="Line 73"/>
          <p:cNvSpPr>
            <a:spLocks noChangeShapeType="1"/>
          </p:cNvSpPr>
          <p:nvPr/>
        </p:nvSpPr>
        <p:spPr bwMode="auto">
          <a:xfrm>
            <a:off x="3594100" y="3048000"/>
            <a:ext cx="0" cy="135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8942" name="Line 74"/>
          <p:cNvSpPr>
            <a:spLocks noChangeShapeType="1"/>
          </p:cNvSpPr>
          <p:nvPr/>
        </p:nvSpPr>
        <p:spPr bwMode="auto">
          <a:xfrm>
            <a:off x="4000500" y="3035300"/>
            <a:ext cx="0" cy="1308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3" name="Line 75"/>
          <p:cNvSpPr>
            <a:spLocks noChangeShapeType="1"/>
          </p:cNvSpPr>
          <p:nvPr/>
        </p:nvSpPr>
        <p:spPr bwMode="auto">
          <a:xfrm>
            <a:off x="3594100" y="3048000"/>
            <a:ext cx="0" cy="135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4" name="Line 77"/>
          <p:cNvSpPr>
            <a:spLocks noChangeShapeType="1"/>
          </p:cNvSpPr>
          <p:nvPr/>
        </p:nvSpPr>
        <p:spPr bwMode="auto">
          <a:xfrm>
            <a:off x="5461000" y="2997200"/>
            <a:ext cx="0" cy="138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5" name="Line 78"/>
          <p:cNvSpPr>
            <a:spLocks noChangeShapeType="1"/>
          </p:cNvSpPr>
          <p:nvPr/>
        </p:nvSpPr>
        <p:spPr bwMode="auto">
          <a:xfrm>
            <a:off x="5054600" y="3060700"/>
            <a:ext cx="0" cy="1270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6" name="Text Box 80"/>
          <p:cNvSpPr txBox="1">
            <a:spLocks noChangeArrowheads="1"/>
          </p:cNvSpPr>
          <p:nvPr/>
        </p:nvSpPr>
        <p:spPr bwMode="auto">
          <a:xfrm>
            <a:off x="2220913" y="5111750"/>
            <a:ext cx="4424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200" b="1"/>
              <a:t>Four Wire Catalytic Bead Combustible Gas Sensor</a:t>
            </a:r>
          </a:p>
          <a:p>
            <a:pPr algn="ctr"/>
            <a:r>
              <a:rPr lang="en-US" sz="1200" b="1"/>
              <a:t>Constant Current</a:t>
            </a:r>
            <a:endParaRPr lang="en-US" b="1"/>
          </a:p>
        </p:txBody>
      </p:sp>
      <p:sp>
        <p:nvSpPr>
          <p:cNvPr id="38947" name="Oval 85"/>
          <p:cNvSpPr>
            <a:spLocks noChangeArrowheads="1"/>
          </p:cNvSpPr>
          <p:nvPr/>
        </p:nvSpPr>
        <p:spPr bwMode="auto">
          <a:xfrm>
            <a:off x="5397500" y="43053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48" name="Oval 86"/>
          <p:cNvSpPr>
            <a:spLocks noChangeArrowheads="1"/>
          </p:cNvSpPr>
          <p:nvPr/>
        </p:nvSpPr>
        <p:spPr bwMode="auto">
          <a:xfrm>
            <a:off x="3517900" y="431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49" name="Oval 89"/>
          <p:cNvSpPr>
            <a:spLocks noChangeArrowheads="1"/>
          </p:cNvSpPr>
          <p:nvPr/>
        </p:nvSpPr>
        <p:spPr bwMode="auto">
          <a:xfrm>
            <a:off x="3937000" y="431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50" name="Oval 91"/>
          <p:cNvSpPr>
            <a:spLocks noChangeArrowheads="1"/>
          </p:cNvSpPr>
          <p:nvPr/>
        </p:nvSpPr>
        <p:spPr bwMode="auto">
          <a:xfrm>
            <a:off x="4991100" y="431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51" name="Line 93"/>
          <p:cNvSpPr>
            <a:spLocks noChangeShapeType="1"/>
          </p:cNvSpPr>
          <p:nvPr/>
        </p:nvSpPr>
        <p:spPr bwMode="auto">
          <a:xfrm flipH="1" flipV="1">
            <a:off x="5472113" y="2859088"/>
            <a:ext cx="1131887" cy="465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Catalytic Oxidation</a:t>
            </a:r>
          </a:p>
        </p:txBody>
      </p:sp>
      <p:sp>
        <p:nvSpPr>
          <p:cNvPr id="40962" name="Slide Number Placeholder 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1F7561F9-5BB7-5342-89E0-8F97AC5AAA87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6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40963" name="Oval 3" descr="Large confetti"/>
          <p:cNvSpPr>
            <a:spLocks noChangeArrowheads="1"/>
          </p:cNvSpPr>
          <p:nvPr/>
        </p:nvSpPr>
        <p:spPr bwMode="auto">
          <a:xfrm>
            <a:off x="38227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4" name="Oval 4" descr="Large confetti"/>
          <p:cNvSpPr>
            <a:spLocks noChangeArrowheads="1"/>
          </p:cNvSpPr>
          <p:nvPr/>
        </p:nvSpPr>
        <p:spPr bwMode="auto">
          <a:xfrm>
            <a:off x="38989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5" name="Oval 5" descr="Large confetti"/>
          <p:cNvSpPr>
            <a:spLocks noChangeArrowheads="1"/>
          </p:cNvSpPr>
          <p:nvPr/>
        </p:nvSpPr>
        <p:spPr bwMode="auto">
          <a:xfrm>
            <a:off x="39751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6" name="Oval 6" descr="Large confetti"/>
          <p:cNvSpPr>
            <a:spLocks noChangeArrowheads="1"/>
          </p:cNvSpPr>
          <p:nvPr/>
        </p:nvSpPr>
        <p:spPr bwMode="auto">
          <a:xfrm>
            <a:off x="4051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7" name="Oval 7" descr="Large confetti"/>
          <p:cNvSpPr>
            <a:spLocks noChangeArrowheads="1"/>
          </p:cNvSpPr>
          <p:nvPr/>
        </p:nvSpPr>
        <p:spPr bwMode="auto">
          <a:xfrm>
            <a:off x="4051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8" name="Oval 8" descr="Large confetti"/>
          <p:cNvSpPr>
            <a:spLocks noChangeArrowheads="1"/>
          </p:cNvSpPr>
          <p:nvPr/>
        </p:nvSpPr>
        <p:spPr bwMode="auto">
          <a:xfrm>
            <a:off x="41275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9" name="Oval 9" descr="Large confetti"/>
          <p:cNvSpPr>
            <a:spLocks noChangeArrowheads="1"/>
          </p:cNvSpPr>
          <p:nvPr/>
        </p:nvSpPr>
        <p:spPr bwMode="auto">
          <a:xfrm>
            <a:off x="41275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0" name="Oval 10" descr="Large confetti"/>
          <p:cNvSpPr>
            <a:spLocks noChangeArrowheads="1"/>
          </p:cNvSpPr>
          <p:nvPr/>
        </p:nvSpPr>
        <p:spPr bwMode="auto">
          <a:xfrm>
            <a:off x="52705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1" name="Oval 11" descr="Large confetti"/>
          <p:cNvSpPr>
            <a:spLocks noChangeArrowheads="1"/>
          </p:cNvSpPr>
          <p:nvPr/>
        </p:nvSpPr>
        <p:spPr bwMode="auto">
          <a:xfrm>
            <a:off x="53467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2" name="Oval 12" descr="Large confetti"/>
          <p:cNvSpPr>
            <a:spLocks noChangeArrowheads="1"/>
          </p:cNvSpPr>
          <p:nvPr/>
        </p:nvSpPr>
        <p:spPr bwMode="auto">
          <a:xfrm>
            <a:off x="54229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3" name="Oval 13" descr="Large confetti"/>
          <p:cNvSpPr>
            <a:spLocks noChangeArrowheads="1"/>
          </p:cNvSpPr>
          <p:nvPr/>
        </p:nvSpPr>
        <p:spPr bwMode="auto">
          <a:xfrm>
            <a:off x="54991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4" name="Oval 14" descr="Large confetti"/>
          <p:cNvSpPr>
            <a:spLocks noChangeArrowheads="1"/>
          </p:cNvSpPr>
          <p:nvPr/>
        </p:nvSpPr>
        <p:spPr bwMode="auto">
          <a:xfrm>
            <a:off x="54991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5" name="Oval 15" descr="Large confetti"/>
          <p:cNvSpPr>
            <a:spLocks noChangeArrowheads="1"/>
          </p:cNvSpPr>
          <p:nvPr/>
        </p:nvSpPr>
        <p:spPr bwMode="auto">
          <a:xfrm>
            <a:off x="5575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6" name="Oval 16" descr="Large confetti"/>
          <p:cNvSpPr>
            <a:spLocks noChangeArrowheads="1"/>
          </p:cNvSpPr>
          <p:nvPr/>
        </p:nvSpPr>
        <p:spPr bwMode="auto">
          <a:xfrm>
            <a:off x="5575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7" name="Line 18"/>
          <p:cNvSpPr>
            <a:spLocks noChangeShapeType="1"/>
          </p:cNvSpPr>
          <p:nvPr/>
        </p:nvSpPr>
        <p:spPr bwMode="auto">
          <a:xfrm>
            <a:off x="4273550" y="3667125"/>
            <a:ext cx="0" cy="132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Line 19"/>
          <p:cNvSpPr>
            <a:spLocks noChangeShapeType="1"/>
          </p:cNvSpPr>
          <p:nvPr/>
        </p:nvSpPr>
        <p:spPr bwMode="auto">
          <a:xfrm>
            <a:off x="5264150" y="3667125"/>
            <a:ext cx="4763" cy="1333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23" descr="Large confetti"/>
          <p:cNvSpPr>
            <a:spLocks noChangeArrowheads="1"/>
          </p:cNvSpPr>
          <p:nvPr/>
        </p:nvSpPr>
        <p:spPr bwMode="auto">
          <a:xfrm>
            <a:off x="3600450" y="3140075"/>
            <a:ext cx="889000" cy="812800"/>
          </a:xfrm>
          <a:prstGeom prst="ellipse">
            <a:avLst/>
          </a:prstGeom>
          <a:noFill/>
          <a:ln w="38100">
            <a:solidFill>
              <a:srgbClr val="F63F1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80" name="Oval 24" descr="Large confetti"/>
          <p:cNvSpPr>
            <a:spLocks noChangeArrowheads="1"/>
          </p:cNvSpPr>
          <p:nvPr/>
        </p:nvSpPr>
        <p:spPr bwMode="auto">
          <a:xfrm>
            <a:off x="5048250" y="3140075"/>
            <a:ext cx="889000" cy="812800"/>
          </a:xfrm>
          <a:prstGeom prst="ellips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81" name="Rectangle 27" descr="Large confetti"/>
          <p:cNvSpPr>
            <a:spLocks noChangeArrowheads="1"/>
          </p:cNvSpPr>
          <p:nvPr/>
        </p:nvSpPr>
        <p:spPr bwMode="auto">
          <a:xfrm>
            <a:off x="3632200" y="5114925"/>
            <a:ext cx="9271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Active</a:t>
            </a:r>
            <a:r>
              <a:rPr lang="en-US" sz="1800" b="1">
                <a:latin typeface="Times New Roman" charset="0"/>
              </a:rPr>
              <a:t>  </a:t>
            </a:r>
          </a:p>
        </p:txBody>
      </p:sp>
      <p:sp>
        <p:nvSpPr>
          <p:cNvPr id="40982" name="Rectangle 28" descr="Large confetti"/>
          <p:cNvSpPr>
            <a:spLocks noChangeArrowheads="1"/>
          </p:cNvSpPr>
          <p:nvPr/>
        </p:nvSpPr>
        <p:spPr bwMode="auto">
          <a:xfrm>
            <a:off x="4953000" y="5114925"/>
            <a:ext cx="12319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Reference</a:t>
            </a:r>
            <a:endParaRPr lang="en-US" sz="1800" b="1">
              <a:latin typeface="Times New Roman" charset="0"/>
            </a:endParaRPr>
          </a:p>
        </p:txBody>
      </p:sp>
      <p:sp>
        <p:nvSpPr>
          <p:cNvPr id="1541149" name="AutoShape 29" descr="Large confetti"/>
          <p:cNvSpPr>
            <a:spLocks noChangeArrowheads="1"/>
          </p:cNvSpPr>
          <p:nvPr/>
        </p:nvSpPr>
        <p:spPr bwMode="auto">
          <a:xfrm>
            <a:off x="3232150" y="2771775"/>
            <a:ext cx="1625600" cy="1549400"/>
          </a:xfrm>
          <a:prstGeom prst="star16">
            <a:avLst>
              <a:gd name="adj" fmla="val 37500"/>
            </a:avLst>
          </a:prstGeom>
          <a:noFill/>
          <a:ln w="50800">
            <a:solidFill>
              <a:srgbClr val="F4120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84" name="Oval 30"/>
          <p:cNvSpPr>
            <a:spLocks noChangeArrowheads="1"/>
          </p:cNvSpPr>
          <p:nvPr/>
        </p:nvSpPr>
        <p:spPr bwMode="auto">
          <a:xfrm>
            <a:off x="3365500" y="22955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5" name="Oval 31"/>
          <p:cNvSpPr>
            <a:spLocks noChangeArrowheads="1"/>
          </p:cNvSpPr>
          <p:nvPr/>
        </p:nvSpPr>
        <p:spPr bwMode="auto">
          <a:xfrm>
            <a:off x="2908300" y="26765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6" name="Oval 32"/>
          <p:cNvSpPr>
            <a:spLocks noChangeArrowheads="1"/>
          </p:cNvSpPr>
          <p:nvPr/>
        </p:nvSpPr>
        <p:spPr bwMode="auto">
          <a:xfrm>
            <a:off x="2755900" y="22193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7" name="Oval 33"/>
          <p:cNvSpPr>
            <a:spLocks noChangeArrowheads="1"/>
          </p:cNvSpPr>
          <p:nvPr/>
        </p:nvSpPr>
        <p:spPr bwMode="auto">
          <a:xfrm>
            <a:off x="4356100" y="25241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8" name="Oval 34"/>
          <p:cNvSpPr>
            <a:spLocks noChangeArrowheads="1"/>
          </p:cNvSpPr>
          <p:nvPr/>
        </p:nvSpPr>
        <p:spPr bwMode="auto">
          <a:xfrm>
            <a:off x="5041900" y="26003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9" name="Oval 35"/>
          <p:cNvSpPr>
            <a:spLocks noChangeArrowheads="1"/>
          </p:cNvSpPr>
          <p:nvPr/>
        </p:nvSpPr>
        <p:spPr bwMode="auto">
          <a:xfrm>
            <a:off x="5651500" y="26765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0" name="Oval 36"/>
          <p:cNvSpPr>
            <a:spLocks noChangeArrowheads="1"/>
          </p:cNvSpPr>
          <p:nvPr/>
        </p:nvSpPr>
        <p:spPr bwMode="auto">
          <a:xfrm>
            <a:off x="3060700" y="31337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1" name="Oval 37"/>
          <p:cNvSpPr>
            <a:spLocks noChangeArrowheads="1"/>
          </p:cNvSpPr>
          <p:nvPr/>
        </p:nvSpPr>
        <p:spPr bwMode="auto">
          <a:xfrm>
            <a:off x="4279900" y="29051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2" name="Oval 38"/>
          <p:cNvSpPr>
            <a:spLocks noChangeArrowheads="1"/>
          </p:cNvSpPr>
          <p:nvPr/>
        </p:nvSpPr>
        <p:spPr bwMode="auto">
          <a:xfrm>
            <a:off x="6108700" y="34385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3" name="Oval 39"/>
          <p:cNvSpPr>
            <a:spLocks noChangeArrowheads="1"/>
          </p:cNvSpPr>
          <p:nvPr/>
        </p:nvSpPr>
        <p:spPr bwMode="auto">
          <a:xfrm>
            <a:off x="3136900" y="43529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4" name="Oval 40"/>
          <p:cNvSpPr>
            <a:spLocks noChangeArrowheads="1"/>
          </p:cNvSpPr>
          <p:nvPr/>
        </p:nvSpPr>
        <p:spPr bwMode="auto">
          <a:xfrm>
            <a:off x="6337300" y="29051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5" name="Oval 41"/>
          <p:cNvSpPr>
            <a:spLocks noChangeArrowheads="1"/>
          </p:cNvSpPr>
          <p:nvPr/>
        </p:nvSpPr>
        <p:spPr bwMode="auto">
          <a:xfrm>
            <a:off x="5041900" y="33623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6" name="Oval 42"/>
          <p:cNvSpPr>
            <a:spLocks noChangeArrowheads="1"/>
          </p:cNvSpPr>
          <p:nvPr/>
        </p:nvSpPr>
        <p:spPr bwMode="auto">
          <a:xfrm>
            <a:off x="4051300" y="20669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7" name="Oval 43"/>
          <p:cNvSpPr>
            <a:spLocks noChangeArrowheads="1"/>
          </p:cNvSpPr>
          <p:nvPr/>
        </p:nvSpPr>
        <p:spPr bwMode="auto">
          <a:xfrm>
            <a:off x="4965700" y="19907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8" name="Oval 44"/>
          <p:cNvSpPr>
            <a:spLocks noChangeArrowheads="1"/>
          </p:cNvSpPr>
          <p:nvPr/>
        </p:nvSpPr>
        <p:spPr bwMode="auto">
          <a:xfrm>
            <a:off x="6108700" y="22193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9" name="Oval 45"/>
          <p:cNvSpPr>
            <a:spLocks noChangeArrowheads="1"/>
          </p:cNvSpPr>
          <p:nvPr/>
        </p:nvSpPr>
        <p:spPr bwMode="auto">
          <a:xfrm>
            <a:off x="4889500" y="29051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0" name="Oval 46"/>
          <p:cNvSpPr>
            <a:spLocks noChangeArrowheads="1"/>
          </p:cNvSpPr>
          <p:nvPr/>
        </p:nvSpPr>
        <p:spPr bwMode="auto">
          <a:xfrm>
            <a:off x="3822700" y="2524125"/>
            <a:ext cx="1397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1" name="Oval 47"/>
          <p:cNvSpPr>
            <a:spLocks noChangeArrowheads="1"/>
          </p:cNvSpPr>
          <p:nvPr/>
        </p:nvSpPr>
        <p:spPr bwMode="auto">
          <a:xfrm>
            <a:off x="3365500" y="2676525"/>
            <a:ext cx="1397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2" name="Oval 48"/>
          <p:cNvSpPr>
            <a:spLocks noChangeArrowheads="1"/>
          </p:cNvSpPr>
          <p:nvPr/>
        </p:nvSpPr>
        <p:spPr bwMode="auto">
          <a:xfrm>
            <a:off x="4737100" y="22955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3" name="Oval 49"/>
          <p:cNvSpPr>
            <a:spLocks noChangeArrowheads="1"/>
          </p:cNvSpPr>
          <p:nvPr/>
        </p:nvSpPr>
        <p:spPr bwMode="auto">
          <a:xfrm>
            <a:off x="4965700" y="31337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4" name="Oval 50"/>
          <p:cNvSpPr>
            <a:spLocks noChangeArrowheads="1"/>
          </p:cNvSpPr>
          <p:nvPr/>
        </p:nvSpPr>
        <p:spPr bwMode="auto">
          <a:xfrm>
            <a:off x="5422900" y="23717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5" name="Oval 51"/>
          <p:cNvSpPr>
            <a:spLocks noChangeArrowheads="1"/>
          </p:cNvSpPr>
          <p:nvPr/>
        </p:nvSpPr>
        <p:spPr bwMode="auto">
          <a:xfrm>
            <a:off x="3898900" y="43529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6" name="Oval 52"/>
          <p:cNvSpPr>
            <a:spLocks noChangeArrowheads="1"/>
          </p:cNvSpPr>
          <p:nvPr/>
        </p:nvSpPr>
        <p:spPr bwMode="auto">
          <a:xfrm>
            <a:off x="3060700" y="37433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7" name="Oval 53"/>
          <p:cNvSpPr>
            <a:spLocks noChangeArrowheads="1"/>
          </p:cNvSpPr>
          <p:nvPr/>
        </p:nvSpPr>
        <p:spPr bwMode="auto">
          <a:xfrm>
            <a:off x="2527300" y="29813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8" name="Line 54"/>
          <p:cNvSpPr>
            <a:spLocks noChangeShapeType="1"/>
          </p:cNvSpPr>
          <p:nvPr/>
        </p:nvSpPr>
        <p:spPr bwMode="auto">
          <a:xfrm>
            <a:off x="3822700" y="3644900"/>
            <a:ext cx="0" cy="135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1009" name="Line 55"/>
          <p:cNvSpPr>
            <a:spLocks noChangeShapeType="1"/>
          </p:cNvSpPr>
          <p:nvPr/>
        </p:nvSpPr>
        <p:spPr bwMode="auto">
          <a:xfrm>
            <a:off x="5715000" y="3657600"/>
            <a:ext cx="0" cy="134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4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1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E3D5B-76D5-4546-8B7A-77467191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DAB76-65A1-3845-9586-AE4264AA439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33CA7DC-C3AE-7E40-98DA-147F758075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641462"/>
              </p:ext>
            </p:extLst>
          </p:nvPr>
        </p:nvGraphicFramePr>
        <p:xfrm>
          <a:off x="318331" y="876799"/>
          <a:ext cx="8507337" cy="5104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FE85B37-0310-ED42-BED7-FBEB222B138B}"/>
              </a:ext>
            </a:extLst>
          </p:cNvPr>
          <p:cNvSpPr/>
          <p:nvPr/>
        </p:nvSpPr>
        <p:spPr>
          <a:xfrm>
            <a:off x="1604030" y="1267844"/>
            <a:ext cx="1040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100%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AE21C8-2797-C848-8B86-BBFB49D21E3F}"/>
              </a:ext>
            </a:extLst>
          </p:cNvPr>
          <p:cNvSpPr/>
          <p:nvPr/>
        </p:nvSpPr>
        <p:spPr>
          <a:xfrm>
            <a:off x="2399846" y="3050462"/>
            <a:ext cx="9268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50%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C17D90-A55A-F54B-A0B1-5EBE0AB94DFA}"/>
              </a:ext>
            </a:extLst>
          </p:cNvPr>
          <p:cNvSpPr/>
          <p:nvPr/>
        </p:nvSpPr>
        <p:spPr>
          <a:xfrm>
            <a:off x="3913120" y="1979044"/>
            <a:ext cx="1040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100%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91E94C-F4CF-FB48-A900-45A08F31929B}"/>
              </a:ext>
            </a:extLst>
          </p:cNvPr>
          <p:cNvSpPr/>
          <p:nvPr/>
        </p:nvSpPr>
        <p:spPr>
          <a:xfrm>
            <a:off x="6166793" y="3392208"/>
            <a:ext cx="1040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100%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E8B36F-2888-2C46-9522-03B4F6826310}"/>
              </a:ext>
            </a:extLst>
          </p:cNvPr>
          <p:cNvSpPr/>
          <p:nvPr/>
        </p:nvSpPr>
        <p:spPr>
          <a:xfrm>
            <a:off x="4801301" y="3484571"/>
            <a:ext cx="9268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50%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56957-B15D-8D4E-AA14-6DA821F67743}"/>
              </a:ext>
            </a:extLst>
          </p:cNvPr>
          <p:cNvSpPr/>
          <p:nvPr/>
        </p:nvSpPr>
        <p:spPr>
          <a:xfrm>
            <a:off x="7193519" y="4223480"/>
            <a:ext cx="9268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50%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171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FD766-FBE8-4682-8214-FF32C9B06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Sensor Technology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C680D-1305-4ABE-A215-588BDB4A8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9700"/>
            <a:ext cx="8229600" cy="5057775"/>
          </a:xfrm>
        </p:spPr>
        <p:txBody>
          <a:bodyPr/>
          <a:lstStyle/>
          <a:p>
            <a:r>
              <a:rPr lang="en-US" sz="2100" dirty="0"/>
              <a:t>For our purposes, the toxic sensor technology can be listed as Electrochemical or Photo-Ionization</a:t>
            </a:r>
          </a:p>
          <a:p>
            <a:pPr marL="342900" lvl="1" indent="0">
              <a:buNone/>
            </a:pPr>
            <a:r>
              <a:rPr lang="en-US" b="1" dirty="0"/>
              <a:t>Electrochemical</a:t>
            </a:r>
          </a:p>
          <a:p>
            <a:pPr lvl="2"/>
            <a:r>
              <a:rPr lang="en-US" dirty="0"/>
              <a:t>Principle of Operation Electrochemical sensors operate by reacting with the gas of interest and producing an electrical signal proportional to the gas concentration. A typical electrochemical sensor consists of a sensing electrode (or working electrode), and a counter electrode separated by a thin layer of electrolyte</a:t>
            </a:r>
          </a:p>
          <a:p>
            <a:pPr marL="342900" lvl="1" indent="0">
              <a:buNone/>
            </a:pPr>
            <a:r>
              <a:rPr lang="en-US" b="1" dirty="0"/>
              <a:t>Photo-Ionization (PID)</a:t>
            </a:r>
          </a:p>
          <a:p>
            <a:pPr marL="342900" lvl="1" indent="0">
              <a:buNone/>
            </a:pPr>
            <a:r>
              <a:rPr lang="en-US" sz="1800" dirty="0"/>
              <a:t>	The PID is a non-specific sensor much like the cat bead but for low 	level toxic monitoring. This sensor is very useful for toxic monitoring 	where we don’t have a specific sensor for the contaminant. The 	sensors have a lamp with an ionization wattage. If the 	contaminant ionizes under the lamp wattage value, the gas can 	be seen. We offer four different lamps.</a:t>
            </a:r>
          </a:p>
          <a:p>
            <a:pPr marL="3429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29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F0604689-FCC7-594F-864A-D44FBC5FE384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9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83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63647"/>
                </a:solidFill>
                <a:latin typeface="Century Gothic" charset="0"/>
              </a:rPr>
              <a:t>P</a:t>
            </a:r>
            <a:r>
              <a:rPr lang="en-US" dirty="0">
                <a:latin typeface="Century Gothic" charset="0"/>
              </a:rPr>
              <a:t>hoto </a:t>
            </a:r>
            <a:r>
              <a:rPr lang="en-US" dirty="0">
                <a:solidFill>
                  <a:srgbClr val="F63647"/>
                </a:solidFill>
                <a:latin typeface="Century Gothic" charset="0"/>
              </a:rPr>
              <a:t>I</a:t>
            </a:r>
            <a:r>
              <a:rPr lang="en-US" dirty="0">
                <a:latin typeface="Century Gothic" charset="0"/>
              </a:rPr>
              <a:t>onization </a:t>
            </a:r>
            <a:r>
              <a:rPr lang="en-US" dirty="0">
                <a:solidFill>
                  <a:srgbClr val="F63647"/>
                </a:solidFill>
                <a:latin typeface="Century Gothic" charset="0"/>
              </a:rPr>
              <a:t>D</a:t>
            </a:r>
            <a:r>
              <a:rPr lang="en-US" dirty="0">
                <a:latin typeface="Century Gothic" charset="0"/>
              </a:rPr>
              <a:t>etector</a:t>
            </a:r>
          </a:p>
        </p:txBody>
      </p:sp>
      <p:sp>
        <p:nvSpPr>
          <p:cNvPr id="83971" name="Rectangle 4"/>
          <p:cNvSpPr>
            <a:spLocks noGrp="1"/>
          </p:cNvSpPr>
          <p:nvPr>
            <p:ph idx="1"/>
          </p:nvPr>
        </p:nvSpPr>
        <p:spPr>
          <a:xfrm>
            <a:off x="762000" y="1460500"/>
            <a:ext cx="5892800" cy="4114800"/>
          </a:xfrm>
        </p:spPr>
        <p:txBody>
          <a:bodyPr/>
          <a:lstStyle/>
          <a:p>
            <a:pPr eaLnBrk="1" hangingPunct="1"/>
            <a:r>
              <a:rPr lang="en-US">
                <a:latin typeface="Century Gothic" charset="0"/>
              </a:rPr>
              <a:t>A PID is a broadband VOC detection technique</a:t>
            </a:r>
          </a:p>
        </p:txBody>
      </p:sp>
      <p:pic>
        <p:nvPicPr>
          <p:cNvPr id="83972" name="Picture 10" descr="pid-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1854200"/>
            <a:ext cx="1114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Content Placeholder 8" descr="PID_configura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8" r="-2078"/>
          <a:stretch>
            <a:fillRect/>
          </a:stretch>
        </p:blipFill>
        <p:spPr bwMode="auto">
          <a:xfrm>
            <a:off x="1498600" y="2654300"/>
            <a:ext cx="5257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63B3B73B-F46A-4C40-A73D-2FDA0074131D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10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pic>
        <p:nvPicPr>
          <p:cNvPr id="84994" name="Picture 1" descr="Untitled Extract Pages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5" b="7627"/>
          <a:stretch/>
        </p:blipFill>
        <p:spPr bwMode="auto">
          <a:xfrm>
            <a:off x="439738" y="685799"/>
            <a:ext cx="9228137" cy="625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069975" y="93815"/>
            <a:ext cx="7772400" cy="676275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entury Gothic" charset="0"/>
              </a:rPr>
              <a:t>Partial List of PID Detectable Compounds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8AE9-BE02-49D8-ADA4-71B3EE7BC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Monitoring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83429-A5BB-42C4-AB86-6B260EFE3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Toxicity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80CD3-8584-4009-A2CA-23DA7C5CC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7795" y="2320531"/>
            <a:ext cx="5506629" cy="3951288"/>
          </a:xfrm>
        </p:spPr>
        <p:txBody>
          <a:bodyPr/>
          <a:lstStyle/>
          <a:p>
            <a:r>
              <a:rPr lang="en-US" sz="1600" dirty="0"/>
              <a:t>Measured in Parts per Million (ppm)</a:t>
            </a:r>
          </a:p>
          <a:p>
            <a:r>
              <a:rPr lang="en-US" sz="1600" dirty="0"/>
              <a:t>Very low measurement</a:t>
            </a:r>
          </a:p>
          <a:p>
            <a:r>
              <a:rPr lang="en-US" sz="1600" dirty="0"/>
              <a:t>Toxic relates to health issues, not combustibility.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9A077-2611-4143-AA43-48E9A77FD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25ppm Hydrogen Sulfide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8603406-1605-4ACE-95F2-D9FD8F0B0F1D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CAE89B3C-E893-AD43-A775-38B136C32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89" y="3429000"/>
            <a:ext cx="2411986" cy="328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7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3B3E-3D22-4F63-92E7-E3C8CDF99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Detection Basics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90E9E-164A-4C88-A83B-928F2505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3625656" cy="4525963"/>
          </a:xfrm>
        </p:spPr>
        <p:txBody>
          <a:bodyPr/>
          <a:lstStyle/>
          <a:p>
            <a:r>
              <a:rPr lang="en-US" dirty="0"/>
              <a:t>Oxygen Monitoring</a:t>
            </a:r>
          </a:p>
          <a:p>
            <a:pPr lvl="1"/>
            <a:r>
              <a:rPr lang="en-US" dirty="0"/>
              <a:t>Confined Space Monitoring</a:t>
            </a:r>
          </a:p>
          <a:p>
            <a:pPr lvl="2"/>
            <a:r>
              <a:rPr lang="en-US" dirty="0"/>
              <a:t>With detectors the read-out is in % volume. This is a large measurement.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B4B738-1773-C447-AD16-90D22DA20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709" y="1369425"/>
            <a:ext cx="4296445" cy="4683125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A3D35C0-E0F7-7340-B6BD-AF57BF0ECBEE}"/>
              </a:ext>
            </a:extLst>
          </p:cNvPr>
          <p:cNvSpPr/>
          <p:nvPr/>
        </p:nvSpPr>
        <p:spPr>
          <a:xfrm>
            <a:off x="6675789" y="2343126"/>
            <a:ext cx="1057524" cy="48344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4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4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97244-932F-4905-9BD8-4F3454DA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Oxygen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9498E-B550-4B46-9D58-D9E3B53E0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Oxygen Monitoring</a:t>
            </a:r>
          </a:p>
          <a:p>
            <a:pPr lvl="1"/>
            <a:r>
              <a:rPr lang="en-US" sz="1800" dirty="0"/>
              <a:t>Confined Space Monitoring-The detectors read-out is in % volume. </a:t>
            </a:r>
          </a:p>
          <a:p>
            <a:pPr lvl="1"/>
            <a:r>
              <a:rPr lang="en-US" sz="1800" dirty="0"/>
              <a:t>Fresh Air  =  78 % Nitrogen / 20.9 % Oxygen / 1.1 % </a:t>
            </a:r>
            <a:r>
              <a:rPr lang="en-US" sz="1800" dirty="0" err="1"/>
              <a:t>misc</a:t>
            </a:r>
            <a:r>
              <a:rPr lang="en-US" sz="1800" dirty="0"/>
              <a:t> gases.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0108153-69C1-4164-904A-896C890FB0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376870"/>
              </p:ext>
            </p:extLst>
          </p:nvPr>
        </p:nvGraphicFramePr>
        <p:xfrm>
          <a:off x="930351" y="2544417"/>
          <a:ext cx="6989283" cy="4313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C9EE0FB-7F94-7344-A8A8-5F3F9B3FD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453" y="301627"/>
            <a:ext cx="2099144" cy="1222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74A2B1-AD70-CB4D-B120-9E04931B3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479" y="4035473"/>
            <a:ext cx="682614" cy="3975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76F6CD-964F-2C4D-8DA0-94430D301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2505" y="4701208"/>
            <a:ext cx="1606163" cy="10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3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2B2E-4525-455C-ABA4-97C46AA0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Oxygen Monitoring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07C8C-3F78-4A54-BD86-959421560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Leading cause of deaths in confined spaces regarding gas monitoring.</a:t>
            </a:r>
          </a:p>
          <a:p>
            <a:r>
              <a:rPr lang="en-US" sz="2000" dirty="0"/>
              <a:t> Low O2 </a:t>
            </a:r>
            <a:r>
              <a:rPr lang="en-US" sz="2000" b="0" i="0" dirty="0">
                <a:solidFill>
                  <a:srgbClr val="150C09"/>
                </a:solidFill>
                <a:effectLst/>
                <a:latin typeface="Century Gothic" panose="020B0502020202020204" pitchFamily="34" charset="0"/>
              </a:rPr>
              <a:t>might be caused by microbial activity (such as the process of fermentation); it could be due to the oxidization (rusting) of the internal surface of a tank or pipe; or it might be that the oxygen has been displaced by another gas such as nitrogen or argon.</a:t>
            </a:r>
          </a:p>
          <a:p>
            <a:r>
              <a:rPr lang="en-US" sz="2000" dirty="0"/>
              <a:t>OSHA requires low and HIGH oxygen monitoring. High levels of oxygen can enhance combustion.</a:t>
            </a:r>
          </a:p>
          <a:p>
            <a:r>
              <a:rPr lang="en-US" sz="2000" dirty="0"/>
              <a:t>Oxygen sensors are always working unless they are kept in an zero oxygen environment.</a:t>
            </a:r>
          </a:p>
          <a:p>
            <a:r>
              <a:rPr lang="en-US" sz="2000" dirty="0"/>
              <a:t>Oxygen sensors are easy to test.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92ACAE-A8C7-4065-8ADA-7FF7F7FD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41F4E-5B24-694B-9514-71BAA1AAD30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2C6CC-AE71-5F4B-B3CC-51E9D8C80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453" y="301627"/>
            <a:ext cx="2099144" cy="122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29CAC-C66B-40BE-82D6-E6660506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DAB76-65A1-3845-9586-AE4264AA439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750E06-62E6-4E15-A523-3D2062A289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301625"/>
            <a:ext cx="7772400" cy="676275"/>
          </a:xfrm>
        </p:spPr>
        <p:txBody>
          <a:bodyPr/>
          <a:lstStyle/>
          <a:p>
            <a:r>
              <a:rPr lang="en-US" dirty="0"/>
              <a:t>Oxygen Alarms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605E59-732D-434F-A388-ABCFD6A8A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453" y="301627"/>
            <a:ext cx="2099144" cy="1222578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5AA4E28-DE39-EE4A-8AA2-4E4276CAA2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032089"/>
              </p:ext>
            </p:extLst>
          </p:nvPr>
        </p:nvGraphicFramePr>
        <p:xfrm>
          <a:off x="747423" y="1690377"/>
          <a:ext cx="6957391" cy="4559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EDB3C93-B049-6542-8E60-A33F838D01AE}"/>
              </a:ext>
            </a:extLst>
          </p:cNvPr>
          <p:cNvSpPr/>
          <p:nvPr/>
        </p:nvSpPr>
        <p:spPr>
          <a:xfrm>
            <a:off x="7219089" y="3506285"/>
            <a:ext cx="7906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23.5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C2DB04-8DAA-F842-89EE-3D9F68C4D060}"/>
              </a:ext>
            </a:extLst>
          </p:cNvPr>
          <p:cNvSpPr/>
          <p:nvPr/>
        </p:nvSpPr>
        <p:spPr>
          <a:xfrm>
            <a:off x="7230309" y="3967950"/>
            <a:ext cx="77938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19.5</a:t>
            </a:r>
          </a:p>
        </p:txBody>
      </p:sp>
    </p:spTree>
    <p:extLst>
      <p:ext uri="{BB962C8B-B14F-4D97-AF65-F5344CB8AC3E}">
        <p14:creationId xmlns:p14="http://schemas.microsoft.com/office/powerpoint/2010/main" val="15400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B5709-18D7-44DF-A39A-481ECE65A8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6"/>
          <a:stretch/>
        </p:blipFill>
        <p:spPr>
          <a:xfrm>
            <a:off x="5533359" y="1021492"/>
            <a:ext cx="2915518" cy="55781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FB42FF-786D-4263-B6F0-6771B43F34B3}"/>
              </a:ext>
            </a:extLst>
          </p:cNvPr>
          <p:cNvSpPr txBox="1"/>
          <p:nvPr/>
        </p:nvSpPr>
        <p:spPr>
          <a:xfrm>
            <a:off x="2114802" y="169184"/>
            <a:ext cx="5506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Vapor Density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2E50FD-8549-3F4E-AB68-ACFCF362CCF9}"/>
              </a:ext>
            </a:extLst>
          </p:cNvPr>
          <p:cNvSpPr txBox="1">
            <a:spLocks noChangeArrowheads="1"/>
          </p:cNvSpPr>
          <p:nvPr/>
        </p:nvSpPr>
        <p:spPr>
          <a:xfrm>
            <a:off x="562876" y="1684252"/>
            <a:ext cx="4745037" cy="2365519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2000" dirty="0"/>
              <a:t>Measure target gases at appropriate positions</a:t>
            </a:r>
          </a:p>
          <a:p>
            <a:r>
              <a:rPr kumimoji="0" lang="en-US" sz="2000" dirty="0"/>
              <a:t>Vapor density = the relative weight of gas compared to air</a:t>
            </a:r>
          </a:p>
        </p:txBody>
      </p:sp>
    </p:spTree>
    <p:extLst>
      <p:ext uri="{BB962C8B-B14F-4D97-AF65-F5344CB8AC3E}">
        <p14:creationId xmlns:p14="http://schemas.microsoft.com/office/powerpoint/2010/main" val="391862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621" y="1600906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/>
              <a:t>Questions?</a:t>
            </a:r>
          </a:p>
        </p:txBody>
      </p:sp>
      <p:pic>
        <p:nvPicPr>
          <p:cNvPr id="5" name="Picture 4" descr="question-mark-gu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869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Standard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swatch3 Features and Benefits" id="{A4A2955F-A501-4C4B-A762-8F2BA1E1C628}" vid="{B2F1A490-1324-9843-BD3B-BC09C394E7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Powerpoint</Template>
  <TotalTime>35738</TotalTime>
  <Words>629</Words>
  <Application>Microsoft Macintosh PowerPoint</Application>
  <PresentationFormat>On-screen Show (4:3)</PresentationFormat>
  <Paragraphs>109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Book Antiqua</vt:lpstr>
      <vt:lpstr>Calibri</vt:lpstr>
      <vt:lpstr>Century Gothic</vt:lpstr>
      <vt:lpstr>Times New Roman</vt:lpstr>
      <vt:lpstr>Verdana</vt:lpstr>
      <vt:lpstr>Standard Powerpoint</vt:lpstr>
      <vt:lpstr>PowerPoint Presentation</vt:lpstr>
      <vt:lpstr>Types of Gases/Compounds</vt:lpstr>
      <vt:lpstr>Flammability Band</vt:lpstr>
      <vt:lpstr>Combustible Sensor </vt:lpstr>
      <vt:lpstr>Catalytic Bead Sensor</vt:lpstr>
      <vt:lpstr>Catalytic Oxidation</vt:lpstr>
      <vt:lpstr>PowerPoint Presentation</vt:lpstr>
      <vt:lpstr>Toxic Sensor Technology </vt:lpstr>
      <vt:lpstr>Photo Ionization Detector</vt:lpstr>
      <vt:lpstr>Partial List of PID Detectable Compounds</vt:lpstr>
      <vt:lpstr>Toxic Monitoring</vt:lpstr>
      <vt:lpstr>Gas Detection Basics </vt:lpstr>
      <vt:lpstr>Oxygen Monitoring</vt:lpstr>
      <vt:lpstr>Oxygen Monitoring </vt:lpstr>
      <vt:lpstr>Oxygen Alarms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Mike Johnson</cp:lastModifiedBy>
  <cp:revision>140</cp:revision>
  <cp:lastPrinted>2020-03-03T19:45:23Z</cp:lastPrinted>
  <dcterms:created xsi:type="dcterms:W3CDTF">2020-02-07T23:18:37Z</dcterms:created>
  <dcterms:modified xsi:type="dcterms:W3CDTF">2022-03-19T01:09:15Z</dcterms:modified>
</cp:coreProperties>
</file>