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7" r:id="rId2"/>
    <p:sldId id="522" r:id="rId3"/>
    <p:sldId id="1004" r:id="rId4"/>
    <p:sldId id="1005" r:id="rId5"/>
    <p:sldId id="317" r:id="rId6"/>
    <p:sldId id="478" r:id="rId7"/>
    <p:sldId id="1014" r:id="rId8"/>
    <p:sldId id="1012" r:id="rId9"/>
    <p:sldId id="1013" r:id="rId10"/>
    <p:sldId id="555" r:id="rId11"/>
    <p:sldId id="1011" r:id="rId12"/>
    <p:sldId id="1010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3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69BAD-D386-4B9D-A353-7809D55E64F7}" v="4" dt="2022-01-18T15:29:04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59" autoAdjust="0"/>
    <p:restoredTop sz="86401"/>
  </p:normalViewPr>
  <p:slideViewPr>
    <p:cSldViewPr snapToGrid="0" snapToObjects="1">
      <p:cViewPr varScale="1">
        <p:scale>
          <a:sx n="128" d="100"/>
          <a:sy n="128" d="100"/>
        </p:scale>
        <p:origin x="1248" y="176"/>
      </p:cViewPr>
      <p:guideLst>
        <p:guide orient="horz" pos="1584"/>
        <p:guide pos="2880"/>
      </p:guideLst>
    </p:cSldViewPr>
  </p:slideViewPr>
  <p:outlineViewPr>
    <p:cViewPr>
      <p:scale>
        <a:sx n="33" d="100"/>
        <a:sy n="33" d="100"/>
      </p:scale>
      <p:origin x="0" y="-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12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Anderson" userId="ec5dfd38-9dbe-49d4-bbb4-a56e253e5743" providerId="ADAL" clId="{14469BAD-D386-4B9D-A353-7809D55E64F7}"/>
    <pc:docChg chg="custSel addSld modSld">
      <pc:chgData name="Clint Anderson" userId="ec5dfd38-9dbe-49d4-bbb4-a56e253e5743" providerId="ADAL" clId="{14469BAD-D386-4B9D-A353-7809D55E64F7}" dt="2022-01-18T15:54:29.103" v="464" actId="20577"/>
      <pc:docMkLst>
        <pc:docMk/>
      </pc:docMkLst>
      <pc:sldChg chg="modSp mod">
        <pc:chgData name="Clint Anderson" userId="ec5dfd38-9dbe-49d4-bbb4-a56e253e5743" providerId="ADAL" clId="{14469BAD-D386-4B9D-A353-7809D55E64F7}" dt="2022-01-18T15:52:46.541" v="433" actId="255"/>
        <pc:sldMkLst>
          <pc:docMk/>
          <pc:sldMk cId="1766818167" sldId="257"/>
        </pc:sldMkLst>
        <pc:spChg chg="mod">
          <ac:chgData name="Clint Anderson" userId="ec5dfd38-9dbe-49d4-bbb4-a56e253e5743" providerId="ADAL" clId="{14469BAD-D386-4B9D-A353-7809D55E64F7}" dt="2022-01-18T15:52:46.541" v="433" actId="255"/>
          <ac:spMkLst>
            <pc:docMk/>
            <pc:sldMk cId="1766818167" sldId="257"/>
            <ac:spMk id="8" creationId="{15FF5422-644F-744C-98AE-D213F1AB98F8}"/>
          </ac:spMkLst>
        </pc:spChg>
      </pc:sldChg>
      <pc:sldChg chg="modSp mod">
        <pc:chgData name="Clint Anderson" userId="ec5dfd38-9dbe-49d4-bbb4-a56e253e5743" providerId="ADAL" clId="{14469BAD-D386-4B9D-A353-7809D55E64F7}" dt="2022-01-18T15:52:07.409" v="432" actId="2"/>
        <pc:sldMkLst>
          <pc:docMk/>
          <pc:sldMk cId="3324424948" sldId="522"/>
        </pc:sldMkLst>
        <pc:graphicFrameChg chg="modGraphic">
          <ac:chgData name="Clint Anderson" userId="ec5dfd38-9dbe-49d4-bbb4-a56e253e5743" providerId="ADAL" clId="{14469BAD-D386-4B9D-A353-7809D55E64F7}" dt="2022-01-18T15:52:07.409" v="432" actId="2"/>
          <ac:graphicFrameMkLst>
            <pc:docMk/>
            <pc:sldMk cId="3324424948" sldId="522"/>
            <ac:graphicFrameMk id="6" creationId="{E5303706-9F7E-5340-BFCB-378BFC04F0A1}"/>
          </ac:graphicFrameMkLst>
        </pc:graphicFrameChg>
      </pc:sldChg>
      <pc:sldChg chg="modSp mod">
        <pc:chgData name="Clint Anderson" userId="ec5dfd38-9dbe-49d4-bbb4-a56e253e5743" providerId="ADAL" clId="{14469BAD-D386-4B9D-A353-7809D55E64F7}" dt="2022-01-18T15:43:59.868" v="155" actId="20577"/>
        <pc:sldMkLst>
          <pc:docMk/>
          <pc:sldMk cId="2193778538" sldId="555"/>
        </pc:sldMkLst>
        <pc:spChg chg="mod">
          <ac:chgData name="Clint Anderson" userId="ec5dfd38-9dbe-49d4-bbb4-a56e253e5743" providerId="ADAL" clId="{14469BAD-D386-4B9D-A353-7809D55E64F7}" dt="2022-01-18T15:43:59.868" v="155" actId="20577"/>
          <ac:spMkLst>
            <pc:docMk/>
            <pc:sldMk cId="2193778538" sldId="555"/>
            <ac:spMk id="2" creationId="{CEDEDCF1-8973-C747-A7C2-72A40794D985}"/>
          </ac:spMkLst>
        </pc:spChg>
      </pc:sldChg>
      <pc:sldChg chg="addSp modSp new mod">
        <pc:chgData name="Clint Anderson" userId="ec5dfd38-9dbe-49d4-bbb4-a56e253e5743" providerId="ADAL" clId="{14469BAD-D386-4B9D-A353-7809D55E64F7}" dt="2022-01-18T15:23:09.995" v="74" actId="1076"/>
        <pc:sldMkLst>
          <pc:docMk/>
          <pc:sldMk cId="884971783" sldId="1006"/>
        </pc:sldMkLst>
        <pc:spChg chg="mod">
          <ac:chgData name="Clint Anderson" userId="ec5dfd38-9dbe-49d4-bbb4-a56e253e5743" providerId="ADAL" clId="{14469BAD-D386-4B9D-A353-7809D55E64F7}" dt="2022-01-18T15:23:01.442" v="73" actId="1076"/>
          <ac:spMkLst>
            <pc:docMk/>
            <pc:sldMk cId="884971783" sldId="1006"/>
            <ac:spMk id="2" creationId="{9EE33D4F-39E0-4055-9923-278F6A1EE098}"/>
          </ac:spMkLst>
        </pc:spChg>
        <pc:spChg chg="add mod">
          <ac:chgData name="Clint Anderson" userId="ec5dfd38-9dbe-49d4-bbb4-a56e253e5743" providerId="ADAL" clId="{14469BAD-D386-4B9D-A353-7809D55E64F7}" dt="2022-01-18T15:22:47.743" v="71" actId="1076"/>
          <ac:spMkLst>
            <pc:docMk/>
            <pc:sldMk cId="884971783" sldId="1006"/>
            <ac:spMk id="3" creationId="{A91AC093-7595-406E-8401-08C2F5AE9FE3}"/>
          </ac:spMkLst>
        </pc:spChg>
        <pc:picChg chg="add mod">
          <ac:chgData name="Clint Anderson" userId="ec5dfd38-9dbe-49d4-bbb4-a56e253e5743" providerId="ADAL" clId="{14469BAD-D386-4B9D-A353-7809D55E64F7}" dt="2022-01-18T15:23:09.995" v="74" actId="1076"/>
          <ac:picMkLst>
            <pc:docMk/>
            <pc:sldMk cId="884971783" sldId="1006"/>
            <ac:picMk id="5" creationId="{7A4AE4ED-CCC9-472E-A20B-D99A40C596D6}"/>
          </ac:picMkLst>
        </pc:picChg>
      </pc:sldChg>
      <pc:sldChg chg="addSp delSp modSp new mod modClrScheme chgLayout">
        <pc:chgData name="Clint Anderson" userId="ec5dfd38-9dbe-49d4-bbb4-a56e253e5743" providerId="ADAL" clId="{14469BAD-D386-4B9D-A353-7809D55E64F7}" dt="2022-01-18T15:30:51.013" v="92" actId="1076"/>
        <pc:sldMkLst>
          <pc:docMk/>
          <pc:sldMk cId="350815717" sldId="1007"/>
        </pc:sldMkLst>
        <pc:spChg chg="del">
          <ac:chgData name="Clint Anderson" userId="ec5dfd38-9dbe-49d4-bbb4-a56e253e5743" providerId="ADAL" clId="{14469BAD-D386-4B9D-A353-7809D55E64F7}" dt="2022-01-18T15:28:11.995" v="77" actId="26606"/>
          <ac:spMkLst>
            <pc:docMk/>
            <pc:sldMk cId="350815717" sldId="1007"/>
            <ac:spMk id="2" creationId="{EDEE778B-4BC4-43E3-8350-6ED312061D54}"/>
          </ac:spMkLst>
        </pc:spChg>
        <pc:spChg chg="add mod">
          <ac:chgData name="Clint Anderson" userId="ec5dfd38-9dbe-49d4-bbb4-a56e253e5743" providerId="ADAL" clId="{14469BAD-D386-4B9D-A353-7809D55E64F7}" dt="2022-01-18T15:28:11.995" v="77" actId="26606"/>
          <ac:spMkLst>
            <pc:docMk/>
            <pc:sldMk cId="350815717" sldId="1007"/>
            <ac:spMk id="9" creationId="{05D20E23-476E-42B3-8BDD-0AA46014834B}"/>
          </ac:spMkLst>
        </pc:spChg>
        <pc:spChg chg="add mod">
          <ac:chgData name="Clint Anderson" userId="ec5dfd38-9dbe-49d4-bbb4-a56e253e5743" providerId="ADAL" clId="{14469BAD-D386-4B9D-A353-7809D55E64F7}" dt="2022-01-18T15:30:51.013" v="92" actId="1076"/>
          <ac:spMkLst>
            <pc:docMk/>
            <pc:sldMk cId="350815717" sldId="1007"/>
            <ac:spMk id="11" creationId="{98D8F608-DEF0-4774-BF14-31B1421FA80F}"/>
          </ac:spMkLst>
        </pc:spChg>
        <pc:picChg chg="add del mod">
          <ac:chgData name="Clint Anderson" userId="ec5dfd38-9dbe-49d4-bbb4-a56e253e5743" providerId="ADAL" clId="{14469BAD-D386-4B9D-A353-7809D55E64F7}" dt="2022-01-18T15:29:01.658" v="80" actId="21"/>
          <ac:picMkLst>
            <pc:docMk/>
            <pc:sldMk cId="350815717" sldId="1007"/>
            <ac:picMk id="4" creationId="{F320AB5D-210D-472A-A135-E0A789441EBF}"/>
          </ac:picMkLst>
        </pc:picChg>
        <pc:picChg chg="add del">
          <ac:chgData name="Clint Anderson" userId="ec5dfd38-9dbe-49d4-bbb4-a56e253e5743" providerId="ADAL" clId="{14469BAD-D386-4B9D-A353-7809D55E64F7}" dt="2022-01-18T15:29:09.899" v="82" actId="21"/>
          <ac:picMkLst>
            <pc:docMk/>
            <pc:sldMk cId="350815717" sldId="1007"/>
            <ac:picMk id="5" creationId="{EC505415-06D9-4777-829F-6EE1FDB1967E}"/>
          </ac:picMkLst>
        </pc:picChg>
        <pc:picChg chg="add mod">
          <ac:chgData name="Clint Anderson" userId="ec5dfd38-9dbe-49d4-bbb4-a56e253e5743" providerId="ADAL" clId="{14469BAD-D386-4B9D-A353-7809D55E64F7}" dt="2022-01-18T15:29:37.406" v="85" actId="1076"/>
          <ac:picMkLst>
            <pc:docMk/>
            <pc:sldMk cId="350815717" sldId="1007"/>
            <ac:picMk id="7" creationId="{0DD3C74E-C95E-498A-A83D-2DC726EBEF77}"/>
          </ac:picMkLst>
        </pc:picChg>
      </pc:sldChg>
      <pc:sldChg chg="addSp delSp modSp new mod modClrScheme chgLayout">
        <pc:chgData name="Clint Anderson" userId="ec5dfd38-9dbe-49d4-bbb4-a56e253e5743" providerId="ADAL" clId="{14469BAD-D386-4B9D-A353-7809D55E64F7}" dt="2022-01-18T15:32:48.224" v="96" actId="27614"/>
        <pc:sldMkLst>
          <pc:docMk/>
          <pc:sldMk cId="3703508734" sldId="1008"/>
        </pc:sldMkLst>
        <pc:spChg chg="del">
          <ac:chgData name="Clint Anderson" userId="ec5dfd38-9dbe-49d4-bbb4-a56e253e5743" providerId="ADAL" clId="{14469BAD-D386-4B9D-A353-7809D55E64F7}" dt="2022-01-18T15:32:45.167" v="95" actId="26606"/>
          <ac:spMkLst>
            <pc:docMk/>
            <pc:sldMk cId="3703508734" sldId="1008"/>
            <ac:spMk id="2" creationId="{FB5CA436-947B-4EDF-AC1B-2C1C38E5ECB3}"/>
          </ac:spMkLst>
        </pc:spChg>
        <pc:spChg chg="del">
          <ac:chgData name="Clint Anderson" userId="ec5dfd38-9dbe-49d4-bbb4-a56e253e5743" providerId="ADAL" clId="{14469BAD-D386-4B9D-A353-7809D55E64F7}" dt="2022-01-18T15:32:36.694" v="94" actId="22"/>
          <ac:spMkLst>
            <pc:docMk/>
            <pc:sldMk cId="3703508734" sldId="1008"/>
            <ac:spMk id="3" creationId="{B1E761A1-F76C-45AA-8B0B-2DEE02E2465A}"/>
          </ac:spMkLst>
        </pc:spChg>
        <pc:spChg chg="del">
          <ac:chgData name="Clint Anderson" userId="ec5dfd38-9dbe-49d4-bbb4-a56e253e5743" providerId="ADAL" clId="{14469BAD-D386-4B9D-A353-7809D55E64F7}" dt="2022-01-18T15:32:45.167" v="95" actId="26606"/>
          <ac:spMkLst>
            <pc:docMk/>
            <pc:sldMk cId="3703508734" sldId="1008"/>
            <ac:spMk id="4" creationId="{2C626317-2DA0-44AD-BA26-A5F96CD6704D}"/>
          </ac:spMkLst>
        </pc:spChg>
        <pc:spChg chg="add mod">
          <ac:chgData name="Clint Anderson" userId="ec5dfd38-9dbe-49d4-bbb4-a56e253e5743" providerId="ADAL" clId="{14469BAD-D386-4B9D-A353-7809D55E64F7}" dt="2022-01-18T15:32:45.167" v="95" actId="26606"/>
          <ac:spMkLst>
            <pc:docMk/>
            <pc:sldMk cId="3703508734" sldId="1008"/>
            <ac:spMk id="11" creationId="{634F41FF-3030-4B12-9DF7-EE54E8BA5054}"/>
          </ac:spMkLst>
        </pc:spChg>
        <pc:picChg chg="add mod ord">
          <ac:chgData name="Clint Anderson" userId="ec5dfd38-9dbe-49d4-bbb4-a56e253e5743" providerId="ADAL" clId="{14469BAD-D386-4B9D-A353-7809D55E64F7}" dt="2022-01-18T15:32:48.224" v="96" actId="27614"/>
          <ac:picMkLst>
            <pc:docMk/>
            <pc:sldMk cId="3703508734" sldId="1008"/>
            <ac:picMk id="6" creationId="{B63A7727-A8B1-4917-A533-DAE4FF2B6ABC}"/>
          </ac:picMkLst>
        </pc:picChg>
      </pc:sldChg>
      <pc:sldChg chg="delSp modSp new mod">
        <pc:chgData name="Clint Anderson" userId="ec5dfd38-9dbe-49d4-bbb4-a56e253e5743" providerId="ADAL" clId="{14469BAD-D386-4B9D-A353-7809D55E64F7}" dt="2022-01-18T15:38:05.265" v="109" actId="1076"/>
        <pc:sldMkLst>
          <pc:docMk/>
          <pc:sldMk cId="1694979815" sldId="1009"/>
        </pc:sldMkLst>
        <pc:spChg chg="mod">
          <ac:chgData name="Clint Anderson" userId="ec5dfd38-9dbe-49d4-bbb4-a56e253e5743" providerId="ADAL" clId="{14469BAD-D386-4B9D-A353-7809D55E64F7}" dt="2022-01-18T15:38:05.265" v="109" actId="1076"/>
          <ac:spMkLst>
            <pc:docMk/>
            <pc:sldMk cId="1694979815" sldId="1009"/>
            <ac:spMk id="2" creationId="{606A4EDE-FCFD-4227-AE44-DEDFB57C85E7}"/>
          </ac:spMkLst>
        </pc:spChg>
        <pc:spChg chg="del">
          <ac:chgData name="Clint Anderson" userId="ec5dfd38-9dbe-49d4-bbb4-a56e253e5743" providerId="ADAL" clId="{14469BAD-D386-4B9D-A353-7809D55E64F7}" dt="2022-01-18T15:37:23.068" v="106" actId="21"/>
          <ac:spMkLst>
            <pc:docMk/>
            <pc:sldMk cId="1694979815" sldId="1009"/>
            <ac:spMk id="3" creationId="{C9DEE961-6E60-422F-B1B0-ABD622F996EB}"/>
          </ac:spMkLst>
        </pc:spChg>
      </pc:sldChg>
      <pc:sldChg chg="modSp new mod">
        <pc:chgData name="Clint Anderson" userId="ec5dfd38-9dbe-49d4-bbb4-a56e253e5743" providerId="ADAL" clId="{14469BAD-D386-4B9D-A353-7809D55E64F7}" dt="2022-01-18T15:54:29.103" v="464" actId="20577"/>
        <pc:sldMkLst>
          <pc:docMk/>
          <pc:sldMk cId="3920783702" sldId="1010"/>
        </pc:sldMkLst>
        <pc:spChg chg="mod">
          <ac:chgData name="Clint Anderson" userId="ec5dfd38-9dbe-49d4-bbb4-a56e253e5743" providerId="ADAL" clId="{14469BAD-D386-4B9D-A353-7809D55E64F7}" dt="2022-01-18T15:46:56.272" v="190" actId="255"/>
          <ac:spMkLst>
            <pc:docMk/>
            <pc:sldMk cId="3920783702" sldId="1010"/>
            <ac:spMk id="2" creationId="{0295FB1A-0789-4473-8237-074515B89567}"/>
          </ac:spMkLst>
        </pc:spChg>
        <pc:spChg chg="mod">
          <ac:chgData name="Clint Anderson" userId="ec5dfd38-9dbe-49d4-bbb4-a56e253e5743" providerId="ADAL" clId="{14469BAD-D386-4B9D-A353-7809D55E64F7}" dt="2022-01-18T15:54:29.103" v="464" actId="20577"/>
          <ac:spMkLst>
            <pc:docMk/>
            <pc:sldMk cId="3920783702" sldId="1010"/>
            <ac:spMk id="3" creationId="{FE37D891-CFDB-434B-9E91-06268B9077BD}"/>
          </ac:spMkLst>
        </pc:spChg>
      </pc:sldChg>
      <pc:sldChg chg="modSp mod">
        <pc:chgData name="Clint Anderson" userId="ec5dfd38-9dbe-49d4-bbb4-a56e253e5743" providerId="ADAL" clId="{14469BAD-D386-4B9D-A353-7809D55E64F7}" dt="2022-01-18T15:44:52.671" v="166" actId="20577"/>
        <pc:sldMkLst>
          <pc:docMk/>
          <pc:sldMk cId="2562228786" sldId="1011"/>
        </pc:sldMkLst>
        <pc:spChg chg="mod">
          <ac:chgData name="Clint Anderson" userId="ec5dfd38-9dbe-49d4-bbb4-a56e253e5743" providerId="ADAL" clId="{14469BAD-D386-4B9D-A353-7809D55E64F7}" dt="2022-01-18T15:44:52.671" v="166" actId="20577"/>
          <ac:spMkLst>
            <pc:docMk/>
            <pc:sldMk cId="2562228786" sldId="1011"/>
            <ac:spMk id="2" creationId="{606A4EDE-FCFD-4227-AE44-DEDFB57C85E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163118-8FB6-A94A-8057-F788278450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4AE92D-8078-FC4E-9B26-3AE0A4EF11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E87F8-4FB7-E043-ABD4-4C0B9E8DCA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EB595-F287-0B4D-849F-E29822E43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5229D-CB1A-BA45-BF33-9FF452FB91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4371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6F91C-FB4B-914D-AF24-B0200CF09D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0236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73D61-C613-0B41-BE27-D311DD7D2E5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51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708AB86-F3F5-0642-B8AE-35D72FE687C6}" type="slidenum">
              <a:rPr lang="en-US" sz="1200" b="0">
                <a:latin typeface="Times" charset="0"/>
              </a:rPr>
              <a:pPr/>
              <a:t>5</a:t>
            </a:fld>
            <a:endParaRPr lang="en-US" sz="1200" b="0" dirty="0"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12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741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7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9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99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7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7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29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4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30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57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8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8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5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7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96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7D5047-AA80-BF44-A19B-161F5AB3BF94}"/>
              </a:ext>
            </a:extLst>
          </p:cNvPr>
          <p:cNvSpPr/>
          <p:nvPr/>
        </p:nvSpPr>
        <p:spPr>
          <a:xfrm>
            <a:off x="7562088" y="6181344"/>
            <a:ext cx="1581912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5FF5422-644F-744C-98AE-D213F1AB98F8}"/>
              </a:ext>
            </a:extLst>
          </p:cNvPr>
          <p:cNvSpPr txBox="1">
            <a:spLocks/>
          </p:cNvSpPr>
          <p:nvPr/>
        </p:nvSpPr>
        <p:spPr bwMode="auto">
          <a:xfrm>
            <a:off x="1444105" y="2644319"/>
            <a:ext cx="6255789" cy="78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29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6858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0287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3716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sz="4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Why RKI?</a:t>
            </a:r>
          </a:p>
        </p:txBody>
      </p:sp>
    </p:spTree>
    <p:extLst>
      <p:ext uri="{BB962C8B-B14F-4D97-AF65-F5344CB8AC3E}">
        <p14:creationId xmlns:p14="http://schemas.microsoft.com/office/powerpoint/2010/main" val="1766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4059C5-E60C-114B-8850-9100E468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90223A-4E0D-4D77-8F98-3629AB2CC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5303706-9F7E-5340-BFCB-378BFC04F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95987"/>
              </p:ext>
            </p:extLst>
          </p:nvPr>
        </p:nvGraphicFramePr>
        <p:xfrm>
          <a:off x="766144" y="1296015"/>
          <a:ext cx="7611712" cy="4574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0736">
                  <a:extLst>
                    <a:ext uri="{9D8B030D-6E8A-4147-A177-3AD203B41FA5}">
                      <a16:colId xmlns:a16="http://schemas.microsoft.com/office/drawing/2014/main" val="4223850596"/>
                    </a:ext>
                  </a:extLst>
                </a:gridCol>
                <a:gridCol w="4990976">
                  <a:extLst>
                    <a:ext uri="{9D8B030D-6E8A-4147-A177-3AD203B41FA5}">
                      <a16:colId xmlns:a16="http://schemas.microsoft.com/office/drawing/2014/main" val="1748686926"/>
                    </a:ext>
                  </a:extLst>
                </a:gridCol>
              </a:tblGrid>
              <a:tr h="50370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i="0" u="none" dirty="0">
                          <a:solidFill>
                            <a:prstClr val="black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Clint Anderson</a:t>
                      </a:r>
                      <a:endParaRPr lang="en-US" sz="2400" b="1" i="0" u="none" dirty="0">
                        <a:solidFill>
                          <a:prstClr val="black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Black" panose="020B0604020202020204" pitchFamily="34" charset="0"/>
                        <a:ea typeface="+mn-ea"/>
                        <a:cs typeface="Arial Black" panose="020B0604020202020204" pitchFamily="34" charset="0"/>
                      </a:endParaRPr>
                    </a:p>
                  </a:txBody>
                  <a:tcPr marL="77981" marR="77981" marT="38990" marB="389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1000" b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981" marR="77981" marT="38990" marB="389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324627"/>
                  </a:ext>
                </a:extLst>
              </a:tr>
              <a:tr h="385844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77981" marR="77981" marT="38990" marB="389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en-US" sz="2000" b="1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RKI Instruments (2021-present)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National Fixed Systems Manager</a:t>
                      </a: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altLang="en-US" sz="600" b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Safety distribution (2002-2020)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Operations manager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Sales Manager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Nationwide Fixed System Sales &amp; 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Installation Project Manager</a:t>
                      </a: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altLang="en-US" sz="1800" b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Neotronics (1991-2002)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Technician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Inside sales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Regional Sales Manager</a:t>
                      </a: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en-US" sz="1800" b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LTI graduate (1991)</a:t>
                      </a:r>
                    </a:p>
                  </a:txBody>
                  <a:tcPr marL="77981" marR="77981" marT="38990" marB="389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81470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5E47D8FC-13F6-C246-871A-BFF1D681F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731" y="2322492"/>
            <a:ext cx="2112743" cy="30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2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E7D2A-D620-4F70-8154-70E42FB8E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DB797-BF84-4985-8383-7E80AFC81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56" y="1440655"/>
            <a:ext cx="8560292" cy="44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9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9DAE-3973-4497-9D73-6B559D4B9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topics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9D6419-0D0B-489B-84F5-CF5A98229AB4}"/>
              </a:ext>
            </a:extLst>
          </p:cNvPr>
          <p:cNvSpPr txBox="1"/>
          <p:nvPr/>
        </p:nvSpPr>
        <p:spPr>
          <a:xfrm>
            <a:off x="650115" y="1614169"/>
            <a:ext cx="80729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RKI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Gas detection 101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Wireless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Wireless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Wireless work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RKI Wireless products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Calibration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Troubleshooting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Signal propagation test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Sales—asking the right questions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 objections to overcome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fixed system services</a:t>
            </a:r>
          </a:p>
        </p:txBody>
      </p:sp>
    </p:spTree>
    <p:extLst>
      <p:ext uri="{BB962C8B-B14F-4D97-AF65-F5344CB8AC3E}">
        <p14:creationId xmlns:p14="http://schemas.microsoft.com/office/powerpoint/2010/main" val="35264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rPr>
              <a:t>Company Background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16836" y="3180523"/>
            <a:ext cx="8627165" cy="3202641"/>
          </a:xfrm>
        </p:spPr>
        <p:txBody>
          <a:bodyPr/>
          <a:lstStyle/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RKI founded in 1994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Partner company: Riken Keiki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 In Gas Detection &amp; Sensor Technology for over </a:t>
            </a:r>
            <a:r>
              <a:rPr lang="en-US" sz="2000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years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California Corporation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Average employee gas detection experience is 12 years</a:t>
            </a:r>
          </a:p>
        </p:txBody>
      </p:sp>
      <p:pic>
        <p:nvPicPr>
          <p:cNvPr id="5" name="Picture 4" descr="buildin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330" y="1058523"/>
            <a:ext cx="4291340" cy="183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F0557ED-F560-0345-9BF5-1CD34840A227}"/>
              </a:ext>
            </a:extLst>
          </p:cNvPr>
          <p:cNvGrpSpPr/>
          <p:nvPr/>
        </p:nvGrpSpPr>
        <p:grpSpPr>
          <a:xfrm>
            <a:off x="179461" y="2093174"/>
            <a:ext cx="2146629" cy="2517465"/>
            <a:chOff x="179459" y="2093172"/>
            <a:chExt cx="2146629" cy="2517465"/>
          </a:xfrm>
        </p:grpSpPr>
        <p:pic>
          <p:nvPicPr>
            <p:cNvPr id="5" name="Picture 4" descr="Icons_customer_service.png">
              <a:extLst>
                <a:ext uri="{FF2B5EF4-FFF2-40B4-BE49-F238E27FC236}">
                  <a16:creationId xmlns:a16="http://schemas.microsoft.com/office/drawing/2014/main" id="{8B572C59-094E-6243-AF6B-AF9616AEA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577" y="2093172"/>
              <a:ext cx="1868392" cy="193464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5A649FD-F5A4-8949-8604-30813B7C3D98}"/>
                </a:ext>
              </a:extLst>
            </p:cNvPr>
            <p:cNvSpPr txBox="1"/>
            <p:nvPr/>
          </p:nvSpPr>
          <p:spPr>
            <a:xfrm>
              <a:off x="179459" y="4241305"/>
              <a:ext cx="2146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Customer Service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7186E34-0D01-DC40-A33C-6DF893378B41}"/>
              </a:ext>
            </a:extLst>
          </p:cNvPr>
          <p:cNvGrpSpPr/>
          <p:nvPr/>
        </p:nvGrpSpPr>
        <p:grpSpPr>
          <a:xfrm>
            <a:off x="2414446" y="2205181"/>
            <a:ext cx="2123861" cy="2405456"/>
            <a:chOff x="2337474" y="2205181"/>
            <a:chExt cx="2123861" cy="2405456"/>
          </a:xfrm>
        </p:grpSpPr>
        <p:pic>
          <p:nvPicPr>
            <p:cNvPr id="8" name="Picture 7" descr="Technical_Support-512.png">
              <a:extLst>
                <a:ext uri="{FF2B5EF4-FFF2-40B4-BE49-F238E27FC236}">
                  <a16:creationId xmlns:a16="http://schemas.microsoft.com/office/drawing/2014/main" id="{845FF79B-38E8-F948-8DF5-1C19902B1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7290" y="2205181"/>
              <a:ext cx="1904229" cy="190422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D1C2E7-D1E1-2B4E-9803-C72CC35519CE}"/>
                </a:ext>
              </a:extLst>
            </p:cNvPr>
            <p:cNvSpPr txBox="1"/>
            <p:nvPr/>
          </p:nvSpPr>
          <p:spPr>
            <a:xfrm>
              <a:off x="2337474" y="4241305"/>
              <a:ext cx="2123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Technical Service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DC753D-BACF-6342-B818-93B5382EBD71}"/>
              </a:ext>
            </a:extLst>
          </p:cNvPr>
          <p:cNvGrpSpPr/>
          <p:nvPr/>
        </p:nvGrpSpPr>
        <p:grpSpPr>
          <a:xfrm>
            <a:off x="4071697" y="2093174"/>
            <a:ext cx="3209637" cy="2517465"/>
            <a:chOff x="3979331" y="2093172"/>
            <a:chExt cx="3209637" cy="2517465"/>
          </a:xfrm>
        </p:grpSpPr>
        <p:pic>
          <p:nvPicPr>
            <p:cNvPr id="11" name="Picture 10" descr="Noun_48949_-_Delivery.svg.png">
              <a:extLst>
                <a:ext uri="{FF2B5EF4-FFF2-40B4-BE49-F238E27FC236}">
                  <a16:creationId xmlns:a16="http://schemas.microsoft.com/office/drawing/2014/main" id="{1BC48115-C438-FD4D-B503-7272836C3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9331" y="2093172"/>
              <a:ext cx="3209637" cy="229489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79AED0-678C-7E47-AA01-766688DE7677}"/>
                </a:ext>
              </a:extLst>
            </p:cNvPr>
            <p:cNvSpPr txBox="1"/>
            <p:nvPr/>
          </p:nvSpPr>
          <p:spPr>
            <a:xfrm>
              <a:off x="4798474" y="4241305"/>
              <a:ext cx="1571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Fast Delivery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5788F1-9B77-6C46-A52A-88DF385B6B1B}"/>
              </a:ext>
            </a:extLst>
          </p:cNvPr>
          <p:cNvGrpSpPr/>
          <p:nvPr/>
        </p:nvGrpSpPr>
        <p:grpSpPr>
          <a:xfrm>
            <a:off x="6846454" y="2205181"/>
            <a:ext cx="2297546" cy="2405456"/>
            <a:chOff x="6846454" y="2205181"/>
            <a:chExt cx="2297546" cy="2405456"/>
          </a:xfrm>
        </p:grpSpPr>
        <p:pic>
          <p:nvPicPr>
            <p:cNvPr id="14" name="Picture 13" descr="quality-leads-over-quantity-300x300.jpg">
              <a:extLst>
                <a:ext uri="{FF2B5EF4-FFF2-40B4-BE49-F238E27FC236}">
                  <a16:creationId xmlns:a16="http://schemas.microsoft.com/office/drawing/2014/main" id="{B0466337-0E4C-0948-8D73-14484DD6B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6454" y="2205181"/>
              <a:ext cx="2297546" cy="229754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E87988-3C3F-974A-99B3-93C355C6CAA2}"/>
                </a:ext>
              </a:extLst>
            </p:cNvPr>
            <p:cNvSpPr txBox="1"/>
            <p:nvPr/>
          </p:nvSpPr>
          <p:spPr>
            <a:xfrm>
              <a:off x="7505350" y="4241305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Quality</a:t>
              </a: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C947D737-1494-064E-8410-DAD86F08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Company Culture</a:t>
            </a:r>
            <a:endParaRPr 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2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C947D737-1494-064E-8410-DAD86F08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Company Culture</a:t>
            </a:r>
            <a:endParaRPr 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CCE66F-FB3B-6946-8A08-78B317BE4E92}"/>
              </a:ext>
            </a:extLst>
          </p:cNvPr>
          <p:cNvSpPr txBox="1"/>
          <p:nvPr/>
        </p:nvSpPr>
        <p:spPr>
          <a:xfrm>
            <a:off x="459214" y="2015518"/>
            <a:ext cx="8225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RKI was established in 1994 by Bob Pellissier and Sandra Gallagher.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RKI is partnered with Riken Keiki Company, Ltd., the world leader in gas detection and sensor technologies. Celebrating over 80 years in the gas detection business.</a:t>
            </a:r>
          </a:p>
        </p:txBody>
      </p:sp>
    </p:spTree>
    <p:extLst>
      <p:ext uri="{BB962C8B-B14F-4D97-AF65-F5344CB8AC3E}">
        <p14:creationId xmlns:p14="http://schemas.microsoft.com/office/powerpoint/2010/main" val="1889675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33D4F-39E0-4055-9923-278F6A1EE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2224"/>
            <a:ext cx="7772400" cy="676275"/>
          </a:xfrm>
        </p:spPr>
        <p:txBody>
          <a:bodyPr/>
          <a:lstStyle/>
          <a:p>
            <a:r>
              <a:rPr lang="en-US" dirty="0"/>
              <a:t>History of Innovation</a:t>
            </a:r>
          </a:p>
        </p:txBody>
      </p:sp>
      <p:sp>
        <p:nvSpPr>
          <p:cNvPr id="6" name="Line 3">
            <a:extLst>
              <a:ext uri="{FF2B5EF4-FFF2-40B4-BE49-F238E27FC236}">
                <a16:creationId xmlns:a16="http://schemas.microsoft.com/office/drawing/2014/main" id="{B91699EF-D080-4B4C-AF59-FBD2EC066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-1926923" y="4200975"/>
            <a:ext cx="12376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9AD8CAC1-80FA-7449-8725-3F01FC8E0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160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1938</a:t>
            </a: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0CBE1B3A-BE46-7B4F-A61B-91431177E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24392"/>
            <a:ext cx="1502351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combustible gas monitor</a:t>
            </a:r>
          </a:p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Interferometer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FF8FD6-C5EE-804A-85B6-C52778633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63" r="37678" b="7954"/>
          <a:stretch/>
        </p:blipFill>
        <p:spPr>
          <a:xfrm>
            <a:off x="334562" y="2273858"/>
            <a:ext cx="751937" cy="1399720"/>
          </a:xfrm>
          <a:prstGeom prst="rect">
            <a:avLst/>
          </a:prstGeom>
        </p:spPr>
      </p:pic>
      <p:sp>
        <p:nvSpPr>
          <p:cNvPr id="27" name="Rectangle 17">
            <a:extLst>
              <a:ext uri="{FF2B5EF4-FFF2-40B4-BE49-F238E27FC236}">
                <a16:creationId xmlns:a16="http://schemas.microsoft.com/office/drawing/2014/main" id="{799BC837-C70C-934D-8A91-10D187B6B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358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1969</a:t>
            </a:r>
          </a:p>
        </p:txBody>
      </p:sp>
      <p:sp>
        <p:nvSpPr>
          <p:cNvPr id="28" name="Rectangle 18">
            <a:extLst>
              <a:ext uri="{FF2B5EF4-FFF2-40B4-BE49-F238E27FC236}">
                <a16:creationId xmlns:a16="http://schemas.microsoft.com/office/drawing/2014/main" id="{F5166C8C-6B82-8E4D-A4C7-F9A049E96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445" y="4224392"/>
            <a:ext cx="1569855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2 gas monitor LEL/O2</a:t>
            </a:r>
          </a:p>
          <a:p>
            <a:pPr algn="ctr">
              <a:lnSpc>
                <a:spcPct val="100000"/>
              </a:lnSpc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GX-3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D317BAB-0766-2D42-9CE3-F237B1AD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5" r="3677"/>
          <a:stretch/>
        </p:blipFill>
        <p:spPr>
          <a:xfrm>
            <a:off x="1502351" y="2468073"/>
            <a:ext cx="1192410" cy="1057670"/>
          </a:xfrm>
          <a:prstGeom prst="rect">
            <a:avLst/>
          </a:prstGeom>
        </p:spPr>
      </p:pic>
      <p:sp>
        <p:nvSpPr>
          <p:cNvPr id="31" name="Rectangle 17">
            <a:extLst>
              <a:ext uri="{FF2B5EF4-FFF2-40B4-BE49-F238E27FC236}">
                <a16:creationId xmlns:a16="http://schemas.microsoft.com/office/drawing/2014/main" id="{A83B0CF8-8936-F546-86EF-C866A8BBD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121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1978</a:t>
            </a:r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1EEEDD54-182A-3A4C-A6C0-6001AD9BE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208" y="4224392"/>
            <a:ext cx="1569855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3 gas monitor LEL/O2/CO</a:t>
            </a:r>
          </a:p>
          <a:p>
            <a:pPr algn="ctr">
              <a:lnSpc>
                <a:spcPct val="100000"/>
              </a:lnSpc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Model 1641</a:t>
            </a:r>
          </a:p>
        </p:txBody>
      </p:sp>
      <p:pic>
        <p:nvPicPr>
          <p:cNvPr id="34" name="Picture 27">
            <a:extLst>
              <a:ext uri="{FF2B5EF4-FFF2-40B4-BE49-F238E27FC236}">
                <a16:creationId xmlns:a16="http://schemas.microsoft.com/office/drawing/2014/main" id="{78E35C61-6B5A-474F-ABC7-4294F4F71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913" y="2699620"/>
            <a:ext cx="1408800" cy="8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17">
            <a:extLst>
              <a:ext uri="{FF2B5EF4-FFF2-40B4-BE49-F238E27FC236}">
                <a16:creationId xmlns:a16="http://schemas.microsoft.com/office/drawing/2014/main" id="{A8F7FC71-C84A-9C44-AA7E-9117CAE8D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6332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1982</a:t>
            </a:r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81A7A8C8-391A-F54D-914B-EB73B3A10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403" y="4224392"/>
            <a:ext cx="1692621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belt-worn 3 gas</a:t>
            </a:r>
          </a:p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LEL/O2/CO</a:t>
            </a:r>
          </a:p>
          <a:p>
            <a:pPr algn="ctr">
              <a:lnSpc>
                <a:spcPct val="100000"/>
              </a:lnSpc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GX-82A</a:t>
            </a:r>
          </a:p>
        </p:txBody>
      </p:sp>
      <p:sp>
        <p:nvSpPr>
          <p:cNvPr id="40" name="Rectangle 17">
            <a:extLst>
              <a:ext uri="{FF2B5EF4-FFF2-40B4-BE49-F238E27FC236}">
                <a16:creationId xmlns:a16="http://schemas.microsoft.com/office/drawing/2014/main" id="{ECC20AF7-4906-A44D-B064-534DD8CB1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003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1986</a:t>
            </a:r>
          </a:p>
        </p:txBody>
      </p:sp>
      <p:sp>
        <p:nvSpPr>
          <p:cNvPr id="41" name="Rectangle 18">
            <a:extLst>
              <a:ext uri="{FF2B5EF4-FFF2-40B4-BE49-F238E27FC236}">
                <a16:creationId xmlns:a16="http://schemas.microsoft.com/office/drawing/2014/main" id="{D49D5ABD-B718-1C42-ADF0-9679EC36F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5074" y="4224392"/>
            <a:ext cx="1692621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belt-worn 4 gas</a:t>
            </a:r>
          </a:p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LEL/O2/CO/H2S</a:t>
            </a:r>
          </a:p>
          <a:p>
            <a:pPr algn="ctr">
              <a:lnSpc>
                <a:spcPct val="100000"/>
              </a:lnSpc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GX-86A</a:t>
            </a:r>
          </a:p>
        </p:txBody>
      </p:sp>
      <p:sp>
        <p:nvSpPr>
          <p:cNvPr id="44" name="Rectangle 17">
            <a:extLst>
              <a:ext uri="{FF2B5EF4-FFF2-40B4-BE49-F238E27FC236}">
                <a16:creationId xmlns:a16="http://schemas.microsoft.com/office/drawing/2014/main" id="{C23CB5DD-7EAD-F74A-BA58-26315DF0E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397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1995</a:t>
            </a:r>
          </a:p>
        </p:txBody>
      </p:sp>
      <p:sp>
        <p:nvSpPr>
          <p:cNvPr id="45" name="Rectangle 18">
            <a:extLst>
              <a:ext uri="{FF2B5EF4-FFF2-40B4-BE49-F238E27FC236}">
                <a16:creationId xmlns:a16="http://schemas.microsoft.com/office/drawing/2014/main" id="{25CC8696-2673-514D-910F-7326E232A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4468" y="4224392"/>
            <a:ext cx="1692621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6 gas</a:t>
            </a:r>
          </a:p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portable</a:t>
            </a:r>
          </a:p>
          <a:p>
            <a:pPr algn="ctr">
              <a:lnSpc>
                <a:spcPct val="100000"/>
              </a:lnSpc>
            </a:pPr>
            <a:endParaRPr lang="en-US" altLang="en-US" sz="1100" b="1" i="1" dirty="0">
              <a:latin typeface="Arial Narrow" panose="020B0604020202020204" pitchFamily="34" charset="0"/>
              <a:ea typeface="ＭＳ Ｐゴシック" panose="020B0600070205080204" pitchFamily="34" charset="-128"/>
              <a:cs typeface="Arial Narrow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EAGLE</a:t>
            </a:r>
          </a:p>
        </p:txBody>
      </p:sp>
      <p:pic>
        <p:nvPicPr>
          <p:cNvPr id="47" name="Picture 46" descr="Graphical user interface&#10;&#10;Description automatically generated">
            <a:extLst>
              <a:ext uri="{FF2B5EF4-FFF2-40B4-BE49-F238E27FC236}">
                <a16:creationId xmlns:a16="http://schemas.microsoft.com/office/drawing/2014/main" id="{03CB024B-FEDE-2342-8650-012FE67CE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6190" y="2641675"/>
            <a:ext cx="1116118" cy="906321"/>
          </a:xfrm>
          <a:prstGeom prst="rect">
            <a:avLst/>
          </a:prstGeom>
        </p:spPr>
      </p:pic>
      <p:pic>
        <p:nvPicPr>
          <p:cNvPr id="49" name="Picture 48" descr="Graphical user interface&#10;&#10;Description automatically generated">
            <a:extLst>
              <a:ext uri="{FF2B5EF4-FFF2-40B4-BE49-F238E27FC236}">
                <a16:creationId xmlns:a16="http://schemas.microsoft.com/office/drawing/2014/main" id="{83FC0E11-4646-F545-92EA-15B3833F8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714" y="2710379"/>
            <a:ext cx="991249" cy="90632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6D7AA60-9B93-3946-9490-F0B953AB2D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7654" y="2273858"/>
            <a:ext cx="1491784" cy="146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4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33D4F-39E0-4055-9923-278F6A1EE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2224"/>
            <a:ext cx="7772400" cy="676275"/>
          </a:xfrm>
        </p:spPr>
        <p:txBody>
          <a:bodyPr/>
          <a:lstStyle/>
          <a:p>
            <a:r>
              <a:rPr lang="en-US" dirty="0"/>
              <a:t>History of Innovation</a:t>
            </a:r>
          </a:p>
        </p:txBody>
      </p:sp>
      <p:sp>
        <p:nvSpPr>
          <p:cNvPr id="6" name="Line 3">
            <a:extLst>
              <a:ext uri="{FF2B5EF4-FFF2-40B4-BE49-F238E27FC236}">
                <a16:creationId xmlns:a16="http://schemas.microsoft.com/office/drawing/2014/main" id="{B91699EF-D080-4B4C-AF59-FBD2EC066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-1926923" y="4200975"/>
            <a:ext cx="12376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AB7C99-54CD-944C-8C6B-D7B88237405E}"/>
              </a:ext>
            </a:extLst>
          </p:cNvPr>
          <p:cNvGrpSpPr/>
          <p:nvPr/>
        </p:nvGrpSpPr>
        <p:grpSpPr>
          <a:xfrm>
            <a:off x="1951005" y="2657025"/>
            <a:ext cx="1569855" cy="2425448"/>
            <a:chOff x="1805581" y="2657025"/>
            <a:chExt cx="1569855" cy="2425448"/>
          </a:xfrm>
        </p:grpSpPr>
        <p:pic>
          <p:nvPicPr>
            <p:cNvPr id="9" name="Picture 8" descr="A wrist with a watch on it&#10;&#10;Description automatically generated with low confidence">
              <a:extLst>
                <a:ext uri="{FF2B5EF4-FFF2-40B4-BE49-F238E27FC236}">
                  <a16:creationId xmlns:a16="http://schemas.microsoft.com/office/drawing/2014/main" id="{6F57A571-E1F7-5B4C-8F0C-D83556AC1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9815" y="2657025"/>
              <a:ext cx="1130893" cy="1496771"/>
            </a:xfrm>
            <a:prstGeom prst="rect">
              <a:avLst/>
            </a:prstGeom>
          </p:spPr>
        </p:pic>
        <p:sp>
          <p:nvSpPr>
            <p:cNvPr id="27" name="Rectangle 17">
              <a:extLst>
                <a:ext uri="{FF2B5EF4-FFF2-40B4-BE49-F238E27FC236}">
                  <a16:creationId xmlns:a16="http://schemas.microsoft.com/office/drawing/2014/main" id="{799BC837-C70C-934D-8A91-10D187B6B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6494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2001</a:t>
              </a:r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id="{F5166C8C-6B82-8E4D-A4C7-F9A049E96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581" y="4224392"/>
              <a:ext cx="1569855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World’s smallest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4 gas monitor</a:t>
              </a:r>
            </a:p>
            <a:p>
              <a:pPr algn="ctr">
                <a:lnSpc>
                  <a:spcPct val="100000"/>
                </a:lnSpc>
              </a:pPr>
              <a:endPara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GX-2001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342914-B709-9C4E-83CA-00AA5D2BE78C}"/>
              </a:ext>
            </a:extLst>
          </p:cNvPr>
          <p:cNvGrpSpPr/>
          <p:nvPr/>
        </p:nvGrpSpPr>
        <p:grpSpPr>
          <a:xfrm>
            <a:off x="258417" y="2907183"/>
            <a:ext cx="1502351" cy="2175290"/>
            <a:chOff x="0" y="2907183"/>
            <a:chExt cx="1502351" cy="2175290"/>
          </a:xfrm>
        </p:grpSpPr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9AD8CAC1-80FA-7449-8725-3F01FC8E0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60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1997</a:t>
              </a:r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0CBE1B3A-BE46-7B4F-A61B-91431177E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224392"/>
              <a:ext cx="1502351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First wrist-worn gas monitor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GasWatch</a:t>
              </a:r>
            </a:p>
          </p:txBody>
        </p:sp>
        <p:pic>
          <p:nvPicPr>
            <p:cNvPr id="7" name="Picture 6" descr="A picture containing person, indoor, hand&#10;&#10;Description automatically generated">
              <a:extLst>
                <a:ext uri="{FF2B5EF4-FFF2-40B4-BE49-F238E27FC236}">
                  <a16:creationId xmlns:a16="http://schemas.microsoft.com/office/drawing/2014/main" id="{B10E0C36-D526-714A-8080-BA0C0285A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12" y="2907183"/>
              <a:ext cx="1273775" cy="708697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9500CA-05AC-4A4E-9EFD-40D493D580C8}"/>
              </a:ext>
            </a:extLst>
          </p:cNvPr>
          <p:cNvGrpSpPr/>
          <p:nvPr/>
        </p:nvGrpSpPr>
        <p:grpSpPr>
          <a:xfrm>
            <a:off x="3711097" y="2894824"/>
            <a:ext cx="1569855" cy="2187649"/>
            <a:chOff x="3741421" y="2894824"/>
            <a:chExt cx="1569855" cy="2187649"/>
          </a:xfrm>
        </p:grpSpPr>
        <p:pic>
          <p:nvPicPr>
            <p:cNvPr id="33" name="Picture 23">
              <a:extLst>
                <a:ext uri="{FF2B5EF4-FFF2-40B4-BE49-F238E27FC236}">
                  <a16:creationId xmlns:a16="http://schemas.microsoft.com/office/drawing/2014/main" id="{B4CF1E16-6255-6842-B1C0-E1712E0688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4785" y="2894824"/>
              <a:ext cx="1317732" cy="1186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17">
              <a:extLst>
                <a:ext uri="{FF2B5EF4-FFF2-40B4-BE49-F238E27FC236}">
                  <a16:creationId xmlns:a16="http://schemas.microsoft.com/office/drawing/2014/main" id="{A83B0CF8-8936-F546-86EF-C866A8BBD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3744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id="{9727362B-FE6D-EB48-BDA5-9C47C5488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421" y="4224392"/>
              <a:ext cx="1569855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World’s smallest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4 gas monitor</a:t>
              </a:r>
            </a:p>
            <a:p>
              <a:pPr algn="ctr">
                <a:lnSpc>
                  <a:spcPct val="100000"/>
                </a:lnSpc>
              </a:pPr>
              <a:endPara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GX-2009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5F02EB-7A38-1240-A461-BB2D1864F131}"/>
              </a:ext>
            </a:extLst>
          </p:cNvPr>
          <p:cNvGrpSpPr/>
          <p:nvPr/>
        </p:nvGrpSpPr>
        <p:grpSpPr>
          <a:xfrm>
            <a:off x="7354046" y="2892482"/>
            <a:ext cx="1569855" cy="2189991"/>
            <a:chOff x="7095629" y="2892482"/>
            <a:chExt cx="1569855" cy="2189991"/>
          </a:xfrm>
        </p:grpSpPr>
        <p:pic>
          <p:nvPicPr>
            <p:cNvPr id="13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7BC8208E-54DD-524B-B70B-22E5FE7DF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46464" y="2892482"/>
              <a:ext cx="1284025" cy="1186470"/>
            </a:xfrm>
            <a:prstGeom prst="rect">
              <a:avLst/>
            </a:prstGeom>
          </p:spPr>
        </p:pic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A8F7FC71-C84A-9C44-AA7E-9117CAE8D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9200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2019</a:t>
              </a:r>
            </a:p>
          </p:txBody>
        </p:sp>
        <p:sp>
          <p:nvSpPr>
            <p:cNvPr id="37" name="Rectangle 18">
              <a:extLst>
                <a:ext uri="{FF2B5EF4-FFF2-40B4-BE49-F238E27FC236}">
                  <a16:creationId xmlns:a16="http://schemas.microsoft.com/office/drawing/2014/main" id="{29F862B0-8F2C-4D4D-8063-5A5B9D762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5629" y="4224392"/>
              <a:ext cx="1569855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World’s smallest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4 gas monitor</a:t>
              </a:r>
            </a:p>
            <a:p>
              <a:pPr algn="ctr">
                <a:lnSpc>
                  <a:spcPct val="100000"/>
                </a:lnSpc>
              </a:pPr>
              <a:endPara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GX-3R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12850C-2F32-7E4D-ADEA-285BA1FF0581}"/>
              </a:ext>
            </a:extLst>
          </p:cNvPr>
          <p:cNvGrpSpPr/>
          <p:nvPr/>
        </p:nvGrpSpPr>
        <p:grpSpPr>
          <a:xfrm>
            <a:off x="5471189" y="2118953"/>
            <a:ext cx="1692621" cy="2963520"/>
            <a:chOff x="5462677" y="2118953"/>
            <a:chExt cx="1692621" cy="2963520"/>
          </a:xfrm>
        </p:grpSpPr>
        <p:sp>
          <p:nvSpPr>
            <p:cNvPr id="40" name="Rectangle 17">
              <a:extLst>
                <a:ext uri="{FF2B5EF4-FFF2-40B4-BE49-F238E27FC236}">
                  <a16:creationId xmlns:a16="http://schemas.microsoft.com/office/drawing/2014/main" id="{ECC20AF7-4906-A44D-B064-534DD8CB1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7606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41" name="Rectangle 18">
              <a:extLst>
                <a:ext uri="{FF2B5EF4-FFF2-40B4-BE49-F238E27FC236}">
                  <a16:creationId xmlns:a16="http://schemas.microsoft.com/office/drawing/2014/main" id="{D49D5ABD-B718-1C42-ADF0-9679EC36F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677" y="4224392"/>
              <a:ext cx="1692621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First 6 gas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with dual PID</a:t>
              </a:r>
            </a:p>
            <a:p>
              <a:pPr algn="ctr">
                <a:lnSpc>
                  <a:spcPct val="100000"/>
                </a:lnSpc>
              </a:pPr>
              <a:endPara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GX-6000</a:t>
              </a:r>
            </a:p>
          </p:txBody>
        </p:sp>
        <p:pic>
          <p:nvPicPr>
            <p:cNvPr id="4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E53BCA0-9C5B-454E-A9A6-64ABC1EE9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86676" y="2118953"/>
              <a:ext cx="675861" cy="1689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275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DCF1-8973-C747-A7C2-72A40794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297391"/>
            <a:ext cx="7772400" cy="676275"/>
          </a:xfrm>
        </p:spPr>
        <p:txBody>
          <a:bodyPr/>
          <a:lstStyle/>
          <a:p>
            <a:r>
              <a:rPr lang="en-US" b="1" dirty="0"/>
              <a:t>Largest product selection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A9AE39-2993-1F44-A0D1-170730ACB8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6"/>
          <a:stretch/>
        </p:blipFill>
        <p:spPr>
          <a:xfrm>
            <a:off x="0" y="1201785"/>
            <a:ext cx="4862488" cy="31176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83058F-5DC1-8D49-A772-A6A4C7B31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998" y="3509556"/>
            <a:ext cx="4463002" cy="329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A4EDE-FCFD-4227-AE44-DEDFB57C8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832" y="3147029"/>
            <a:ext cx="7772400" cy="676275"/>
          </a:xfrm>
        </p:spPr>
        <p:txBody>
          <a:bodyPr/>
          <a:lstStyle/>
          <a:p>
            <a:r>
              <a:rPr lang="en-US" sz="8000" dirty="0"/>
              <a:t>PEOPLE!!</a:t>
            </a:r>
          </a:p>
        </p:txBody>
      </p:sp>
    </p:spTree>
    <p:extLst>
      <p:ext uri="{BB962C8B-B14F-4D97-AF65-F5344CB8AC3E}">
        <p14:creationId xmlns:p14="http://schemas.microsoft.com/office/powerpoint/2010/main" val="2562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5FB1A-0789-4473-8237-074515B8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RKI isn’t going away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7D891-CFDB-434B-9E91-06268B907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Looking to acquire companies not to be acquired</a:t>
            </a:r>
          </a:p>
          <a:p>
            <a:r>
              <a:rPr lang="en-US" dirty="0"/>
              <a:t>Huge internal investments</a:t>
            </a:r>
          </a:p>
          <a:p>
            <a:pPr lvl="1"/>
            <a:r>
              <a:rPr lang="en-US" dirty="0"/>
              <a:t>18 new products in 2021 (wireless fixed </a:t>
            </a:r>
            <a:r>
              <a:rPr lang="en-US"/>
              <a:t>gas detection)</a:t>
            </a:r>
            <a:endParaRPr lang="en-US" dirty="0"/>
          </a:p>
          <a:p>
            <a:pPr lvl="1"/>
            <a:r>
              <a:rPr lang="en-US" dirty="0"/>
              <a:t>Many more new products on horizon</a:t>
            </a:r>
          </a:p>
          <a:p>
            <a:pPr lvl="1"/>
            <a:r>
              <a:rPr lang="en-US" dirty="0"/>
              <a:t>New positions</a:t>
            </a:r>
          </a:p>
          <a:p>
            <a:pPr lvl="1"/>
            <a:r>
              <a:rPr lang="en-US" dirty="0"/>
              <a:t>Spending big bucks on IT </a:t>
            </a:r>
          </a:p>
          <a:p>
            <a:pPr lvl="1"/>
            <a:r>
              <a:rPr lang="en-US" dirty="0"/>
              <a:t>Marketing</a:t>
            </a:r>
          </a:p>
          <a:p>
            <a:pPr lvl="2"/>
            <a:r>
              <a:rPr lang="en-US" dirty="0"/>
              <a:t>Website</a:t>
            </a:r>
          </a:p>
          <a:p>
            <a:pPr lvl="2"/>
            <a:r>
              <a:rPr lang="en-US" dirty="0"/>
              <a:t>Announcements</a:t>
            </a:r>
          </a:p>
          <a:p>
            <a:pPr lvl="2"/>
            <a:r>
              <a:rPr lang="en-US" dirty="0"/>
              <a:t>Joint flyers</a:t>
            </a:r>
          </a:p>
          <a:p>
            <a:pPr lvl="1"/>
            <a:r>
              <a:rPr lang="en-US" dirty="0"/>
              <a:t>Training</a:t>
            </a:r>
          </a:p>
        </p:txBody>
      </p:sp>
    </p:spTree>
    <p:extLst>
      <p:ext uri="{BB962C8B-B14F-4D97-AF65-F5344CB8AC3E}">
        <p14:creationId xmlns:p14="http://schemas.microsoft.com/office/powerpoint/2010/main" val="392078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Standard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aswatch3 Features and Benefits" id="{A4A2955F-A501-4C4B-A762-8F2BA1E1C628}" vid="{B2F1A490-1324-9843-BD3B-BC09C394E7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Powerpoint</Template>
  <TotalTime>36805</TotalTime>
  <Words>330</Words>
  <Application>Microsoft Macintosh PowerPoint</Application>
  <PresentationFormat>On-screen Show (4:3)</PresentationFormat>
  <Paragraphs>118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Century Gothic</vt:lpstr>
      <vt:lpstr>Courier New</vt:lpstr>
      <vt:lpstr>Symbol</vt:lpstr>
      <vt:lpstr>Times</vt:lpstr>
      <vt:lpstr>Times New Roman</vt:lpstr>
      <vt:lpstr>Standard Powerpoint</vt:lpstr>
      <vt:lpstr>PowerPoint Presentation</vt:lpstr>
      <vt:lpstr>Presenters</vt:lpstr>
      <vt:lpstr>Presenters</vt:lpstr>
      <vt:lpstr>Training topics</vt:lpstr>
      <vt:lpstr>Company Background</vt:lpstr>
      <vt:lpstr>Company Culture</vt:lpstr>
      <vt:lpstr>Company Culture</vt:lpstr>
      <vt:lpstr>History of Innovation</vt:lpstr>
      <vt:lpstr>History of Innovation</vt:lpstr>
      <vt:lpstr>Largest product selection</vt:lpstr>
      <vt:lpstr>PEOPLE!!</vt:lpstr>
      <vt:lpstr>RKI isn’t going away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Mike Johnson</cp:lastModifiedBy>
  <cp:revision>141</cp:revision>
  <cp:lastPrinted>2020-03-03T19:45:23Z</cp:lastPrinted>
  <dcterms:created xsi:type="dcterms:W3CDTF">2020-02-07T23:18:37Z</dcterms:created>
  <dcterms:modified xsi:type="dcterms:W3CDTF">2022-03-19T01:46:26Z</dcterms:modified>
</cp:coreProperties>
</file>